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316" r:id="rId3"/>
    <p:sldId id="324" r:id="rId4"/>
    <p:sldId id="309" r:id="rId5"/>
    <p:sldId id="318" r:id="rId6"/>
    <p:sldId id="326" r:id="rId7"/>
    <p:sldId id="315" r:id="rId8"/>
    <p:sldId id="317" r:id="rId9"/>
    <p:sldId id="314" r:id="rId10"/>
    <p:sldId id="325" r:id="rId11"/>
    <p:sldId id="319" r:id="rId12"/>
    <p:sldId id="320" r:id="rId13"/>
    <p:sldId id="321" r:id="rId14"/>
    <p:sldId id="322" r:id="rId15"/>
    <p:sldId id="327" r:id="rId16"/>
    <p:sldId id="328" r:id="rId17"/>
    <p:sldId id="329" r:id="rId18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0099FF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5752" autoAdjust="0"/>
  </p:normalViewPr>
  <p:slideViewPr>
    <p:cSldViewPr snapToGrid="0">
      <p:cViewPr>
        <p:scale>
          <a:sx n="100" d="100"/>
          <a:sy n="100" d="100"/>
        </p:scale>
        <p:origin x="-2046" y="-738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3128"/>
        <p:guide pos="213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073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962FA589-9966-4F83-93D6-3CE1E84543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800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spcBef>
                <a:spcPts val="0"/>
              </a:spcBef>
              <a:buNone/>
              <a:defRPr sz="800"/>
            </a:lvl1pPr>
          </a:lstStyle>
          <a:p>
            <a:pPr>
              <a:defRPr/>
            </a:pPr>
            <a:r>
              <a:rPr lang="en-GB" smtClean="0"/>
              <a:t>17 März 2015</a:t>
            </a:r>
          </a:p>
          <a:p>
            <a:pPr>
              <a:defRPr/>
            </a:pPr>
            <a:r>
              <a:rPr lang="en-GB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35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3F99B-7FDE-46A5-B7C4-1DCF28BDED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17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90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3AD23-D6C3-44C4-9693-A3FB0D921B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17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04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5C3CB7A6-DE84-43BC-ACF9-AB8BE33DE2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400"/>
          </a:p>
        </p:txBody>
      </p:sp>
      <p:sp>
        <p:nvSpPr>
          <p:cNvPr id="1033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sz="1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XFEL Inbetriebnahme und Vorbereitung Meeting</a:t>
            </a:r>
            <a:endParaRPr lang="de-DE" sz="10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spcBef>
                <a:spcPts val="0"/>
              </a:spcBef>
              <a:buNone/>
              <a:defRPr sz="800"/>
            </a:lvl1pPr>
          </a:lstStyle>
          <a:p>
            <a:pPr>
              <a:defRPr/>
            </a:pPr>
            <a:r>
              <a:rPr lang="en-GB" smtClean="0"/>
              <a:t>17 März 2015</a:t>
            </a:r>
          </a:p>
          <a:p>
            <a:pPr>
              <a:defRPr/>
            </a:pPr>
            <a:r>
              <a:rPr lang="en-GB" smtClean="0"/>
              <a:t>E. Negodin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70457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de-DE" sz="4800" b="1" dirty="0" smtClean="0"/>
              <a:t>Aktueller Stand</a:t>
            </a:r>
            <a:endParaRPr lang="de-DE" sz="4800" dirty="0"/>
          </a:p>
        </p:txBody>
      </p:sp>
      <p:sp>
        <p:nvSpPr>
          <p:cNvPr id="3" name="Rectangle 2"/>
          <p:cNvSpPr/>
          <p:nvPr/>
        </p:nvSpPr>
        <p:spPr>
          <a:xfrm>
            <a:off x="1107065" y="629439"/>
            <a:ext cx="176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31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März 2015</a:t>
            </a:r>
            <a:endParaRPr lang="de-DE" sz="20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RAS</a:t>
            </a:r>
            <a:endParaRPr lang="de-DE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4974336" y="2626157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>
                <a:solidFill>
                  <a:srgbClr val="FF0000"/>
                </a:solidFill>
              </a:rPr>
              <a:t>RAS alle 100 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1" y="1068347"/>
            <a:ext cx="5709692" cy="428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4135"/>
            <a:ext cx="5381625" cy="403606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Betonabschirmung</a:t>
            </a:r>
            <a:endParaRPr lang="de-DE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5738089" y="1285201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Dachbelastung</a:t>
            </a:r>
            <a:endParaRPr lang="de-DE" sz="24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123275"/>
            <a:ext cx="4685385" cy="351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3" y="2080299"/>
            <a:ext cx="5821752" cy="436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06135" y="5163295"/>
            <a:ext cx="2926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2400" dirty="0"/>
              <a:t>LLRF </a:t>
            </a:r>
            <a:r>
              <a:rPr lang="de-DE" sz="2400" dirty="0" smtClean="0"/>
              <a:t>Schränke noch </a:t>
            </a:r>
            <a:r>
              <a:rPr lang="de-DE" sz="2400" dirty="0"/>
              <a:t>nicht abdecken</a:t>
            </a:r>
          </a:p>
        </p:txBody>
      </p:sp>
    </p:spTree>
    <p:extLst>
      <p:ext uri="{BB962C8B-B14F-4D97-AF65-F5344CB8AC3E}">
        <p14:creationId xmlns:p14="http://schemas.microsoft.com/office/powerpoint/2010/main" val="19815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dirty="0"/>
              <a:t>Schrankabnahme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389" y="1162736"/>
            <a:ext cx="3791423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/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Stecker</a:t>
            </a:r>
            <a:endParaRPr lang="de-DE" sz="14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171450" indent="-171450"/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Basis </a:t>
            </a:r>
            <a:r>
              <a:rPr lang="de-DE" sz="1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CMC (Kontrollgerät) nicht </a:t>
            </a:r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funktioniert</a:t>
            </a:r>
          </a:p>
          <a:p>
            <a:pPr marL="171450" indent="-171450"/>
            <a:r>
              <a:rPr lang="de-DE" sz="1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Ausführende gruppe</a:t>
            </a:r>
            <a:endParaRPr lang="de-DE" sz="14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171450" indent="-171450"/>
            <a:endParaRPr lang="de-DE" sz="1400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11" y="2409825"/>
            <a:ext cx="2296457" cy="306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6" y="1087907"/>
            <a:ext cx="4016458" cy="535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9" y="2660021"/>
            <a:ext cx="2624137" cy="3310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dirty="0"/>
              <a:t>Selbstretter in unterirdischen Tunnelanlagen</a:t>
            </a:r>
            <a:endParaRPr lang="de-DE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0024" y="1300815"/>
            <a:ext cx="8620125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 smtClean="0"/>
              <a:t>Liebe </a:t>
            </a:r>
            <a:r>
              <a:rPr lang="de-DE" sz="1600" dirty="0"/>
              <a:t>Kolleginnen und Kollegen, </a:t>
            </a:r>
          </a:p>
          <a:p>
            <a:pPr>
              <a:buNone/>
            </a:pPr>
            <a:r>
              <a:rPr lang="de-DE" sz="1600" dirty="0"/>
              <a:t> </a:t>
            </a:r>
          </a:p>
          <a:p>
            <a:pPr>
              <a:buNone/>
            </a:pPr>
            <a:r>
              <a:rPr lang="de-DE" sz="1600" dirty="0"/>
              <a:t>wie am Freitag angekündigt werden sich die TÜV-Prüfung und damit der offizielle Start der warmen </a:t>
            </a:r>
            <a:r>
              <a:rPr lang="de-DE" sz="1600" dirty="0" smtClean="0"/>
              <a:t> </a:t>
            </a:r>
            <a:r>
              <a:rPr lang="de-DE" sz="1600" dirty="0"/>
              <a:t>Inbetriebnahme um eine Woche verschieben. </a:t>
            </a:r>
            <a:endParaRPr lang="de-DE" sz="1600" dirty="0" smtClean="0"/>
          </a:p>
          <a:p>
            <a:pPr>
              <a:buNone/>
            </a:pPr>
            <a:endParaRPr lang="de-DE" sz="1600" dirty="0"/>
          </a:p>
          <a:p>
            <a:pPr>
              <a:buNone/>
            </a:pPr>
            <a:r>
              <a:rPr lang="de-DE" sz="1600" dirty="0" smtClean="0"/>
              <a:t>…die </a:t>
            </a:r>
            <a:r>
              <a:rPr lang="de-DE" sz="1600" dirty="0"/>
              <a:t>Tragepflicht entsprechend am 20.04.2015 einführen</a:t>
            </a:r>
            <a:r>
              <a:rPr lang="de-DE" sz="1600" dirty="0" smtClean="0"/>
              <a:t>.</a:t>
            </a:r>
          </a:p>
          <a:p>
            <a:pPr>
              <a:buNone/>
            </a:pPr>
            <a:r>
              <a:rPr lang="de-DE" sz="1600" dirty="0" smtClean="0"/>
              <a:t> </a:t>
            </a:r>
            <a:endParaRPr lang="de-DE" sz="1600" dirty="0"/>
          </a:p>
          <a:p>
            <a:pPr>
              <a:buNone/>
            </a:pPr>
            <a:r>
              <a:rPr lang="de-DE" sz="1600" dirty="0"/>
              <a:t>Ab dem 13.04. beginnt </a:t>
            </a:r>
            <a:r>
              <a:rPr lang="de-DE" sz="1600" dirty="0" smtClean="0"/>
              <a:t>eine </a:t>
            </a:r>
            <a:r>
              <a:rPr lang="de-DE" sz="1600" dirty="0"/>
              <a:t>Übergangsphase, in der bereits Geräte ausgeliehen werden </a:t>
            </a:r>
            <a:r>
              <a:rPr lang="de-DE" sz="1600" dirty="0" smtClean="0"/>
              <a:t> können…</a:t>
            </a:r>
            <a:endParaRPr lang="de-DE" sz="1600" dirty="0"/>
          </a:p>
          <a:p>
            <a:pPr>
              <a:buNone/>
            </a:pPr>
            <a:endParaRPr lang="de-DE" sz="1600" dirty="0" smtClean="0"/>
          </a:p>
          <a:p>
            <a:pPr>
              <a:buNone/>
            </a:pPr>
            <a:endParaRPr lang="de-DE" sz="1600" dirty="0"/>
          </a:p>
          <a:p>
            <a:pPr>
              <a:buNone/>
            </a:pPr>
            <a:r>
              <a:rPr lang="de-DE" sz="1600" dirty="0" smtClean="0"/>
              <a:t>Das </a:t>
            </a:r>
            <a:r>
              <a:rPr lang="de-DE" sz="1600" dirty="0"/>
              <a:t>bedeutet auch, dass diejenigen Kolleginnen und Kollegen, die sich bisher noch nicht bei uns </a:t>
            </a:r>
            <a:r>
              <a:rPr lang="de-DE" sz="1600" dirty="0" smtClean="0"/>
              <a:t> </a:t>
            </a:r>
            <a:r>
              <a:rPr lang="de-DE" sz="1600" dirty="0"/>
              <a:t>wegen eines Schulungstermins gemeldet haben, dies noch in der KW16 tun können. </a:t>
            </a:r>
          </a:p>
          <a:p>
            <a:pPr>
              <a:buNone/>
            </a:pPr>
            <a:r>
              <a:rPr lang="de-DE" sz="1600" dirty="0"/>
              <a:t> </a:t>
            </a:r>
          </a:p>
          <a:p>
            <a:pPr>
              <a:buNone/>
            </a:pPr>
            <a:r>
              <a:rPr lang="de-DE" sz="1600" dirty="0"/>
              <a:t>Das Team von WP-36 </a:t>
            </a:r>
          </a:p>
        </p:txBody>
      </p:sp>
    </p:spTree>
    <p:extLst>
      <p:ext uri="{BB962C8B-B14F-4D97-AF65-F5344CB8AC3E}">
        <p14:creationId xmlns:p14="http://schemas.microsoft.com/office/powerpoint/2010/main" val="18110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/>
              <a:t>XFEL Inbetriebnahme und Vorbereitung</a:t>
            </a:r>
            <a:endParaRPr lang="de-DE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5271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4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15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174218"/>
              </p:ext>
            </p:extLst>
          </p:nvPr>
        </p:nvGraphicFramePr>
        <p:xfrm>
          <a:off x="125506" y="1127984"/>
          <a:ext cx="8910920" cy="5447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303929"/>
                <a:gridCol w="2737823"/>
                <a:gridCol w="1782184"/>
                <a:gridCol w="1782184"/>
              </a:tblGrid>
              <a:tr h="64442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Issue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Definition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Bis</a:t>
                      </a:r>
                      <a:r>
                        <a:rPr lang="en-GB" dirty="0" smtClean="0"/>
                        <a:t> wan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 anchor="ctr"/>
                </a:tc>
              </a:tr>
              <a:tr h="5897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L1 Hohlleiter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200" noProof="0" dirty="0" smtClean="0"/>
                        <a:t>müssen komplettiert werden</a:t>
                      </a: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>
                          <a:solidFill>
                            <a:srgbClr val="FF0000"/>
                          </a:solidFill>
                        </a:rPr>
                        <a:t>KW11</a:t>
                      </a:r>
                      <a:endParaRPr lang="de-DE" sz="12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läuft</a:t>
                      </a:r>
                    </a:p>
                  </a:txBody>
                  <a:tcPr/>
                </a:tc>
              </a:tr>
              <a:tr h="93779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L1 Stromversorgung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100" noProof="0" dirty="0" smtClean="0"/>
                        <a:t>Unterverteiler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100" noProof="0" dirty="0" err="1" smtClean="0"/>
                        <a:t>Elektranten</a:t>
                      </a:r>
                      <a:endParaRPr lang="de-DE" sz="1100" noProof="0" dirty="0" smtClean="0"/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100" noProof="0" dirty="0" smtClean="0"/>
                        <a:t>Schränke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>
                          <a:solidFill>
                            <a:srgbClr val="00B050"/>
                          </a:solidFill>
                        </a:rPr>
                        <a:t>KW11</a:t>
                      </a:r>
                      <a:endParaRPr lang="de-DE" sz="12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noProof="0" dirty="0" smtClean="0">
                          <a:solidFill>
                            <a:srgbClr val="00B050"/>
                          </a:solidFill>
                        </a:rPr>
                        <a:t>erledigt</a:t>
                      </a:r>
                      <a:endParaRPr lang="de-DE" sz="12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444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LWL-Kabel-Anschlüssen </a:t>
                      </a:r>
                    </a:p>
                    <a:p>
                      <a:r>
                        <a:rPr lang="de-DE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Racks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Verschoben! </a:t>
                      </a:r>
                      <a:endParaRPr lang="en-GB" sz="9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KW14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läuft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</a:tr>
              <a:tr h="6444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err="1" smtClean="0"/>
                        <a:t>Rackabnahme</a:t>
                      </a:r>
                      <a:r>
                        <a:rPr lang="de-DE" sz="1400" noProof="0" dirty="0" smtClean="0"/>
                        <a:t> 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100" noProof="0" dirty="0" smtClean="0"/>
                        <a:t>Prozedur muss definiert werden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>
                          <a:solidFill>
                            <a:srgbClr val="FF0000"/>
                          </a:solidFill>
                        </a:rPr>
                        <a:t>KW15</a:t>
                      </a:r>
                      <a:endParaRPr lang="de-DE" sz="12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noProof="0" dirty="0" smtClean="0"/>
                    </a:p>
                  </a:txBody>
                  <a:tcPr/>
                </a:tc>
              </a:tr>
              <a:tr h="6444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9629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Brandmeldetechnik</a:t>
                      </a:r>
                    </a:p>
                    <a:p>
                      <a:r>
                        <a:rPr lang="de-DE" sz="1400" noProof="0" dirty="0" smtClean="0"/>
                        <a:t>Nebellöschanlage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/>
                        <a:t>Die</a:t>
                      </a:r>
                      <a:r>
                        <a:rPr lang="de-DE" sz="1100" baseline="0" noProof="0" dirty="0" smtClean="0"/>
                        <a:t> </a:t>
                      </a:r>
                      <a:r>
                        <a:rPr lang="de-DE" sz="1100" noProof="0" dirty="0" err="1" smtClean="0"/>
                        <a:t>Nebellöschlanlage</a:t>
                      </a:r>
                      <a:r>
                        <a:rPr lang="de-DE" sz="1100" noProof="0" dirty="0" smtClean="0"/>
                        <a:t> für den L1 muss verbessert</a:t>
                      </a:r>
                      <a:r>
                        <a:rPr lang="de-DE" sz="1100" baseline="0" noProof="0" dirty="0" smtClean="0"/>
                        <a:t> bzw. optimiert werden.</a:t>
                      </a:r>
                    </a:p>
                    <a:p>
                      <a:endParaRPr lang="de-DE" sz="1100" noProof="0" dirty="0" smtClean="0"/>
                    </a:p>
                    <a:p>
                      <a:r>
                        <a:rPr lang="de-DE" sz="1100" noProof="0" dirty="0" smtClean="0"/>
                        <a:t>Ein Konzept für RF-Test muss ausgearbeitet werden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noProof="0" dirty="0" smtClean="0"/>
                        <a:t>KW11</a:t>
                      </a:r>
                    </a:p>
                    <a:p>
                      <a:endParaRPr lang="de-DE" sz="1200" noProof="0" dirty="0" smtClean="0"/>
                    </a:p>
                    <a:p>
                      <a:endParaRPr lang="de-DE" sz="1200" noProof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KW11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noProof="0" dirty="0" smtClean="0"/>
                        <a:t>läuft</a:t>
                      </a:r>
                    </a:p>
                    <a:p>
                      <a:endParaRPr lang="de-DE" sz="1200" noProof="0" dirty="0"/>
                    </a:p>
                  </a:txBody>
                  <a:tcPr/>
                </a:tc>
              </a:tr>
              <a:tr h="3788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dirty="0"/>
              <a:t>Wichtiges</a:t>
            </a:r>
          </a:p>
        </p:txBody>
      </p:sp>
    </p:spTree>
    <p:extLst>
      <p:ext uri="{BB962C8B-B14F-4D97-AF65-F5344CB8AC3E}">
        <p14:creationId xmlns:p14="http://schemas.microsoft.com/office/powerpoint/2010/main" val="31656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16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089025" y="541338"/>
            <a:ext cx="7283450" cy="481012"/>
          </a:xfrm>
        </p:spPr>
        <p:txBody>
          <a:bodyPr/>
          <a:lstStyle/>
          <a:p>
            <a:r>
              <a:rPr lang="de-DE" dirty="0"/>
              <a:t>Wichtiges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55195"/>
              </p:ext>
            </p:extLst>
          </p:nvPr>
        </p:nvGraphicFramePr>
        <p:xfrm>
          <a:off x="125506" y="1137023"/>
          <a:ext cx="8910920" cy="488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303929"/>
                <a:gridCol w="2737823"/>
                <a:gridCol w="1782184"/>
                <a:gridCol w="1782184"/>
              </a:tblGrid>
              <a:tr h="60952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Issue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Definition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Bis</a:t>
                      </a:r>
                      <a:r>
                        <a:rPr lang="en-GB" dirty="0" smtClean="0"/>
                        <a:t> wan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 anchor="ctr"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err="1" smtClean="0"/>
                        <a:t>Synchro</a:t>
                      </a:r>
                      <a:r>
                        <a:rPr lang="de-DE" sz="1400" noProof="0" dirty="0" smtClean="0"/>
                        <a:t>-RF-Distribution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200" noProof="0" dirty="0" smtClean="0"/>
                        <a:t>Die Pritsche fehlt. Es muss dringend eine Lösung gefunden werden</a:t>
                      </a: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>
                          <a:solidFill>
                            <a:srgbClr val="FF0000"/>
                          </a:solidFill>
                        </a:rPr>
                        <a:t>KW15</a:t>
                      </a:r>
                      <a:endParaRPr lang="de-DE" sz="11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 smtClean="0"/>
                        <a:t>läuft</a:t>
                      </a:r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Hohlleiter Heizungskabel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/>
                        <a:t>Es soll geprüft werden, ob die Heizung an den </a:t>
                      </a:r>
                      <a:r>
                        <a:rPr lang="de-DE" sz="1100" noProof="0" dirty="0" err="1" smtClean="0"/>
                        <a:t>Abstrebungen</a:t>
                      </a:r>
                      <a:r>
                        <a:rPr lang="de-DE" sz="1100" noProof="0" dirty="0" smtClean="0"/>
                        <a:t> mitbefestigt werden kann</a:t>
                      </a:r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noProof="0" dirty="0" smtClean="0">
                          <a:solidFill>
                            <a:srgbClr val="FF0000"/>
                          </a:solidFill>
                        </a:rPr>
                        <a:t>???</a:t>
                      </a:r>
                      <a:endParaRPr lang="de-DE" sz="11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 smtClean="0"/>
                        <a:t>läuft</a:t>
                      </a:r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1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noProof="0" dirty="0" smtClean="0"/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Kabelpritschen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Pritscheninstallation</a:t>
                      </a:r>
                    </a:p>
                    <a:p>
                      <a:r>
                        <a:rPr lang="de-DE" sz="1100" dirty="0" smtClean="0"/>
                        <a:t>Übergänge / Brücken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>
                          <a:solidFill>
                            <a:srgbClr val="00B050"/>
                          </a:solidFill>
                        </a:rPr>
                        <a:t>KW09</a:t>
                      </a:r>
                    </a:p>
                    <a:p>
                      <a:r>
                        <a:rPr lang="de-DE" sz="1100" dirty="0" smtClean="0"/>
                        <a:t>KW12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 smtClean="0"/>
                        <a:t>läuft (</a:t>
                      </a:r>
                      <a:r>
                        <a:rPr lang="de-DE" sz="1100" noProof="0" dirty="0" smtClean="0">
                          <a:solidFill>
                            <a:srgbClr val="00B050"/>
                          </a:solidFill>
                        </a:rPr>
                        <a:t>L1 erledigt</a:t>
                      </a:r>
                      <a:r>
                        <a:rPr lang="de-DE" sz="1100" noProof="0" dirty="0" smtClean="0"/>
                        <a:t>)</a:t>
                      </a:r>
                    </a:p>
                  </a:txBody>
                  <a:tcPr/>
                </a:tc>
              </a:tr>
              <a:tr h="6160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Personen</a:t>
                      </a:r>
                      <a:r>
                        <a:rPr lang="de-DE" sz="1400" baseline="0" noProof="0" dirty="0" smtClean="0"/>
                        <a:t> Interlock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r>
                        <a:rPr lang="de-DE" sz="1200" noProof="0" dirty="0" smtClean="0"/>
                        <a:t>2 Verteilerkästen in L1 sind bereits montiert und verkabelt</a:t>
                      </a: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 dirty="0" smtClean="0">
                          <a:solidFill>
                            <a:srgbClr val="00B050"/>
                          </a:solidFill>
                        </a:rPr>
                        <a:t>erledigt</a:t>
                      </a:r>
                      <a:endParaRPr lang="de-DE" sz="11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  <a:tr h="6095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90204" pitchFamily="34" charset="0"/>
                        <a:buNone/>
                      </a:pPr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e-DE" sz="1100" noProof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17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6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17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en-GB" altLang="de-DE" sz="800">
                <a:solidFill>
                  <a:srgbClr val="000000"/>
                </a:solidFill>
              </a:rPr>
              <a:t>Delete this text and put in here: Date of the Talk, location, … (max: 1 line)</a:t>
            </a:r>
          </a:p>
          <a:p>
            <a:r>
              <a:rPr lang="en-GB" altLang="de-DE" sz="800">
                <a:solidFill>
                  <a:srgbClr val="000000"/>
                </a:solidFill>
              </a:rPr>
              <a:t>Put in here: Name of the speaker, function, affiliation, … (max. 1 line)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465616"/>
              </p:ext>
            </p:extLst>
          </p:nvPr>
        </p:nvGraphicFramePr>
        <p:xfrm>
          <a:off x="125506" y="1137023"/>
          <a:ext cx="8910920" cy="488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303929"/>
                <a:gridCol w="2737823"/>
                <a:gridCol w="1782184"/>
                <a:gridCol w="1782184"/>
              </a:tblGrid>
              <a:tr h="62211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Issue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Definition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Bis</a:t>
                      </a:r>
                      <a:r>
                        <a:rPr lang="en-GB" dirty="0" smtClean="0"/>
                        <a:t> wan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 anchor="ctr"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Timing für Warm </a:t>
                      </a:r>
                      <a:r>
                        <a:rPr lang="de-DE" sz="1400" noProof="0" dirty="0" err="1" smtClean="0"/>
                        <a:t>Commissioning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aseline="0" dirty="0" err="1" smtClean="0"/>
                        <a:t>Für</a:t>
                      </a:r>
                      <a:r>
                        <a:rPr lang="en-GB" sz="1000" baseline="0" dirty="0" smtClean="0"/>
                        <a:t> die Commissioning </a:t>
                      </a:r>
                      <a:r>
                        <a:rPr lang="en-GB" sz="1000" baseline="0" dirty="0" err="1" smtClean="0"/>
                        <a:t>müssen</a:t>
                      </a:r>
                      <a:r>
                        <a:rPr lang="en-GB" sz="1000" baseline="0" dirty="0" smtClean="0"/>
                        <a:t> LWLs</a:t>
                      </a:r>
                    </a:p>
                    <a:p>
                      <a:r>
                        <a:rPr lang="en-GB" sz="1000" baseline="0" dirty="0" smtClean="0"/>
                        <a:t>UG05 - &gt;XTL </a:t>
                      </a:r>
                      <a:r>
                        <a:rPr lang="en-GB" sz="1000" baseline="0" dirty="0" err="1" smtClean="0"/>
                        <a:t>schon</a:t>
                      </a:r>
                      <a:r>
                        <a:rPr lang="en-GB" sz="1000" baseline="0" dirty="0" smtClean="0"/>
                        <a:t> </a:t>
                      </a:r>
                      <a:r>
                        <a:rPr lang="en-GB" sz="1000" baseline="0" dirty="0" err="1" smtClean="0"/>
                        <a:t>vorhanden</a:t>
                      </a:r>
                      <a:r>
                        <a:rPr lang="en-GB" sz="1000" baseline="0" dirty="0" smtClean="0"/>
                        <a:t> sein.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/>
                        <a:t>Verkabelungsarbeiten</a:t>
                      </a:r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Reihenfolge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Zeitpläne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Personell</a:t>
                      </a:r>
                    </a:p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r>
                        <a:rPr lang="de-DE" sz="1000" noProof="0" dirty="0" smtClean="0"/>
                        <a:t>Realisierung</a:t>
                      </a:r>
                      <a:endParaRPr lang="de-DE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noProof="0" dirty="0" smtClean="0"/>
                        <a:t>Vakuum Tech. Interlock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 eine temporäre Verkabelung vornehmen bis die Vakuum Racks im BC1 aufgestellt sind.</a:t>
                      </a:r>
                    </a:p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Aufgrund der späten Installation des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Bunchcompressor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Racks mit unserer</a:t>
                      </a:r>
                    </a:p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Elektronik, der Platz auf den Pritschen an den Modulen vorhanden sein</a:t>
                      </a:r>
                    </a:p>
                    <a:p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bzw. reserviert bleiben muss.</a:t>
                      </a:r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Magnetstromkabel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Arbeiten müssen bis in den Juni fortgesetzt werden. Es gibt ein weiteres Installationsfenster von 3 Wochen im März.(KW11,12,13). Es gibt Probleme (mit V4) bei der Verlängerung der Gerüstzeit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6221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90204" pitchFamily="34" charset="0"/>
                        <a:buChar char="•"/>
                      </a:pPr>
                      <a:endParaRPr lang="de-DE" sz="1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de-DE" dirty="0" err="1" smtClean="0"/>
              <a:t>Remarks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7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5" name="Rectangle 4"/>
          <p:cNvSpPr/>
          <p:nvPr/>
        </p:nvSpPr>
        <p:spPr>
          <a:xfrm>
            <a:off x="60334" y="1522404"/>
            <a:ext cx="4572000" cy="8248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de-DE" sz="1400" dirty="0" smtClean="0"/>
              <a:t>Folgende </a:t>
            </a:r>
            <a:r>
              <a:rPr lang="de-DE" sz="1400" dirty="0"/>
              <a:t>Kabel sind </a:t>
            </a:r>
            <a:r>
              <a:rPr lang="de-DE" sz="1400" dirty="0" smtClean="0"/>
              <a:t>in </a:t>
            </a:r>
            <a:r>
              <a:rPr lang="de-DE" sz="1400" dirty="0"/>
              <a:t>L1 verlegt worden</a:t>
            </a:r>
            <a:r>
              <a:rPr lang="de-DE" sz="1400" dirty="0" smtClean="0"/>
              <a:t>: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sz="1400" dirty="0"/>
              <a:t>BPMs, HOMs und zum Teil Not </a:t>
            </a:r>
            <a:r>
              <a:rPr lang="de-DE" sz="1400" dirty="0" smtClean="0"/>
              <a:t>Aus</a:t>
            </a:r>
            <a:endParaRPr lang="de-DE" sz="1400" dirty="0" smtClean="0"/>
          </a:p>
        </p:txBody>
      </p:sp>
      <p:pic>
        <p:nvPicPr>
          <p:cNvPr id="1026" name="Picture 2" descr="C:\Users\negodin\Desktop\Bilder\New folder\DSCF10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21" y="2481477"/>
            <a:ext cx="480068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31" y="1070850"/>
            <a:ext cx="3403118" cy="255279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7" y="4246436"/>
            <a:ext cx="2500313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" y="3161777"/>
            <a:ext cx="4231611" cy="317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5" name="Rectangle 4"/>
          <p:cNvSpPr/>
          <p:nvPr/>
        </p:nvSpPr>
        <p:spPr>
          <a:xfrm>
            <a:off x="141976" y="1182660"/>
            <a:ext cx="889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400" dirty="0" smtClean="0"/>
              <a:t>Alle </a:t>
            </a:r>
            <a:r>
              <a:rPr lang="de-DE" sz="1400" dirty="0"/>
              <a:t>für den TÜV benötigte Interlock Kabel werden bis Donnerstag </a:t>
            </a:r>
            <a:r>
              <a:rPr lang="de-DE" sz="1400" dirty="0" smtClean="0"/>
              <a:t>(</a:t>
            </a:r>
            <a:r>
              <a:rPr lang="de-DE" sz="1400" dirty="0"/>
              <a:t>02.04.) auch fertig.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04" y="1491761"/>
            <a:ext cx="6582540" cy="49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8800" y="-327660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3F99B-7FDE-46A5-B7C4-1DCF28BDED9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2251" y="521171"/>
            <a:ext cx="7283450" cy="481012"/>
          </a:xfrm>
        </p:spPr>
        <p:txBody>
          <a:bodyPr/>
          <a:lstStyle/>
          <a:p>
            <a:r>
              <a:rPr lang="de-DE" dirty="0"/>
              <a:t>Kabelpritschen und </a:t>
            </a:r>
            <a:r>
              <a:rPr lang="de-DE" dirty="0" smtClean="0"/>
              <a:t>Verkabelung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38" y="1104594"/>
            <a:ext cx="4244737" cy="318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1976" y="1182660"/>
            <a:ext cx="3530254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400" dirty="0" err="1" smtClean="0"/>
              <a:t>Elektrant</a:t>
            </a:r>
            <a:r>
              <a:rPr lang="de-DE" sz="1400" dirty="0" smtClean="0"/>
              <a:t> bei 126 m steht unter Spannung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sz="1400" dirty="0" smtClean="0"/>
              <a:t>Erste 4 Schränke in L1 (Nr. 5 – Nr. 8) sind an Strom angeschlossen.</a:t>
            </a:r>
          </a:p>
          <a:p>
            <a:pPr>
              <a:buNone/>
            </a:pPr>
            <a:endParaRPr lang="de-DE" sz="1400" dirty="0"/>
          </a:p>
          <a:p>
            <a:pPr>
              <a:buNone/>
            </a:pPr>
            <a:r>
              <a:rPr lang="de-DE" sz="1400" dirty="0" smtClean="0"/>
              <a:t>Die restlichen 3 Schränke werden von anderen </a:t>
            </a:r>
            <a:r>
              <a:rPr lang="de-DE" sz="1400" dirty="0" err="1" smtClean="0"/>
              <a:t>Elektrant</a:t>
            </a:r>
            <a:r>
              <a:rPr lang="de-DE" sz="1400" dirty="0" smtClean="0"/>
              <a:t> eingespeist.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6" y="3079797"/>
            <a:ext cx="4537354" cy="33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91109" y="4679688"/>
            <a:ext cx="4122965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 err="1"/>
              <a:t>Elektrant</a:t>
            </a:r>
            <a:r>
              <a:rPr lang="de-DE" sz="1600" dirty="0"/>
              <a:t> </a:t>
            </a:r>
            <a:r>
              <a:rPr lang="de-DE" sz="1600" dirty="0" smtClean="0"/>
              <a:t>ist </a:t>
            </a:r>
            <a:r>
              <a:rPr lang="de-DE" sz="1600" dirty="0"/>
              <a:t>bei 159 </a:t>
            </a:r>
            <a:r>
              <a:rPr lang="de-DE" sz="1600" dirty="0" smtClean="0"/>
              <a:t>m</a:t>
            </a:r>
            <a:endParaRPr lang="de-DE" sz="1600" dirty="0"/>
          </a:p>
          <a:p>
            <a:pPr>
              <a:buNone/>
            </a:pPr>
            <a:r>
              <a:rPr lang="de-DE" sz="1600" dirty="0"/>
              <a:t>Sollte bis Freitag den 27.03 fertig werden</a:t>
            </a:r>
          </a:p>
          <a:p>
            <a:pPr>
              <a:buNone/>
            </a:pPr>
            <a:r>
              <a:rPr lang="de-DE" sz="1600" dirty="0"/>
              <a:t>(Fa. </a:t>
            </a:r>
            <a:r>
              <a:rPr lang="de-DE" sz="1600" dirty="0" err="1"/>
              <a:t>Preusse</a:t>
            </a:r>
            <a:r>
              <a:rPr lang="de-DE" sz="1600" dirty="0"/>
              <a:t> ist dabei</a:t>
            </a:r>
            <a:r>
              <a:rPr lang="de-DE" sz="1600" dirty="0" smtClean="0"/>
              <a:t>)</a:t>
            </a:r>
          </a:p>
          <a:p>
            <a:pPr>
              <a:buNone/>
            </a:pPr>
            <a:endParaRPr lang="de-DE" sz="1600" dirty="0"/>
          </a:p>
          <a:p>
            <a:pPr>
              <a:buNone/>
            </a:pPr>
            <a:r>
              <a:rPr lang="de-DE" sz="1600" dirty="0" smtClean="0"/>
              <a:t>Die restlichen Schränke werden </a:t>
            </a:r>
            <a:r>
              <a:rPr lang="de-DE" sz="1600" dirty="0" err="1" smtClean="0"/>
              <a:t>imLaufe</a:t>
            </a:r>
            <a:r>
              <a:rPr lang="de-DE" sz="1600" dirty="0" smtClean="0"/>
              <a:t> der Woche angeschlossen</a:t>
            </a:r>
            <a:endParaRPr lang="de-DE" sz="1600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9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Kabelpritsche</a:t>
            </a:r>
            <a:endParaRPr lang="de-DE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" y="1085849"/>
            <a:ext cx="5623561" cy="421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7" y="2979962"/>
            <a:ext cx="4465631" cy="334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6" y="2226810"/>
            <a:ext cx="5502728" cy="41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7" y="1098911"/>
            <a:ext cx="4812035" cy="360902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Kabelpritsche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6167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50733"/>
            <a:ext cx="4807110" cy="2626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5" name="Rectangle 4"/>
          <p:cNvSpPr/>
          <p:nvPr/>
        </p:nvSpPr>
        <p:spPr>
          <a:xfrm>
            <a:off x="3272526" y="1133036"/>
            <a:ext cx="297587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de-DE" dirty="0" smtClean="0"/>
              <a:t>Ab </a:t>
            </a:r>
            <a:r>
              <a:rPr lang="de-DE" dirty="0" smtClean="0"/>
              <a:t>01</a:t>
            </a:r>
            <a:r>
              <a:rPr lang="de-DE" dirty="0" smtClean="0"/>
              <a:t>.04 </a:t>
            </a:r>
            <a:r>
              <a:rPr lang="de-DE" dirty="0" smtClean="0"/>
              <a:t>werden in L1 RF </a:t>
            </a:r>
            <a:r>
              <a:rPr lang="de-DE" dirty="0" err="1" smtClean="0"/>
              <a:t>Synchro</a:t>
            </a:r>
            <a:r>
              <a:rPr lang="de-DE" dirty="0" smtClean="0"/>
              <a:t> Kabel gezogen</a:t>
            </a:r>
          </a:p>
          <a:p>
            <a:pPr marL="171450" indent="-171450"/>
            <a:endParaRPr lang="de-DE" dirty="0"/>
          </a:p>
          <a:p>
            <a:pPr marL="171450" indent="-171450"/>
            <a:endParaRPr lang="de-DE" dirty="0" smtClean="0"/>
          </a:p>
          <a:p>
            <a:pPr marL="171450" indent="-171450"/>
            <a:r>
              <a:rPr lang="de-DE" dirty="0" smtClean="0"/>
              <a:t>Die Halterungen sind schon angebaut</a:t>
            </a:r>
          </a:p>
          <a:p>
            <a:pPr marL="171450" indent="-171450"/>
            <a:endParaRPr lang="de-DE" dirty="0" smtClean="0"/>
          </a:p>
          <a:p>
            <a:pPr marL="171450" indent="-171450"/>
            <a:endParaRPr lang="de-DE" dirty="0"/>
          </a:p>
          <a:p>
            <a:pPr marL="171450" indent="-171450"/>
            <a:r>
              <a:rPr lang="de-DE" dirty="0"/>
              <a:t>Gleich danach werden IT Kabeln in die Rinne oben verlegt.</a:t>
            </a:r>
            <a:endParaRPr lang="de-DE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1066800"/>
            <a:ext cx="298131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631950" y="1276350"/>
            <a:ext cx="1720850" cy="1390650"/>
          </a:xfrm>
          <a:prstGeom prst="straightConnector1">
            <a:avLst/>
          </a:prstGeom>
          <a:noFill/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1066800"/>
            <a:ext cx="269989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>
            <a:off x="5505450" y="1758950"/>
            <a:ext cx="2241550" cy="635000"/>
          </a:xfrm>
          <a:prstGeom prst="straightConnector1">
            <a:avLst/>
          </a:prstGeom>
          <a:noFill/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3" y="4419600"/>
            <a:ext cx="2653494" cy="198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5203" y="4425950"/>
            <a:ext cx="1396536" cy="2308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IT Kabeln 20er Bündeln</a:t>
            </a:r>
            <a:endParaRPr lang="de-DE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1447801" y="2260600"/>
            <a:ext cx="1904999" cy="606200"/>
          </a:xfrm>
          <a:prstGeom prst="straightConnector1">
            <a:avLst/>
          </a:prstGeom>
          <a:noFill/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>
          <a:xfrm>
            <a:off x="3293612" y="2881236"/>
            <a:ext cx="30166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de-DE" dirty="0"/>
              <a:t>Bis Mittwoch </a:t>
            </a:r>
            <a:r>
              <a:rPr lang="de-DE" dirty="0" smtClean="0"/>
              <a:t>01.04.15 sollen LWLs </a:t>
            </a:r>
            <a:r>
              <a:rPr lang="de-DE" dirty="0"/>
              <a:t>in L1 fertig </a:t>
            </a:r>
            <a:r>
              <a:rPr lang="de-DE" dirty="0" smtClean="0"/>
              <a:t>sein. Im Schrank 7 (130 m) werden IT Komponente eingebaut (endgültig). Ethernet kann von hier </a:t>
            </a:r>
            <a:r>
              <a:rPr lang="de-DE" dirty="0"/>
              <a:t>(bis 50m Länge) </a:t>
            </a:r>
            <a:r>
              <a:rPr lang="de-DE" dirty="0" smtClean="0"/>
              <a:t> abgezapft werden. Später werden alle 20 m RJ45 Steckdosen angebaut.</a:t>
            </a:r>
            <a:endParaRPr lang="de-DE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54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LWL</a:t>
            </a:r>
            <a:endParaRPr lang="de-DE" kern="0" dirty="0"/>
          </a:p>
        </p:txBody>
      </p:sp>
      <p:sp>
        <p:nvSpPr>
          <p:cNvPr id="7" name="Rectangle 6"/>
          <p:cNvSpPr/>
          <p:nvPr/>
        </p:nvSpPr>
        <p:spPr>
          <a:xfrm>
            <a:off x="167376" y="1130700"/>
            <a:ext cx="67924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dirty="0" smtClean="0"/>
              <a:t>Zum Thema LWL:</a:t>
            </a:r>
          </a:p>
          <a:p>
            <a:pPr marL="171450" indent="-171450"/>
            <a:endParaRPr lang="de-DE" dirty="0"/>
          </a:p>
          <a:p>
            <a:pPr marL="171450" indent="-171450"/>
            <a:r>
              <a:rPr lang="de-DE" dirty="0" smtClean="0"/>
              <a:t>Bei </a:t>
            </a:r>
            <a:r>
              <a:rPr lang="de-DE" dirty="0"/>
              <a:t>weiteren Arbeiten in den Racks bitte ich um Rücksicht bei den bereits aufgelegten LWL-Kabeln</a:t>
            </a:r>
            <a:r>
              <a:rPr lang="de-DE" dirty="0" smtClean="0"/>
              <a:t>.</a:t>
            </a:r>
          </a:p>
          <a:p>
            <a:pPr>
              <a:buNone/>
            </a:pPr>
            <a:r>
              <a:rPr lang="de-DE" dirty="0" smtClean="0"/>
              <a:t> </a:t>
            </a:r>
            <a:endParaRPr lang="de-DE" dirty="0"/>
          </a:p>
          <a:p>
            <a:pPr marL="171450" indent="-171450"/>
            <a:r>
              <a:rPr lang="de-DE" dirty="0" smtClean="0"/>
              <a:t>Die </a:t>
            </a:r>
            <a:r>
              <a:rPr lang="de-DE" dirty="0"/>
              <a:t>im Rack z.Z. abgelegte Reserve ( Ring(e) ) ist nicht endgültig, da auf die bereits verbauten </a:t>
            </a:r>
            <a:r>
              <a:rPr lang="de-DE" dirty="0" err="1" smtClean="0"/>
              <a:t>Patchfelder</a:t>
            </a:r>
            <a:r>
              <a:rPr lang="de-DE" dirty="0" smtClean="0"/>
              <a:t> </a:t>
            </a:r>
            <a:r>
              <a:rPr lang="de-DE" dirty="0"/>
              <a:t>noch später abgehende Kabel hinzukommen und dafür auch das/die </a:t>
            </a:r>
            <a:r>
              <a:rPr lang="de-DE" dirty="0" err="1"/>
              <a:t>Patchfelder</a:t>
            </a:r>
            <a:r>
              <a:rPr lang="de-DE" dirty="0"/>
              <a:t> </a:t>
            </a:r>
            <a:r>
              <a:rPr lang="de-DE" dirty="0" smtClean="0"/>
              <a:t>wieder </a:t>
            </a:r>
            <a:r>
              <a:rPr lang="de-DE" dirty="0"/>
              <a:t>aus dem Rack ausgebaut werden müssen. </a:t>
            </a:r>
            <a:endParaRPr lang="de-DE" dirty="0" smtClean="0"/>
          </a:p>
          <a:p>
            <a:pPr algn="r">
              <a:buNone/>
            </a:pPr>
            <a:r>
              <a:rPr lang="de-DE" dirty="0" smtClean="0"/>
              <a:t>T. Ladwig</a:t>
            </a:r>
          </a:p>
          <a:p>
            <a:pPr algn="r">
              <a:buNone/>
            </a:pPr>
            <a:endParaRPr lang="de-DE" dirty="0" smtClean="0"/>
          </a:p>
          <a:p>
            <a:pPr algn="r">
              <a:buNone/>
            </a:pPr>
            <a:endParaRPr lang="de-DE" dirty="0"/>
          </a:p>
          <a:p>
            <a:pPr marL="171450" indent="-171450"/>
            <a:r>
              <a:rPr lang="de-DE" dirty="0" smtClean="0"/>
              <a:t>Es gibt Bedenken dass an manchen stellen „ </a:t>
            </a:r>
            <a:r>
              <a:rPr lang="de-DE" dirty="0"/>
              <a:t>die </a:t>
            </a:r>
            <a:r>
              <a:rPr lang="de-DE" dirty="0" err="1"/>
              <a:t>Fibers</a:t>
            </a:r>
            <a:r>
              <a:rPr lang="de-DE" dirty="0"/>
              <a:t> fast den ganzen Schrank auf der Rückseite </a:t>
            </a:r>
            <a:r>
              <a:rPr lang="de-DE" dirty="0" smtClean="0"/>
              <a:t>belegen“  was für Gewerke Zugang </a:t>
            </a:r>
            <a:r>
              <a:rPr lang="de-DE" dirty="0"/>
              <a:t>von hinten an ihre </a:t>
            </a:r>
            <a:r>
              <a:rPr lang="de-DE" dirty="0" err="1"/>
              <a:t>Elektroniken</a:t>
            </a:r>
            <a:r>
              <a:rPr lang="de-DE" dirty="0"/>
              <a:t> </a:t>
            </a:r>
            <a:r>
              <a:rPr lang="de-DE" dirty="0" smtClean="0"/>
              <a:t>blockiert. Bitte schaut euch noch mal eure Schränke in L1 an. Meine Meinung nach in L1 haben wir dieses Problem noch nicht.</a:t>
            </a:r>
          </a:p>
          <a:p>
            <a:pPr algn="r"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32" y="3508522"/>
            <a:ext cx="2192009" cy="292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96" y="1130700"/>
            <a:ext cx="1748334" cy="23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6" y="3481574"/>
            <a:ext cx="2212016" cy="294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0" y="3508522"/>
            <a:ext cx="3897600" cy="29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7618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Nebellöschanlage</a:t>
            </a:r>
            <a:endParaRPr lang="de-DE" kern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27125"/>
            <a:ext cx="3233737" cy="242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32" y="3742527"/>
            <a:ext cx="316505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70" y="3742527"/>
            <a:ext cx="291491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55" y="1257370"/>
            <a:ext cx="5537830" cy="216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7778" y="3898800"/>
            <a:ext cx="236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800" dirty="0" smtClean="0"/>
              <a:t>Rahmenkonstruktion wird noch geädert</a:t>
            </a:r>
            <a:endParaRPr lang="de-DE" sz="1800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err="1" smtClean="0"/>
              <a:t>März</a:t>
            </a:r>
            <a:r>
              <a:rPr lang="en-GB" dirty="0" smtClean="0"/>
              <a:t>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6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Office PowerPoint</Application>
  <PresentationFormat>On-screen Show (4:3)</PresentationFormat>
  <Paragraphs>204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DESY European XFEL</vt:lpstr>
      <vt:lpstr>PowerPoint Presentation</vt:lpstr>
      <vt:lpstr>PowerPoint Presentation</vt:lpstr>
      <vt:lpstr>PowerPoint Presentation</vt:lpstr>
      <vt:lpstr>Kabelpritschen und Verkabelung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Wichtiges</vt:lpstr>
      <vt:lpstr>Wichtiges</vt:lpstr>
      <vt:lpstr>Remarks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Negodin, Evgueni</cp:lastModifiedBy>
  <cp:revision>304</cp:revision>
  <cp:lastPrinted>2015-03-09T14:11:31Z</cp:lastPrinted>
  <dcterms:created xsi:type="dcterms:W3CDTF">2008-08-31T12:56:32Z</dcterms:created>
  <dcterms:modified xsi:type="dcterms:W3CDTF">2015-03-31T07:50:11Z</dcterms:modified>
</cp:coreProperties>
</file>