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3" r:id="rId2"/>
    <p:sldId id="266" r:id="rId3"/>
    <p:sldId id="288" r:id="rId4"/>
    <p:sldId id="285" r:id="rId5"/>
    <p:sldId id="268" r:id="rId6"/>
    <p:sldId id="282" r:id="rId7"/>
    <p:sldId id="292" r:id="rId8"/>
    <p:sldId id="273" r:id="rId9"/>
    <p:sldId id="274" r:id="rId10"/>
    <p:sldId id="276" r:id="rId11"/>
    <p:sldId id="277" r:id="rId12"/>
    <p:sldId id="297" r:id="rId13"/>
    <p:sldId id="298" r:id="rId14"/>
    <p:sldId id="296" r:id="rId15"/>
    <p:sldId id="299" r:id="rId16"/>
    <p:sldId id="300" r:id="rId17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FFFFFF"/>
    <a:srgbClr val="9C9E9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822" autoAdjust="0"/>
  </p:normalViewPr>
  <p:slideViewPr>
    <p:cSldViewPr snapToGrid="0">
      <p:cViewPr varScale="1">
        <p:scale>
          <a:sx n="117" d="100"/>
          <a:sy n="117" d="100"/>
        </p:scale>
        <p:origin x="-1452" y="-10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Julien Branlard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US" sz="900" dirty="0" smtClean="0">
                <a:solidFill>
                  <a:schemeClr val="bg2"/>
                </a:solidFill>
              </a:rPr>
              <a:t>LLRF device inventory management for the E-XFEL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14.10.2015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microsoft.com/office/2007/relationships/hdphoto" Target="../media/hdphoto10.wdp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62.png"/><Relationship Id="rId3" Type="http://schemas.microsoft.com/office/2007/relationships/hdphoto" Target="../media/hdphoto11.wdp"/><Relationship Id="rId7" Type="http://schemas.openxmlformats.org/officeDocument/2006/relationships/image" Target="../media/image57.jpeg"/><Relationship Id="rId12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60.jpeg"/><Relationship Id="rId5" Type="http://schemas.openxmlformats.org/officeDocument/2006/relationships/image" Target="../media/image56.png"/><Relationship Id="rId15" Type="http://schemas.microsoft.com/office/2007/relationships/hdphoto" Target="../media/hdphoto14.wdp"/><Relationship Id="rId10" Type="http://schemas.openxmlformats.org/officeDocument/2006/relationships/image" Target="../media/image59.jpeg"/><Relationship Id="rId4" Type="http://schemas.openxmlformats.org/officeDocument/2006/relationships/image" Target="../media/image55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desy.de/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://www.xfel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jpeg"/><Relationship Id="rId18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23.png"/><Relationship Id="rId16" Type="http://schemas.openxmlformats.org/officeDocument/2006/relationships/image" Target="../media/image33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microsoft.com/office/2007/relationships/hdphoto" Target="../media/hdphoto7.wdp"/><Relationship Id="rId10" Type="http://schemas.openxmlformats.org/officeDocument/2006/relationships/image" Target="../media/image29.jpeg"/><Relationship Id="rId19" Type="http://schemas.openxmlformats.org/officeDocument/2006/relationships/image" Target="../media/image35.jpeg"/><Relationship Id="rId4" Type="http://schemas.openxmlformats.org/officeDocument/2006/relationships/image" Target="../media/image25.jpeg"/><Relationship Id="rId9" Type="http://schemas.microsoft.com/office/2007/relationships/hdphoto" Target="../media/hdphoto5.wdp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LLRF device inventory management</a:t>
            </a:r>
            <a:endParaRPr lang="en-US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b="0" dirty="0" smtClean="0"/>
              <a:t>for the European XFEL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Julien Branlard, for the LLRF team</a:t>
            </a:r>
          </a:p>
          <a:p>
            <a:r>
              <a:rPr lang="en-US" dirty="0" smtClean="0"/>
              <a:t>LLRF device inventory and management</a:t>
            </a:r>
          </a:p>
          <a:p>
            <a:r>
              <a:rPr lang="en-US" dirty="0" smtClean="0"/>
              <a:t>DESY, 14.10.2015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0327" r="3936"/>
          <a:stretch/>
        </p:blipFill>
        <p:spPr>
          <a:xfrm>
            <a:off x="5291273" y="2952787"/>
            <a:ext cx="3657601" cy="245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2084" y="820063"/>
            <a:ext cx="376809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XFEL LLRF System: ASSET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" y="936000"/>
            <a:ext cx="6649085" cy="445928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Incoming inspection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Device test</a:t>
            </a:r>
            <a:endParaRPr lang="en-US" dirty="0" smtClean="0"/>
          </a:p>
          <a:p>
            <a:r>
              <a:rPr lang="en-US" dirty="0" smtClean="0"/>
              <a:t>Crate installation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>
                <a:latin typeface="Calibri"/>
                <a:ea typeface="Times New Roman"/>
              </a:rPr>
              <a:t>Selection of components from </a:t>
            </a:r>
            <a:r>
              <a:rPr lang="en-GB" sz="1600" dirty="0" smtClean="0">
                <a:latin typeface="Calibri"/>
                <a:ea typeface="Times New Roman"/>
              </a:rPr>
              <a:t>storage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/>
                <a:ea typeface="Times New Roman"/>
              </a:rPr>
              <a:t>Upload configuration in database (KDS)</a:t>
            </a:r>
            <a:endParaRPr lang="en-GB" sz="1600" dirty="0" smtClean="0">
              <a:latin typeface="Calibri"/>
              <a:ea typeface="Times New Roman"/>
            </a:endParaRP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latin typeface="Calibri"/>
                <a:ea typeface="Times New Roman"/>
              </a:rPr>
              <a:t>Inst</a:t>
            </a:r>
            <a:r>
              <a:rPr lang="en-GB" sz="1600" dirty="0" smtClean="0">
                <a:latin typeface="Calibri"/>
                <a:ea typeface="Times New Roman"/>
              </a:rPr>
              <a:t>allation </a:t>
            </a:r>
            <a:r>
              <a:rPr lang="en-GB" sz="1600" dirty="0">
                <a:latin typeface="Calibri"/>
                <a:ea typeface="Times New Roman"/>
              </a:rPr>
              <a:t>of </a:t>
            </a:r>
            <a:r>
              <a:rPr lang="en-GB" sz="1600" dirty="0" smtClean="0">
                <a:latin typeface="Calibri"/>
                <a:ea typeface="Times New Roman"/>
              </a:rPr>
              <a:t>firmware, servers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latin typeface="Calibri"/>
                <a:ea typeface="Times New Roman"/>
              </a:rPr>
              <a:t>Basic functionality checks 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 smtClean="0">
                <a:latin typeface="Calibri"/>
                <a:ea typeface="Times New Roman"/>
              </a:rPr>
              <a:t>Fill-in </a:t>
            </a:r>
            <a:r>
              <a:rPr lang="en-GB" sz="1600" dirty="0">
                <a:latin typeface="Calibri"/>
                <a:ea typeface="Times New Roman"/>
              </a:rPr>
              <a:t>crate assembly checklist report 	</a:t>
            </a:r>
            <a:endParaRPr lang="en-GB" sz="1600" dirty="0" smtClean="0">
              <a:latin typeface="Calibri"/>
              <a:ea typeface="Times New Roman"/>
            </a:endParaRPr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200525" y="994126"/>
            <a:ext cx="4819649" cy="1634773"/>
            <a:chOff x="265531" y="2713416"/>
            <a:chExt cx="8713053" cy="2640904"/>
          </a:xfrm>
        </p:grpSpPr>
        <p:grpSp>
          <p:nvGrpSpPr>
            <p:cNvPr id="11" name="Group 10"/>
            <p:cNvGrpSpPr/>
            <p:nvPr/>
          </p:nvGrpSpPr>
          <p:grpSpPr>
            <a:xfrm>
              <a:off x="265531" y="2713416"/>
              <a:ext cx="8713053" cy="2640904"/>
              <a:chOff x="300017" y="3745151"/>
              <a:chExt cx="8713053" cy="26409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410200" y="5317908"/>
                <a:ext cx="1400640" cy="1067379"/>
                <a:chOff x="5584930" y="5199660"/>
                <a:chExt cx="2102763" cy="1696630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584930" y="6005597"/>
                  <a:ext cx="7024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MTCA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/>
                <a:srcRect l="52701"/>
                <a:stretch/>
              </p:blipFill>
              <p:spPr bwMode="auto">
                <a:xfrm>
                  <a:off x="6030773" y="5286712"/>
                  <a:ext cx="1656920" cy="141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" name="Rectangle 45"/>
                <p:cNvSpPr/>
                <p:nvPr/>
              </p:nvSpPr>
              <p:spPr bwMode="auto">
                <a:xfrm>
                  <a:off x="5657141" y="5922558"/>
                  <a:ext cx="446411" cy="89115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5874146" y="6631954"/>
                  <a:ext cx="303291" cy="26433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5998150" y="5924116"/>
                  <a:ext cx="188072" cy="13866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5685042" y="5276520"/>
                  <a:ext cx="508413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867429" y="5328971"/>
                  <a:ext cx="291925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6170720" y="5253669"/>
                  <a:ext cx="1219366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7579190" y="5268730"/>
                  <a:ext cx="108503" cy="1348683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7548189" y="6667787"/>
                  <a:ext cx="139504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7644292" y="6583137"/>
                  <a:ext cx="43401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7498071" y="5199660"/>
                  <a:ext cx="140021" cy="10542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7535789" y="6174950"/>
                  <a:ext cx="83185" cy="42688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7498071" y="6165602"/>
                  <a:ext cx="83185" cy="7737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7497555" y="6025384"/>
                  <a:ext cx="83185" cy="8932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7500138" y="5878416"/>
                  <a:ext cx="83185" cy="8932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7497038" y="5383501"/>
                  <a:ext cx="83185" cy="20721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7496521" y="5657703"/>
                  <a:ext cx="83185" cy="5089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7499104" y="5766242"/>
                  <a:ext cx="83185" cy="6595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7494455" y="6528090"/>
                  <a:ext cx="114703" cy="8932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6119053" y="6648573"/>
                  <a:ext cx="136404" cy="7789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6177437" y="6667268"/>
                  <a:ext cx="1091745" cy="7789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7250582" y="6676097"/>
                  <a:ext cx="142087" cy="4102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7498071" y="6669346"/>
                  <a:ext cx="142087" cy="4102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7561107" y="5276520"/>
                  <a:ext cx="61485" cy="163068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7436587" y="5255747"/>
                  <a:ext cx="71301" cy="8049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" r="50139"/>
              <a:stretch/>
            </p:blipFill>
            <p:spPr bwMode="auto">
              <a:xfrm flipH="1" flipV="1">
                <a:off x="6720237" y="3745151"/>
                <a:ext cx="1176537" cy="1100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264" y="4295427"/>
                <a:ext cx="2836865" cy="18912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842" b="93471" l="7205" r="9711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6385" y="4542667"/>
                <a:ext cx="1216685" cy="1021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62" r="706"/>
              <a:stretch/>
            </p:blipFill>
            <p:spPr bwMode="auto">
              <a:xfrm flipH="1" flipV="1">
                <a:off x="1130580" y="3996896"/>
                <a:ext cx="1221233" cy="111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1124886" y="5418815"/>
                <a:ext cx="1330641" cy="967240"/>
                <a:chOff x="40959" y="4896634"/>
                <a:chExt cx="2092555" cy="165923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/>
                <a:srcRect r="47611"/>
                <a:stretch/>
              </p:blipFill>
              <p:spPr bwMode="auto">
                <a:xfrm>
                  <a:off x="40959" y="4901216"/>
                  <a:ext cx="1835248" cy="141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tangle 26"/>
                <p:cNvSpPr/>
                <p:nvPr/>
              </p:nvSpPr>
              <p:spPr bwMode="auto">
                <a:xfrm>
                  <a:off x="1535198" y="5582141"/>
                  <a:ext cx="446411" cy="89115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65671" y="6267649"/>
                  <a:ext cx="1500438" cy="26433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62660" y="6285825"/>
                  <a:ext cx="1500438" cy="26433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1752203" y="6291537"/>
                  <a:ext cx="303291" cy="26433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1876207" y="5583699"/>
                  <a:ext cx="188072" cy="13866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62660" y="5075801"/>
                  <a:ext cx="107469" cy="122923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62661" y="4896634"/>
                  <a:ext cx="179804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1563099" y="4936103"/>
                  <a:ext cx="508413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45486" y="4988554"/>
                  <a:ext cx="291925" cy="12515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146362" y="6213639"/>
                  <a:ext cx="114703" cy="8828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155146" y="6004351"/>
                  <a:ext cx="114703" cy="4829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145329" y="6119122"/>
                  <a:ext cx="114703" cy="4829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151529" y="5834533"/>
                  <a:ext cx="114703" cy="9607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148429" y="5289243"/>
                  <a:ext cx="114703" cy="8049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127762" y="5367142"/>
                  <a:ext cx="64069" cy="469988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151529" y="5162528"/>
                  <a:ext cx="114703" cy="4829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1997110" y="6308156"/>
                  <a:ext cx="136404" cy="7789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476" b="97946" l="9693" r="898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17" y="4554560"/>
                <a:ext cx="879752" cy="1316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2455527" y="4542667"/>
                <a:ext cx="630737" cy="23507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5" idx="1"/>
              </p:cNvCxnSpPr>
              <p:nvPr/>
            </p:nvCxnSpPr>
            <p:spPr bwMode="auto">
              <a:xfrm>
                <a:off x="1227723" y="5212814"/>
                <a:ext cx="1858541" cy="2823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394416" y="5695100"/>
                <a:ext cx="691848" cy="33317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H="1">
                <a:off x="5967634" y="4437023"/>
                <a:ext cx="630737" cy="23507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 flipV="1">
                <a:off x="5916163" y="5173828"/>
                <a:ext cx="1815692" cy="3898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H="1" flipV="1">
                <a:off x="5945085" y="5606437"/>
                <a:ext cx="691848" cy="33317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2" descr="D:\IPAC15\talk\work files\TUAD3-fig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229" y="3083750"/>
              <a:ext cx="2881370" cy="2207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69"/>
          <p:cNvSpPr txBox="1"/>
          <p:nvPr/>
        </p:nvSpPr>
        <p:spPr>
          <a:xfrm>
            <a:off x="287233" y="4691067"/>
            <a:ext cx="4710484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Installation and commissioning documentation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Template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Reports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Checklists,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Virtual equipped crate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Stored equipped crate</a:t>
            </a:r>
          </a:p>
        </p:txBody>
      </p:sp>
    </p:spTree>
    <p:extLst>
      <p:ext uri="{BB962C8B-B14F-4D97-AF65-F5344CB8AC3E}">
        <p14:creationId xmlns:p14="http://schemas.microsoft.com/office/powerpoint/2010/main" val="2093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XFEL LLRF System: ASSET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" y="936000"/>
            <a:ext cx="6649085" cy="445928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Incoming inspection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Device test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Crate installation</a:t>
            </a:r>
          </a:p>
          <a:p>
            <a:r>
              <a:rPr lang="en-US" dirty="0" smtClean="0"/>
              <a:t>Rack installation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latin typeface="Calibri"/>
                <a:ea typeface="Times New Roman"/>
              </a:rPr>
              <a:t>Module installation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latin typeface="Calibri"/>
                <a:ea typeface="Times New Roman"/>
              </a:rPr>
              <a:t>Inner-rack </a:t>
            </a:r>
            <a:r>
              <a:rPr lang="en-GB" dirty="0">
                <a:latin typeface="Calibri"/>
                <a:ea typeface="Times New Roman"/>
              </a:rPr>
              <a:t>cabling	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latin typeface="Calibri"/>
                <a:ea typeface="Times New Roman"/>
              </a:rPr>
              <a:t>Integral tests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latin typeface="Calibri"/>
                <a:ea typeface="Times New Roman"/>
              </a:rPr>
              <a:t>Storage, ready for tunnel installation</a:t>
            </a:r>
            <a:endParaRPr lang="en-US" dirty="0">
              <a:latin typeface="Times New Roman"/>
              <a:ea typeface="Times New Roman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4238848" y="908049"/>
            <a:ext cx="4618178" cy="2277745"/>
            <a:chOff x="217115" y="2988995"/>
            <a:chExt cx="8699304" cy="395150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32" b="97762" l="3050" r="99723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115" y="2988995"/>
              <a:ext cx="1893570" cy="148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D:\Hardware\CPIM\IMG_016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801" y="4093304"/>
              <a:ext cx="1597160" cy="1064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N:\4all\public\_xTCA_Units\Module_LOGM\LOGM_SSM_1336_1354\photo\DSCF518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063" b="83724" l="7813" r="98047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0" t="14986" b="14986"/>
            <a:stretch/>
          </p:blipFill>
          <p:spPr bwMode="auto">
            <a:xfrm>
              <a:off x="378541" y="4487192"/>
              <a:ext cx="1620184" cy="91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698793" y="4698727"/>
              <a:ext cx="1012168" cy="453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b="1" dirty="0" smtClean="0">
                  <a:solidFill>
                    <a:schemeClr val="bg1"/>
                  </a:solidFill>
                </a:rPr>
                <a:t>CPIM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3982" y="5077762"/>
              <a:ext cx="1142010" cy="453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b="1" dirty="0" smtClean="0">
                  <a:solidFill>
                    <a:schemeClr val="bg1"/>
                  </a:solidFill>
                </a:rPr>
                <a:t>LOGM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969" y="3664950"/>
              <a:ext cx="3010096" cy="2524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780" y="5234766"/>
              <a:ext cx="1963415" cy="843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528321" y="5753986"/>
              <a:ext cx="954796" cy="453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b="1" dirty="0" smtClean="0">
                  <a:solidFill>
                    <a:schemeClr val="bg1"/>
                  </a:solidFill>
                </a:rPr>
                <a:t>DCM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2171061" y="3835015"/>
              <a:ext cx="770472" cy="38421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7" idx="1"/>
            </p:cNvCxnSpPr>
            <p:nvPr/>
          </p:nvCxnSpPr>
          <p:spPr bwMode="auto">
            <a:xfrm flipV="1">
              <a:off x="1964938" y="4927366"/>
              <a:ext cx="1051031" cy="3149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2169354" y="5770862"/>
              <a:ext cx="800573" cy="41892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6028194" y="4733927"/>
              <a:ext cx="981060" cy="7694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5979422" y="5404842"/>
              <a:ext cx="740398" cy="253541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6028194" y="3835254"/>
              <a:ext cx="670372" cy="3002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2" descr="D:\IPAC15\talk\work files\TUAD3-fig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9" y="5429018"/>
              <a:ext cx="1789093" cy="1370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948139" y="6486652"/>
              <a:ext cx="1117853" cy="453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b="1" dirty="0" smtClean="0">
                  <a:solidFill>
                    <a:schemeClr val="bg1"/>
                  </a:solidFill>
                </a:rPr>
                <a:t>MTCA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981" y="3384466"/>
              <a:ext cx="2236438" cy="64265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77774" y="3681637"/>
              <a:ext cx="1205421" cy="453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b="1" dirty="0" smtClean="0">
                  <a:solidFill>
                    <a:schemeClr val="bg1"/>
                  </a:solidFill>
                </a:rPr>
                <a:t>PZ16M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489" y="3664950"/>
              <a:ext cx="975933" cy="480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PSM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b="28723"/>
          <a:stretch/>
        </p:blipFill>
        <p:spPr bwMode="auto">
          <a:xfrm>
            <a:off x="4183088" y="3271244"/>
            <a:ext cx="2148156" cy="2215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95" y="3370093"/>
            <a:ext cx="3000944" cy="211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66728" y="4251570"/>
            <a:ext cx="4222557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Installation and commissioning documentation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Template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Reports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Checklists,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Virtual equipped rack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Stored equipped rack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7532" y="5451899"/>
            <a:ext cx="9332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 occupation plans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55316" y="5416323"/>
            <a:ext cx="8643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cabling instructions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http://www.interconinc.com/wp-content/uploads/2011/05/rf-cable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30" b="89899" l="550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24" y="753058"/>
            <a:ext cx="795875" cy="3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/>
          <p:cNvCxnSpPr/>
          <p:nvPr/>
        </p:nvCxnSpPr>
        <p:spPr bwMode="auto">
          <a:xfrm>
            <a:off x="6558437" y="1072226"/>
            <a:ext cx="0" cy="23507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XFEL LLRF System: ASSET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" y="936000"/>
            <a:ext cx="6649085" cy="445928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Incoming inspection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Device test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Crate installation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Rack installation</a:t>
            </a:r>
          </a:p>
          <a:p>
            <a:r>
              <a:rPr lang="en-US" dirty="0" smtClean="0"/>
              <a:t>Tunnel installation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 smtClean="0">
                <a:latin typeface="Calibri"/>
                <a:ea typeface="Calibri"/>
              </a:rPr>
              <a:t>Cabinet transport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 smtClean="0">
                <a:latin typeface="Calibri"/>
                <a:ea typeface="Calibri"/>
              </a:rPr>
              <a:t>RF cabling (outer rack)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600" dirty="0" smtClean="0">
                <a:latin typeface="Calibri"/>
                <a:ea typeface="Calibri"/>
              </a:rPr>
              <a:t>Connections </a:t>
            </a:r>
            <a:r>
              <a:rPr lang="en-GB" sz="1600" dirty="0">
                <a:latin typeface="Calibri"/>
                <a:ea typeface="Calibri"/>
              </a:rPr>
              <a:t>to mains, water and </a:t>
            </a:r>
            <a:r>
              <a:rPr lang="en-GB" sz="1600" dirty="0" smtClean="0">
                <a:latin typeface="Calibri"/>
                <a:ea typeface="Calibri"/>
              </a:rPr>
              <a:t>Ethernet, </a:t>
            </a:r>
            <a:r>
              <a:rPr lang="en-GB" sz="1600" dirty="0" err="1" smtClean="0">
                <a:latin typeface="Calibri"/>
                <a:ea typeface="Calibri"/>
              </a:rPr>
              <a:t>fibers</a:t>
            </a:r>
            <a:r>
              <a:rPr lang="en-GB" sz="1600" dirty="0">
                <a:latin typeface="Calibri"/>
                <a:ea typeface="Calibri"/>
              </a:rPr>
              <a:t>	</a:t>
            </a:r>
            <a:endParaRPr lang="en-GB" sz="1600" dirty="0" smtClean="0">
              <a:latin typeface="Calibri"/>
              <a:ea typeface="Calibri"/>
            </a:endParaRP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 smtClean="0">
                <a:latin typeface="Calibri"/>
                <a:ea typeface="Calibri"/>
              </a:rPr>
              <a:t>Commissioning checklist</a:t>
            </a:r>
          </a:p>
          <a:p>
            <a:endParaRPr lang="en-US" dirty="0" smtClean="0"/>
          </a:p>
        </p:txBody>
      </p:sp>
      <p:pic>
        <p:nvPicPr>
          <p:cNvPr id="12" name="Picture 11" descr="20141013-XTL_modul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7536"/>
          <a:stretch/>
        </p:blipFill>
        <p:spPr bwMode="auto">
          <a:xfrm>
            <a:off x="5800676" y="845820"/>
            <a:ext cx="3226373" cy="177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Talks\2015_10_09 - Asset Managment Workshop\20150729_1539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7868"/>
          <a:stretch/>
        </p:blipFill>
        <p:spPr bwMode="auto">
          <a:xfrm>
            <a:off x="5800674" y="2699386"/>
            <a:ext cx="1414626" cy="17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alks\2015_10_09 - Asset Managment Workshop\20150729_1531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 b="26880"/>
          <a:stretch/>
        </p:blipFill>
        <p:spPr bwMode="auto">
          <a:xfrm flipH="1">
            <a:off x="7409585" y="2699386"/>
            <a:ext cx="1607038" cy="17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XFEL\Pictures\2015_04_16 -  Module transport and MTCA\IMG_35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b="13370"/>
          <a:stretch/>
        </p:blipFill>
        <p:spPr bwMode="auto">
          <a:xfrm>
            <a:off x="5798800" y="4565302"/>
            <a:ext cx="3217823" cy="156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0088" y="4703385"/>
            <a:ext cx="5098692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Installation and commissioning documentation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Template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Reports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Checklists,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Virtual LLRF system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Installed LLRF system</a:t>
            </a:r>
          </a:p>
        </p:txBody>
      </p:sp>
    </p:spTree>
    <p:extLst>
      <p:ext uri="{BB962C8B-B14F-4D97-AF65-F5344CB8AC3E}">
        <p14:creationId xmlns:p14="http://schemas.microsoft.com/office/powerpoint/2010/main" val="26517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Solution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Mixed use of tools</a:t>
            </a:r>
          </a:p>
          <a:p>
            <a:pPr lvl="1"/>
            <a:r>
              <a:rPr lang="en-US" b="1" dirty="0" smtClean="0">
                <a:solidFill>
                  <a:srgbClr val="00A5EB"/>
                </a:solidFill>
              </a:rPr>
              <a:t>KDS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is required for cabling plans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is the database for LLRF device tracking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offers nice GUI interface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00A5EB"/>
                </a:solidFill>
              </a:rPr>
              <a:t>EDMS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is the XFEL official documentation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is supported and maintained by </a:t>
            </a:r>
            <a:r>
              <a:rPr lang="en-US" dirty="0" smtClean="0"/>
              <a:t>DESY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has automatic import </a:t>
            </a:r>
            <a:r>
              <a:rPr lang="en-US" dirty="0" smtClean="0"/>
              <a:t>tools</a:t>
            </a:r>
          </a:p>
          <a:p>
            <a:pPr marL="1008063" lvl="2" indent="0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 descr="Screen Shot 2015-10-12 at 15.37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9" b="26104"/>
          <a:stretch/>
        </p:blipFill>
        <p:spPr>
          <a:xfrm>
            <a:off x="5670696" y="2810892"/>
            <a:ext cx="3111221" cy="1992887"/>
          </a:xfrm>
          <a:prstGeom prst="rect">
            <a:avLst/>
          </a:prstGeom>
          <a:ln w="28575" cmpd="sng"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11496" r="4261" b="-627"/>
          <a:stretch/>
        </p:blipFill>
        <p:spPr>
          <a:xfrm>
            <a:off x="2002823" y="2536653"/>
            <a:ext cx="1903368" cy="275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 bwMode="auto">
          <a:xfrm>
            <a:off x="4356764" y="3608861"/>
            <a:ext cx="900223" cy="396948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191" y="4097075"/>
            <a:ext cx="1801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A5EB"/>
                </a:solidFill>
              </a:rPr>
              <a:t>exploit existing links to get best of both worlds</a:t>
            </a:r>
            <a:endParaRPr lang="en-US" sz="1400" b="1" dirty="0">
              <a:solidFill>
                <a:srgbClr val="00A5EB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8515" y="5493486"/>
            <a:ext cx="8520113" cy="101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Avoid data duplication</a:t>
            </a:r>
          </a:p>
          <a:p>
            <a:pPr eaLnBrk="1" hangingPunct="1"/>
            <a:r>
              <a:rPr lang="en-US" kern="0" dirty="0" smtClean="0"/>
              <a:t>Minimize manual effort</a:t>
            </a:r>
            <a:endParaRPr lang="en-US" kern="0" dirty="0"/>
          </a:p>
        </p:txBody>
      </p:sp>
      <p:sp>
        <p:nvSpPr>
          <p:cNvPr id="11" name="Right Brace 10"/>
          <p:cNvSpPr/>
          <p:nvPr/>
        </p:nvSpPr>
        <p:spPr bwMode="auto">
          <a:xfrm flipH="1">
            <a:off x="1783995" y="3782106"/>
            <a:ext cx="199469" cy="1512907"/>
          </a:xfrm>
          <a:prstGeom prst="rightBrace">
            <a:avLst>
              <a:gd name="adj1" fmla="val 48138"/>
              <a:gd name="adj2" fmla="val 49150"/>
            </a:avLst>
          </a:prstGeom>
          <a:noFill/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869599" y="2536653"/>
            <a:ext cx="199469" cy="2758361"/>
          </a:xfrm>
          <a:prstGeom prst="rightBrace">
            <a:avLst>
              <a:gd name="adj1" fmla="val 26576"/>
              <a:gd name="adj2" fmla="val 49150"/>
            </a:avLst>
          </a:prstGeom>
          <a:noFill/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 flipH="1">
            <a:off x="1784626" y="2536653"/>
            <a:ext cx="151123" cy="388778"/>
          </a:xfrm>
          <a:prstGeom prst="rightBrace">
            <a:avLst>
              <a:gd name="adj1" fmla="val 26576"/>
              <a:gd name="adj2" fmla="val 49150"/>
            </a:avLst>
          </a:prstGeom>
          <a:noFill/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938" y="2515599"/>
            <a:ext cx="946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external 19” module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033628" y="4291616"/>
            <a:ext cx="8501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equipped</a:t>
            </a:r>
          </a:p>
          <a:p>
            <a:pPr algn="ctr"/>
            <a:r>
              <a:rPr lang="en-US" sz="1100" dirty="0" smtClean="0"/>
              <a:t>MTCA crate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-77972" y="3696966"/>
            <a:ext cx="1097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Rack occupation</a:t>
            </a:r>
          </a:p>
          <a:p>
            <a:pPr algn="ctr"/>
            <a:r>
              <a:rPr lang="en-US" sz="1100" dirty="0" smtClean="0"/>
              <a:t>graphical representation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910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t="7180" r="19218" b="34886"/>
          <a:stretch/>
        </p:blipFill>
        <p:spPr bwMode="auto">
          <a:xfrm>
            <a:off x="5826637" y="3546451"/>
            <a:ext cx="3124815" cy="251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Solution and </a:t>
            </a:r>
            <a:r>
              <a:rPr lang="en-US" dirty="0" smtClean="0"/>
              <a:t>Outlook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51" y="1285717"/>
            <a:ext cx="1949902" cy="133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1" y="1227545"/>
            <a:ext cx="1860556" cy="139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0592" y="973297"/>
            <a:ext cx="16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Benno List’s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396" y="905867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2497599" y="1750537"/>
            <a:ext cx="944880" cy="441960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039" y="1464251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76151" y="2750959"/>
            <a:ext cx="19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“What DESY offers”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749" y="2720948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“What we need”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0505" y="973297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29093" y="1311851"/>
            <a:ext cx="253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A5EB"/>
                </a:solidFill>
              </a:rPr>
              <a:t>u</a:t>
            </a:r>
            <a:r>
              <a:rPr lang="en-US" b="1" dirty="0" smtClean="0">
                <a:solidFill>
                  <a:srgbClr val="00A5EB"/>
                </a:solidFill>
              </a:rPr>
              <a:t>pload </a:t>
            </a:r>
            <a:endParaRPr lang="en-US" b="1" dirty="0">
              <a:solidFill>
                <a:srgbClr val="00A5E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A5EB"/>
                </a:solidFill>
              </a:rPr>
              <a:t>b</a:t>
            </a:r>
            <a:r>
              <a:rPr lang="en-US" b="1" dirty="0" smtClean="0">
                <a:solidFill>
                  <a:srgbClr val="00A5EB"/>
                </a:solidFill>
              </a:rPr>
              <a:t>rowse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00A5EB"/>
                </a:solidFill>
              </a:rPr>
              <a:t>the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A5EB"/>
                </a:solidFill>
              </a:rPr>
              <a:t>u</a:t>
            </a:r>
            <a:r>
              <a:rPr lang="en-US" b="1" dirty="0" smtClean="0">
                <a:solidFill>
                  <a:srgbClr val="00A5EB"/>
                </a:solidFill>
              </a:rPr>
              <a:t>se</a:t>
            </a:r>
            <a:endParaRPr lang="en-US" b="1" dirty="0">
              <a:solidFill>
                <a:srgbClr val="00A5EB"/>
              </a:solidFill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7343278" y="1445737"/>
            <a:ext cx="143574" cy="1120140"/>
          </a:xfrm>
          <a:prstGeom prst="rightBrace">
            <a:avLst>
              <a:gd name="adj1" fmla="val 48138"/>
              <a:gd name="adj2" fmla="val 49150"/>
            </a:avLst>
          </a:prstGeom>
          <a:noFill/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8001" y="3374231"/>
            <a:ext cx="6050270" cy="291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Fault tracking </a:t>
            </a:r>
          </a:p>
          <a:p>
            <a:pPr lvl="1" eaLnBrk="1" hangingPunct="1">
              <a:lnSpc>
                <a:spcPts val="1400"/>
              </a:lnSpc>
            </a:pPr>
            <a:r>
              <a:rPr lang="en-US" sz="1400" kern="0" dirty="0" smtClean="0"/>
              <a:t>Currently: from </a:t>
            </a:r>
            <a:r>
              <a:rPr lang="en-US" sz="1400" kern="0" dirty="0" smtClean="0"/>
              <a:t>machine operation + internal </a:t>
            </a:r>
            <a:r>
              <a:rPr lang="en-US" sz="1400" kern="0" dirty="0" smtClean="0"/>
              <a:t>book </a:t>
            </a:r>
            <a:r>
              <a:rPr lang="en-US" sz="1400" kern="0" dirty="0" smtClean="0"/>
              <a:t>keeping</a:t>
            </a:r>
          </a:p>
          <a:p>
            <a:pPr lvl="1" eaLnBrk="1" hangingPunct="1">
              <a:lnSpc>
                <a:spcPts val="1400"/>
              </a:lnSpc>
            </a:pPr>
            <a:r>
              <a:rPr lang="en-US" sz="1400" kern="0" dirty="0" smtClean="0"/>
              <a:t>Hope is to get more reliable data + statistics from EDMS </a:t>
            </a:r>
          </a:p>
          <a:p>
            <a:pPr lvl="1" eaLnBrk="1" hangingPunct="1">
              <a:lnSpc>
                <a:spcPts val="1400"/>
              </a:lnSpc>
            </a:pPr>
            <a:r>
              <a:rPr lang="en-US" sz="1400" kern="0" dirty="0" smtClean="0"/>
              <a:t>Lessons learnt from GIS (radiation prone environment)</a:t>
            </a:r>
          </a:p>
          <a:p>
            <a:pPr lvl="1" eaLnBrk="1" hangingPunct="1">
              <a:lnSpc>
                <a:spcPts val="1400"/>
              </a:lnSpc>
            </a:pPr>
            <a:endParaRPr lang="en-US" kern="0" dirty="0" smtClean="0"/>
          </a:p>
          <a:p>
            <a:pPr eaLnBrk="1" hangingPunct="1"/>
            <a:r>
              <a:rPr lang="en-US" kern="0" dirty="0" smtClean="0"/>
              <a:t>Stock management</a:t>
            </a:r>
          </a:p>
          <a:p>
            <a:pPr lvl="1" eaLnBrk="1" hangingPunct="1">
              <a:lnSpc>
                <a:spcPts val="1400"/>
              </a:lnSpc>
            </a:pPr>
            <a:r>
              <a:rPr lang="en-US" sz="1400" kern="0" dirty="0"/>
              <a:t>Useful for risk assessment </a:t>
            </a:r>
            <a:endParaRPr lang="en-US" sz="1400" kern="0" dirty="0" smtClean="0"/>
          </a:p>
          <a:p>
            <a:pPr lvl="1" eaLnBrk="1" hangingPunct="1">
              <a:lnSpc>
                <a:spcPts val="1400"/>
              </a:lnSpc>
            </a:pPr>
            <a:r>
              <a:rPr lang="en-US" sz="1400" kern="0" dirty="0" smtClean="0"/>
              <a:t>Use EDMS to help us better manage our device inventory?</a:t>
            </a:r>
          </a:p>
        </p:txBody>
      </p:sp>
      <p:pic>
        <p:nvPicPr>
          <p:cNvPr id="3" name="Picture 2" descr="D:\Talks\2015_10_09 - Asset Managment Workshop\work files\crate stor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6"/>
          <a:stretch/>
        </p:blipFill>
        <p:spPr bwMode="auto">
          <a:xfrm>
            <a:off x="5826637" y="3546451"/>
            <a:ext cx="3124815" cy="251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Solution and </a:t>
            </a:r>
            <a:r>
              <a:rPr lang="en-US" dirty="0" smtClean="0"/>
              <a:t>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Finding the data</a:t>
            </a:r>
            <a:r>
              <a:rPr lang="en-US" dirty="0"/>
              <a:t>: </a:t>
            </a:r>
            <a:r>
              <a:rPr lang="en-US" dirty="0" smtClean="0"/>
              <a:t>	</a:t>
            </a:r>
            <a:r>
              <a:rPr lang="en-US" sz="1800" dirty="0" smtClean="0">
                <a:solidFill>
                  <a:srgbClr val="00A5EB"/>
                </a:solidFill>
              </a:rPr>
              <a:t>“</a:t>
            </a:r>
            <a:r>
              <a:rPr lang="en-US" sz="1800" i="1" dirty="0" smtClean="0">
                <a:solidFill>
                  <a:srgbClr val="00A5EB"/>
                </a:solidFill>
              </a:rPr>
              <a:t>if </a:t>
            </a:r>
            <a:r>
              <a:rPr lang="en-US" sz="1800" i="1" dirty="0">
                <a:solidFill>
                  <a:srgbClr val="00A5EB"/>
                </a:solidFill>
              </a:rPr>
              <a:t>it’s </a:t>
            </a:r>
            <a:r>
              <a:rPr lang="en-US" sz="1800" i="1" dirty="0" smtClean="0">
                <a:solidFill>
                  <a:srgbClr val="00A5EB"/>
                </a:solidFill>
              </a:rPr>
              <a:t>easy, people </a:t>
            </a:r>
            <a:r>
              <a:rPr lang="en-US" sz="1800" i="1" dirty="0">
                <a:solidFill>
                  <a:srgbClr val="00A5EB"/>
                </a:solidFill>
              </a:rPr>
              <a:t>will </a:t>
            </a:r>
            <a:r>
              <a:rPr lang="en-US" sz="1800" i="1" dirty="0" smtClean="0">
                <a:solidFill>
                  <a:srgbClr val="00A5EB"/>
                </a:solidFill>
              </a:rPr>
              <a:t>use it</a:t>
            </a:r>
            <a:r>
              <a:rPr lang="en-US" sz="1800" dirty="0" smtClean="0">
                <a:solidFill>
                  <a:srgbClr val="00A5EB"/>
                </a:solidFill>
              </a:rPr>
              <a:t>”</a:t>
            </a:r>
            <a:endParaRPr lang="en-US" sz="1800" dirty="0">
              <a:solidFill>
                <a:srgbClr val="00A5EB"/>
              </a:solidFill>
            </a:endParaRPr>
          </a:p>
          <a:p>
            <a:pPr lvl="1">
              <a:lnSpc>
                <a:spcPts val="1200"/>
              </a:lnSpc>
            </a:pPr>
            <a:r>
              <a:rPr lang="en-US" dirty="0"/>
              <a:t>Multiple entry points </a:t>
            </a:r>
            <a:r>
              <a:rPr lang="en-US" dirty="0" smtClean="0"/>
              <a:t>(ease of navigation)</a:t>
            </a:r>
          </a:p>
          <a:p>
            <a:pPr lvl="1">
              <a:lnSpc>
                <a:spcPts val="1200"/>
              </a:lnSpc>
            </a:pPr>
            <a:r>
              <a:rPr lang="en-US" dirty="0" smtClean="0"/>
              <a:t>Fast database queries</a:t>
            </a:r>
            <a:endParaRPr lang="en-US" dirty="0"/>
          </a:p>
          <a:p>
            <a:pPr lvl="1">
              <a:lnSpc>
                <a:spcPts val="1200"/>
              </a:lnSpc>
            </a:pPr>
            <a:r>
              <a:rPr lang="en-US" dirty="0" smtClean="0"/>
              <a:t>Keywords </a:t>
            </a:r>
            <a:r>
              <a:rPr lang="en-US" dirty="0"/>
              <a:t>/ smart indexed searches</a:t>
            </a:r>
          </a:p>
          <a:p>
            <a:pPr lvl="1">
              <a:lnSpc>
                <a:spcPts val="1200"/>
              </a:lnSpc>
            </a:pPr>
            <a:r>
              <a:rPr lang="en-US" dirty="0"/>
              <a:t>Web access (hidden security</a:t>
            </a:r>
            <a:r>
              <a:rPr lang="en-US" dirty="0" smtClean="0"/>
              <a:t>)</a:t>
            </a:r>
          </a:p>
          <a:p>
            <a:pPr lvl="1">
              <a:lnSpc>
                <a:spcPts val="1200"/>
              </a:lnSpc>
            </a:pPr>
            <a:r>
              <a:rPr lang="en-US" dirty="0" smtClean="0"/>
              <a:t>Training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Maintenance</a:t>
            </a:r>
            <a:r>
              <a:rPr lang="en-US" dirty="0" smtClean="0"/>
              <a:t>: 	</a:t>
            </a:r>
            <a:r>
              <a:rPr lang="en-US" sz="1800" dirty="0" smtClean="0">
                <a:solidFill>
                  <a:srgbClr val="00A5EB"/>
                </a:solidFill>
              </a:rPr>
              <a:t>“</a:t>
            </a:r>
            <a:r>
              <a:rPr lang="en-US" sz="1800" i="1" dirty="0" smtClean="0">
                <a:solidFill>
                  <a:srgbClr val="00A5EB"/>
                </a:solidFill>
              </a:rPr>
              <a:t>asset information is only useful if it is up-to-date</a:t>
            </a:r>
            <a:r>
              <a:rPr lang="en-US" sz="1800" dirty="0" smtClean="0">
                <a:solidFill>
                  <a:srgbClr val="00A5EB"/>
                </a:solidFill>
              </a:rPr>
              <a:t>”</a:t>
            </a:r>
          </a:p>
          <a:p>
            <a:pPr lvl="1">
              <a:lnSpc>
                <a:spcPts val="1400"/>
              </a:lnSpc>
            </a:pPr>
            <a:r>
              <a:rPr lang="en-US" b="1" dirty="0">
                <a:solidFill>
                  <a:srgbClr val="00A5EB"/>
                </a:solidFill>
              </a:rPr>
              <a:t>validity</a:t>
            </a:r>
            <a:r>
              <a:rPr lang="en-US" dirty="0">
                <a:solidFill>
                  <a:srgbClr val="00A5EB"/>
                </a:solidFill>
              </a:rPr>
              <a:t> </a:t>
            </a:r>
            <a:r>
              <a:rPr lang="en-US" dirty="0"/>
              <a:t>of data</a:t>
            </a:r>
          </a:p>
          <a:p>
            <a:pPr lvl="1">
              <a:lnSpc>
                <a:spcPts val="1400"/>
              </a:lnSpc>
            </a:pPr>
            <a:endParaRPr lang="en-US" b="1" dirty="0" smtClean="0">
              <a:solidFill>
                <a:srgbClr val="00A5EB"/>
              </a:solidFill>
            </a:endParaRPr>
          </a:p>
          <a:p>
            <a:pPr lvl="1">
              <a:lnSpc>
                <a:spcPts val="1400"/>
              </a:lnSpc>
            </a:pPr>
            <a:endParaRPr lang="en-US" dirty="0" smtClean="0"/>
          </a:p>
          <a:p>
            <a:pPr lvl="1">
              <a:lnSpc>
                <a:spcPts val="1400"/>
              </a:lnSpc>
            </a:pPr>
            <a:endParaRPr lang="en-US" dirty="0" smtClean="0"/>
          </a:p>
          <a:p>
            <a:pPr lvl="1">
              <a:lnSpc>
                <a:spcPts val="1400"/>
              </a:lnSpc>
            </a:pPr>
            <a:r>
              <a:rPr lang="en-US" dirty="0" smtClean="0"/>
              <a:t>should be </a:t>
            </a:r>
            <a:r>
              <a:rPr lang="en-US" b="1" dirty="0" smtClean="0">
                <a:solidFill>
                  <a:srgbClr val="00A5EB"/>
                </a:solidFill>
              </a:rPr>
              <a:t>easy</a:t>
            </a:r>
            <a:endParaRPr lang="en-US" b="1" dirty="0">
              <a:solidFill>
                <a:srgbClr val="00A5EB"/>
              </a:solidFill>
            </a:endParaRPr>
          </a:p>
          <a:p>
            <a:pPr lvl="1">
              <a:lnSpc>
                <a:spcPts val="1400"/>
              </a:lnSpc>
            </a:pPr>
            <a:endParaRPr lang="en-US" b="1" dirty="0" smtClean="0">
              <a:solidFill>
                <a:srgbClr val="00A5EB"/>
              </a:solidFill>
            </a:endParaRPr>
          </a:p>
          <a:p>
            <a:pPr lvl="1">
              <a:lnSpc>
                <a:spcPts val="1400"/>
              </a:lnSpc>
            </a:pPr>
            <a:endParaRPr lang="en-US" dirty="0"/>
          </a:p>
          <a:p>
            <a:pPr>
              <a:lnSpc>
                <a:spcPts val="1400"/>
              </a:lnSpc>
            </a:pPr>
            <a:r>
              <a:rPr lang="en-US" b="1" dirty="0" smtClean="0"/>
              <a:t>Installation </a:t>
            </a:r>
            <a:r>
              <a:rPr lang="en-US" b="1" dirty="0" smtClean="0">
                <a:sym typeface="Wingdings" panose="05000000000000000000" pitchFamily="2" charset="2"/>
              </a:rPr>
              <a:t> Operation</a:t>
            </a:r>
            <a:r>
              <a:rPr lang="en-US" dirty="0" smtClean="0">
                <a:sym typeface="Wingdings" panose="05000000000000000000" pitchFamily="2" charset="2"/>
              </a:rPr>
              <a:t>:	</a:t>
            </a:r>
            <a:r>
              <a:rPr lang="en-US" sz="1800" i="1" dirty="0" smtClean="0">
                <a:solidFill>
                  <a:srgbClr val="00A5EB"/>
                </a:solidFill>
                <a:sym typeface="Wingdings" panose="05000000000000000000" pitchFamily="2" charset="2"/>
              </a:rPr>
              <a:t>“moving from a snapshot to a living database”</a:t>
            </a:r>
          </a:p>
          <a:p>
            <a:pPr lvl="1">
              <a:lnSpc>
                <a:spcPts val="1400"/>
              </a:lnSpc>
            </a:pPr>
            <a:r>
              <a:rPr lang="en-US" dirty="0" smtClean="0"/>
              <a:t>Include operation parameters </a:t>
            </a:r>
            <a:r>
              <a:rPr lang="en-US" sz="1100" dirty="0" smtClean="0"/>
              <a:t>(calibration files for ex.)</a:t>
            </a:r>
          </a:p>
          <a:p>
            <a:pPr lvl="1">
              <a:lnSpc>
                <a:spcPts val="1400"/>
              </a:lnSpc>
            </a:pPr>
            <a:r>
              <a:rPr lang="en-US" dirty="0" smtClean="0"/>
              <a:t>Include system health statistics? </a:t>
            </a:r>
            <a:r>
              <a:rPr lang="en-US" sz="1100" dirty="0" smtClean="0"/>
              <a:t>(temp., fan speed, CPU usage, etc…)</a:t>
            </a:r>
          </a:p>
          <a:p>
            <a:pPr lvl="1">
              <a:lnSpc>
                <a:spcPts val="1400"/>
              </a:lnSpc>
            </a:pPr>
            <a:r>
              <a:rPr lang="en-US" dirty="0"/>
              <a:t>…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	</a:t>
            </a:r>
            <a:endParaRPr lang="en-US" dirty="0" smtClean="0"/>
          </a:p>
          <a:p>
            <a:pPr lvl="1"/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414884" y="3410700"/>
            <a:ext cx="5358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dirty="0"/>
              <a:t>relies on QA/QC administrator</a:t>
            </a:r>
            <a:br>
              <a:rPr lang="en-US" sz="1100" dirty="0"/>
            </a:br>
            <a:r>
              <a:rPr lang="en-US" sz="1100" dirty="0" smtClean="0"/>
              <a:t>relies </a:t>
            </a:r>
            <a:r>
              <a:rPr lang="en-US" sz="1100" dirty="0"/>
              <a:t>on self discipline from users</a:t>
            </a:r>
            <a:br>
              <a:rPr lang="en-US" sz="1100" dirty="0"/>
            </a:br>
            <a:r>
              <a:rPr lang="en-US" sz="1100" dirty="0" smtClean="0"/>
              <a:t>how </a:t>
            </a:r>
            <a:r>
              <a:rPr lang="en-US" sz="1100" dirty="0"/>
              <a:t>can we improve what we do ?</a:t>
            </a:r>
            <a:br>
              <a:rPr lang="en-US" sz="1100" dirty="0"/>
            </a:br>
            <a:r>
              <a:rPr lang="en-US" sz="1100" dirty="0" smtClean="0"/>
              <a:t>how </a:t>
            </a:r>
            <a:r>
              <a:rPr lang="en-US" sz="1100" dirty="0"/>
              <a:t>can tools help us 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2651" y="4564061"/>
            <a:ext cx="24929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100" dirty="0"/>
              <a:t>as little work overhead as possible</a:t>
            </a:r>
            <a:br>
              <a:rPr lang="en-US" sz="1100" dirty="0"/>
            </a:br>
            <a:r>
              <a:rPr lang="en-US" sz="1100" dirty="0" smtClean="0"/>
              <a:t>automatic </a:t>
            </a:r>
            <a:r>
              <a:rPr lang="en-US" sz="1100" dirty="0"/>
              <a:t>tools to update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XFEL\Pictures\XFEL tunne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2950"/>
            <a:ext cx="805815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6588" y="4376686"/>
            <a:ext cx="626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FOR YOUR ATTENTION!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7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    /    TALK OVERVIEW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764606" cy="5207747"/>
          </a:xfrm>
        </p:spPr>
        <p:txBody>
          <a:bodyPr/>
          <a:lstStyle/>
          <a:p>
            <a:r>
              <a:rPr lang="en-US" dirty="0" smtClean="0"/>
              <a:t>Low </a:t>
            </a:r>
            <a:r>
              <a:rPr lang="en-US" dirty="0"/>
              <a:t>level radio frequency system (LLRF) for </a:t>
            </a:r>
            <a:r>
              <a:rPr lang="en-US" dirty="0" smtClean="0"/>
              <a:t>the </a:t>
            </a:r>
            <a:r>
              <a:rPr lang="en-US" dirty="0"/>
              <a:t>European </a:t>
            </a:r>
            <a:r>
              <a:rPr lang="en-US" dirty="0" smtClean="0"/>
              <a:t>XFEL</a:t>
            </a:r>
          </a:p>
          <a:p>
            <a:pPr lvl="1"/>
            <a:r>
              <a:rPr lang="en-US" dirty="0"/>
              <a:t>complex subsystem essential to the </a:t>
            </a:r>
            <a:r>
              <a:rPr lang="en-US" dirty="0" smtClean="0"/>
              <a:t>accelerator operation</a:t>
            </a:r>
          </a:p>
          <a:p>
            <a:pPr lvl="1"/>
            <a:r>
              <a:rPr lang="en-US" dirty="0"/>
              <a:t>comprises over </a:t>
            </a:r>
            <a:r>
              <a:rPr lang="en-US" b="1" dirty="0">
                <a:solidFill>
                  <a:srgbClr val="00A5EB"/>
                </a:solidFill>
              </a:rPr>
              <a:t>2000 </a:t>
            </a:r>
            <a:r>
              <a:rPr lang="en-US" b="1" dirty="0" smtClean="0">
                <a:solidFill>
                  <a:srgbClr val="00A5EB"/>
                </a:solidFill>
              </a:rPr>
              <a:t>main electronic </a:t>
            </a:r>
            <a:r>
              <a:rPr lang="en-US" b="1" dirty="0">
                <a:solidFill>
                  <a:srgbClr val="00A5EB"/>
                </a:solidFill>
              </a:rPr>
              <a:t>boards and </a:t>
            </a:r>
            <a:r>
              <a:rPr lang="en-US" b="1" dirty="0" smtClean="0">
                <a:solidFill>
                  <a:srgbClr val="00A5EB"/>
                </a:solidFill>
              </a:rPr>
              <a:t>modules </a:t>
            </a:r>
            <a:r>
              <a:rPr lang="en-US" dirty="0" smtClean="0"/>
              <a:t>(&gt; 10k components) </a:t>
            </a:r>
          </a:p>
          <a:p>
            <a:pPr lvl="1"/>
            <a:r>
              <a:rPr lang="en-US" dirty="0"/>
              <a:t>all of them undergoing </a:t>
            </a:r>
            <a:r>
              <a:rPr lang="en-US" b="1" dirty="0">
                <a:solidFill>
                  <a:srgbClr val="00A5EB"/>
                </a:solidFill>
              </a:rPr>
              <a:t>production</a:t>
            </a:r>
            <a:r>
              <a:rPr lang="en-US" dirty="0"/>
              <a:t>, </a:t>
            </a:r>
            <a:r>
              <a:rPr lang="en-US" b="1" dirty="0">
                <a:solidFill>
                  <a:srgbClr val="00A5EB"/>
                </a:solidFill>
              </a:rPr>
              <a:t>testing</a:t>
            </a:r>
            <a:r>
              <a:rPr lang="en-US" dirty="0"/>
              <a:t>, </a:t>
            </a:r>
            <a:r>
              <a:rPr lang="en-US" b="1" dirty="0">
                <a:solidFill>
                  <a:srgbClr val="00A5EB"/>
                </a:solidFill>
              </a:rPr>
              <a:t>installation</a:t>
            </a:r>
            <a:r>
              <a:rPr lang="en-US" dirty="0"/>
              <a:t> and </a:t>
            </a:r>
            <a:r>
              <a:rPr lang="en-US" b="1" dirty="0">
                <a:solidFill>
                  <a:srgbClr val="00A5EB"/>
                </a:solidFill>
              </a:rPr>
              <a:t>maintenance</a:t>
            </a:r>
            <a:r>
              <a:rPr lang="en-US" dirty="0"/>
              <a:t> life </a:t>
            </a:r>
            <a:r>
              <a:rPr lang="en-US" dirty="0" smtClean="0"/>
              <a:t>cycles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Asset management is required </a:t>
            </a:r>
          </a:p>
          <a:p>
            <a:pPr lvl="1"/>
            <a:r>
              <a:rPr lang="en-US" dirty="0" smtClean="0"/>
              <a:t>labelling </a:t>
            </a:r>
            <a:r>
              <a:rPr lang="en-US" dirty="0"/>
              <a:t>and book-keeping of these components is essential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the </a:t>
            </a:r>
            <a:r>
              <a:rPr lang="en-US" b="1" dirty="0">
                <a:solidFill>
                  <a:srgbClr val="00A5EB"/>
                </a:solidFill>
              </a:rPr>
              <a:t>installation</a:t>
            </a:r>
            <a:r>
              <a:rPr lang="en-US" dirty="0"/>
              <a:t>, </a:t>
            </a:r>
            <a:r>
              <a:rPr lang="en-US" b="1" dirty="0">
                <a:solidFill>
                  <a:srgbClr val="00A5EB"/>
                </a:solidFill>
              </a:rPr>
              <a:t>commissioning</a:t>
            </a:r>
            <a:r>
              <a:rPr lang="en-US" dirty="0">
                <a:solidFill>
                  <a:srgbClr val="00A5EB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A5EB"/>
                </a:solidFill>
              </a:rPr>
              <a:t>operation phases </a:t>
            </a:r>
            <a:r>
              <a:rPr lang="en-US" dirty="0"/>
              <a:t>of the </a:t>
            </a:r>
            <a:r>
              <a:rPr lang="en-US" dirty="0" smtClean="0"/>
              <a:t>accelerator</a:t>
            </a:r>
          </a:p>
          <a:p>
            <a:pPr lvl="1"/>
            <a:endParaRPr lang="en-US" sz="1050" dirty="0"/>
          </a:p>
          <a:p>
            <a:r>
              <a:rPr lang="en-US" dirty="0" smtClean="0"/>
              <a:t>Current implementation and </a:t>
            </a:r>
            <a:r>
              <a:rPr lang="en-US" dirty="0" smtClean="0"/>
              <a:t>outlook</a:t>
            </a:r>
          </a:p>
          <a:p>
            <a:pPr lvl="1"/>
            <a:r>
              <a:rPr lang="en-US" dirty="0" smtClean="0"/>
              <a:t>Mix of tools</a:t>
            </a:r>
          </a:p>
          <a:p>
            <a:pPr lvl="1"/>
            <a:r>
              <a:rPr lang="en-US" dirty="0" smtClean="0"/>
              <a:t>Backed-up </a:t>
            </a:r>
            <a:r>
              <a:rPr lang="en-US" b="1" dirty="0" smtClean="0">
                <a:solidFill>
                  <a:srgbClr val="00A5EB"/>
                </a:solidFill>
              </a:rPr>
              <a:t>hard drive</a:t>
            </a:r>
          </a:p>
          <a:p>
            <a:pPr lvl="1"/>
            <a:r>
              <a:rPr lang="en-US" dirty="0" smtClean="0"/>
              <a:t>DESY's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DokumentationsSystem</a:t>
            </a:r>
            <a:r>
              <a:rPr lang="en-US" dirty="0"/>
              <a:t> (</a:t>
            </a:r>
            <a:r>
              <a:rPr lang="en-US" b="1" dirty="0">
                <a:solidFill>
                  <a:srgbClr val="00A5EB"/>
                </a:solidFill>
              </a:rPr>
              <a:t>KDS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XFEL’s Electronic Document Management System (</a:t>
            </a:r>
            <a:r>
              <a:rPr lang="en-US" b="1" dirty="0">
                <a:solidFill>
                  <a:srgbClr val="00A5EB"/>
                </a:solidFill>
              </a:rPr>
              <a:t>EDMS</a:t>
            </a:r>
            <a:r>
              <a:rPr lang="en-US" dirty="0" smtClean="0"/>
              <a:t>) 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and DESY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5653951" cy="4792663"/>
          </a:xfrm>
        </p:spPr>
        <p:txBody>
          <a:bodyPr/>
          <a:lstStyle/>
          <a:p>
            <a:r>
              <a:rPr lang="en-US" dirty="0" smtClean="0"/>
              <a:t>European X-ray Free Electron Laser (XFEL)</a:t>
            </a:r>
          </a:p>
          <a:p>
            <a:pPr lvl="1"/>
            <a:r>
              <a:rPr lang="en-US" dirty="0" smtClean="0"/>
              <a:t>Pulsed superconducting 17,5 GeV accelerator + variable gap undulator lines</a:t>
            </a:r>
          </a:p>
          <a:p>
            <a:pPr lvl="1"/>
            <a:r>
              <a:rPr lang="en-US" dirty="0" smtClean="0"/>
              <a:t>Delivering ultra short X-ray flashes (27,000 / sec)</a:t>
            </a:r>
          </a:p>
          <a:p>
            <a:pPr lvl="1"/>
            <a:r>
              <a:rPr lang="en-US" dirty="0" smtClean="0"/>
              <a:t>Construction 2009 – 2016</a:t>
            </a:r>
          </a:p>
          <a:p>
            <a:pPr lvl="1"/>
            <a:r>
              <a:rPr lang="en-US" dirty="0" smtClean="0"/>
              <a:t>User facility 2017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://www.xfel.eu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Deutsches</a:t>
            </a:r>
            <a:r>
              <a:rPr lang="en-US" dirty="0" smtClean="0"/>
              <a:t> </a:t>
            </a:r>
            <a:r>
              <a:rPr lang="en-US" dirty="0" err="1" smtClean="0"/>
              <a:t>Elektronen</a:t>
            </a:r>
            <a:r>
              <a:rPr lang="en-US" dirty="0" smtClean="0"/>
              <a:t> </a:t>
            </a:r>
            <a:r>
              <a:rPr lang="en-US" dirty="0" err="1" smtClean="0"/>
              <a:t>Sychrotron</a:t>
            </a:r>
            <a:r>
              <a:rPr lang="en-US" dirty="0" smtClean="0"/>
              <a:t> (DESY) </a:t>
            </a:r>
          </a:p>
          <a:p>
            <a:pPr lvl="1"/>
            <a:r>
              <a:rPr lang="en-US" dirty="0"/>
              <a:t>In kind contribution from </a:t>
            </a:r>
            <a:r>
              <a:rPr lang="en-US" dirty="0" smtClean="0"/>
              <a:t>DESY</a:t>
            </a:r>
          </a:p>
          <a:p>
            <a:pPr lvl="1"/>
            <a:r>
              <a:rPr lang="en-US" dirty="0" smtClean="0"/>
              <a:t>Low-level radio frequency system (LLRF)</a:t>
            </a:r>
          </a:p>
          <a:p>
            <a:pPr lvl="1"/>
            <a:r>
              <a:rPr lang="en-US" dirty="0" smtClean="0"/>
              <a:t>Controls the RF field to accelerate the electron beam</a:t>
            </a:r>
          </a:p>
          <a:p>
            <a:pPr lvl="1"/>
            <a:r>
              <a:rPr lang="en-US" dirty="0" smtClean="0"/>
              <a:t>Design, production, installation, commissioning and operation</a:t>
            </a:r>
          </a:p>
          <a:p>
            <a:pPr lvl="1"/>
            <a:r>
              <a:rPr lang="en-US" dirty="0">
                <a:hlinkClick r:id="rId3"/>
              </a:rPr>
              <a:t>http://www.desy.de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www.xfel.eu/sites/site_xfel-gmbh/content/e63619/e63623/resonator-illustration-preview-2_e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6" y="1901643"/>
            <a:ext cx="2787348" cy="6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fel.eu/sites/site_xfel-gmbh/content/e63619/e63620/XFEL_Undulator_rgb_e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26" y="2601728"/>
            <a:ext cx="2966348" cy="15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: European XF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xfel.eu/sites/site_xfel-gmbh/content/e63415/e63438/e162890/e162904/european-xfel-logo_rgb_en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09" y="1038415"/>
            <a:ext cx="699713" cy="6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hoton-science.desy.de/sites/site_photonscience/content/e58/e187156/e201405/e201809/XFEL_Orthophoto-2012_diagonal_e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6" y="4133159"/>
            <a:ext cx="2852830" cy="19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10" y="1044702"/>
            <a:ext cx="696246" cy="69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22" y="1097917"/>
            <a:ext cx="1466088" cy="647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09234" y="2700842"/>
            <a:ext cx="1542826" cy="106007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see talks from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    M. </a:t>
            </a:r>
            <a:r>
              <a:rPr lang="en-US" dirty="0" err="1" smtClean="0">
                <a:solidFill>
                  <a:schemeClr val="bg1"/>
                </a:solidFill>
              </a:rPr>
              <a:t>Bieler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    S. </a:t>
            </a:r>
            <a:r>
              <a:rPr lang="en-US" dirty="0" err="1" smtClean="0">
                <a:solidFill>
                  <a:schemeClr val="bg1"/>
                </a:solidFill>
              </a:rPr>
              <a:t>Haid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    B. List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139440" y="3165216"/>
            <a:ext cx="259080" cy="28194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European X-ray Free-Electron Laser  (XFEL)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13575" r="5325"/>
          <a:stretch/>
        </p:blipFill>
        <p:spPr bwMode="auto">
          <a:xfrm>
            <a:off x="0" y="5317267"/>
            <a:ext cx="9144000" cy="78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933699" y="2883811"/>
            <a:ext cx="3292855" cy="1910439"/>
          </a:xfrm>
          <a:prstGeom prst="rect">
            <a:avLst/>
          </a:prstGeom>
          <a:solidFill>
            <a:srgbClr val="E0E0E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33699" y="2996050"/>
            <a:ext cx="3258636" cy="17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808 superconducting 1.3 GHz TESLA RF cavities</a:t>
            </a:r>
          </a:p>
          <a:p>
            <a:pPr>
              <a:lnSpc>
                <a:spcPts val="24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101 cryomodules (8 cavities)</a:t>
            </a:r>
          </a:p>
          <a:p>
            <a:pPr>
              <a:lnSpc>
                <a:spcPts val="24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25 RF stations (4 cryomodules)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1 LLRF system / RF station (i.e. per klystron)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5289" y="5988906"/>
            <a:ext cx="1155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KLYSTRON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5421" y="506506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CM1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39909" y="508799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CM2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9360" y="508799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CM3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17106" y="509608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CM4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72669" y="5996998"/>
            <a:ext cx="1260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LLRF  master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03377" y="6003741"/>
            <a:ext cx="1260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/>
              <a:t>LLRF  slave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569855" y="5689500"/>
            <a:ext cx="550258" cy="331774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68195" y="5696243"/>
            <a:ext cx="550258" cy="331774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44098" name="Picture 2" descr="D:\XFEL\CDR\LLRF\figures\XFEL-accel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/>
          <a:stretch/>
        </p:blipFill>
        <p:spPr bwMode="auto">
          <a:xfrm>
            <a:off x="489276" y="901284"/>
            <a:ext cx="8315399" cy="18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 bwMode="auto">
          <a:xfrm>
            <a:off x="4223566" y="4919032"/>
            <a:ext cx="1620335" cy="124466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7058" y="4847337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rgbClr val="FD930A"/>
                </a:solidFill>
              </a:rPr>
              <a:t>BEAM</a:t>
            </a:r>
            <a:endParaRPr lang="en-US" sz="1100" b="1" dirty="0">
              <a:solidFill>
                <a:srgbClr val="FD930A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2" b="11357"/>
          <a:stretch/>
        </p:blipFill>
        <p:spPr bwMode="auto">
          <a:xfrm>
            <a:off x="74383" y="2883812"/>
            <a:ext cx="2788191" cy="191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XFEL\Pictures\2015_04_16 -  Module transport and MTCA\IMG_35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5247"/>
          <a:stretch/>
        </p:blipFill>
        <p:spPr bwMode="auto">
          <a:xfrm>
            <a:off x="6302246" y="2883812"/>
            <a:ext cx="2669737" cy="193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54" y="2774739"/>
            <a:ext cx="3295610" cy="168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XFEL LLRF System</a:t>
            </a:r>
            <a:endParaRPr lang="en-US" dirty="0"/>
          </a:p>
        </p:txBody>
      </p:sp>
      <p:pic>
        <p:nvPicPr>
          <p:cNvPr id="4" name="Obraz 35"/>
          <p:cNvPicPr/>
          <p:nvPr/>
        </p:nvPicPr>
        <p:blipFill rotWithShape="1">
          <a:blip r:embed="rId3" cstate="print"/>
          <a:srcRect l="11604" t="4752" r="4522" b="2333"/>
          <a:stretch/>
        </p:blipFill>
        <p:spPr bwMode="auto">
          <a:xfrm>
            <a:off x="5467580" y="2890320"/>
            <a:ext cx="3557540" cy="31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6" b="97946" l="9693" r="898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91" y="981301"/>
            <a:ext cx="1156869" cy="17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Talks\2014_05_12 - MSK collaboration workshop\work files\AM_90x_Mid_he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59" y="1292015"/>
            <a:ext cx="2265182" cy="14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netkrom.com/legado/images/jac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6" b="21245"/>
          <a:stretch/>
        </p:blipFill>
        <p:spPr bwMode="auto">
          <a:xfrm>
            <a:off x="3145171" y="4953269"/>
            <a:ext cx="1924228" cy="9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32" b="97762" l="3050" r="9972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92503"/>
            <a:ext cx="3417727" cy="26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1" y="4109936"/>
            <a:ext cx="2466029" cy="206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part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60" y="863493"/>
            <a:ext cx="1338580" cy="196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173480" y="4907280"/>
            <a:ext cx="7917180" cy="11125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" y="4907280"/>
            <a:ext cx="1112520" cy="11125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versus 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A5EB"/>
                </a:solidFill>
              </a:rPr>
              <a:t>R&amp;D</a:t>
            </a:r>
            <a:r>
              <a:rPr lang="en-US" dirty="0" smtClean="0"/>
              <a:t> life cycle</a:t>
            </a:r>
          </a:p>
          <a:p>
            <a:pPr lvl="1">
              <a:lnSpc>
                <a:spcPts val="1500"/>
              </a:lnSpc>
            </a:pPr>
            <a:r>
              <a:rPr lang="en-US" dirty="0" smtClean="0"/>
              <a:t>Documentation in N: drive (backed-up), </a:t>
            </a:r>
          </a:p>
          <a:p>
            <a:pPr lvl="1">
              <a:lnSpc>
                <a:spcPts val="1500"/>
              </a:lnSpc>
            </a:pPr>
            <a:r>
              <a:rPr lang="en-US" dirty="0" smtClean="0"/>
              <a:t>Living files in SVN (version tracking): HW, FW, SW source files</a:t>
            </a:r>
          </a:p>
          <a:p>
            <a:pPr lvl="1">
              <a:lnSpc>
                <a:spcPts val="1500"/>
              </a:lnSpc>
            </a:pPr>
            <a:r>
              <a:rPr lang="en-US" dirty="0" smtClean="0"/>
              <a:t>Failure reports, meeting minutes, tracked via </a:t>
            </a:r>
            <a:r>
              <a:rPr lang="en-US" dirty="0" err="1" smtClean="0"/>
              <a:t>RedMine</a:t>
            </a:r>
            <a:endParaRPr lang="en-US" dirty="0" smtClean="0"/>
          </a:p>
          <a:p>
            <a:pPr lvl="1">
              <a:lnSpc>
                <a:spcPts val="1500"/>
              </a:lnSpc>
            </a:pPr>
            <a:r>
              <a:rPr lang="en-US" dirty="0" smtClean="0"/>
              <a:t>Ad Hoc solutions: Google Docs, Dropbox, USB stick, </a:t>
            </a:r>
            <a:r>
              <a:rPr lang="en-US" dirty="0" smtClean="0"/>
              <a:t>Personal Computer </a:t>
            </a:r>
            <a:r>
              <a:rPr lang="en-US" dirty="0" smtClean="0"/>
              <a:t>etc…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A5EB"/>
                </a:solidFill>
              </a:rPr>
              <a:t>Mass production </a:t>
            </a:r>
            <a:r>
              <a:rPr lang="en-US" dirty="0" smtClean="0"/>
              <a:t>life cycle</a:t>
            </a:r>
          </a:p>
          <a:p>
            <a:pPr lvl="1">
              <a:lnSpc>
                <a:spcPts val="1500"/>
              </a:lnSpc>
            </a:pPr>
            <a:r>
              <a:rPr lang="en-US" dirty="0"/>
              <a:t>Hard drive solution (unsatisfactory)</a:t>
            </a:r>
          </a:p>
          <a:p>
            <a:pPr lvl="1">
              <a:lnSpc>
                <a:spcPts val="1500"/>
              </a:lnSpc>
            </a:pPr>
            <a:r>
              <a:rPr lang="en-US" dirty="0"/>
              <a:t>KDS</a:t>
            </a:r>
          </a:p>
          <a:p>
            <a:pPr lvl="1">
              <a:lnSpc>
                <a:spcPts val="1500"/>
              </a:lnSpc>
            </a:pPr>
            <a:r>
              <a:rPr lang="en-US" dirty="0"/>
              <a:t>EDMS</a:t>
            </a:r>
          </a:p>
          <a:p>
            <a:pPr lvl="1">
              <a:lnSpc>
                <a:spcPts val="1500"/>
              </a:lnSpc>
            </a:pPr>
            <a:r>
              <a:rPr lang="en-US" dirty="0"/>
              <a:t>Database (AMTF, XFEL)</a:t>
            </a:r>
          </a:p>
        </p:txBody>
      </p:sp>
      <p:sp>
        <p:nvSpPr>
          <p:cNvPr id="6" name="Notched Right Arrow 5"/>
          <p:cNvSpPr/>
          <p:nvPr/>
        </p:nvSpPr>
        <p:spPr bwMode="auto">
          <a:xfrm>
            <a:off x="60960" y="5085531"/>
            <a:ext cx="1112520" cy="693420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Notched Right Arrow 7"/>
          <p:cNvSpPr/>
          <p:nvPr/>
        </p:nvSpPr>
        <p:spPr bwMode="auto">
          <a:xfrm>
            <a:off x="1173480" y="5085531"/>
            <a:ext cx="1600200" cy="693420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23" y="526296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R&amp;D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529" y="526296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Production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 bwMode="auto">
          <a:xfrm>
            <a:off x="2773680" y="5085531"/>
            <a:ext cx="1203638" cy="693420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1651" y="5262964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QA&amp;QC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Notched Right Arrow 12"/>
          <p:cNvSpPr/>
          <p:nvPr/>
        </p:nvSpPr>
        <p:spPr bwMode="auto">
          <a:xfrm>
            <a:off x="3977318" y="5085531"/>
            <a:ext cx="1600200" cy="693420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6581" y="5262964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Installation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Notched Right Arrow 14"/>
          <p:cNvSpPr/>
          <p:nvPr/>
        </p:nvSpPr>
        <p:spPr bwMode="auto">
          <a:xfrm>
            <a:off x="5577518" y="5085531"/>
            <a:ext cx="1600200" cy="693420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6781" y="5262964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Operation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Notched Right Arrow 16"/>
          <p:cNvSpPr/>
          <p:nvPr/>
        </p:nvSpPr>
        <p:spPr bwMode="auto">
          <a:xfrm>
            <a:off x="7177718" y="5085531"/>
            <a:ext cx="1859280" cy="693420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9837" y="5262964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Decommission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173480" y="4701540"/>
            <a:ext cx="0" cy="156972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73480" y="4907280"/>
            <a:ext cx="7917180" cy="11125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5906" y="4600843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Mass Production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184456" y="840742"/>
            <a:ext cx="8827710" cy="227609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XFEL LLRF System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1223307" y="877688"/>
            <a:ext cx="7710480" cy="2199959"/>
            <a:chOff x="288080" y="758368"/>
            <a:chExt cx="8724085" cy="2358469"/>
          </a:xfrm>
        </p:grpSpPr>
        <p:grpSp>
          <p:nvGrpSpPr>
            <p:cNvPr id="5" name="Group 4"/>
            <p:cNvGrpSpPr/>
            <p:nvPr/>
          </p:nvGrpSpPr>
          <p:grpSpPr>
            <a:xfrm>
              <a:off x="288080" y="758368"/>
              <a:ext cx="8724085" cy="2358469"/>
              <a:chOff x="288080" y="1065696"/>
              <a:chExt cx="8724085" cy="235846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88080" y="1065696"/>
                <a:ext cx="8724085" cy="2358469"/>
                <a:chOff x="300017" y="4033111"/>
                <a:chExt cx="8724085" cy="2358469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410199" y="5317909"/>
                  <a:ext cx="1415879" cy="1073671"/>
                  <a:chOff x="5584930" y="5199660"/>
                  <a:chExt cx="2125642" cy="1706631"/>
                </a:xfrm>
              </p:grpSpPr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584930" y="6005597"/>
                    <a:ext cx="70243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MTCA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4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52701"/>
                  <a:stretch/>
                </p:blipFill>
                <p:spPr bwMode="auto">
                  <a:xfrm>
                    <a:off x="6050385" y="5490547"/>
                    <a:ext cx="1656920" cy="14157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5657141" y="5922558"/>
                    <a:ext cx="446411" cy="89115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5874146" y="6631954"/>
                    <a:ext cx="303291" cy="2643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5998150" y="5924116"/>
                    <a:ext cx="188072" cy="13866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5685042" y="5276520"/>
                    <a:ext cx="508413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5867429" y="5328971"/>
                    <a:ext cx="291925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6170720" y="5253669"/>
                    <a:ext cx="1219366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7551806" y="5418037"/>
                    <a:ext cx="158766" cy="148825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7548189" y="6667787"/>
                    <a:ext cx="139504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7644292" y="6583137"/>
                    <a:ext cx="43401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7498071" y="5199660"/>
                    <a:ext cx="140021" cy="10542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7535789" y="6174950"/>
                    <a:ext cx="83185" cy="42688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7498071" y="6165602"/>
                    <a:ext cx="83185" cy="7737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7497555" y="6025384"/>
                    <a:ext cx="83185" cy="8932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7500138" y="5878416"/>
                    <a:ext cx="83185" cy="8932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7497038" y="5383501"/>
                    <a:ext cx="83185" cy="20721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7496521" y="5657703"/>
                    <a:ext cx="83185" cy="5089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7499104" y="5766242"/>
                    <a:ext cx="83185" cy="6595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7494455" y="6528090"/>
                    <a:ext cx="114703" cy="89324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6119053" y="6648573"/>
                    <a:ext cx="136404" cy="7789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6050385" y="5488835"/>
                    <a:ext cx="1342283" cy="779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7250582" y="6676097"/>
                    <a:ext cx="142087" cy="4102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7498071" y="6669346"/>
                    <a:ext cx="142087" cy="4102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7561107" y="5276520"/>
                    <a:ext cx="61485" cy="1630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7436587" y="5255747"/>
                    <a:ext cx="71301" cy="8049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</p:grp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7" r="50139"/>
                <a:stretch/>
              </p:blipFill>
              <p:spPr bwMode="auto">
                <a:xfrm flipH="1" flipV="1">
                  <a:off x="6649541" y="4047887"/>
                  <a:ext cx="1176537" cy="1100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6264" y="4295427"/>
                  <a:ext cx="2836865" cy="18912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7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842" b="93471" l="7205" r="9711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7417" y="4730420"/>
                  <a:ext cx="1216685" cy="1021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62" r="706"/>
                <a:stretch/>
              </p:blipFill>
              <p:spPr bwMode="auto">
                <a:xfrm flipH="1" flipV="1">
                  <a:off x="1130580" y="4033111"/>
                  <a:ext cx="1221233" cy="1115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9" name="Group 18"/>
                <p:cNvGrpSpPr/>
                <p:nvPr/>
              </p:nvGrpSpPr>
              <p:grpSpPr>
                <a:xfrm>
                  <a:off x="1124886" y="5418815"/>
                  <a:ext cx="1330641" cy="967240"/>
                  <a:chOff x="40959" y="4896634"/>
                  <a:chExt cx="2092555" cy="1659239"/>
                </a:xfrm>
              </p:grpSpPr>
              <p:pic>
                <p:nvPicPr>
                  <p:cNvPr id="2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r="47611"/>
                  <a:stretch/>
                </p:blipFill>
                <p:spPr bwMode="auto">
                  <a:xfrm>
                    <a:off x="40959" y="4901216"/>
                    <a:ext cx="1835248" cy="14157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1535198" y="5582141"/>
                    <a:ext cx="446411" cy="89115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465671" y="6267649"/>
                    <a:ext cx="1500438" cy="2643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62660" y="6285825"/>
                    <a:ext cx="1500438" cy="2643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1752203" y="6291537"/>
                    <a:ext cx="303291" cy="26433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1876207" y="5583699"/>
                    <a:ext cx="188072" cy="13866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62660" y="5075801"/>
                    <a:ext cx="107469" cy="122923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62661" y="4896634"/>
                    <a:ext cx="179804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1563099" y="4936103"/>
                    <a:ext cx="508413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1745486" y="4988554"/>
                    <a:ext cx="291925" cy="12515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146362" y="6213639"/>
                    <a:ext cx="114703" cy="8828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155146" y="6004351"/>
                    <a:ext cx="114703" cy="4829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145329" y="6119122"/>
                    <a:ext cx="114703" cy="4829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151529" y="5834533"/>
                    <a:ext cx="114703" cy="9607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148429" y="5289243"/>
                    <a:ext cx="114703" cy="8049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127762" y="5367142"/>
                    <a:ext cx="64069" cy="46998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151529" y="5162528"/>
                    <a:ext cx="114703" cy="4829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1997110" y="6308156"/>
                    <a:ext cx="136404" cy="7789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Char char="n"/>
                      <a:tabLst/>
                    </a:pPr>
                    <a:endPara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MS PGothic" pitchFamily="34" charset="-128"/>
                    </a:endParaRPr>
                  </a:p>
                </p:txBody>
              </p:sp>
            </p:grpSp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3476" b="97946" l="9693" r="8983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017" y="4554560"/>
                  <a:ext cx="879752" cy="1316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2455527" y="4542667"/>
                  <a:ext cx="630737" cy="23507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endCxn id="16" idx="1"/>
                </p:cNvCxnSpPr>
                <p:nvPr/>
              </p:nvCxnSpPr>
              <p:spPr bwMode="auto">
                <a:xfrm>
                  <a:off x="1227723" y="5212814"/>
                  <a:ext cx="1858541" cy="28235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 bwMode="auto">
                <a:xfrm flipV="1">
                  <a:off x="2394416" y="5695100"/>
                  <a:ext cx="691848" cy="33317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 flipH="1">
                  <a:off x="5967634" y="4437023"/>
                  <a:ext cx="630737" cy="235073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 bwMode="auto">
                <a:xfrm flipH="1" flipV="1">
                  <a:off x="5916163" y="5173828"/>
                  <a:ext cx="1815692" cy="38986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 flipH="1" flipV="1">
                  <a:off x="5945085" y="5606437"/>
                  <a:ext cx="691848" cy="33317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Picture 2" descr="D:\IPAC15\talk\work files\TUAD3-fig3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1778" y="1148070"/>
                <a:ext cx="2881370" cy="2207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256554" y="2533218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DWC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89323" y="119522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VM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3422" y="1764689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PM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4039" y="1348930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TC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9523" y="2084765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</a:rPr>
                <a:t>uLOG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43630" y="2725015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ADC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052" y="3097387"/>
            <a:ext cx="7476815" cy="3547178"/>
            <a:chOff x="217115" y="2988995"/>
            <a:chExt cx="8699304" cy="3810834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832" b="97762" l="3050" r="99723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115" y="2988995"/>
              <a:ext cx="1893570" cy="148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 descr="D:\Hardware\CPIM\IMG_0168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801" y="4093304"/>
              <a:ext cx="1597160" cy="1064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N:\4all\public\_xTCA_Units\Module_LOGM\LOGM_SSM_1336_1354\photo\DSCF5181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4063" b="83724" l="7813" r="98047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0" t="14986" b="14986"/>
            <a:stretch/>
          </p:blipFill>
          <p:spPr bwMode="auto">
            <a:xfrm>
              <a:off x="378541" y="4487192"/>
              <a:ext cx="1620184" cy="91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8041140" y="4471802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CPIM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78768" y="5121241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LOGM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969" y="3664950"/>
              <a:ext cx="3010096" cy="2524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780" y="5234766"/>
              <a:ext cx="1963415" cy="843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528322" y="5753986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DCM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2171061" y="3835015"/>
              <a:ext cx="770472" cy="38421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8" idx="1"/>
            </p:cNvCxnSpPr>
            <p:nvPr/>
          </p:nvCxnSpPr>
          <p:spPr bwMode="auto">
            <a:xfrm flipV="1">
              <a:off x="1964938" y="4927366"/>
              <a:ext cx="1051031" cy="3149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2169354" y="5770862"/>
              <a:ext cx="800573" cy="41892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 bwMode="auto">
            <a:xfrm flipH="1">
              <a:off x="6028194" y="4733927"/>
              <a:ext cx="981060" cy="7694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 bwMode="auto">
            <a:xfrm flipH="1" flipV="1">
              <a:off x="5979422" y="5404842"/>
              <a:ext cx="740398" cy="253541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6028194" y="3835254"/>
              <a:ext cx="670372" cy="3002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7" name="Picture 2" descr="D:\IPAC15\talk\work files\TUAD3-fig3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9" y="5429018"/>
              <a:ext cx="1789093" cy="1370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948140" y="6486652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MTCA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981" y="3384466"/>
              <a:ext cx="2236438" cy="642655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7330173" y="3743299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PZ16M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27489" y="3664950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PSM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 rot="16200000">
            <a:off x="-775314" y="1797029"/>
            <a:ext cx="2258093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CRATE</a:t>
            </a:r>
            <a:endParaRPr lang="de-DE" b="1" dirty="0"/>
          </a:p>
        </p:txBody>
      </p:sp>
      <p:sp>
        <p:nvSpPr>
          <p:cNvPr id="95" name="TextBox 94"/>
          <p:cNvSpPr txBox="1"/>
          <p:nvPr/>
        </p:nvSpPr>
        <p:spPr>
          <a:xfrm rot="16200000">
            <a:off x="-1407992" y="4822495"/>
            <a:ext cx="3523449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RACK</a:t>
            </a:r>
            <a:endParaRPr lang="de-DE" b="1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184456" y="3230048"/>
            <a:ext cx="8827710" cy="352344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XFEL LLRF System: ASSET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" y="936000"/>
            <a:ext cx="6649085" cy="4459287"/>
          </a:xfrm>
        </p:spPr>
        <p:txBody>
          <a:bodyPr/>
          <a:lstStyle/>
          <a:p>
            <a:r>
              <a:rPr lang="en-US" dirty="0" smtClean="0"/>
              <a:t>Incoming inspection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800" dirty="0" smtClean="0">
                <a:latin typeface="Calibri"/>
                <a:ea typeface="Times New Roman"/>
              </a:rPr>
              <a:t>Delivery </a:t>
            </a:r>
            <a:r>
              <a:rPr lang="en-GB" sz="1800" dirty="0">
                <a:latin typeface="Calibri"/>
                <a:ea typeface="Times New Roman"/>
              </a:rPr>
              <a:t>	</a:t>
            </a:r>
            <a:endParaRPr lang="en-GB" sz="1800" dirty="0" smtClean="0">
              <a:latin typeface="Calibri"/>
              <a:ea typeface="Times New Roman"/>
            </a:endParaRP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800" dirty="0" smtClean="0">
                <a:latin typeface="Calibri"/>
                <a:ea typeface="Times New Roman"/>
              </a:rPr>
              <a:t>Shipping </a:t>
            </a:r>
            <a:r>
              <a:rPr lang="en-GB" sz="1800" dirty="0">
                <a:latin typeface="Calibri"/>
                <a:ea typeface="Times New Roman"/>
              </a:rPr>
              <a:t>documentation </a:t>
            </a:r>
            <a:endParaRPr lang="en-GB" sz="1800" dirty="0" smtClean="0">
              <a:latin typeface="Calibri"/>
              <a:ea typeface="Times New Roman"/>
            </a:endParaRP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800" dirty="0" smtClean="0">
                <a:latin typeface="Calibri"/>
                <a:ea typeface="Times New Roman"/>
              </a:rPr>
              <a:t>Device labelling </a:t>
            </a:r>
            <a:r>
              <a:rPr lang="en-GB" sz="1800" dirty="0">
                <a:latin typeface="Calibri"/>
                <a:ea typeface="Times New Roman"/>
              </a:rPr>
              <a:t>	</a:t>
            </a:r>
            <a:endParaRPr lang="en-GB" sz="1800" dirty="0" smtClean="0">
              <a:latin typeface="Calibri"/>
              <a:ea typeface="Times New Roman"/>
            </a:endParaRP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fr-FR" sz="1800" dirty="0" smtClean="0">
                <a:latin typeface="Calibri"/>
                <a:ea typeface="Times New Roman"/>
              </a:rPr>
              <a:t>Entry in </a:t>
            </a:r>
            <a:r>
              <a:rPr lang="fr-FR" sz="1800" dirty="0" err="1" smtClean="0">
                <a:latin typeface="Calibri"/>
                <a:ea typeface="Times New Roman"/>
              </a:rPr>
              <a:t>database</a:t>
            </a:r>
            <a:r>
              <a:rPr lang="fr-FR" sz="1800" dirty="0" smtClean="0">
                <a:latin typeface="Calibri"/>
                <a:ea typeface="Times New Roman"/>
              </a:rPr>
              <a:t> (KDS)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800" dirty="0" smtClean="0">
                <a:latin typeface="Calibri"/>
                <a:ea typeface="Times New Roman"/>
              </a:rPr>
              <a:t>Random </a:t>
            </a:r>
            <a:r>
              <a:rPr lang="en-GB" sz="1800" dirty="0">
                <a:latin typeface="Calibri"/>
                <a:ea typeface="Times New Roman"/>
              </a:rPr>
              <a:t>verification of company </a:t>
            </a:r>
            <a:r>
              <a:rPr lang="en-GB" sz="1800" dirty="0" smtClean="0">
                <a:latin typeface="Calibri"/>
                <a:ea typeface="Times New Roman"/>
              </a:rPr>
              <a:t>tests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3210"/>
          <a:stretch/>
        </p:blipFill>
        <p:spPr bwMode="auto">
          <a:xfrm>
            <a:off x="5173429" y="822961"/>
            <a:ext cx="3780070" cy="511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46" descr="C:\Users\mkudla\Documents\Work\Desy\Desy2010\Quality\CDR\lable_bi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23568" r="19754" b="14128"/>
          <a:stretch/>
        </p:blipFill>
        <p:spPr bwMode="auto">
          <a:xfrm>
            <a:off x="3111608" y="2098616"/>
            <a:ext cx="1272101" cy="37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45761" y="3229896"/>
            <a:ext cx="3637879" cy="967924"/>
            <a:chOff x="745761" y="3229896"/>
            <a:chExt cx="3637879" cy="9679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5" t="11497" r="4261" b="77438"/>
            <a:stretch/>
          </p:blipFill>
          <p:spPr>
            <a:xfrm>
              <a:off x="754671" y="3229899"/>
              <a:ext cx="2503520" cy="4504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3" t="39221" r="4239" b="49937"/>
            <a:stretch/>
          </p:blipFill>
          <p:spPr>
            <a:xfrm>
              <a:off x="745761" y="3756495"/>
              <a:ext cx="2512430" cy="441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1" t="55749" r="66112" b="11727"/>
            <a:stretch/>
          </p:blipFill>
          <p:spPr>
            <a:xfrm>
              <a:off x="3482729" y="3231595"/>
              <a:ext cx="84528" cy="966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1" t="55749" r="66112" b="11727"/>
            <a:stretch/>
          </p:blipFill>
          <p:spPr>
            <a:xfrm>
              <a:off x="3629318" y="3229899"/>
              <a:ext cx="84528" cy="966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1" t="55749" r="66112" b="11727"/>
            <a:stretch/>
          </p:blipFill>
          <p:spPr>
            <a:xfrm>
              <a:off x="3799846" y="3229898"/>
              <a:ext cx="84528" cy="966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1" t="55749" r="66112" b="11727"/>
            <a:stretch/>
          </p:blipFill>
          <p:spPr>
            <a:xfrm>
              <a:off x="3976980" y="3229897"/>
              <a:ext cx="84528" cy="966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6" t="53853" r="42107" b="12564"/>
            <a:stretch/>
          </p:blipFill>
          <p:spPr>
            <a:xfrm>
              <a:off x="4152069" y="3229896"/>
              <a:ext cx="81863" cy="966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6" t="53853" r="42107" b="12564"/>
            <a:stretch/>
          </p:blipFill>
          <p:spPr>
            <a:xfrm>
              <a:off x="4301777" y="3229896"/>
              <a:ext cx="81863" cy="966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122774" y="4979968"/>
            <a:ext cx="487024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Acquisition documentation (invoice, manufacturers test)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Incoming documentation (failure / test reports)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Virtual device in </a:t>
            </a:r>
            <a:r>
              <a:rPr lang="en-US" sz="1400" dirty="0" smtClean="0"/>
              <a:t>database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New device </a:t>
            </a:r>
            <a:r>
              <a:rPr lang="en-US" sz="1400" dirty="0" smtClean="0"/>
              <a:t>in storage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54" y="884478"/>
            <a:ext cx="3805045" cy="49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D:\Photos\DESY\XFEL XTL\LHA_12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20" t="17588" b="6630"/>
          <a:stretch/>
        </p:blipFill>
        <p:spPr bwMode="auto">
          <a:xfrm>
            <a:off x="4386450" y="1379995"/>
            <a:ext cx="786979" cy="1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XFEL LLRF System: ASSET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" y="936000"/>
            <a:ext cx="6649085" cy="445928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Incoming inspection</a:t>
            </a:r>
          </a:p>
          <a:p>
            <a:r>
              <a:rPr lang="en-US" dirty="0" smtClean="0"/>
              <a:t>Device test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800" dirty="0" smtClean="0">
                <a:latin typeface="Calibri"/>
                <a:ea typeface="Times New Roman"/>
              </a:rPr>
              <a:t>For selected device, dedicated </a:t>
            </a:r>
            <a:r>
              <a:rPr lang="en-GB" sz="1800" dirty="0" smtClean="0">
                <a:latin typeface="Calibri"/>
                <a:ea typeface="Times New Roman"/>
              </a:rPr>
              <a:t>tests </a:t>
            </a:r>
            <a:r>
              <a:rPr lang="en-GB" sz="1800" dirty="0" smtClean="0">
                <a:latin typeface="Calibri"/>
                <a:ea typeface="Times New Roman"/>
              </a:rPr>
              <a:t>in test stand 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800" dirty="0" smtClean="0">
                <a:latin typeface="Calibri"/>
                <a:ea typeface="Times New Roman"/>
              </a:rPr>
              <a:t>Test </a:t>
            </a:r>
            <a:r>
              <a:rPr lang="en-GB" sz="1800" dirty="0">
                <a:latin typeface="Calibri"/>
                <a:ea typeface="Times New Roman"/>
              </a:rPr>
              <a:t>report is </a:t>
            </a:r>
            <a:r>
              <a:rPr lang="en-GB" sz="1800" dirty="0" smtClean="0">
                <a:latin typeface="Calibri"/>
                <a:ea typeface="Times New Roman"/>
              </a:rPr>
              <a:t>generated and stored</a:t>
            </a:r>
          </a:p>
          <a:p>
            <a:pPr marL="60325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sz="1800" dirty="0" smtClean="0">
                <a:latin typeface="Calibri"/>
                <a:ea typeface="Times New Roman"/>
              </a:rPr>
              <a:t>Device </a:t>
            </a:r>
            <a:r>
              <a:rPr lang="en-GB" sz="1800" dirty="0">
                <a:latin typeface="Calibri"/>
                <a:ea typeface="Times New Roman"/>
              </a:rPr>
              <a:t>is marked as tested / </a:t>
            </a:r>
            <a:r>
              <a:rPr lang="en-GB" sz="1800" dirty="0" smtClean="0">
                <a:latin typeface="Calibri"/>
                <a:ea typeface="Times New Roman"/>
              </a:rPr>
              <a:t>approved (sticker)</a:t>
            </a:r>
            <a:r>
              <a:rPr lang="en-GB" sz="1800" dirty="0">
                <a:latin typeface="Calibri"/>
                <a:ea typeface="Times New Roman"/>
              </a:rPr>
              <a:t>	</a:t>
            </a:r>
            <a:endParaRPr lang="en-GB" sz="1800" dirty="0" smtClean="0">
              <a:latin typeface="Calibri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Obraz 19" descr="C:\Users\mkudla\Documents\Work\Desy\Desy2010\Quality\uDWC Test stand\IMG_10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9" b="13547"/>
          <a:stretch/>
        </p:blipFill>
        <p:spPr bwMode="auto">
          <a:xfrm rot="16200000">
            <a:off x="5273221" y="2447483"/>
            <a:ext cx="5167036" cy="191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r="7369"/>
          <a:stretch/>
        </p:blipFill>
        <p:spPr bwMode="auto">
          <a:xfrm>
            <a:off x="5996085" y="2600344"/>
            <a:ext cx="2407922" cy="323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7" y="2665040"/>
            <a:ext cx="625093" cy="47229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r="7369"/>
          <a:stretch/>
        </p:blipFill>
        <p:spPr bwMode="auto">
          <a:xfrm>
            <a:off x="5576985" y="2901186"/>
            <a:ext cx="2407922" cy="323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" b="12766"/>
          <a:stretch/>
        </p:blipFill>
        <p:spPr>
          <a:xfrm>
            <a:off x="7295416" y="3004680"/>
            <a:ext cx="604462" cy="4475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716" y="4434220"/>
            <a:ext cx="4940135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Test documentation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Templates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Instruction for test stand use (bugs, calibration…)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Test reports (passed, failed, non-conformity report)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Patch description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Tested devices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Inventory / storage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History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1147" y="2748785"/>
            <a:ext cx="3158043" cy="1513764"/>
            <a:chOff x="311147" y="2748785"/>
            <a:chExt cx="3158043" cy="15137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59"/>
            <a:stretch/>
          </p:blipFill>
          <p:spPr bwMode="auto">
            <a:xfrm>
              <a:off x="311147" y="2748785"/>
              <a:ext cx="3131424" cy="53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29" b="44391"/>
            <a:stretch/>
          </p:blipFill>
          <p:spPr bwMode="auto">
            <a:xfrm>
              <a:off x="311147" y="3128298"/>
              <a:ext cx="3131424" cy="68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4793"/>
            <a:stretch/>
          </p:blipFill>
          <p:spPr bwMode="auto">
            <a:xfrm>
              <a:off x="328241" y="3376929"/>
              <a:ext cx="3131424" cy="818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79"/>
            <a:stretch/>
          </p:blipFill>
          <p:spPr bwMode="auto">
            <a:xfrm>
              <a:off x="337766" y="3785496"/>
              <a:ext cx="3131424" cy="47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30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On-screen Show (4:3)</PresentationFormat>
  <Paragraphs>249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2_DESY_Vortrag_3-1</vt:lpstr>
      <vt:lpstr>LLRF device inventory management</vt:lpstr>
      <vt:lpstr>PROBLEM STATEMENT    /    TALK OVERVIEW</vt:lpstr>
      <vt:lpstr>XFEL and DESY</vt:lpstr>
      <vt:lpstr>The European X-ray Free-Electron Laser  (XFEL)</vt:lpstr>
      <vt:lpstr>The XFEL LLRF System</vt:lpstr>
      <vt:lpstr>R&amp;D versus MASS PRODUCTION</vt:lpstr>
      <vt:lpstr>The XFEL LLRF System</vt:lpstr>
      <vt:lpstr>The XFEL LLRF System: ASSET OVERVIEW</vt:lpstr>
      <vt:lpstr>The XFEL LLRF System: ASSET OVERVIEW</vt:lpstr>
      <vt:lpstr>The XFEL LLRF System: ASSET OVERVIEW</vt:lpstr>
      <vt:lpstr>The XFEL LLRF System: ASSET OVERVIEW</vt:lpstr>
      <vt:lpstr>The XFEL LLRF System: ASSET OVERVIEW</vt:lpstr>
      <vt:lpstr>Current Solution and Outlook</vt:lpstr>
      <vt:lpstr>Current Solution and Outlook</vt:lpstr>
      <vt:lpstr>Current Solution and Outlook</vt:lpstr>
      <vt:lpstr>QUESTIONS 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branlard</cp:lastModifiedBy>
  <cp:revision>349</cp:revision>
  <dcterms:created xsi:type="dcterms:W3CDTF">2008-04-14T12:45:38Z</dcterms:created>
  <dcterms:modified xsi:type="dcterms:W3CDTF">2015-10-13T20:03:29Z</dcterms:modified>
</cp:coreProperties>
</file>