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60" r:id="rId5"/>
    <p:sldId id="261" r:id="rId6"/>
    <p:sldId id="267" r:id="rId7"/>
    <p:sldId id="263" r:id="rId8"/>
    <p:sldId id="264" r:id="rId9"/>
    <p:sldId id="270" r:id="rId10"/>
    <p:sldId id="269" r:id="rId11"/>
    <p:sldId id="274" r:id="rId12"/>
    <p:sldId id="271" r:id="rId13"/>
    <p:sldId id="273" r:id="rId14"/>
    <p:sldId id="266" r:id="rId15"/>
    <p:sldId id="272" r:id="rId16"/>
    <p:sldId id="275" r:id="rId17"/>
    <p:sldId id="265" r:id="rId18"/>
    <p:sldId id="268" r:id="rId19"/>
    <p:sldId id="25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654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FE8D-356F-4B80-BD03-0266F04371DF}" type="datetimeFigureOut">
              <a:rPr lang="en-GB" smtClean="0"/>
              <a:t>31/03/2015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4036-D4BF-4E7D-B233-1627C11D5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995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FE8D-356F-4B80-BD03-0266F04371DF}" type="datetimeFigureOut">
              <a:rPr lang="en-GB" smtClean="0"/>
              <a:t>31/03/2015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4036-D4BF-4E7D-B233-1627C11D5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174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FE8D-356F-4B80-BD03-0266F04371DF}" type="datetimeFigureOut">
              <a:rPr lang="en-GB" smtClean="0"/>
              <a:t>31/03/2015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4036-D4BF-4E7D-B233-1627C11D5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882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FE8D-356F-4B80-BD03-0266F04371DF}" type="datetimeFigureOut">
              <a:rPr lang="en-GB" smtClean="0"/>
              <a:t>31/03/2015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4036-D4BF-4E7D-B233-1627C11D5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502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FE8D-356F-4B80-BD03-0266F04371DF}" type="datetimeFigureOut">
              <a:rPr lang="en-GB" smtClean="0"/>
              <a:t>31/03/2015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4036-D4BF-4E7D-B233-1627C11D5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321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FE8D-356F-4B80-BD03-0266F04371DF}" type="datetimeFigureOut">
              <a:rPr lang="en-GB" smtClean="0"/>
              <a:t>31/03/2015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4036-D4BF-4E7D-B233-1627C11D5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31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FE8D-356F-4B80-BD03-0266F04371DF}" type="datetimeFigureOut">
              <a:rPr lang="en-GB" smtClean="0"/>
              <a:t>31/03/2015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4036-D4BF-4E7D-B233-1627C11D5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22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FE8D-356F-4B80-BD03-0266F04371DF}" type="datetimeFigureOut">
              <a:rPr lang="en-GB" smtClean="0"/>
              <a:t>31/03/2015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4036-D4BF-4E7D-B233-1627C11D5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060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FE8D-356F-4B80-BD03-0266F04371DF}" type="datetimeFigureOut">
              <a:rPr lang="en-GB" smtClean="0"/>
              <a:t>31/03/2015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4036-D4BF-4E7D-B233-1627C11D5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62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FE8D-356F-4B80-BD03-0266F04371DF}" type="datetimeFigureOut">
              <a:rPr lang="en-GB" smtClean="0"/>
              <a:t>31/03/2015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4036-D4BF-4E7D-B233-1627C11D5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743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FE8D-356F-4B80-BD03-0266F04371DF}" type="datetimeFigureOut">
              <a:rPr lang="en-GB" smtClean="0"/>
              <a:t>31/03/2015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4036-D4BF-4E7D-B233-1627C11D5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258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EFE8D-356F-4B80-BD03-0266F04371DF}" type="datetimeFigureOut">
              <a:rPr lang="en-GB" smtClean="0"/>
              <a:t>31/03/2015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54036-D4BF-4E7D-B233-1627C11D5E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21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772400" cy="1470025"/>
          </a:xfrm>
        </p:spPr>
        <p:txBody>
          <a:bodyPr/>
          <a:lstStyle/>
          <a:p>
            <a:r>
              <a:rPr lang="en-GB" dirty="0" smtClean="0"/>
              <a:t>Initial results of Proton irradiated HVStrip1 chip – MB04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284984"/>
            <a:ext cx="6400800" cy="2855168"/>
          </a:xfrm>
        </p:spPr>
        <p:txBody>
          <a:bodyPr>
            <a:normAutofit/>
          </a:bodyPr>
          <a:lstStyle/>
          <a:p>
            <a:r>
              <a:rPr lang="en-GB" sz="2000" b="1" dirty="0" smtClean="0">
                <a:solidFill>
                  <a:srgbClr val="C00000"/>
                </a:solidFill>
                <a:latin typeface="Chiller" panose="04020404031007020602" pitchFamily="82" charset="0"/>
              </a:rPr>
              <a:t>B. Todd Huffman for</a:t>
            </a:r>
          </a:p>
          <a:p>
            <a:r>
              <a:rPr lang="en-GB" sz="6000" b="1" dirty="0" smtClean="0">
                <a:solidFill>
                  <a:srgbClr val="C00000"/>
                </a:solidFill>
                <a:latin typeface="Chiller" panose="04020404031007020602" pitchFamily="82" charset="0"/>
              </a:rPr>
              <a:t>G.O.R.</a:t>
            </a:r>
          </a:p>
          <a:p>
            <a:r>
              <a:rPr lang="en-GB" dirty="0" smtClean="0"/>
              <a:t>(Glasgow, Oxford, RAL groups and also QMUL and Cambridge)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6733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78049"/>
            <a:ext cx="4858940" cy="367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@Cambridge Triggered </a:t>
            </a:r>
            <a:r>
              <a:rPr lang="en-GB" baseline="30000" dirty="0" smtClean="0"/>
              <a:t>90</a:t>
            </a:r>
            <a:r>
              <a:rPr lang="en-GB" dirty="0" smtClean="0"/>
              <a:t>Sr Source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96752"/>
            <a:ext cx="4355976" cy="2954052"/>
          </a:xfrm>
        </p:spPr>
      </p:pic>
      <p:sp>
        <p:nvSpPr>
          <p:cNvPr id="9" name="TextBox 8"/>
          <p:cNvSpPr txBox="1"/>
          <p:nvPr/>
        </p:nvSpPr>
        <p:spPr>
          <a:xfrm>
            <a:off x="2411760" y="1372126"/>
            <a:ext cx="2438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Irradiated chip MB04 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563997" y="1988840"/>
            <a:ext cx="17094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DESY chip MB01</a:t>
            </a:r>
            <a:br>
              <a:rPr lang="en-GB" dirty="0" smtClean="0"/>
            </a:br>
            <a:r>
              <a:rPr lang="en-GB" dirty="0" err="1" smtClean="0"/>
              <a:t>unirradiated</a:t>
            </a:r>
            <a:endParaRPr lang="en-GB" dirty="0"/>
          </a:p>
        </p:txBody>
      </p:sp>
      <p:cxnSp>
        <p:nvCxnSpPr>
          <p:cNvPr id="12" name="Straight Arrow Connector 11"/>
          <p:cNvCxnSpPr>
            <a:stCxn id="10" idx="2"/>
            <a:endCxn id="13" idx="0"/>
          </p:cNvCxnSpPr>
          <p:nvPr/>
        </p:nvCxnSpPr>
        <p:spPr>
          <a:xfrm>
            <a:off x="2418718" y="2635171"/>
            <a:ext cx="10753" cy="54287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580476" y="2426404"/>
            <a:ext cx="3393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Enough Statistics; no obvious  MIP</a:t>
            </a:r>
            <a:br>
              <a:rPr lang="en-GB" dirty="0" smtClean="0"/>
            </a:br>
            <a:r>
              <a:rPr lang="en-GB" dirty="0" smtClean="0"/>
              <a:t>maximum visible.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004048" y="5457211"/>
            <a:ext cx="36022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Need more statistics on </a:t>
            </a:r>
            <a:r>
              <a:rPr lang="en-GB" dirty="0" err="1" smtClean="0"/>
              <a:t>unirradiated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devices. </a:t>
            </a:r>
            <a:br>
              <a:rPr lang="en-GB" dirty="0" smtClean="0"/>
            </a:br>
            <a:r>
              <a:rPr lang="en-GB" dirty="0" smtClean="0"/>
              <a:t>Left one back at Cambridge.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430228" y="3995772"/>
            <a:ext cx="1131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Overflows</a:t>
            </a:r>
            <a:endParaRPr lang="en-GB" dirty="0"/>
          </a:p>
        </p:txBody>
      </p:sp>
      <p:cxnSp>
        <p:nvCxnSpPr>
          <p:cNvPr id="18" name="Straight Arrow Connector 17"/>
          <p:cNvCxnSpPr>
            <a:stCxn id="16" idx="2"/>
          </p:cNvCxnSpPr>
          <p:nvPr/>
        </p:nvCxnSpPr>
        <p:spPr>
          <a:xfrm flipH="1">
            <a:off x="2843808" y="4365104"/>
            <a:ext cx="152248" cy="72008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923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1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GB" dirty="0" smtClean="0"/>
              <a:t>Some thoughts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514116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latin typeface="Palatino Linotype" panose="02040502050505030304" pitchFamily="18" charset="0"/>
              </a:rPr>
              <a:t>Difficult to get MIP signals but </a:t>
            </a:r>
            <a:r>
              <a:rPr lang="en-GB" dirty="0" smtClean="0">
                <a:latin typeface="Palatino Linotype" panose="02040502050505030304" pitchFamily="18" charset="0"/>
              </a:rPr>
              <a:t>we are </a:t>
            </a:r>
            <a:r>
              <a:rPr lang="en-GB" dirty="0" smtClean="0">
                <a:latin typeface="Palatino Linotype" panose="02040502050505030304" pitchFamily="18" charset="0"/>
              </a:rPr>
              <a:t>having some success. </a:t>
            </a:r>
          </a:p>
          <a:p>
            <a:r>
              <a:rPr lang="en-GB" dirty="0" smtClean="0">
                <a:latin typeface="Palatino Linotype" panose="02040502050505030304" pitchFamily="18" charset="0"/>
              </a:rPr>
              <a:t>The 60V limitation on current Mother Boards is giving us less signal to MIPS than we could have.</a:t>
            </a:r>
          </a:p>
          <a:p>
            <a:pPr lvl="2"/>
            <a:r>
              <a:rPr lang="en-GB" dirty="0" smtClean="0">
                <a:latin typeface="Palatino Linotype" panose="02040502050505030304" pitchFamily="18" charset="0"/>
              </a:rPr>
              <a:t>May get 1.4 times MIP signal @ 120V bias. </a:t>
            </a:r>
          </a:p>
          <a:p>
            <a:pPr lvl="2"/>
            <a:r>
              <a:rPr lang="en-GB" dirty="0" smtClean="0">
                <a:latin typeface="Palatino Linotype" panose="02040502050505030304" pitchFamily="18" charset="0"/>
              </a:rPr>
              <a:t>Time to start replacing that </a:t>
            </a:r>
            <a:r>
              <a:rPr lang="en-GB" dirty="0" smtClean="0">
                <a:latin typeface="Palatino Linotype" panose="02040502050505030304" pitchFamily="18" charset="0"/>
              </a:rPr>
              <a:t>big</a:t>
            </a:r>
            <a:r>
              <a:rPr lang="en-GB" dirty="0" smtClean="0">
                <a:latin typeface="Palatino Linotype" panose="02040502050505030304" pitchFamily="18" charset="0"/>
              </a:rPr>
              <a:t> capacitor </a:t>
            </a:r>
            <a:r>
              <a:rPr lang="en-GB" dirty="0" smtClean="0">
                <a:latin typeface="Palatino Linotype" panose="02040502050505030304" pitchFamily="18" charset="0"/>
              </a:rPr>
              <a:t>On Mother boards.</a:t>
            </a:r>
          </a:p>
          <a:p>
            <a:r>
              <a:rPr lang="en-GB" dirty="0" smtClean="0">
                <a:latin typeface="Palatino Linotype" panose="02040502050505030304" pitchFamily="18" charset="0"/>
              </a:rPr>
              <a:t>If changing VNFB can have such a dramatic effect, what do the other global settings do? </a:t>
            </a:r>
          </a:p>
          <a:p>
            <a:pPr lvl="2"/>
            <a:r>
              <a:rPr lang="en-GB" dirty="0" smtClean="0">
                <a:latin typeface="Palatino Linotype" panose="02040502050505030304" pitchFamily="18" charset="0"/>
              </a:rPr>
              <a:t>Any updated documentation available?</a:t>
            </a:r>
          </a:p>
          <a:p>
            <a:r>
              <a:rPr lang="en-GB" dirty="0" smtClean="0">
                <a:latin typeface="Palatino Linotype" panose="02040502050505030304" pitchFamily="18" charset="0"/>
              </a:rPr>
              <a:t>MB04’s performance, prior to annealing, is not great.</a:t>
            </a:r>
          </a:p>
          <a:p>
            <a:pPr lvl="1"/>
            <a:r>
              <a:rPr lang="en-GB" dirty="0" smtClean="0">
                <a:latin typeface="Palatino Linotype" panose="02040502050505030304" pitchFamily="18" charset="0"/>
              </a:rPr>
              <a:t>No </a:t>
            </a:r>
            <a:r>
              <a:rPr lang="en-GB" baseline="30000" dirty="0" smtClean="0">
                <a:latin typeface="Palatino Linotype" panose="02040502050505030304" pitchFamily="18" charset="0"/>
              </a:rPr>
              <a:t>55</a:t>
            </a:r>
            <a:r>
              <a:rPr lang="en-GB" dirty="0" smtClean="0">
                <a:latin typeface="Palatino Linotype" panose="02040502050505030304" pitchFamily="18" charset="0"/>
              </a:rPr>
              <a:t>Fe peak observed; No MIP maximum seen </a:t>
            </a:r>
          </a:p>
          <a:p>
            <a:pPr lvl="2"/>
            <a:r>
              <a:rPr lang="en-GB" dirty="0" smtClean="0">
                <a:latin typeface="Palatino Linotype" panose="02040502050505030304" pitchFamily="18" charset="0"/>
              </a:rPr>
              <a:t>Even @ -40</a:t>
            </a:r>
            <a:r>
              <a:rPr lang="en-GB" baseline="30000" dirty="0" smtClean="0">
                <a:latin typeface="Palatino Linotype" panose="02040502050505030304" pitchFamily="18" charset="0"/>
              </a:rPr>
              <a:t>o</a:t>
            </a:r>
            <a:r>
              <a:rPr lang="en-GB" dirty="0" smtClean="0">
                <a:latin typeface="Palatino Linotype" panose="02040502050505030304" pitchFamily="18" charset="0"/>
              </a:rPr>
              <a:t> C.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4874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64096"/>
          </a:xfrm>
        </p:spPr>
        <p:txBody>
          <a:bodyPr/>
          <a:lstStyle/>
          <a:p>
            <a:r>
              <a:rPr lang="en-GB" dirty="0" smtClean="0"/>
              <a:t>Current short-term plans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Bart, Miguel to anneal MB04 – today!</a:t>
            </a:r>
          </a:p>
          <a:p>
            <a:pPr lvl="1"/>
            <a:r>
              <a:rPr lang="en-GB" dirty="0" smtClean="0"/>
              <a:t>Collect ~24 hours data on Channels 3,0 and 17,1</a:t>
            </a:r>
          </a:p>
          <a:p>
            <a:r>
              <a:rPr lang="en-GB" dirty="0" smtClean="0"/>
              <a:t>Switch back to an </a:t>
            </a:r>
            <a:r>
              <a:rPr lang="en-GB" dirty="0" err="1" smtClean="0"/>
              <a:t>unirradiated</a:t>
            </a:r>
            <a:r>
              <a:rPr lang="en-GB" dirty="0" smtClean="0"/>
              <a:t> chip (MB06?)</a:t>
            </a:r>
          </a:p>
          <a:p>
            <a:pPr lvl="1"/>
            <a:r>
              <a:rPr lang="en-GB" dirty="0" smtClean="0"/>
              <a:t>Collect high MIP statistics.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" t="4669" r="6543" b="20972"/>
          <a:stretch/>
        </p:blipFill>
        <p:spPr bwMode="auto">
          <a:xfrm>
            <a:off x="4695330" y="1412776"/>
            <a:ext cx="424866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031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Massive Thanks!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5069160"/>
          </a:xfrm>
        </p:spPr>
        <p:txBody>
          <a:bodyPr>
            <a:normAutofit/>
          </a:bodyPr>
          <a:lstStyle/>
          <a:p>
            <a:r>
              <a:rPr lang="en-GB" dirty="0" smtClean="0"/>
              <a:t>Marcel Stanitzki – DESY</a:t>
            </a:r>
          </a:p>
          <a:p>
            <a:r>
              <a:rPr lang="en-GB" dirty="0" smtClean="0"/>
              <a:t>Adrian Bevan, Karen Hayrapetyan – QMUL</a:t>
            </a:r>
          </a:p>
          <a:p>
            <a:r>
              <a:rPr lang="en-GB" dirty="0" smtClean="0"/>
              <a:t>Bart Hommels, Miguel – Cambridge</a:t>
            </a:r>
          </a:p>
          <a:p>
            <a:r>
              <a:rPr lang="en-GB" dirty="0" smtClean="0"/>
              <a:t>Kestutis Kanisauskas – Glasgow</a:t>
            </a:r>
          </a:p>
          <a:p>
            <a:r>
              <a:rPr lang="en-GB" dirty="0" smtClean="0"/>
              <a:t>Luigi Vigani, Richard Plackett – Oxford</a:t>
            </a:r>
          </a:p>
          <a:p>
            <a:r>
              <a:rPr lang="en-GB" dirty="0" smtClean="0"/>
              <a:t>Jens Dopke – RAL</a:t>
            </a:r>
          </a:p>
          <a:p>
            <a:endParaRPr lang="en-GB" dirty="0"/>
          </a:p>
          <a:p>
            <a:r>
              <a:rPr lang="en-GB" dirty="0" smtClean="0"/>
              <a:t>A lot accomplished so far, more to do!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9765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Backup slides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748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0306"/>
            <a:ext cx="8229600" cy="1143000"/>
          </a:xfrm>
        </p:spPr>
        <p:txBody>
          <a:bodyPr/>
          <a:lstStyle/>
          <a:p>
            <a:r>
              <a:rPr lang="en-GB" dirty="0" smtClean="0"/>
              <a:t>MB04 @ Cambridge</a:t>
            </a:r>
            <a:endParaRPr lang="en-GB" dirty="0"/>
          </a:p>
        </p:txBody>
      </p:sp>
      <p:pic>
        <p:nvPicPr>
          <p:cNvPr id="3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5" y="1052736"/>
            <a:ext cx="8339603" cy="565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29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4944"/>
            <a:ext cx="8229600" cy="1143000"/>
          </a:xfrm>
        </p:spPr>
        <p:txBody>
          <a:bodyPr/>
          <a:lstStyle/>
          <a:p>
            <a:r>
              <a:rPr lang="en-GB" dirty="0" smtClean="0"/>
              <a:t>DESY fitted distribution to landau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76580"/>
            <a:ext cx="7848872" cy="5650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628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975"/>
            <a:ext cx="8229600" cy="655337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Re-arrangement of the Setup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1505147" y="4370546"/>
            <a:ext cx="597082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charset="2"/>
              <a:buChar char="§"/>
            </a:pPr>
            <a:r>
              <a:rPr lang="en-US" dirty="0" smtClean="0"/>
              <a:t>Next step was to re-arrange the setup so that DAQ would be triggered by coincidence signal of two scintillators </a:t>
            </a:r>
          </a:p>
          <a:p>
            <a:pPr marL="285750" indent="-285750" algn="just">
              <a:buFont typeface="Wingdings" charset="2"/>
              <a:buChar char="§"/>
            </a:pPr>
            <a:r>
              <a:rPr lang="en-US" dirty="0" smtClean="0"/>
              <a:t>The objective was partially achieved after multiple alignment  with the beam attempts</a:t>
            </a:r>
          </a:p>
          <a:p>
            <a:pPr marL="285750" indent="-285750" algn="just">
              <a:buFont typeface="Wingdings" charset="2"/>
              <a:buChar char="§"/>
            </a:pPr>
            <a:r>
              <a:rPr lang="en-US" dirty="0" smtClean="0"/>
              <a:t>Trigger rate was very slow (231 </a:t>
            </a:r>
            <a:r>
              <a:rPr lang="en-US" dirty="0"/>
              <a:t>e</a:t>
            </a:r>
            <a:r>
              <a:rPr lang="en-US" dirty="0" smtClean="0"/>
              <a:t>vents in ≈ 12h)</a:t>
            </a:r>
          </a:p>
        </p:txBody>
      </p:sp>
      <p:pic>
        <p:nvPicPr>
          <p:cNvPr id="6" name="Picture 5" descr="IMG_033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28" y="898344"/>
            <a:ext cx="5578845" cy="334032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2563436" y="2598574"/>
            <a:ext cx="376284" cy="681978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46106" y="3221762"/>
            <a:ext cx="12581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</a:rPr>
              <a:t>Scintillators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71647" y="3158307"/>
            <a:ext cx="710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D9D9D9"/>
                </a:solidFill>
              </a:rPr>
              <a:t>MB02</a:t>
            </a:r>
            <a:endParaRPr lang="en-US" sz="1600" dirty="0">
              <a:solidFill>
                <a:srgbClr val="D9D9D9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4997524" y="2798464"/>
            <a:ext cx="94072" cy="423298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72849" y="1578040"/>
            <a:ext cx="709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D9D9D9"/>
                </a:solidFill>
              </a:rPr>
              <a:t>MB06</a:t>
            </a:r>
            <a:endParaRPr lang="en-US" sz="1600" dirty="0">
              <a:solidFill>
                <a:srgbClr val="D9D9D9"/>
              </a:solidFill>
            </a:endParaRPr>
          </a:p>
        </p:txBody>
      </p:sp>
      <p:cxnSp>
        <p:nvCxnSpPr>
          <p:cNvPr id="21" name="Straight Arrow Connector 20"/>
          <p:cNvCxnSpPr>
            <a:stCxn id="19" idx="2"/>
          </p:cNvCxnSpPr>
          <p:nvPr/>
        </p:nvCxnSpPr>
        <p:spPr>
          <a:xfrm>
            <a:off x="5127474" y="1916594"/>
            <a:ext cx="69951" cy="293957"/>
          </a:xfrm>
          <a:prstGeom prst="straightConnector1">
            <a:avLst/>
          </a:prstGeom>
          <a:ln>
            <a:solidFill>
              <a:srgbClr val="D9D9D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482098" y="2433958"/>
            <a:ext cx="620761" cy="0"/>
          </a:xfrm>
          <a:prstGeom prst="straightConnector1">
            <a:avLst/>
          </a:prstGeom>
          <a:ln w="38100" cmpd="sng">
            <a:solidFill>
              <a:srgbClr val="D9D9D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482098" y="2041274"/>
            <a:ext cx="1590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D9D9D9"/>
                </a:solidFill>
              </a:rPr>
              <a:t>Beam Direction</a:t>
            </a:r>
            <a:endParaRPr lang="en-US" sz="1600" dirty="0">
              <a:solidFill>
                <a:srgbClr val="D9D9D9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51084" y="2041274"/>
            <a:ext cx="1130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D9D9D9"/>
                </a:solidFill>
              </a:rPr>
              <a:t>HV = -60V</a:t>
            </a:r>
            <a:endParaRPr lang="en-US" sz="1600" dirty="0">
              <a:solidFill>
                <a:srgbClr val="D9D9D9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4409580" y="2379828"/>
            <a:ext cx="152866" cy="218746"/>
          </a:xfrm>
          <a:prstGeom prst="straightConnector1">
            <a:avLst/>
          </a:prstGeom>
          <a:ln>
            <a:solidFill>
              <a:srgbClr val="D9D9D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19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682"/>
            <a:ext cx="8229600" cy="953496"/>
          </a:xfrm>
        </p:spPr>
        <p:txBody>
          <a:bodyPr/>
          <a:lstStyle/>
          <a:p>
            <a:r>
              <a:rPr lang="en-US" dirty="0" smtClean="0"/>
              <a:t>@DESY - Triggered DAQ results</a:t>
            </a:r>
            <a:endParaRPr lang="en-US" dirty="0"/>
          </a:p>
        </p:txBody>
      </p:sp>
      <p:pic>
        <p:nvPicPr>
          <p:cNvPr id="4" name="Picture 3" descr="MB02_Pix40_Triggered_Ref_231E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109" y="1307304"/>
            <a:ext cx="5526673" cy="39783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4030" y="5332709"/>
            <a:ext cx="62504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Pixel (4,0) was selected for data acquisition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Events of interest were selected within </a:t>
            </a:r>
            <a:r>
              <a:rPr lang="en-US" dirty="0" err="1" smtClean="0"/>
              <a:t>LabView</a:t>
            </a:r>
            <a:r>
              <a:rPr lang="en-US" dirty="0" smtClean="0"/>
              <a:t> VI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Threshold of 25mV was still applied for analogue 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931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Direct comparison – MB04</a:t>
            </a:r>
            <a:br>
              <a:rPr lang="en-GB" dirty="0" smtClean="0"/>
            </a:br>
            <a:r>
              <a:rPr lang="en-GB" sz="2700" dirty="0" smtClean="0"/>
              <a:t>(charge injection =  60mV)</a:t>
            </a:r>
            <a:endParaRPr lang="en-GB" sz="2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48" y="1828800"/>
            <a:ext cx="3264652" cy="22139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635" y="1847069"/>
            <a:ext cx="3253765" cy="2206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48" y="4267200"/>
            <a:ext cx="3242881" cy="2199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635" y="4288971"/>
            <a:ext cx="3288548" cy="22301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19" y="1847069"/>
            <a:ext cx="3288548" cy="22301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28799"/>
            <a:ext cx="3253767" cy="2206577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982686" y="2340429"/>
            <a:ext cx="762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971800" y="4724400"/>
            <a:ext cx="7620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848600" y="4724400"/>
            <a:ext cx="762000" cy="228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7772400" y="2286000"/>
            <a:ext cx="762000" cy="228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Arrow Connector 14"/>
          <p:cNvCxnSpPr>
            <a:stCxn id="10" idx="6"/>
          </p:cNvCxnSpPr>
          <p:nvPr/>
        </p:nvCxnSpPr>
        <p:spPr>
          <a:xfrm>
            <a:off x="3744686" y="2454729"/>
            <a:ext cx="468000" cy="593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363686" y="30480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Significant decrease in noise!</a:t>
            </a:r>
            <a:endParaRPr lang="en-GB" sz="1600" b="1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>
            <a:stCxn id="13" idx="3"/>
          </p:cNvCxnSpPr>
          <p:nvPr/>
        </p:nvCxnSpPr>
        <p:spPr>
          <a:xfrm flipH="1">
            <a:off x="5105400" y="2481122"/>
            <a:ext cx="2778592" cy="5668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733800" y="3632775"/>
            <a:ext cx="315643" cy="1091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1"/>
          </p:cNvCxnSpPr>
          <p:nvPr/>
        </p:nvCxnSpPr>
        <p:spPr>
          <a:xfrm flipH="1" flipV="1">
            <a:off x="5105400" y="3632775"/>
            <a:ext cx="2854792" cy="11251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92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Reminder of </a:t>
            </a:r>
            <a:r>
              <a:rPr lang="en-GB" dirty="0" err="1" smtClean="0"/>
              <a:t>B’ham</a:t>
            </a:r>
            <a:r>
              <a:rPr lang="en-GB" dirty="0" smtClean="0"/>
              <a:t> Radiation and the </a:t>
            </a:r>
            <a:r>
              <a:rPr lang="en-GB" i="1" dirty="0" smtClean="0"/>
              <a:t>State of Play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en-GB" dirty="0" smtClean="0"/>
              <a:t>Two chips irradiated. </a:t>
            </a:r>
          </a:p>
          <a:p>
            <a:pPr lvl="1"/>
            <a:r>
              <a:rPr lang="en-GB" dirty="0" smtClean="0"/>
              <a:t>MB03 is no longer viable; problem when testing passive </a:t>
            </a:r>
            <a:r>
              <a:rPr lang="en-GB" dirty="0" err="1" smtClean="0"/>
              <a:t>pmos</a:t>
            </a:r>
            <a:r>
              <a:rPr lang="en-GB" dirty="0" smtClean="0"/>
              <a:t> structure</a:t>
            </a:r>
          </a:p>
          <a:p>
            <a:pPr lvl="1"/>
            <a:r>
              <a:rPr lang="en-GB" dirty="0" smtClean="0"/>
              <a:t>MB04 working and subject of these tests </a:t>
            </a:r>
          </a:p>
          <a:p>
            <a:r>
              <a:rPr lang="en-GB" dirty="0" smtClean="0"/>
              <a:t>27 MeV protons</a:t>
            </a:r>
          </a:p>
          <a:p>
            <a:r>
              <a:rPr lang="en-GB" dirty="0" smtClean="0"/>
              <a:t>~8.0E+14 n/cm</a:t>
            </a:r>
            <a:r>
              <a:rPr lang="en-GB" baseline="30000" dirty="0" smtClean="0"/>
              <a:t>2</a:t>
            </a:r>
            <a:r>
              <a:rPr lang="en-GB" dirty="0" smtClean="0"/>
              <a:t> for MB04</a:t>
            </a:r>
          </a:p>
          <a:p>
            <a:r>
              <a:rPr lang="en-GB" dirty="0" smtClean="0"/>
              <a:t>Device has remained at less than -10 deg. C.</a:t>
            </a:r>
          </a:p>
          <a:p>
            <a:pPr lvl="1"/>
            <a:r>
              <a:rPr lang="en-GB" dirty="0" smtClean="0"/>
              <a:t>Most of the time @ -20 deg. C.</a:t>
            </a:r>
          </a:p>
          <a:p>
            <a:pPr lvl="1"/>
            <a:r>
              <a:rPr lang="en-GB" dirty="0" smtClean="0"/>
              <a:t>All bias voltages @ -60V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8919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GB" dirty="0" smtClean="0"/>
              <a:t>After Radiation chip very noisy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1066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VNFB = 5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526" y="1828800"/>
            <a:ext cx="3288548" cy="2230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506405"/>
            <a:ext cx="3238500" cy="21962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38800" y="1371600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 injected = 60mV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638800" y="4114800"/>
            <a:ext cx="2438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 injected = 150mV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2276872"/>
            <a:ext cx="2986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Charge injection plots here </a:t>
            </a:r>
            <a:r>
              <a:rPr lang="en-GB" dirty="0" smtClean="0">
                <a:sym typeface="Wingdings" panose="05000000000000000000" pitchFamily="2" charset="2"/>
              </a:rPr>
              <a:t>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4365104"/>
            <a:ext cx="48290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Ivan explained that one of the set-up  DAC’s  </a:t>
            </a:r>
            <a:br>
              <a:rPr lang="en-GB" dirty="0" smtClean="0"/>
            </a:br>
            <a:r>
              <a:rPr lang="en-GB" dirty="0" smtClean="0"/>
              <a:t>should be changed. It sets a feedback level in the </a:t>
            </a:r>
            <a:br>
              <a:rPr lang="en-GB" dirty="0" smtClean="0"/>
            </a:br>
            <a:r>
              <a:rPr lang="en-GB" dirty="0" smtClean="0"/>
              <a:t>shaper of the amplifier. (VNBF)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165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Also on </a:t>
            </a:r>
            <a:r>
              <a:rPr lang="en-GB" dirty="0" err="1" smtClean="0"/>
              <a:t>unirradiated</a:t>
            </a:r>
            <a:r>
              <a:rPr lang="en-GB" dirty="0" smtClean="0"/>
              <a:t> chip – MB01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89" y="1700808"/>
            <a:ext cx="9129569" cy="3839507"/>
          </a:xfrm>
        </p:spPr>
      </p:pic>
      <p:sp>
        <p:nvSpPr>
          <p:cNvPr id="5" name="TextBox 4"/>
          <p:cNvSpPr txBox="1"/>
          <p:nvPr/>
        </p:nvSpPr>
        <p:spPr>
          <a:xfrm>
            <a:off x="2627784" y="5805264"/>
            <a:ext cx="4945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There are several global DAC’s on HVStrip1 set-up. </a:t>
            </a:r>
          </a:p>
          <a:p>
            <a:r>
              <a:rPr lang="en-GB" dirty="0" smtClean="0"/>
              <a:t>Are there any others we should be playing with?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928974" y="5301208"/>
            <a:ext cx="64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Volts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419872" y="5268048"/>
            <a:ext cx="64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Volts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318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Fe55 on Cold, </a:t>
            </a:r>
            <a:r>
              <a:rPr lang="en-GB" b="1" dirty="0" err="1" smtClean="0"/>
              <a:t>unannealed</a:t>
            </a:r>
            <a:r>
              <a:rPr lang="en-GB" b="1" dirty="0" smtClean="0"/>
              <a:t> MB04</a:t>
            </a:r>
            <a:endParaRPr lang="en-GB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90" y="1340768"/>
            <a:ext cx="9169336" cy="4104968"/>
          </a:xfrm>
        </p:spPr>
      </p:pic>
      <p:sp>
        <p:nvSpPr>
          <p:cNvPr id="5" name="TextBox 4"/>
          <p:cNvSpPr txBox="1"/>
          <p:nvPr/>
        </p:nvSpPr>
        <p:spPr>
          <a:xfrm>
            <a:off x="1299228" y="5517232"/>
            <a:ext cx="70665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There is clearly a signal here, but the Fe55 peak is hidden inside the noise</a:t>
            </a:r>
            <a:b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even when VNFB is reset. </a:t>
            </a:r>
            <a:b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GB" b="1" dirty="0" smtClean="0">
                <a:solidFill>
                  <a:srgbClr val="C00000"/>
                </a:solidFill>
              </a:rPr>
              <a:t>Conclusion: Situation is improved, but still noise dominated.</a:t>
            </a:r>
            <a:endParaRPr lang="en-GB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936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MIPS attempts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540060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DESY </a:t>
            </a:r>
            <a:r>
              <a:rPr lang="en-GB" dirty="0" err="1" smtClean="0"/>
              <a:t>testbeam</a:t>
            </a:r>
            <a:r>
              <a:rPr lang="en-GB" dirty="0" smtClean="0"/>
              <a:t> time – Thanks Marcel </a:t>
            </a:r>
            <a:r>
              <a:rPr lang="en-GB" dirty="0" err="1" smtClean="0"/>
              <a:t>Stanitski</a:t>
            </a:r>
            <a:r>
              <a:rPr lang="en-GB" dirty="0" smtClean="0"/>
              <a:t>!!</a:t>
            </a:r>
          </a:p>
          <a:p>
            <a:pPr lvl="1"/>
            <a:r>
              <a:rPr lang="en-GB" dirty="0" smtClean="0"/>
              <a:t>March 9-15; 3, 4, and 5 GeV electrons</a:t>
            </a:r>
          </a:p>
          <a:p>
            <a:pPr lvl="1"/>
            <a:r>
              <a:rPr lang="en-GB" dirty="0" smtClean="0"/>
              <a:t>MB01 and MB02 placed in beam</a:t>
            </a:r>
          </a:p>
          <a:p>
            <a:pPr lvl="1"/>
            <a:r>
              <a:rPr lang="en-GB" dirty="0" smtClean="0"/>
              <a:t>Self-triggered data and small amount of data triggered by the beam. </a:t>
            </a:r>
          </a:p>
          <a:p>
            <a:pPr lvl="2"/>
            <a:r>
              <a:rPr lang="en-GB" dirty="0" smtClean="0"/>
              <a:t>R. Plackett, L. Vigani (Ox), J. Dopke (RAL), K. </a:t>
            </a:r>
            <a:r>
              <a:rPr lang="en-GB" dirty="0" err="1" smtClean="0"/>
              <a:t>Kanisaukas</a:t>
            </a:r>
            <a:r>
              <a:rPr lang="en-GB" dirty="0" smtClean="0"/>
              <a:t> (Glasgow), K. Hayrapetyan (QMUL)</a:t>
            </a:r>
          </a:p>
          <a:p>
            <a:r>
              <a:rPr lang="en-GB" dirty="0" smtClean="0"/>
              <a:t>Cold, 208MBq </a:t>
            </a:r>
            <a:r>
              <a:rPr lang="en-GB" baseline="30000" dirty="0" smtClean="0"/>
              <a:t>90</a:t>
            </a:r>
            <a:r>
              <a:rPr lang="en-GB" dirty="0" smtClean="0"/>
              <a:t>Sr at Cambridge – Thanks Bart Hommels!</a:t>
            </a:r>
          </a:p>
          <a:p>
            <a:pPr lvl="1"/>
            <a:r>
              <a:rPr lang="en-GB" baseline="30000" dirty="0" smtClean="0"/>
              <a:t>90</a:t>
            </a:r>
            <a:r>
              <a:rPr lang="en-GB" dirty="0" smtClean="0"/>
              <a:t>Sr Source, </a:t>
            </a:r>
            <a:r>
              <a:rPr lang="en-GB" dirty="0" err="1" smtClean="0"/>
              <a:t>Scint</a:t>
            </a:r>
            <a:r>
              <a:rPr lang="en-GB" dirty="0" smtClean="0"/>
              <a:t>. &amp; PMT trigger, DUT in between.</a:t>
            </a:r>
          </a:p>
          <a:p>
            <a:pPr lvl="1"/>
            <a:r>
              <a:rPr lang="en-GB" dirty="0" smtClean="0"/>
              <a:t>In freezer capable of -45 deg. C. (running @ -40)</a:t>
            </a:r>
          </a:p>
          <a:p>
            <a:pPr lvl="1"/>
            <a:r>
              <a:rPr lang="en-GB" dirty="0" smtClean="0"/>
              <a:t>Trigger using a </a:t>
            </a:r>
            <a:r>
              <a:rPr lang="en-GB" dirty="0" err="1" smtClean="0"/>
              <a:t>LeCroy</a:t>
            </a:r>
            <a:r>
              <a:rPr lang="en-GB" dirty="0" smtClean="0"/>
              <a:t> </a:t>
            </a:r>
            <a:r>
              <a:rPr lang="en-GB" dirty="0" err="1" smtClean="0"/>
              <a:t>Waverunner</a:t>
            </a:r>
            <a:r>
              <a:rPr lang="en-GB" dirty="0" smtClean="0"/>
              <a:t> Scope</a:t>
            </a:r>
          </a:p>
          <a:p>
            <a:pPr lvl="2"/>
            <a:r>
              <a:rPr lang="en-GB" dirty="0" smtClean="0"/>
              <a:t>Only scope we found that could do a true dual channel coincidence trigger.</a:t>
            </a:r>
          </a:p>
          <a:p>
            <a:pPr lvl="2"/>
            <a:r>
              <a:rPr lang="en-GB" dirty="0" smtClean="0"/>
              <a:t>J. Dopke, T. Huffman, L. Vigani, M. Arratia (Cam.), B. Hommels (Cam.)</a:t>
            </a:r>
          </a:p>
          <a:p>
            <a:r>
              <a:rPr lang="en-GB" dirty="0" smtClean="0"/>
              <a:t>Both cases low trigger rates. </a:t>
            </a:r>
          </a:p>
          <a:p>
            <a:pPr lvl="1"/>
            <a:r>
              <a:rPr lang="en-GB" dirty="0" err="1" smtClean="0"/>
              <a:t>Desy</a:t>
            </a:r>
            <a:r>
              <a:rPr lang="en-GB" dirty="0" smtClean="0"/>
              <a:t> 2-3 Hz</a:t>
            </a:r>
          </a:p>
          <a:p>
            <a:pPr lvl="1"/>
            <a:r>
              <a:rPr lang="en-GB" dirty="0" smtClean="0"/>
              <a:t>Cambridge 2-3 per minute.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057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8677"/>
            <a:ext cx="8229600" cy="1216107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@DESY - MB02 Full Pixel Matrix Scan</a:t>
            </a:r>
            <a:endParaRPr lang="en-US" sz="4800" dirty="0"/>
          </a:p>
        </p:txBody>
      </p:sp>
      <p:pic>
        <p:nvPicPr>
          <p:cNvPr id="4" name="Picture 3" descr="MB02_Pix41_1000EVFullSc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9665"/>
            <a:ext cx="3923678" cy="2824457"/>
          </a:xfrm>
          <a:prstGeom prst="rect">
            <a:avLst/>
          </a:prstGeom>
        </p:spPr>
      </p:pic>
      <p:pic>
        <p:nvPicPr>
          <p:cNvPr id="5" name="Picture 4" descr="MB02_Pix150_1000EVFullSc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122" y="2209665"/>
            <a:ext cx="3923678" cy="28244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17870" y="1641893"/>
            <a:ext cx="1818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Gain Pixel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84265" y="1641893"/>
            <a:ext cx="1756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Gain Pixel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7354" y="5080591"/>
            <a:ext cx="81355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Trigger on analogue output at 25mV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1000 events were acquired for each pixel (DAQ rate ≈ 1Hz)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MB02 was not calibrated beforehand, therefore, response presented in volts</a:t>
            </a:r>
          </a:p>
        </p:txBody>
      </p:sp>
    </p:spTree>
    <p:extLst>
      <p:ext uri="{BB962C8B-B14F-4D97-AF65-F5344CB8AC3E}">
        <p14:creationId xmlns:p14="http://schemas.microsoft.com/office/powerpoint/2010/main" val="391656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5445"/>
            <a:ext cx="8229600" cy="903170"/>
          </a:xfrm>
        </p:spPr>
        <p:txBody>
          <a:bodyPr/>
          <a:lstStyle/>
          <a:p>
            <a:r>
              <a:rPr lang="en-US" sz="4800" dirty="0" smtClean="0"/>
              <a:t>@DESY </a:t>
            </a:r>
            <a:r>
              <a:rPr lang="en-US" sz="4800" dirty="0" smtClean="0"/>
              <a:t>- </a:t>
            </a:r>
            <a:r>
              <a:rPr lang="en-US" sz="4800" dirty="0" smtClean="0"/>
              <a:t>Single Pixel Scan</a:t>
            </a:r>
            <a:endParaRPr lang="en-US" sz="4800" dirty="0"/>
          </a:p>
        </p:txBody>
      </p:sp>
      <p:pic>
        <p:nvPicPr>
          <p:cNvPr id="6" name="Picture 5" descr="MB02_Pix40_3000EventsNoTrigg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350" y="1268760"/>
            <a:ext cx="4909386" cy="35340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6219" y="1268760"/>
            <a:ext cx="36552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charset="2"/>
              <a:buChar char="§"/>
            </a:pPr>
            <a:r>
              <a:rPr lang="en-US" dirty="0" smtClean="0"/>
              <a:t>One high gain pixel (4,0) of MB02 was selected for larger number of samples acquisition (3000 events)</a:t>
            </a:r>
          </a:p>
          <a:p>
            <a:pPr marL="285750" indent="-285750" algn="just">
              <a:buFont typeface="Wingdings" charset="2"/>
              <a:buChar char="§"/>
            </a:pPr>
            <a:r>
              <a:rPr lang="en-US" dirty="0" smtClean="0"/>
              <a:t>Threshold was set 25mV as before</a:t>
            </a:r>
          </a:p>
          <a:p>
            <a:pPr marL="285750" indent="-285750" algn="just">
              <a:buFont typeface="Wingdings" charset="2"/>
              <a:buChar char="§"/>
            </a:pPr>
            <a:r>
              <a:rPr lang="en-US" dirty="0" smtClean="0"/>
              <a:t>Resulted in more clearly distinguished features on histogram</a:t>
            </a:r>
          </a:p>
        </p:txBody>
      </p:sp>
      <p:pic>
        <p:nvPicPr>
          <p:cNvPr id="1026" name="Picture 2" descr="H:\documents\NewDetectorDev\HVStrip1Pics\DESYplotsdata\MB01_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4663465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6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2" y="3460346"/>
            <a:ext cx="4427537" cy="3352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0"/>
            <a:ext cx="6228184" cy="83671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MB01 @ DESY &amp; Cambridge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3460346"/>
            <a:ext cx="4944142" cy="335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74773" y="4386609"/>
            <a:ext cx="110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overflows</a:t>
            </a:r>
            <a:endParaRPr lang="en-GB" dirty="0"/>
          </a:p>
        </p:txBody>
      </p:sp>
      <p:cxnSp>
        <p:nvCxnSpPr>
          <p:cNvPr id="6" name="Straight Arrow Connector 5"/>
          <p:cNvCxnSpPr>
            <a:stCxn id="3" idx="2"/>
          </p:cNvCxnSpPr>
          <p:nvPr/>
        </p:nvCxnSpPr>
        <p:spPr>
          <a:xfrm flipH="1">
            <a:off x="7424594" y="4755941"/>
            <a:ext cx="700266" cy="7612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161" y="620688"/>
            <a:ext cx="4103613" cy="277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01" y="231143"/>
            <a:ext cx="2566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From fit, MP = 1672±28.0</a:t>
            </a:r>
            <a:endParaRPr lang="en-GB" dirty="0">
              <a:solidFill>
                <a:srgbClr val="7030A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211960" y="764704"/>
            <a:ext cx="1152128" cy="2695642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308304" y="764704"/>
            <a:ext cx="360040" cy="2448272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026" idx="3"/>
          </p:cNvCxnSpPr>
          <p:nvPr/>
        </p:nvCxnSpPr>
        <p:spPr>
          <a:xfrm flipH="1">
            <a:off x="4041452" y="764704"/>
            <a:ext cx="1322636" cy="1244461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203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754</Words>
  <Application>Microsoft Office PowerPoint</Application>
  <PresentationFormat>On-screen Show (4:3)</PresentationFormat>
  <Paragraphs>102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Initial results of Proton irradiated HVStrip1 chip – MB04</vt:lpstr>
      <vt:lpstr>Reminder of B’ham Radiation and the State of Play</vt:lpstr>
      <vt:lpstr>After Radiation chip very noisy</vt:lpstr>
      <vt:lpstr>Also on unirradiated chip – MB01</vt:lpstr>
      <vt:lpstr>Fe55 on Cold, unannealed MB04</vt:lpstr>
      <vt:lpstr>MIPS attempts</vt:lpstr>
      <vt:lpstr>@DESY - MB02 Full Pixel Matrix Scan</vt:lpstr>
      <vt:lpstr>@DESY - Single Pixel Scan</vt:lpstr>
      <vt:lpstr>MB01 @ DESY &amp; Cambridge </vt:lpstr>
      <vt:lpstr>@Cambridge Triggered 90Sr Source</vt:lpstr>
      <vt:lpstr>Some thoughts</vt:lpstr>
      <vt:lpstr>Current short-term plans</vt:lpstr>
      <vt:lpstr>Massive Thanks!</vt:lpstr>
      <vt:lpstr>Backup slides</vt:lpstr>
      <vt:lpstr>MB04 @ Cambridge</vt:lpstr>
      <vt:lpstr>DESY fitted distribution to landau</vt:lpstr>
      <vt:lpstr>Re-arrangement of the Setup</vt:lpstr>
      <vt:lpstr>@DESY - Triggered DAQ results</vt:lpstr>
      <vt:lpstr>Direct comparison – MB04 (charge injection =  60mV)</vt:lpstr>
    </vt:vector>
  </TitlesOfParts>
  <Company>Oxford University Department Of Physics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Yet Another set of HVStrip1 Tests and a Radiation plan</dc:title>
  <dc:creator>Todd Huffman</dc:creator>
  <cp:lastModifiedBy>Todd Huffman</cp:lastModifiedBy>
  <cp:revision>44</cp:revision>
  <dcterms:created xsi:type="dcterms:W3CDTF">2015-01-05T16:06:35Z</dcterms:created>
  <dcterms:modified xsi:type="dcterms:W3CDTF">2015-03-31T13:49:12Z</dcterms:modified>
</cp:coreProperties>
</file>