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2" r:id="rId2"/>
    <p:sldId id="935" r:id="rId3"/>
    <p:sldId id="919" r:id="rId4"/>
    <p:sldId id="920" r:id="rId5"/>
    <p:sldId id="921" r:id="rId6"/>
    <p:sldId id="922" r:id="rId7"/>
    <p:sldId id="923" r:id="rId8"/>
    <p:sldId id="925" r:id="rId9"/>
    <p:sldId id="926" r:id="rId10"/>
    <p:sldId id="928" r:id="rId11"/>
    <p:sldId id="930" r:id="rId12"/>
    <p:sldId id="933" r:id="rId13"/>
    <p:sldId id="932" r:id="rId14"/>
    <p:sldId id="927" r:id="rId15"/>
    <p:sldId id="931" r:id="rId16"/>
    <p:sldId id="934" r:id="rId17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5pPr>
    <a:lvl6pPr marL="22860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6pPr>
    <a:lvl7pPr marL="27432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7pPr>
    <a:lvl8pPr marL="32004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8pPr>
    <a:lvl9pPr marL="3657600" algn="l" defTabSz="914400" rtl="0" eaLnBrk="1" latinLnBrk="0" hangingPunct="1">
      <a:defRPr sz="900" b="1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D930A"/>
    <a:srgbClr val="261748"/>
    <a:srgbClr val="969696"/>
    <a:srgbClr val="FFC000"/>
    <a:srgbClr val="FF0000"/>
    <a:srgbClr val="FFFF00"/>
    <a:srgbClr val="9966FF"/>
    <a:srgbClr val="99CCFF"/>
    <a:srgbClr val="E1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1" autoAdjust="0"/>
    <p:restoredTop sz="85945" autoAdjust="0"/>
  </p:normalViewPr>
  <p:slideViewPr>
    <p:cSldViewPr snapToGrid="0">
      <p:cViewPr varScale="1">
        <p:scale>
          <a:sx n="135" d="100"/>
          <a:sy n="135" d="100"/>
        </p:scale>
        <p:origin x="-654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3224"/>
        <p:guide pos="222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701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8" y="1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3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8" y="9722883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b="0"/>
            </a:lvl1pPr>
          </a:lstStyle>
          <a:p>
            <a:fld id="{888E083F-56AA-4929-9683-D54D43A11F5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712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1pPr>
            <a:lvl2pPr marL="771108" indent="-296580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2pPr>
            <a:lvl3pPr marL="1186320" indent="-237264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3pPr>
            <a:lvl4pPr marL="1660848" indent="-237264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4pPr>
            <a:lvl5pPr marL="2135375" indent="-237264" eaLnBrk="0" hangingPunct="0"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5pPr>
            <a:lvl6pPr marL="2609903" indent="-237264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6pPr>
            <a:lvl7pPr marL="3084431" indent="-237264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7pPr>
            <a:lvl8pPr marL="3558959" indent="-237264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8pPr>
            <a:lvl9pPr marL="4033487" indent="-237264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defRPr sz="900" b="1">
                <a:solidFill>
                  <a:schemeClr val="tx1"/>
                </a:solidFill>
                <a:latin typeface="Arial" charset="0"/>
                <a:ea typeface="ＭＳ Ｐゴシック" pitchFamily="116" charset="-128"/>
              </a:defRPr>
            </a:lvl9pPr>
          </a:lstStyle>
          <a:p>
            <a:fld id="{4CE3535B-879E-4DEE-91F3-64DDC7192506}" type="slidenum">
              <a:rPr lang="de-DE" sz="1200" b="0"/>
              <a:pPr/>
              <a:t>1</a:t>
            </a:fld>
            <a:endParaRPr lang="de-DE" sz="1200" b="0"/>
          </a:p>
        </p:txBody>
      </p:sp>
      <p:sp>
        <p:nvSpPr>
          <p:cNvPr id="624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5" y="4861443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06" tIns="47453" rIns="94906" bIns="47453"/>
          <a:lstStyle/>
          <a:p>
            <a:pPr marL="237264" indent="-237264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37264" indent="-237264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37264" indent="-237264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37264" indent="-237264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37264" indent="-237264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9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6FDC833-1C4A-45EC-94C3-6462BED2F35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2400" b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algn="l"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b="0" dirty="0" smtClean="0">
                <a:solidFill>
                  <a:schemeClr val="bg1"/>
                </a:solidFill>
              </a:rPr>
              <a:t>Time allocation</a:t>
            </a:r>
            <a:r>
              <a:rPr lang="en-US" sz="1000" b="0" baseline="0" dirty="0" smtClean="0">
                <a:solidFill>
                  <a:schemeClr val="bg1"/>
                </a:solidFill>
              </a:rPr>
              <a:t> for commissioning of x-ray systems</a:t>
            </a:r>
            <a:endParaRPr lang="en-GB" sz="1000" b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 userDrawn="1"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algn="l"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800" b="0" dirty="0" smtClean="0">
                <a:solidFill>
                  <a:schemeClr val="tx1"/>
                </a:solidFill>
              </a:rPr>
              <a:t>Thomas</a:t>
            </a:r>
            <a:r>
              <a:rPr lang="en-US" sz="800" b="0" baseline="0" dirty="0" smtClean="0">
                <a:solidFill>
                  <a:schemeClr val="tx1"/>
                </a:solidFill>
              </a:rPr>
              <a:t> </a:t>
            </a:r>
            <a:r>
              <a:rPr lang="en-US" sz="800" b="0" baseline="0" dirty="0" err="1" smtClean="0">
                <a:solidFill>
                  <a:schemeClr val="tx1"/>
                </a:solidFill>
              </a:rPr>
              <a:t>Tschentscher</a:t>
            </a:r>
            <a:r>
              <a:rPr lang="en-US" sz="800" b="0" baseline="0" dirty="0" smtClean="0">
                <a:solidFill>
                  <a:schemeClr val="tx1"/>
                </a:solidFill>
              </a:rPr>
              <a:t>, European XFEL, </a:t>
            </a:r>
          </a:p>
          <a:p>
            <a:pPr algn="l"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800" b="0" baseline="0" dirty="0" smtClean="0">
                <a:solidFill>
                  <a:schemeClr val="tx1"/>
                </a:solidFill>
              </a:rPr>
              <a:t>COM </a:t>
            </a:r>
            <a:r>
              <a:rPr lang="en-US" sz="800" b="0" baseline="0" dirty="0" smtClean="0">
                <a:solidFill>
                  <a:schemeClr val="tx1"/>
                </a:solidFill>
              </a:rPr>
              <a:t>meeting, Hamburg </a:t>
            </a:r>
            <a:r>
              <a:rPr lang="en-US" sz="800" b="0" baseline="0" dirty="0" smtClean="0">
                <a:solidFill>
                  <a:schemeClr val="tx1"/>
                </a:solidFill>
              </a:rPr>
              <a:t>08/04/2015</a:t>
            </a:r>
            <a:endParaRPr lang="en-GB" sz="8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400" y="4591050"/>
            <a:ext cx="8280400" cy="1814513"/>
          </a:xfrm>
        </p:spPr>
        <p:txBody>
          <a:bodyPr/>
          <a:lstStyle/>
          <a:p>
            <a:r>
              <a:rPr lang="en-US" dirty="0" smtClean="0"/>
              <a:t>COM</a:t>
            </a:r>
            <a:r>
              <a:rPr lang="en-US" dirty="0" smtClean="0"/>
              <a:t> </a:t>
            </a:r>
            <a:r>
              <a:rPr lang="en-US" dirty="0" smtClean="0"/>
              <a:t>Meeting </a:t>
            </a:r>
            <a:endParaRPr lang="en-US" dirty="0"/>
          </a:p>
          <a:p>
            <a:r>
              <a:rPr lang="en-GB" dirty="0" smtClean="0"/>
              <a:t>Hamburg, April </a:t>
            </a:r>
            <a:r>
              <a:rPr lang="en-GB" dirty="0" smtClean="0"/>
              <a:t>08, </a:t>
            </a:r>
            <a:r>
              <a:rPr lang="en-GB" dirty="0" smtClean="0"/>
              <a:t>2015</a:t>
            </a:r>
          </a:p>
          <a:p>
            <a:pPr eaLnBrk="1" hangingPunct="1">
              <a:spcBef>
                <a:spcPct val="60000"/>
              </a:spcBef>
            </a:pPr>
            <a:r>
              <a:rPr lang="en-GB" dirty="0" smtClean="0"/>
              <a:t>Thomas </a:t>
            </a:r>
            <a:r>
              <a:rPr lang="en-GB" dirty="0" err="1" smtClean="0"/>
              <a:t>Tschentscher</a:t>
            </a:r>
            <a:r>
              <a:rPr lang="en-GB" dirty="0"/>
              <a:t> </a:t>
            </a:r>
            <a:r>
              <a:rPr lang="en-GB" dirty="0" smtClean="0"/>
              <a:t>for European XFEL </a:t>
            </a:r>
          </a:p>
          <a:p>
            <a:pPr eaLnBrk="1" hangingPunct="1"/>
            <a:r>
              <a:rPr lang="en-GB" sz="1600" b="1" i="1" dirty="0" smtClean="0"/>
              <a:t>  thomas.tschentscher@xfel.eu</a:t>
            </a: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33350" y="1879138"/>
            <a:ext cx="8870950" cy="1844675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Time </a:t>
            </a:r>
            <a:r>
              <a:rPr lang="en-US" sz="3600" b="1" dirty="0"/>
              <a:t>allocation to commissioning of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x-ray </a:t>
            </a:r>
            <a:r>
              <a:rPr lang="en-US" sz="3600" b="1" dirty="0"/>
              <a:t>systems with beam (2017-2018</a:t>
            </a:r>
            <a:r>
              <a:rPr lang="en-US" sz="3600" b="1" dirty="0" smtClean="0"/>
              <a:t>)</a:t>
            </a:r>
            <a:r>
              <a:rPr lang="en-GB" sz="3600" b="1" dirty="0" smtClean="0"/>
              <a:t>    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1228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allocation for comm. of x-ray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2017 – 1800 </a:t>
            </a:r>
            <a:r>
              <a:rPr lang="en-US" dirty="0" err="1" smtClean="0"/>
              <a:t>hrs</a:t>
            </a:r>
            <a:endParaRPr lang="en-US" dirty="0"/>
          </a:p>
          <a:p>
            <a:pPr lvl="2"/>
            <a:r>
              <a:rPr lang="en-US" dirty="0" smtClean="0"/>
              <a:t>First x-ray beam delivery to XHEXP1 (all SASEs; actually end of tunnel)</a:t>
            </a:r>
          </a:p>
          <a:p>
            <a:pPr lvl="3"/>
            <a:r>
              <a:rPr lang="en-US" dirty="0" smtClean="0"/>
              <a:t>Close </a:t>
            </a:r>
            <a:r>
              <a:rPr lang="en-US" dirty="0" err="1" smtClean="0"/>
              <a:t>undulator</a:t>
            </a:r>
            <a:r>
              <a:rPr lang="en-US" dirty="0" smtClean="0"/>
              <a:t>, </a:t>
            </a:r>
          </a:p>
          <a:p>
            <a:pPr lvl="3"/>
            <a:r>
              <a:rPr lang="en-US" dirty="0" smtClean="0"/>
              <a:t>verify beam position (screens),</a:t>
            </a:r>
          </a:p>
          <a:p>
            <a:pPr lvl="3"/>
            <a:r>
              <a:rPr lang="en-US" dirty="0" smtClean="0"/>
              <a:t>transport through </a:t>
            </a:r>
            <a:r>
              <a:rPr lang="en-US" dirty="0" err="1" smtClean="0"/>
              <a:t>beamline</a:t>
            </a:r>
            <a:r>
              <a:rPr lang="en-US" dirty="0" smtClean="0"/>
              <a:t>, </a:t>
            </a:r>
          </a:p>
          <a:p>
            <a:pPr lvl="3"/>
            <a:r>
              <a:rPr lang="en-US" dirty="0" smtClean="0"/>
              <a:t>measure x-ray beam properties (intensity, …),</a:t>
            </a:r>
          </a:p>
          <a:p>
            <a:pPr lvl="3"/>
            <a:r>
              <a:rPr lang="en-US" dirty="0" smtClean="0"/>
              <a:t>verify initial function of equipment protection system (beam loss monitors),</a:t>
            </a:r>
          </a:p>
          <a:p>
            <a:pPr lvl="3"/>
            <a:r>
              <a:rPr lang="en-US" dirty="0"/>
              <a:t>o</a:t>
            </a:r>
            <a:r>
              <a:rPr lang="en-US" dirty="0" smtClean="0"/>
              <a:t>ptimize delivery at the tunnel end.</a:t>
            </a:r>
          </a:p>
          <a:p>
            <a:pPr marL="728662" lvl="3" indent="0">
              <a:buNone/>
            </a:pPr>
            <a:r>
              <a:rPr lang="en-US" dirty="0" smtClean="0"/>
              <a:t>This ‘procedure’ should be fairly straightforward (old est.: 2 days/FEL)</a:t>
            </a:r>
          </a:p>
          <a:p>
            <a:pPr lvl="2"/>
            <a:r>
              <a:rPr lang="en-US" dirty="0"/>
              <a:t>First x-ray beam delivery to </a:t>
            </a:r>
            <a:r>
              <a:rPr lang="en-US" dirty="0" smtClean="0"/>
              <a:t>science instruments (all </a:t>
            </a:r>
            <a:r>
              <a:rPr lang="en-US" dirty="0" err="1" smtClean="0"/>
              <a:t>instrum</a:t>
            </a:r>
            <a:r>
              <a:rPr lang="en-US" dirty="0" smtClean="0"/>
              <a:t>.; to beam stop)</a:t>
            </a:r>
          </a:p>
          <a:p>
            <a:pPr lvl="3"/>
            <a:r>
              <a:rPr lang="en-US" dirty="0" smtClean="0"/>
              <a:t>Open front-end</a:t>
            </a:r>
          </a:p>
          <a:p>
            <a:pPr lvl="3"/>
            <a:r>
              <a:rPr lang="en-US" dirty="0"/>
              <a:t>verify beam position (screens),</a:t>
            </a:r>
          </a:p>
          <a:p>
            <a:pPr lvl="3"/>
            <a:r>
              <a:rPr lang="en-US" dirty="0"/>
              <a:t>transport through </a:t>
            </a:r>
            <a:r>
              <a:rPr lang="en-US" dirty="0" smtClean="0"/>
              <a:t>instrument to </a:t>
            </a:r>
            <a:r>
              <a:rPr lang="en-US" dirty="0"/>
              <a:t>beam stop</a:t>
            </a:r>
            <a:r>
              <a:rPr lang="en-US" dirty="0" smtClean="0"/>
              <a:t>, </a:t>
            </a:r>
            <a:endParaRPr lang="en-US" dirty="0"/>
          </a:p>
          <a:p>
            <a:pPr lvl="3"/>
            <a:r>
              <a:rPr lang="en-US" dirty="0"/>
              <a:t>perform radiation safety </a:t>
            </a:r>
            <a:r>
              <a:rPr lang="en-US" dirty="0" smtClean="0"/>
              <a:t>measurements,</a:t>
            </a:r>
            <a:endParaRPr lang="en-US" dirty="0"/>
          </a:p>
          <a:p>
            <a:pPr lvl="3"/>
            <a:r>
              <a:rPr lang="en-US" dirty="0" smtClean="0"/>
              <a:t>measure </a:t>
            </a:r>
            <a:r>
              <a:rPr lang="en-US" dirty="0"/>
              <a:t>x-ray beam </a:t>
            </a:r>
            <a:r>
              <a:rPr lang="en-US" dirty="0" smtClean="0"/>
              <a:t>properties </a:t>
            </a:r>
            <a:r>
              <a:rPr lang="en-US" dirty="0"/>
              <a:t>(intensity, </a:t>
            </a:r>
            <a:r>
              <a:rPr lang="en-US" dirty="0" smtClean="0"/>
              <a:t>…).</a:t>
            </a:r>
          </a:p>
          <a:p>
            <a:pPr marL="728662" lvl="3" indent="0">
              <a:buNone/>
            </a:pPr>
            <a:r>
              <a:rPr lang="en-US" dirty="0"/>
              <a:t>This ‘procedure’ should be fairly straightforward </a:t>
            </a:r>
            <a:r>
              <a:rPr lang="en-US" dirty="0" smtClean="0"/>
              <a:t>(maybe </a:t>
            </a:r>
            <a:r>
              <a:rPr lang="en-US" dirty="0"/>
              <a:t>2 </a:t>
            </a:r>
            <a:r>
              <a:rPr lang="en-US" dirty="0" smtClean="0"/>
              <a:t>days/Instrument)</a:t>
            </a:r>
          </a:p>
          <a:p>
            <a:pPr lvl="2"/>
            <a:r>
              <a:rPr lang="en-US" dirty="0" smtClean="0"/>
              <a:t>Total request: ~430 </a:t>
            </a:r>
            <a:r>
              <a:rPr lang="en-US" dirty="0" err="1" smtClean="0"/>
              <a:t>hrs</a:t>
            </a:r>
            <a:r>
              <a:rPr lang="en-US" dirty="0" smtClean="0"/>
              <a:t> (18 days)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allocation for comm. of x-ray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2017 – 1800 </a:t>
            </a:r>
            <a:r>
              <a:rPr lang="en-US" dirty="0" err="1" smtClean="0"/>
              <a:t>hrs</a:t>
            </a:r>
            <a:endParaRPr lang="en-US" dirty="0"/>
          </a:p>
          <a:p>
            <a:pPr lvl="2"/>
            <a:r>
              <a:rPr lang="en-US" dirty="0"/>
              <a:t>Optimize x-ray beam delivery to XHEXP1 (all SASEs; actually end of tunnel)</a:t>
            </a:r>
          </a:p>
          <a:p>
            <a:pPr lvl="3"/>
            <a:r>
              <a:rPr lang="en-US" dirty="0" smtClean="0"/>
              <a:t>Optimize </a:t>
            </a:r>
            <a:r>
              <a:rPr lang="en-US" dirty="0" err="1" smtClean="0"/>
              <a:t>undulator</a:t>
            </a:r>
            <a:r>
              <a:rPr lang="en-US" dirty="0" smtClean="0"/>
              <a:t> settings in order to improve SASE FEL radiation, </a:t>
            </a:r>
          </a:p>
          <a:p>
            <a:pPr lvl="4"/>
            <a:r>
              <a:rPr lang="en-US" dirty="0" smtClean="0"/>
              <a:t>Use of electron and/or photon beam diagnostics (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comm</a:t>
            </a:r>
            <a:r>
              <a:rPr lang="en-US" dirty="0" smtClean="0">
                <a:sym typeface="Wingdings" panose="05000000000000000000" pitchFamily="2" charset="2"/>
              </a:rPr>
              <a:t> w. beam)</a:t>
            </a:r>
            <a:endParaRPr lang="en-US" dirty="0" smtClean="0"/>
          </a:p>
          <a:p>
            <a:pPr lvl="3"/>
            <a:r>
              <a:rPr lang="en-US" dirty="0" smtClean="0"/>
              <a:t>Learn setting the </a:t>
            </a:r>
            <a:r>
              <a:rPr lang="en-US" dirty="0" err="1" smtClean="0"/>
              <a:t>undulator</a:t>
            </a:r>
            <a:r>
              <a:rPr lang="en-US" dirty="0" smtClean="0"/>
              <a:t> gap</a:t>
            </a:r>
          </a:p>
          <a:p>
            <a:pPr lvl="3"/>
            <a:r>
              <a:rPr lang="en-US" dirty="0" smtClean="0"/>
              <a:t>Optimize x-ray transport through </a:t>
            </a:r>
            <a:r>
              <a:rPr lang="en-US" dirty="0" err="1" smtClean="0"/>
              <a:t>beamline</a:t>
            </a:r>
            <a:r>
              <a:rPr lang="en-US" dirty="0" smtClean="0"/>
              <a:t>(s), </a:t>
            </a:r>
          </a:p>
          <a:p>
            <a:pPr lvl="3"/>
            <a:r>
              <a:rPr lang="en-US" dirty="0" smtClean="0"/>
              <a:t>Detailed measurement of x-ray beam properties (intensity, spectrum, …),</a:t>
            </a:r>
          </a:p>
          <a:p>
            <a:pPr lvl="3"/>
            <a:r>
              <a:rPr lang="en-US" dirty="0" smtClean="0"/>
              <a:t>Show full functionality of equipment protection system (beam loss monitors),</a:t>
            </a:r>
          </a:p>
          <a:p>
            <a:pPr lvl="3"/>
            <a:r>
              <a:rPr lang="en-US" dirty="0" smtClean="0"/>
              <a:t>Start to take additional ‘optics’ in tunnel sections into operation.</a:t>
            </a:r>
          </a:p>
          <a:p>
            <a:pPr marL="728662" lvl="3" indent="0">
              <a:buNone/>
            </a:pPr>
            <a:r>
              <a:rPr lang="en-US" dirty="0" smtClean="0"/>
              <a:t>Each of these activities will require dedicated time w. beam and needs to be repeated for each FEL/x-ray </a:t>
            </a:r>
            <a:r>
              <a:rPr lang="en-US" dirty="0" err="1" smtClean="0"/>
              <a:t>beamline</a:t>
            </a:r>
            <a:r>
              <a:rPr lang="en-US" dirty="0" smtClean="0"/>
              <a:t>. In addition, some measurements may benefit from parasitic use of x-ray beam. </a:t>
            </a:r>
          </a:p>
          <a:p>
            <a:pPr lvl="2"/>
            <a:r>
              <a:rPr lang="en-US" dirty="0" smtClean="0"/>
              <a:t>Total 480 </a:t>
            </a:r>
            <a:r>
              <a:rPr lang="en-US" dirty="0" err="1" smtClean="0"/>
              <a:t>hrs</a:t>
            </a:r>
            <a:r>
              <a:rPr lang="en-US" dirty="0" smtClean="0"/>
              <a:t> (20 days)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allocation for comm. of x-ray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2017 – 1800 </a:t>
            </a:r>
            <a:r>
              <a:rPr lang="en-US" dirty="0" err="1" smtClean="0"/>
              <a:t>hrs</a:t>
            </a:r>
            <a:endParaRPr lang="en-US" dirty="0"/>
          </a:p>
          <a:p>
            <a:pPr lvl="2"/>
            <a:r>
              <a:rPr lang="en-US" dirty="0" smtClean="0"/>
              <a:t>Optimize </a:t>
            </a:r>
            <a:r>
              <a:rPr lang="en-US" dirty="0"/>
              <a:t>instrument functionality (all instruments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Verify functionality of all x-ray devices in detail (includes calibration, parameter setting, software verification, …)</a:t>
            </a:r>
          </a:p>
          <a:p>
            <a:pPr lvl="3"/>
            <a:r>
              <a:rPr lang="en-US" dirty="0" smtClean="0"/>
              <a:t>Start operation of </a:t>
            </a:r>
            <a:r>
              <a:rPr lang="en-US" dirty="0" err="1" smtClean="0"/>
              <a:t>focussing</a:t>
            </a:r>
            <a:r>
              <a:rPr lang="en-US" dirty="0" smtClean="0"/>
              <a:t> devices; check performance</a:t>
            </a:r>
          </a:p>
          <a:p>
            <a:pPr lvl="3"/>
            <a:r>
              <a:rPr lang="en-US" dirty="0" smtClean="0"/>
              <a:t>Complete integration of x-ray detectors</a:t>
            </a:r>
          </a:p>
          <a:p>
            <a:pPr lvl="3"/>
            <a:r>
              <a:rPr lang="en-US" dirty="0" smtClean="0"/>
              <a:t>Test first ‘standard’ samples on main instrument component </a:t>
            </a:r>
          </a:p>
          <a:p>
            <a:pPr lvl="3"/>
            <a:r>
              <a:rPr lang="en-US" dirty="0" smtClean="0"/>
              <a:t>Intermediate radiation safety tests.</a:t>
            </a:r>
          </a:p>
          <a:p>
            <a:pPr marL="728662" lvl="3" indent="0">
              <a:buNone/>
            </a:pPr>
            <a:r>
              <a:rPr lang="en-US" dirty="0" smtClean="0"/>
              <a:t>Each of these activities will require dedicated time w. beam and needs to be repeated for each science instrument. In addition, some measurements may benefit from parasitic use of x-ray beam. </a:t>
            </a:r>
          </a:p>
          <a:p>
            <a:pPr marL="728662" lvl="3" indent="0">
              <a:buNone/>
            </a:pPr>
            <a:r>
              <a:rPr lang="en-US" dirty="0" smtClean="0"/>
              <a:t>Some additional time as </a:t>
            </a:r>
            <a:r>
              <a:rPr lang="en-US" dirty="0" err="1" smtClean="0"/>
              <a:t>simultanuou</a:t>
            </a:r>
            <a:r>
              <a:rPr lang="en-US" dirty="0" smtClean="0"/>
              <a:t> delivery to SASE1 and SASE3 may occur during at least part of this time.</a:t>
            </a:r>
          </a:p>
          <a:p>
            <a:pPr lvl="2"/>
            <a:r>
              <a:rPr lang="en-US" dirty="0"/>
              <a:t>Total 900 </a:t>
            </a:r>
            <a:r>
              <a:rPr lang="en-US" dirty="0" err="1"/>
              <a:t>hrs</a:t>
            </a:r>
            <a:r>
              <a:rPr lang="en-US" dirty="0"/>
              <a:t> (~38 days) – means ~150 </a:t>
            </a:r>
            <a:r>
              <a:rPr lang="en-US" dirty="0" err="1"/>
              <a:t>hrs</a:t>
            </a:r>
            <a:r>
              <a:rPr lang="en-US" dirty="0"/>
              <a:t> (6 days)/instrument 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81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allocation for comm. of x-ray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2018 – 1900 </a:t>
            </a:r>
            <a:r>
              <a:rPr lang="en-US" dirty="0" err="1" smtClean="0"/>
              <a:t>hrs</a:t>
            </a:r>
            <a:endParaRPr lang="en-US" dirty="0"/>
          </a:p>
          <a:p>
            <a:pPr lvl="2"/>
            <a:r>
              <a:rPr lang="en-US" dirty="0" smtClean="0"/>
              <a:t>Optimize FEL operation (all SASEs)</a:t>
            </a:r>
          </a:p>
          <a:p>
            <a:pPr lvl="2"/>
            <a:r>
              <a:rPr lang="en-US" dirty="0" smtClean="0"/>
              <a:t>Optimize x-ray delivery (all SASEs)</a:t>
            </a:r>
          </a:p>
          <a:p>
            <a:pPr lvl="2"/>
            <a:r>
              <a:rPr lang="en-US" dirty="0" smtClean="0"/>
              <a:t>Optimize instrument performance (all instruments)</a:t>
            </a:r>
          </a:p>
          <a:p>
            <a:pPr lvl="3"/>
            <a:r>
              <a:rPr lang="en-US" dirty="0" smtClean="0"/>
              <a:t>Additional functionality of accelerator (repetition rate, special modes, …).</a:t>
            </a:r>
          </a:p>
          <a:p>
            <a:pPr marL="728662" lvl="3" indent="0">
              <a:buNone/>
            </a:pPr>
            <a:r>
              <a:rPr lang="en-US" dirty="0" smtClean="0"/>
              <a:t>Each of these activities will require dedicated time w. beam and needs to be repeated for each FEL/x-ray </a:t>
            </a:r>
            <a:r>
              <a:rPr lang="en-US" dirty="0" err="1" smtClean="0"/>
              <a:t>beamline</a:t>
            </a:r>
            <a:r>
              <a:rPr lang="en-US" dirty="0" smtClean="0"/>
              <a:t>/instrument. </a:t>
            </a:r>
          </a:p>
          <a:p>
            <a:pPr marL="728662" lvl="3" indent="0">
              <a:buNone/>
            </a:pPr>
            <a:r>
              <a:rPr lang="en-US" dirty="0" smtClean="0"/>
              <a:t>In 2018 </a:t>
            </a:r>
            <a:r>
              <a:rPr lang="en-US" dirty="0" err="1" smtClean="0"/>
              <a:t>simultanuous</a:t>
            </a:r>
            <a:r>
              <a:rPr lang="en-US" dirty="0" smtClean="0"/>
              <a:t> delivery of electrons to two electron </a:t>
            </a:r>
            <a:r>
              <a:rPr lang="en-US" dirty="0" err="1" smtClean="0"/>
              <a:t>beamlines</a:t>
            </a:r>
            <a:r>
              <a:rPr lang="en-US" dirty="0" smtClean="0"/>
              <a:t> shall occur. </a:t>
            </a:r>
          </a:p>
          <a:p>
            <a:pPr marL="728662" lvl="3" indent="0">
              <a:buNone/>
            </a:pPr>
            <a:r>
              <a:rPr lang="en-US" dirty="0" smtClean="0"/>
              <a:t>In addition, some measurements may benefit from parasitic use of x-ray beam. </a:t>
            </a:r>
          </a:p>
          <a:p>
            <a:pPr lvl="2"/>
            <a:r>
              <a:rPr lang="en-US" dirty="0" smtClean="0"/>
              <a:t>Share to be determined: 300/400/1200 </a:t>
            </a:r>
            <a:r>
              <a:rPr lang="en-US" dirty="0" err="1" smtClean="0"/>
              <a:t>hrs</a:t>
            </a:r>
            <a:r>
              <a:rPr lang="en-US" dirty="0" smtClean="0"/>
              <a:t> ????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1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safety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PANDORA system for surveillance of accelerator operation</a:t>
            </a:r>
          </a:p>
          <a:p>
            <a:pPr lvl="1"/>
            <a:r>
              <a:rPr lang="en-US" dirty="0" smtClean="0"/>
              <a:t>Continuous on-line measurement</a:t>
            </a:r>
          </a:p>
          <a:p>
            <a:pPr lvl="1"/>
            <a:endParaRPr lang="en-US" dirty="0"/>
          </a:p>
          <a:p>
            <a:r>
              <a:rPr lang="en-US" dirty="0" smtClean="0"/>
              <a:t>Verification of x-ray hutches</a:t>
            </a:r>
          </a:p>
          <a:p>
            <a:pPr lvl="1"/>
            <a:r>
              <a:rPr lang="en-US" dirty="0" smtClean="0"/>
              <a:t>Initial measurements when receiving 1</a:t>
            </a:r>
            <a:r>
              <a:rPr lang="en-US" baseline="30000" dirty="0" smtClean="0"/>
              <a:t>st</a:t>
            </a:r>
            <a:r>
              <a:rPr lang="en-US" dirty="0" smtClean="0"/>
              <a:t> beam (small intensity)</a:t>
            </a:r>
          </a:p>
          <a:p>
            <a:pPr lvl="1"/>
            <a:r>
              <a:rPr lang="en-US" dirty="0" smtClean="0"/>
              <a:t>Intermediate measurement for early user operation parameters</a:t>
            </a:r>
          </a:p>
          <a:p>
            <a:pPr lvl="1"/>
            <a:r>
              <a:rPr lang="en-US" dirty="0" smtClean="0"/>
              <a:t>Final checks for full performance (max. # of delivered x-rays)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4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– The most critical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3020230"/>
          </a:xfrm>
        </p:spPr>
        <p:txBody>
          <a:bodyPr/>
          <a:lstStyle/>
          <a:p>
            <a:r>
              <a:rPr lang="en-US" dirty="0" smtClean="0"/>
              <a:t>First delivery to instruments</a:t>
            </a:r>
          </a:p>
          <a:p>
            <a:pPr lvl="2"/>
            <a:r>
              <a:rPr lang="en-US" dirty="0" smtClean="0"/>
              <a:t>Required to start using x-rays</a:t>
            </a:r>
          </a:p>
          <a:p>
            <a:endParaRPr lang="en-US" dirty="0"/>
          </a:p>
          <a:p>
            <a:r>
              <a:rPr lang="en-US" dirty="0" smtClean="0"/>
              <a:t>Optimize FEL/x-ray/instrument performance</a:t>
            </a:r>
          </a:p>
          <a:p>
            <a:pPr lvl="2"/>
            <a:r>
              <a:rPr lang="en-US" dirty="0" smtClean="0"/>
              <a:t>Essential commissioning step</a:t>
            </a:r>
          </a:p>
          <a:p>
            <a:pPr lvl="2"/>
            <a:r>
              <a:rPr lang="en-US" dirty="0" smtClean="0"/>
              <a:t>Required to enable early user experiments</a:t>
            </a:r>
          </a:p>
          <a:p>
            <a:pPr lvl="2"/>
            <a:endParaRPr lang="en-US" dirty="0"/>
          </a:p>
          <a:p>
            <a:r>
              <a:rPr lang="en-US" dirty="0" smtClean="0"/>
              <a:t>Early user experiments</a:t>
            </a:r>
          </a:p>
          <a:p>
            <a:pPr lvl="2"/>
            <a:r>
              <a:rPr lang="en-US" dirty="0" smtClean="0"/>
              <a:t>Requires two previous steps to be completed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52034"/>
              </p:ext>
            </p:extLst>
          </p:nvPr>
        </p:nvGraphicFramePr>
        <p:xfrm>
          <a:off x="443130" y="4642351"/>
          <a:ext cx="833510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85"/>
                <a:gridCol w="548640"/>
                <a:gridCol w="555169"/>
                <a:gridCol w="595365"/>
                <a:gridCol w="595365"/>
                <a:gridCol w="595365"/>
                <a:gridCol w="595365"/>
                <a:gridCol w="595365"/>
                <a:gridCol w="595365"/>
                <a:gridCol w="595365"/>
                <a:gridCol w="595365"/>
                <a:gridCol w="595365"/>
                <a:gridCol w="595365"/>
                <a:gridCol w="595365"/>
              </a:tblGrid>
              <a:tr h="2157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Task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Jun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Jul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Aug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Nov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ym typeface="Symbol"/>
                        </a:rPr>
                        <a:t></a:t>
                      </a:r>
                      <a:endParaRPr lang="en-US" sz="1200" dirty="0"/>
                    </a:p>
                  </a:txBody>
                  <a:tcPr anchor="ctr"/>
                </a:tc>
              </a:tr>
              <a:tr h="2157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SASE1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 anchor="ctr"/>
                </a:tc>
              </a:tr>
              <a:tr h="2157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SASE3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 anchor="ctr"/>
                </a:tc>
              </a:tr>
              <a:tr h="2157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SASE2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1/2/2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1/1/1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1/1/1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 anchor="ctr"/>
                </a:tc>
              </a:tr>
              <a:tr h="2157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9+UM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9+UM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6+UM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6+UM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3+UM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3+UM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~90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97151" y="6099630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Too much !!! (available: 75)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438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/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 allocation for 2017 &amp; 2018 for x-ray systems required, at least in a 1</a:t>
            </a:r>
            <a:r>
              <a:rPr lang="en-US" baseline="30000" dirty="0" smtClean="0"/>
              <a:t>st</a:t>
            </a:r>
            <a:r>
              <a:rPr lang="en-US" dirty="0" smtClean="0"/>
              <a:t>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2017 is a critical year with many required achievements for the x-ray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Detailed planning needs to include phasing of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Start of early user experiments in May could be very tricky, as before this time only very limited time is available for the commissioning of the respective and required x-ray systems for the SASE1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be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DISCLAIMER:</a:t>
            </a:r>
          </a:p>
          <a:p>
            <a:endParaRPr lang="en-US" dirty="0"/>
          </a:p>
          <a:p>
            <a:r>
              <a:rPr lang="en-US" dirty="0" smtClean="0"/>
              <a:t>VERY first thoughts !</a:t>
            </a:r>
          </a:p>
          <a:p>
            <a:endParaRPr lang="en-US" dirty="0"/>
          </a:p>
          <a:p>
            <a:r>
              <a:rPr lang="en-US" dirty="0" smtClean="0"/>
              <a:t>Not yet cross-checked with anyone !</a:t>
            </a:r>
          </a:p>
          <a:p>
            <a:endParaRPr lang="en-US" dirty="0"/>
          </a:p>
          <a:p>
            <a:r>
              <a:rPr lang="en-US" dirty="0" smtClean="0"/>
              <a:t>Only using early time estimates and known deliverables.</a:t>
            </a:r>
          </a:p>
          <a:p>
            <a:endParaRPr lang="en-US" dirty="0"/>
          </a:p>
          <a:p>
            <a:r>
              <a:rPr lang="en-US" dirty="0" smtClean="0"/>
              <a:t>Basis for discussion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2" y="1303233"/>
            <a:ext cx="8290193" cy="4050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459122"/>
              </p:ext>
            </p:extLst>
          </p:nvPr>
        </p:nvGraphicFramePr>
        <p:xfrm>
          <a:off x="3115994" y="5267960"/>
          <a:ext cx="546920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548"/>
                <a:gridCol w="795812"/>
                <a:gridCol w="935351"/>
                <a:gridCol w="1013297"/>
                <a:gridCol w="1156197"/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 smtClean="0"/>
                        <a:t>hrs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2016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2017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2018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&gt;2018</a:t>
                      </a:r>
                      <a:endParaRPr lang="de-DE" sz="14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 smtClean="0"/>
                        <a:t>Accelerator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~2500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5600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5600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5600</a:t>
                      </a:r>
                      <a:endParaRPr lang="de-DE" sz="14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X-</a:t>
                      </a:r>
                      <a:r>
                        <a:rPr lang="de-DE" sz="1400" dirty="0" err="1" smtClean="0"/>
                        <a:t>ray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delivery</a:t>
                      </a:r>
                      <a:endParaRPr lang="de-DE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&lt;200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2800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3900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4800</a:t>
                      </a:r>
                      <a:endParaRPr lang="de-DE" sz="14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Users</a:t>
                      </a:r>
                      <a:r>
                        <a:rPr lang="de-DE" sz="1400" baseline="0" dirty="0" smtClean="0"/>
                        <a:t>  </a:t>
                      </a:r>
                      <a:r>
                        <a:rPr lang="de-DE" sz="1400" baseline="0" dirty="0" smtClean="0">
                          <a:sym typeface="Symbol"/>
                        </a:rPr>
                        <a:t></a:t>
                      </a:r>
                      <a:r>
                        <a:rPr lang="de-DE" sz="1400" baseline="0" dirty="0" smtClean="0"/>
                        <a:t>U</a:t>
                      </a:r>
                      <a:r>
                        <a:rPr lang="de-DE" sz="1400" baseline="-25000" dirty="0" smtClean="0"/>
                        <a:t>NNN</a:t>
                      </a:r>
                      <a:endParaRPr lang="de-DE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1000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2000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4000</a:t>
                      </a:r>
                      <a:endParaRPr lang="de-D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30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commissioning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769350" cy="3529012"/>
          </a:xfrm>
        </p:spPr>
        <p:txBody>
          <a:bodyPr/>
          <a:lstStyle/>
          <a:p>
            <a:r>
              <a:rPr lang="de-DE" dirty="0" err="1" smtClean="0"/>
              <a:t>Commissioning</a:t>
            </a:r>
            <a:r>
              <a:rPr lang="de-DE" dirty="0" smtClean="0"/>
              <a:t> </a:t>
            </a:r>
            <a:r>
              <a:rPr lang="de-DE" dirty="0" err="1" smtClean="0"/>
              <a:t>aims</a:t>
            </a:r>
            <a:endParaRPr lang="de-DE" dirty="0" smtClean="0"/>
          </a:p>
          <a:p>
            <a:pPr lvl="1"/>
            <a:r>
              <a:rPr lang="de-DE" dirty="0" err="1"/>
              <a:t>C</a:t>
            </a:r>
            <a:r>
              <a:rPr lang="de-DE" dirty="0" err="1" smtClean="0"/>
              <a:t>ommissioning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beam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generate</a:t>
            </a:r>
            <a:r>
              <a:rPr lang="de-DE" dirty="0" smtClean="0"/>
              <a:t> </a:t>
            </a:r>
            <a:r>
              <a:rPr lang="de-DE" b="1" dirty="0" err="1" smtClean="0"/>
              <a:t>hard</a:t>
            </a:r>
            <a:r>
              <a:rPr lang="de-DE" b="1" dirty="0" smtClean="0"/>
              <a:t> x-</a:t>
            </a:r>
            <a:r>
              <a:rPr lang="de-DE" b="1" dirty="0" err="1" smtClean="0"/>
              <a:t>ray</a:t>
            </a:r>
            <a:r>
              <a:rPr lang="de-DE" b="1" dirty="0" smtClean="0"/>
              <a:t> SASE FEL </a:t>
            </a:r>
            <a:r>
              <a:rPr lang="de-DE" b="1" dirty="0" err="1" smtClean="0"/>
              <a:t>radiation</a:t>
            </a:r>
            <a:r>
              <a:rPr lang="de-DE" b="1" dirty="0" smtClean="0"/>
              <a:t> </a:t>
            </a:r>
            <a:r>
              <a:rPr lang="de-DE" b="1" dirty="0" err="1" smtClean="0"/>
              <a:t>as</a:t>
            </a:r>
            <a:r>
              <a:rPr lang="de-DE" b="1" dirty="0" smtClean="0"/>
              <a:t> </a:t>
            </a:r>
            <a:r>
              <a:rPr lang="de-DE" b="1" dirty="0" err="1" smtClean="0"/>
              <a:t>soon</a:t>
            </a:r>
            <a:r>
              <a:rPr lang="de-DE" b="1" dirty="0" smtClean="0"/>
              <a:t> </a:t>
            </a:r>
            <a:r>
              <a:rPr lang="de-DE" b="1" dirty="0" err="1" smtClean="0"/>
              <a:t>as</a:t>
            </a:r>
            <a:r>
              <a:rPr lang="de-DE" b="1" dirty="0" smtClean="0"/>
              <a:t> </a:t>
            </a:r>
            <a:r>
              <a:rPr lang="de-DE" b="1" dirty="0" err="1" smtClean="0"/>
              <a:t>possible</a:t>
            </a:r>
            <a:endParaRPr lang="de-DE" b="1" dirty="0" smtClean="0"/>
          </a:p>
          <a:p>
            <a:pPr lvl="1"/>
            <a:r>
              <a:rPr lang="de-DE" dirty="0" err="1"/>
              <a:t>C</a:t>
            </a:r>
            <a:r>
              <a:rPr lang="de-DE" dirty="0" err="1" smtClean="0"/>
              <a:t>ommissioning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instrumentation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launch</a:t>
            </a:r>
            <a:r>
              <a:rPr lang="de-DE" dirty="0" smtClean="0"/>
              <a:t> </a:t>
            </a:r>
            <a:r>
              <a:rPr lang="de-DE" b="1" dirty="0" err="1" smtClean="0"/>
              <a:t>early</a:t>
            </a:r>
            <a:r>
              <a:rPr lang="de-DE" b="1" dirty="0" smtClean="0"/>
              <a:t> </a:t>
            </a:r>
            <a:r>
              <a:rPr lang="de-DE" b="1" dirty="0" err="1" smtClean="0"/>
              <a:t>user</a:t>
            </a:r>
            <a:r>
              <a:rPr lang="de-DE" b="1" dirty="0" smtClean="0"/>
              <a:t> </a:t>
            </a:r>
            <a:r>
              <a:rPr lang="de-DE" b="1" dirty="0" err="1" smtClean="0"/>
              <a:t>program</a:t>
            </a:r>
            <a:endParaRPr lang="de-DE" b="1" dirty="0" smtClean="0"/>
          </a:p>
          <a:p>
            <a:pPr lvl="1"/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</a:t>
            </a:r>
            <a:r>
              <a:rPr lang="de-DE" baseline="30000" dirty="0" smtClean="0"/>
              <a:t>-</a:t>
            </a:r>
            <a:r>
              <a:rPr lang="de-DE" dirty="0" smtClean="0"/>
              <a:t>-beam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instruments</a:t>
            </a:r>
            <a:r>
              <a:rPr lang="de-DE" dirty="0"/>
              <a:t> for ~1 ½ </a:t>
            </a:r>
            <a:r>
              <a:rPr lang="de-DE" dirty="0" err="1"/>
              <a:t>yrs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reach</a:t>
            </a:r>
            <a:r>
              <a:rPr lang="de-DE" dirty="0" smtClean="0"/>
              <a:t> </a:t>
            </a:r>
            <a:r>
              <a:rPr lang="de-DE" b="1" dirty="0" err="1" smtClean="0"/>
              <a:t>extended</a:t>
            </a:r>
            <a:r>
              <a:rPr lang="de-DE" b="1" dirty="0" smtClean="0"/>
              <a:t> </a:t>
            </a:r>
            <a:r>
              <a:rPr lang="de-DE" b="1" dirty="0" err="1"/>
              <a:t>electron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x-</a:t>
            </a:r>
            <a:r>
              <a:rPr lang="de-DE" b="1" dirty="0" err="1"/>
              <a:t>ray</a:t>
            </a:r>
            <a:r>
              <a:rPr lang="de-DE" b="1" dirty="0"/>
              <a:t> beam </a:t>
            </a:r>
            <a:r>
              <a:rPr lang="de-DE" b="1" dirty="0" err="1" smtClean="0"/>
              <a:t>delivery</a:t>
            </a:r>
            <a:endParaRPr lang="de-DE" dirty="0"/>
          </a:p>
          <a:p>
            <a:r>
              <a:rPr lang="de-DE" dirty="0" smtClean="0"/>
              <a:t>Early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endParaRPr lang="de-DE" dirty="0" smtClean="0"/>
          </a:p>
          <a:p>
            <a:pPr lvl="1"/>
            <a:r>
              <a:rPr lang="de-DE" dirty="0" smtClean="0"/>
              <a:t>Starts 14 </a:t>
            </a:r>
            <a:r>
              <a:rPr lang="de-DE" dirty="0" err="1" smtClean="0"/>
              <a:t>weeks</a:t>
            </a:r>
            <a:r>
              <a:rPr lang="de-DE" dirty="0" smtClean="0"/>
              <a:t> after </a:t>
            </a:r>
            <a:r>
              <a:rPr lang="de-DE" dirty="0" err="1" smtClean="0"/>
              <a:t>first</a:t>
            </a:r>
            <a:r>
              <a:rPr lang="de-DE" dirty="0" smtClean="0"/>
              <a:t> SASE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includes</a:t>
            </a:r>
            <a:r>
              <a:rPr lang="de-DE" dirty="0" smtClean="0"/>
              <a:t> all </a:t>
            </a:r>
            <a:r>
              <a:rPr lang="de-DE" dirty="0" err="1" smtClean="0"/>
              <a:t>instruments</a:t>
            </a:r>
            <a:r>
              <a:rPr lang="de-DE" dirty="0" smtClean="0"/>
              <a:t> after 7.5 </a:t>
            </a:r>
            <a:r>
              <a:rPr lang="de-DE" dirty="0" err="1" smtClean="0"/>
              <a:t>months</a:t>
            </a:r>
            <a:endParaRPr lang="de-DE" dirty="0"/>
          </a:p>
          <a:p>
            <a:r>
              <a:rPr lang="de-DE" dirty="0" err="1"/>
              <a:t>F</a:t>
            </a:r>
            <a:r>
              <a:rPr lang="de-DE" dirty="0" err="1" smtClean="0"/>
              <a:t>ull</a:t>
            </a:r>
            <a:r>
              <a:rPr lang="de-DE" dirty="0" smtClean="0"/>
              <a:t>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program</a:t>
            </a:r>
            <a:endParaRPr lang="de-DE" dirty="0" smtClean="0"/>
          </a:p>
          <a:p>
            <a:pPr lvl="1"/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reaching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milestone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extended</a:t>
            </a:r>
            <a:r>
              <a:rPr lang="de-DE" dirty="0" smtClean="0"/>
              <a:t> </a:t>
            </a:r>
            <a:r>
              <a:rPr lang="de-DE" dirty="0" err="1" smtClean="0"/>
              <a:t>electron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beam </a:t>
            </a:r>
            <a:r>
              <a:rPr lang="de-DE" dirty="0" err="1" smtClean="0"/>
              <a:t>delivery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28600" y="4781834"/>
            <a:ext cx="8420100" cy="1697027"/>
            <a:chOff x="228600" y="4781834"/>
            <a:chExt cx="8420100" cy="1697027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228600" y="6172200"/>
              <a:ext cx="84201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D930A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2419350" y="6184900"/>
              <a:ext cx="0" cy="127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9"/>
            <p:cNvSpPr/>
            <p:nvPr/>
          </p:nvSpPr>
          <p:spPr>
            <a:xfrm>
              <a:off x="845545" y="6171084"/>
              <a:ext cx="5822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2016</a:t>
              </a:r>
              <a:endParaRPr lang="de-DE" sz="1400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5060950" y="6184900"/>
              <a:ext cx="0" cy="127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7385050" y="6184900"/>
              <a:ext cx="0" cy="127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Rectangle 12"/>
            <p:cNvSpPr/>
            <p:nvPr/>
          </p:nvSpPr>
          <p:spPr>
            <a:xfrm>
              <a:off x="3436345" y="6171084"/>
              <a:ext cx="5822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2017</a:t>
              </a:r>
              <a:endParaRPr lang="de-DE" sz="1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01745" y="6171084"/>
              <a:ext cx="58221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2018</a:t>
              </a:r>
              <a:endParaRPr lang="de-DE" sz="1400" dirty="0"/>
            </a:p>
          </p:txBody>
        </p:sp>
        <p:sp>
          <p:nvSpPr>
            <p:cNvPr id="18" name="Rectangle 17"/>
            <p:cNvSpPr/>
            <p:nvPr/>
          </p:nvSpPr>
          <p:spPr>
            <a:xfrm rot="18000000">
              <a:off x="1004108" y="5297937"/>
              <a:ext cx="1598515" cy="5663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srgbClr val="261748"/>
                  </a:solidFill>
                </a:rPr>
                <a:t>Start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accelerator</a:t>
              </a:r>
              <a:endParaRPr lang="de-DE" sz="1400" dirty="0" smtClean="0">
                <a:solidFill>
                  <a:srgbClr val="261748"/>
                </a:solidFill>
              </a:endParaRPr>
            </a:p>
            <a:p>
              <a:r>
                <a:rPr lang="de-DE" sz="1400" dirty="0" smtClean="0">
                  <a:solidFill>
                    <a:srgbClr val="261748"/>
                  </a:solidFill>
                </a:rPr>
                <a:t>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com</a:t>
              </a:r>
              <a:r>
                <a:rPr lang="de-DE" sz="1400" dirty="0" smtClean="0">
                  <a:solidFill>
                    <a:srgbClr val="261748"/>
                  </a:solidFill>
                </a:rPr>
                <a:t>. </a:t>
              </a:r>
              <a:endParaRPr lang="de-DE" sz="1400" dirty="0"/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rot="1800000">
              <a:off x="1427757" y="5184372"/>
              <a:ext cx="0" cy="10575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Rectangle 25"/>
            <p:cNvSpPr/>
            <p:nvPr/>
          </p:nvSpPr>
          <p:spPr>
            <a:xfrm rot="18000000">
              <a:off x="2272198" y="5285237"/>
              <a:ext cx="1500732" cy="5663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261748"/>
                  </a:solidFill>
                </a:rPr>
                <a:t>First SASE FEL</a:t>
              </a:r>
            </a:p>
            <a:p>
              <a:r>
                <a:rPr lang="de-DE" sz="1400" dirty="0" smtClean="0">
                  <a:solidFill>
                    <a:srgbClr val="261748"/>
                  </a:solidFill>
                </a:rPr>
                <a:t>SASE1 </a:t>
              </a:r>
              <a:endParaRPr lang="de-DE" sz="1400" dirty="0"/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rot="1800000">
              <a:off x="2646957" y="5171672"/>
              <a:ext cx="0" cy="10575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27"/>
            <p:cNvSpPr/>
            <p:nvPr/>
          </p:nvSpPr>
          <p:spPr>
            <a:xfrm rot="18000000">
              <a:off x="2986730" y="5285237"/>
              <a:ext cx="1468672" cy="5663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261748"/>
                  </a:solidFill>
                </a:rPr>
                <a:t>Early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user</a:t>
              </a:r>
              <a:r>
                <a:rPr lang="de-DE" sz="1400" dirty="0" smtClean="0">
                  <a:solidFill>
                    <a:srgbClr val="261748"/>
                  </a:solidFill>
                </a:rPr>
                <a:t>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ops</a:t>
              </a:r>
              <a:r>
                <a:rPr lang="de-DE" sz="1400" dirty="0" smtClean="0">
                  <a:solidFill>
                    <a:srgbClr val="261748"/>
                  </a:solidFill>
                </a:rPr>
                <a:t>.</a:t>
              </a:r>
            </a:p>
            <a:p>
              <a:r>
                <a:rPr lang="de-DE" sz="1400" dirty="0" smtClean="0">
                  <a:solidFill>
                    <a:srgbClr val="261748"/>
                  </a:solidFill>
                </a:rPr>
                <a:t>SASE1 </a:t>
              </a:r>
              <a:endParaRPr lang="de-DE" sz="1400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rot="1800000">
              <a:off x="3345457" y="5171672"/>
              <a:ext cx="0" cy="10575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29"/>
            <p:cNvSpPr/>
            <p:nvPr/>
          </p:nvSpPr>
          <p:spPr>
            <a:xfrm rot="18000000">
              <a:off x="3828566" y="5285237"/>
              <a:ext cx="1537601" cy="5663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261748"/>
                  </a:solidFill>
                </a:rPr>
                <a:t>Early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user</a:t>
              </a:r>
              <a:r>
                <a:rPr lang="de-DE" sz="1400" dirty="0" smtClean="0">
                  <a:solidFill>
                    <a:srgbClr val="261748"/>
                  </a:solidFill>
                </a:rPr>
                <a:t>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ops</a:t>
              </a:r>
              <a:r>
                <a:rPr lang="de-DE" sz="1400" dirty="0" smtClean="0">
                  <a:solidFill>
                    <a:srgbClr val="261748"/>
                  </a:solidFill>
                </a:rPr>
                <a:t>.</a:t>
              </a:r>
            </a:p>
            <a:p>
              <a:r>
                <a:rPr lang="de-DE" sz="1400" dirty="0" smtClean="0">
                  <a:solidFill>
                    <a:srgbClr val="261748"/>
                  </a:solidFill>
                </a:rPr>
                <a:t>All </a:t>
              </a:r>
              <a:r>
                <a:rPr lang="de-DE" sz="1400" dirty="0" err="1" smtClean="0">
                  <a:solidFill>
                    <a:srgbClr val="261748"/>
                  </a:solidFill>
                </a:rPr>
                <a:t>instruments</a:t>
              </a:r>
              <a:r>
                <a:rPr lang="de-DE" sz="1400" dirty="0" smtClean="0">
                  <a:solidFill>
                    <a:srgbClr val="261748"/>
                  </a:solidFill>
                </a:rPr>
                <a:t> </a:t>
              </a:r>
              <a:endParaRPr lang="de-DE" sz="1400" dirty="0"/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rot="1800000">
              <a:off x="4221757" y="5171672"/>
              <a:ext cx="0" cy="10575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>
            <a:xfrm rot="18000000">
              <a:off x="6091693" y="5285237"/>
              <a:ext cx="1507144" cy="5663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261748"/>
                  </a:solidFill>
                </a:rPr>
                <a:t>Extended beam</a:t>
              </a:r>
            </a:p>
            <a:p>
              <a:r>
                <a:rPr lang="de-DE" sz="1400" dirty="0" err="1" smtClean="0">
                  <a:solidFill>
                    <a:srgbClr val="261748"/>
                  </a:solidFill>
                </a:rPr>
                <a:t>delivery</a:t>
              </a:r>
              <a:r>
                <a:rPr lang="de-DE" sz="1400" dirty="0" smtClean="0">
                  <a:solidFill>
                    <a:srgbClr val="261748"/>
                  </a:solidFill>
                </a:rPr>
                <a:t> </a:t>
              </a:r>
              <a:endParaRPr lang="de-DE" sz="1400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1800000">
              <a:off x="6469657" y="5171672"/>
              <a:ext cx="0" cy="10575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4632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Ramp-up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SPB &amp; FXE (SASE1)</a:t>
            </a:r>
          </a:p>
          <a:p>
            <a:pPr lvl="1"/>
            <a:r>
              <a:rPr lang="de-DE" dirty="0" smtClean="0"/>
              <a:t>First beam end 2016</a:t>
            </a:r>
          </a:p>
          <a:p>
            <a:pPr lvl="1"/>
            <a:r>
              <a:rPr lang="de-DE" dirty="0" smtClean="0"/>
              <a:t>Early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May 2017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SQS &amp; SCS (SASE3)</a:t>
            </a:r>
          </a:p>
          <a:p>
            <a:pPr lvl="1"/>
            <a:r>
              <a:rPr lang="de-DE" dirty="0" smtClean="0"/>
              <a:t>First beam Feb 2017</a:t>
            </a:r>
          </a:p>
          <a:p>
            <a:pPr lvl="1"/>
            <a:r>
              <a:rPr lang="de-DE" dirty="0"/>
              <a:t>Early </a:t>
            </a:r>
            <a:r>
              <a:rPr lang="de-DE" dirty="0" err="1"/>
              <a:t>user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smtClean="0"/>
              <a:t>June </a:t>
            </a:r>
            <a:r>
              <a:rPr lang="de-DE" dirty="0"/>
              <a:t>2017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MID &amp; HED (SASE2)</a:t>
            </a:r>
          </a:p>
          <a:p>
            <a:pPr lvl="1"/>
            <a:r>
              <a:rPr lang="de-DE" dirty="0"/>
              <a:t>First beam </a:t>
            </a:r>
            <a:r>
              <a:rPr lang="de-DE" dirty="0" smtClean="0"/>
              <a:t>Apr </a:t>
            </a:r>
            <a:r>
              <a:rPr lang="de-DE" dirty="0"/>
              <a:t>2017</a:t>
            </a:r>
          </a:p>
          <a:p>
            <a:pPr lvl="1"/>
            <a:r>
              <a:rPr lang="de-DE" dirty="0"/>
              <a:t>Early </a:t>
            </a:r>
            <a:r>
              <a:rPr lang="de-DE" dirty="0" err="1"/>
              <a:t>user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/>
              <a:t> </a:t>
            </a:r>
            <a:r>
              <a:rPr lang="de-DE" smtClean="0"/>
              <a:t>August </a:t>
            </a:r>
            <a:r>
              <a:rPr lang="de-DE" dirty="0" smtClean="0"/>
              <a:t>2017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Dedicated operation of accelerator/</a:t>
            </a:r>
            <a:r>
              <a:rPr lang="en-US" dirty="0" err="1" smtClean="0"/>
              <a:t>undulator</a:t>
            </a:r>
            <a:r>
              <a:rPr lang="en-US" dirty="0" smtClean="0"/>
              <a:t>/x-ray beam transport to deliver x-ray beam of defined quality to a science instrument. Typically to only one science instrument per FEL, parasitic use by a 2</a:t>
            </a:r>
            <a:r>
              <a:rPr lang="en-US" baseline="30000" dirty="0" smtClean="0"/>
              <a:t>nd</a:t>
            </a:r>
            <a:r>
              <a:rPr lang="en-US" dirty="0" smtClean="0"/>
              <a:t> instrument is discarded in the following considerations.</a:t>
            </a:r>
          </a:p>
          <a:p>
            <a:pPr marL="0" indent="0">
              <a:spcBef>
                <a:spcPts val="1200"/>
              </a:spcBef>
            </a:pPr>
            <a:r>
              <a:rPr lang="en-US" sz="2000" dirty="0" smtClean="0">
                <a:solidFill>
                  <a:schemeClr val="accent1"/>
                </a:solidFill>
              </a:rPr>
              <a:t>Early User Operation (May 2017 – fall 2018)</a:t>
            </a:r>
          </a:p>
          <a:p>
            <a:pPr marL="0" indent="0"/>
            <a:r>
              <a:rPr lang="en-US" b="0" dirty="0" err="1" smtClean="0"/>
              <a:t>Desireable</a:t>
            </a:r>
            <a:r>
              <a:rPr lang="en-US" b="0" dirty="0" smtClean="0"/>
              <a:t> to get started with user program and to perform real </a:t>
            </a:r>
            <a:r>
              <a:rPr lang="en-US" b="0" dirty="0" err="1" smtClean="0"/>
              <a:t>exps</a:t>
            </a:r>
            <a:r>
              <a:rPr lang="en-US" b="0" dirty="0" smtClean="0"/>
              <a:t>.</a:t>
            </a:r>
          </a:p>
          <a:p>
            <a:pPr marL="0" indent="0"/>
            <a:r>
              <a:rPr lang="en-US" b="0" dirty="0" smtClean="0"/>
              <a:t>Accept first user experiments (based on peer-review) to be performed while only a sub-set of ACC/FEL/x-ray/instrument capabilities is available. These capabilities will change and improve over the duration of Early User Operation, but shall in any case be defined in the call for proposals.</a:t>
            </a:r>
          </a:p>
          <a:p>
            <a:pPr marL="0" indent="0"/>
            <a:r>
              <a:rPr lang="en-US" b="0" dirty="0"/>
              <a:t>It has to be made clear to Early Users that this period includes learning to operate European XFEL</a:t>
            </a:r>
            <a:r>
              <a:rPr lang="en-US" b="0" dirty="0" smtClean="0"/>
              <a:t>. Failures and loss of experiment time has to be considered.</a:t>
            </a:r>
          </a:p>
          <a:p>
            <a:pPr marL="0" lvl="0" indent="0">
              <a:spcBef>
                <a:spcPts val="1200"/>
              </a:spcBef>
              <a:buClr>
                <a:srgbClr val="FD930A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Full User Operation (&gt;fall 2018)</a:t>
            </a:r>
          </a:p>
          <a:p>
            <a:pPr marL="0" indent="0"/>
            <a:r>
              <a:rPr lang="en-US" b="0" dirty="0" smtClean="0"/>
              <a:t>Full performance of ACC/FEL/x-ray/instrument shall be reached. User proposals can assume that these capabilities are available to them.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22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</a:t>
            </a:r>
            <a:r>
              <a:rPr lang="en-US" dirty="0"/>
              <a:t>U</a:t>
            </a:r>
            <a:r>
              <a:rPr lang="en-US" dirty="0" smtClean="0"/>
              <a:t>ser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of ACC/FEL/x-ray/instrument capabilities can/will include:</a:t>
            </a:r>
          </a:p>
          <a:p>
            <a:r>
              <a:rPr lang="en-US" dirty="0" smtClean="0"/>
              <a:t>Accelerator performance</a:t>
            </a:r>
          </a:p>
          <a:p>
            <a:pPr lvl="2"/>
            <a:r>
              <a:rPr lang="en-US" dirty="0" smtClean="0"/>
              <a:t>Bunch repetition rate</a:t>
            </a:r>
          </a:p>
          <a:p>
            <a:pPr lvl="2"/>
            <a:r>
              <a:rPr lang="en-US" dirty="0" smtClean="0"/>
              <a:t>Availability of shortest and longest (most intense) x-ray pulses</a:t>
            </a:r>
          </a:p>
          <a:p>
            <a:pPr lvl="2"/>
            <a:r>
              <a:rPr lang="en-US" dirty="0" smtClean="0"/>
              <a:t>Stability (position, pointing, intensity/saturation)</a:t>
            </a:r>
          </a:p>
          <a:p>
            <a:pPr lvl="2"/>
            <a:r>
              <a:rPr lang="en-US" dirty="0" smtClean="0"/>
              <a:t>Switching between beam lines and modes</a:t>
            </a:r>
          </a:p>
          <a:p>
            <a:pPr lvl="2"/>
            <a:r>
              <a:rPr lang="en-US" dirty="0" smtClean="0"/>
              <a:t>…</a:t>
            </a:r>
          </a:p>
          <a:p>
            <a:r>
              <a:rPr lang="en-US" dirty="0" smtClean="0"/>
              <a:t>FEL</a:t>
            </a:r>
            <a:endParaRPr lang="en-US" dirty="0"/>
          </a:p>
          <a:p>
            <a:pPr lvl="2"/>
            <a:r>
              <a:rPr lang="en-US" dirty="0" smtClean="0"/>
              <a:t>Fixing source point (distance to experiment)</a:t>
            </a:r>
          </a:p>
          <a:p>
            <a:pPr lvl="2"/>
            <a:r>
              <a:rPr lang="en-US" dirty="0" smtClean="0"/>
              <a:t>Gap tuning</a:t>
            </a:r>
          </a:p>
          <a:p>
            <a:r>
              <a:rPr lang="en-US" dirty="0" smtClean="0"/>
              <a:t>X-ray delivery</a:t>
            </a:r>
          </a:p>
          <a:p>
            <a:pPr lvl="2"/>
            <a:r>
              <a:rPr lang="en-US" dirty="0" smtClean="0"/>
              <a:t>Stability and heat-load compensation</a:t>
            </a:r>
          </a:p>
          <a:p>
            <a:pPr lvl="2"/>
            <a:r>
              <a:rPr lang="en-US" dirty="0" smtClean="0"/>
              <a:t>Single-shot photon diagnostics</a:t>
            </a:r>
          </a:p>
          <a:p>
            <a:pPr lvl="2"/>
            <a:r>
              <a:rPr lang="en-US" dirty="0" smtClean="0"/>
              <a:t>…</a:t>
            </a:r>
          </a:p>
          <a:p>
            <a:r>
              <a:rPr lang="en-US" dirty="0" smtClean="0"/>
              <a:t>Instruments</a:t>
            </a:r>
            <a:endParaRPr lang="en-US" dirty="0"/>
          </a:p>
          <a:p>
            <a:pPr lvl="2"/>
            <a:r>
              <a:rPr lang="en-US" dirty="0" smtClean="0"/>
              <a:t>Availability and performance of equipment</a:t>
            </a:r>
          </a:p>
          <a:p>
            <a:pPr lvl="2"/>
            <a:r>
              <a:rPr lang="en-US" dirty="0" smtClean="0"/>
              <a:t>Software, detectors, OL laser (schemes), 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58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there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Commissioning accelerator (sub-systems)  </a:t>
            </a:r>
            <a:r>
              <a:rPr lang="en-US" dirty="0" smtClean="0">
                <a:sym typeface="Wingdings" panose="05000000000000000000" pitchFamily="2" charset="2"/>
              </a:rPr>
              <a:t> W. Decking/T. Limberg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Commissioning x-ray systems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FEL </a:t>
            </a:r>
            <a:r>
              <a:rPr lang="en-US" dirty="0" err="1" smtClean="0">
                <a:sym typeface="Wingdings" panose="05000000000000000000" pitchFamily="2" charset="2"/>
              </a:rPr>
              <a:t>undulators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X-ray delivery (beam transport, diagnostics)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Science instruments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Determine priorities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Establish fundamental (critical) parameters/performance (first delivery !)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Work towards parameters/performance required for early user operation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Develop parameters/performance such as to enable full performance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Requirements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Installations &amp; instrumentation (incl. software) available/complete </a:t>
            </a:r>
          </a:p>
          <a:p>
            <a:pPr lvl="1"/>
            <a:r>
              <a:rPr lang="en-US" dirty="0" smtClean="0"/>
              <a:t>Technical commissioning (comm. w/o beam) completed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allocation for comm. of x-ray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2016 - &lt;200 </a:t>
            </a:r>
            <a:r>
              <a:rPr lang="en-US" dirty="0" err="1" smtClean="0"/>
              <a:t>hrs</a:t>
            </a:r>
            <a:endParaRPr lang="en-US" dirty="0" smtClean="0"/>
          </a:p>
          <a:p>
            <a:pPr lvl="2"/>
            <a:r>
              <a:rPr lang="en-US" dirty="0" smtClean="0"/>
              <a:t>The current plan foresees that the accelerator is ready for x-ray delivery by the end of 2016. This means that 0 </a:t>
            </a:r>
            <a:r>
              <a:rPr lang="en-US" dirty="0" err="1" smtClean="0"/>
              <a:t>hrs</a:t>
            </a:r>
            <a:r>
              <a:rPr lang="en-US" dirty="0" smtClean="0"/>
              <a:t> are available for x-ray system comm. with beam.</a:t>
            </a:r>
          </a:p>
          <a:p>
            <a:pPr lvl="2"/>
            <a:r>
              <a:rPr lang="en-US" dirty="0" smtClean="0"/>
              <a:t>However, the x-ray systems (SASE1 &amp; SASE3) should be readily installed and commissioned without beam. </a:t>
            </a:r>
          </a:p>
          <a:p>
            <a:pPr lvl="2"/>
            <a:r>
              <a:rPr lang="en-US" dirty="0" smtClean="0"/>
              <a:t>Opportunities to use electron beam parasitically to be found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1467</Words>
  <Application>Microsoft Office PowerPoint</Application>
  <PresentationFormat>On-screen Show (4:3)</PresentationFormat>
  <Paragraphs>283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DESY European XFEL</vt:lpstr>
      <vt:lpstr>Time allocation to commissioning of  x-ray systems with beam (2017-2018)    </vt:lpstr>
      <vt:lpstr>PowerPoint Presentation</vt:lpstr>
      <vt:lpstr>Context</vt:lpstr>
      <vt:lpstr>From commissioning to operation</vt:lpstr>
      <vt:lpstr>Ramp-up of experiments</vt:lpstr>
      <vt:lpstr>User operation</vt:lpstr>
      <vt:lpstr>Early User Operation</vt:lpstr>
      <vt:lpstr>How to get there ?</vt:lpstr>
      <vt:lpstr>Time allocation for comm. of x-ray systems</vt:lpstr>
      <vt:lpstr>Time allocation for comm. of x-ray systems</vt:lpstr>
      <vt:lpstr>Time allocation for comm. of x-ray systems</vt:lpstr>
      <vt:lpstr>Time allocation for comm. of x-ray systems</vt:lpstr>
      <vt:lpstr>Time allocation for comm. of x-ray systems</vt:lpstr>
      <vt:lpstr>Radiation safety measurements</vt:lpstr>
      <vt:lpstr>2017 – The most critical year</vt:lpstr>
      <vt:lpstr>Conclusion / discussion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tschent</cp:lastModifiedBy>
  <cp:revision>965</cp:revision>
  <cp:lastPrinted>2014-08-30T07:35:13Z</cp:lastPrinted>
  <dcterms:created xsi:type="dcterms:W3CDTF">2008-08-31T12:56:32Z</dcterms:created>
  <dcterms:modified xsi:type="dcterms:W3CDTF">2015-04-08T09:41:09Z</dcterms:modified>
</cp:coreProperties>
</file>