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2" r:id="rId2"/>
  </p:sldMasterIdLst>
  <p:notesMasterIdLst>
    <p:notesMasterId r:id="rId18"/>
  </p:notesMasterIdLst>
  <p:handoutMasterIdLst>
    <p:handoutMasterId r:id="rId19"/>
  </p:handoutMasterIdLst>
  <p:sldIdLst>
    <p:sldId id="259" r:id="rId3"/>
    <p:sldId id="316" r:id="rId4"/>
    <p:sldId id="330" r:id="rId5"/>
    <p:sldId id="331" r:id="rId6"/>
    <p:sldId id="322" r:id="rId7"/>
    <p:sldId id="334" r:id="rId8"/>
    <p:sldId id="332" r:id="rId9"/>
    <p:sldId id="317" r:id="rId10"/>
    <p:sldId id="325" r:id="rId11"/>
    <p:sldId id="319" r:id="rId12"/>
    <p:sldId id="320" r:id="rId13"/>
    <p:sldId id="321" r:id="rId14"/>
    <p:sldId id="327" r:id="rId15"/>
    <p:sldId id="328" r:id="rId16"/>
    <p:sldId id="329" r:id="rId17"/>
  </p:sldIdLst>
  <p:sldSz cx="9144000" cy="6858000" type="screen4x3"/>
  <p:notesSz cx="6794500" cy="99314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30A"/>
    <a:srgbClr val="0099FF"/>
    <a:srgbClr val="E0E0E0"/>
    <a:srgbClr val="261748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0" autoAdjust="0"/>
    <p:restoredTop sz="95752" autoAdjust="0"/>
  </p:normalViewPr>
  <p:slideViewPr>
    <p:cSldViewPr snapToGrid="0">
      <p:cViewPr varScale="1">
        <p:scale>
          <a:sx n="130" d="100"/>
          <a:sy n="130" d="100"/>
        </p:scale>
        <p:origin x="-1176" y="-84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494" y="468"/>
      </p:cViewPr>
      <p:guideLst>
        <p:guide orient="horz" pos="3128"/>
        <p:guide pos="2134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073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17" y="0"/>
            <a:ext cx="2944283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830"/>
            <a:ext cx="2944283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17" y="9434830"/>
            <a:ext cx="2944283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fld id="{962FA589-9966-4F83-93D6-3CE1E84543D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6800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9A47D9C-5967-4386-AD23-4A5AEEC048BD}" type="slidenum">
              <a:rPr lang="de-DE" altLang="de-DE" sz="1200"/>
              <a:pPr/>
              <a:t>1</a:t>
            </a:fld>
            <a:endParaRPr lang="de-DE" altLang="de-DE" sz="12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b="1" smtClean="0"/>
              <a:t>   </a:t>
            </a:r>
            <a:r>
              <a:rPr lang="en-GB" altLang="de-DE" sz="1100" b="1" smtClean="0"/>
              <a:t>Before you start</a:t>
            </a:r>
            <a:r>
              <a:rPr lang="en-GB" altLang="de-DE" sz="1100" smtClean="0"/>
              <a:t> editing the slides of your talk change to the </a:t>
            </a:r>
            <a:r>
              <a:rPr lang="en-GB" altLang="de-DE" sz="1100" b="1" smtClean="0"/>
              <a:t>Master Slide view</a:t>
            </a:r>
            <a:r>
              <a:rPr lang="en-GB" altLang="de-DE" sz="1100" smtClean="0"/>
              <a:t>:   </a:t>
            </a:r>
            <a:br>
              <a:rPr lang="en-GB" altLang="de-DE" sz="1100" smtClean="0"/>
            </a:br>
            <a:r>
              <a:rPr lang="en-GB" altLang="de-DE" sz="1100" smtClean="0"/>
              <a:t>   Menu button “View”,</a:t>
            </a:r>
            <a:r>
              <a:rPr lang="en-GB" altLang="de-DE" sz="1100" smtClean="0">
                <a:sym typeface="Wingdings" pitchFamily="2" charset="2"/>
              </a:rPr>
              <a:t> Master, Slide Master: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Edit the following 2 items in the 1st slide:</a:t>
            </a:r>
            <a:r>
              <a:rPr lang="en-GB" altLang="de-DE" sz="1100" smtClean="0">
                <a:sym typeface="Wingdings" pitchFamily="2" charset="2"/>
              </a:rPr>
              <a:t/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1)  1st row in the violet header: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If you want to use more </a:t>
            </a:r>
            <a:r>
              <a:rPr lang="en-GB" altLang="de-DE" sz="1100" b="1" smtClean="0">
                <a:sym typeface="Wingdings" pitchFamily="2" charset="2"/>
              </a:rPr>
              <a:t>partner logos</a:t>
            </a:r>
            <a:r>
              <a:rPr lang="en-GB" altLang="de-DE" sz="1100" smtClean="0">
                <a:sym typeface="Wingdings" pitchFamily="2" charset="2"/>
              </a:rPr>
              <a:t> position them left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beside the DESY logo in the footer area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Close Master View</a:t>
            </a:r>
            <a:endParaRPr lang="en-GB" altLang="de-DE" sz="1100" b="1" smtClean="0"/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de-DE" sz="110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679125" y="4717002"/>
            <a:ext cx="5436251" cy="446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39" tIns="31570" rIns="63139" bIns="3157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410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36625" indent="-282812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34535" indent="-225811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587252" indent="-225811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43259" indent="-225811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358955" indent="-2258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674652" indent="-2258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2990348" indent="-2258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306045" indent="-2258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fld id="{03CEEB89-A447-49DD-9DA1-66EDA96E95FC}" type="slidenum">
              <a:rPr lang="de-DE" altLang="de-DE" smtClean="0"/>
              <a:pPr/>
              <a:t>6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9A47D9C-5967-4386-AD23-4A5AEEC048BD}" type="slidenum">
              <a:rPr lang="de-DE" altLang="de-DE" sz="1200"/>
              <a:pPr/>
              <a:t>13</a:t>
            </a:fld>
            <a:endParaRPr lang="de-DE" altLang="de-DE" sz="12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b="1" smtClean="0"/>
              <a:t>   </a:t>
            </a:r>
            <a:r>
              <a:rPr lang="en-GB" altLang="de-DE" sz="1100" b="1" smtClean="0"/>
              <a:t>Before you start</a:t>
            </a:r>
            <a:r>
              <a:rPr lang="en-GB" altLang="de-DE" sz="1100" smtClean="0"/>
              <a:t> editing the slides of your talk change to the </a:t>
            </a:r>
            <a:r>
              <a:rPr lang="en-GB" altLang="de-DE" sz="1100" b="1" smtClean="0"/>
              <a:t>Master Slide view</a:t>
            </a:r>
            <a:r>
              <a:rPr lang="en-GB" altLang="de-DE" sz="1100" smtClean="0"/>
              <a:t>:   </a:t>
            </a:r>
            <a:br>
              <a:rPr lang="en-GB" altLang="de-DE" sz="1100" smtClean="0"/>
            </a:br>
            <a:r>
              <a:rPr lang="en-GB" altLang="de-DE" sz="1100" smtClean="0"/>
              <a:t>   Menu button “View”,</a:t>
            </a:r>
            <a:r>
              <a:rPr lang="en-GB" altLang="de-DE" sz="1100" smtClean="0">
                <a:sym typeface="Wingdings" pitchFamily="2" charset="2"/>
              </a:rPr>
              <a:t> Master, Slide Master: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Edit the following 2 items in the 1st slide:</a:t>
            </a:r>
            <a:r>
              <a:rPr lang="en-GB" altLang="de-DE" sz="1100" smtClean="0">
                <a:sym typeface="Wingdings" pitchFamily="2" charset="2"/>
              </a:rPr>
              <a:t/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1)  1st row in the violet header: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If you want to use more </a:t>
            </a:r>
            <a:r>
              <a:rPr lang="en-GB" altLang="de-DE" sz="1100" b="1" smtClean="0">
                <a:sym typeface="Wingdings" pitchFamily="2" charset="2"/>
              </a:rPr>
              <a:t>partner logos</a:t>
            </a:r>
            <a:r>
              <a:rPr lang="en-GB" altLang="de-DE" sz="1100" smtClean="0">
                <a:sym typeface="Wingdings" pitchFamily="2" charset="2"/>
              </a:rPr>
              <a:t> position them left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beside the DESY logo in the footer area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Close Master View</a:t>
            </a:r>
            <a:endParaRPr lang="en-GB" altLang="de-DE" sz="1100" b="1" smtClean="0"/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de-DE" sz="110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9A47D9C-5967-4386-AD23-4A5AEEC048BD}" type="slidenum">
              <a:rPr lang="de-DE" altLang="de-DE" sz="1200"/>
              <a:pPr/>
              <a:t>14</a:t>
            </a:fld>
            <a:endParaRPr lang="de-DE" altLang="de-DE" sz="12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b="1" smtClean="0"/>
              <a:t>   </a:t>
            </a:r>
            <a:r>
              <a:rPr lang="en-GB" altLang="de-DE" sz="1100" b="1" smtClean="0"/>
              <a:t>Before you start</a:t>
            </a:r>
            <a:r>
              <a:rPr lang="en-GB" altLang="de-DE" sz="1100" smtClean="0"/>
              <a:t> editing the slides of your talk change to the </a:t>
            </a:r>
            <a:r>
              <a:rPr lang="en-GB" altLang="de-DE" sz="1100" b="1" smtClean="0"/>
              <a:t>Master Slide view</a:t>
            </a:r>
            <a:r>
              <a:rPr lang="en-GB" altLang="de-DE" sz="1100" smtClean="0"/>
              <a:t>:   </a:t>
            </a:r>
            <a:br>
              <a:rPr lang="en-GB" altLang="de-DE" sz="1100" smtClean="0"/>
            </a:br>
            <a:r>
              <a:rPr lang="en-GB" altLang="de-DE" sz="1100" smtClean="0"/>
              <a:t>   Menu button “View”,</a:t>
            </a:r>
            <a:r>
              <a:rPr lang="en-GB" altLang="de-DE" sz="1100" smtClean="0">
                <a:sym typeface="Wingdings" pitchFamily="2" charset="2"/>
              </a:rPr>
              <a:t> Master, Slide Master: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Edit the following 2 items in the 1st slide:</a:t>
            </a:r>
            <a:r>
              <a:rPr lang="en-GB" altLang="de-DE" sz="1100" smtClean="0">
                <a:sym typeface="Wingdings" pitchFamily="2" charset="2"/>
              </a:rPr>
              <a:t/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1)  1st row in the violet header: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If you want to use more </a:t>
            </a:r>
            <a:r>
              <a:rPr lang="en-GB" altLang="de-DE" sz="1100" b="1" smtClean="0">
                <a:sym typeface="Wingdings" pitchFamily="2" charset="2"/>
              </a:rPr>
              <a:t>partner logos</a:t>
            </a:r>
            <a:r>
              <a:rPr lang="en-GB" altLang="de-DE" sz="1100" smtClean="0">
                <a:sym typeface="Wingdings" pitchFamily="2" charset="2"/>
              </a:rPr>
              <a:t> position them left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beside the DESY logo in the footer area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Close Master View</a:t>
            </a:r>
            <a:endParaRPr lang="en-GB" altLang="de-DE" sz="1100" b="1" smtClean="0"/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de-DE" sz="110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9A47D9C-5967-4386-AD23-4A5AEEC048BD}" type="slidenum">
              <a:rPr lang="de-DE" altLang="de-DE" sz="1200"/>
              <a:pPr/>
              <a:t>15</a:t>
            </a:fld>
            <a:endParaRPr lang="de-DE" altLang="de-DE" sz="12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b="1" smtClean="0"/>
              <a:t>   </a:t>
            </a:r>
            <a:r>
              <a:rPr lang="en-GB" altLang="de-DE" sz="1100" b="1" smtClean="0"/>
              <a:t>Before you start</a:t>
            </a:r>
            <a:r>
              <a:rPr lang="en-GB" altLang="de-DE" sz="1100" smtClean="0"/>
              <a:t> editing the slides of your talk change to the </a:t>
            </a:r>
            <a:r>
              <a:rPr lang="en-GB" altLang="de-DE" sz="1100" b="1" smtClean="0"/>
              <a:t>Master Slide view</a:t>
            </a:r>
            <a:r>
              <a:rPr lang="en-GB" altLang="de-DE" sz="1100" smtClean="0"/>
              <a:t>:   </a:t>
            </a:r>
            <a:br>
              <a:rPr lang="en-GB" altLang="de-DE" sz="1100" smtClean="0"/>
            </a:br>
            <a:r>
              <a:rPr lang="en-GB" altLang="de-DE" sz="1100" smtClean="0"/>
              <a:t>   Menu button “View”,</a:t>
            </a:r>
            <a:r>
              <a:rPr lang="en-GB" altLang="de-DE" sz="1100" smtClean="0">
                <a:sym typeface="Wingdings" pitchFamily="2" charset="2"/>
              </a:rPr>
              <a:t> Master, Slide Master: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Edit the following 2 items in the 1st slide:</a:t>
            </a:r>
            <a:r>
              <a:rPr lang="en-GB" altLang="de-DE" sz="1100" smtClean="0">
                <a:sym typeface="Wingdings" pitchFamily="2" charset="2"/>
              </a:rPr>
              <a:t/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1)  1st row in the violet header: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If you want to use more </a:t>
            </a:r>
            <a:r>
              <a:rPr lang="en-GB" altLang="de-DE" sz="1100" b="1" smtClean="0">
                <a:sym typeface="Wingdings" pitchFamily="2" charset="2"/>
              </a:rPr>
              <a:t>partner logos</a:t>
            </a:r>
            <a:r>
              <a:rPr lang="en-GB" altLang="de-DE" sz="1100" smtClean="0">
                <a:sym typeface="Wingdings" pitchFamily="2" charset="2"/>
              </a:rPr>
              <a:t> position them left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beside the DESY logo in the footer area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Close Master View</a:t>
            </a:r>
            <a:endParaRPr lang="en-GB" altLang="de-DE" sz="1100" b="1" smtClean="0"/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de-DE" sz="110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endParaRPr lang="en-US" altLang="de-DE"/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  <a:ln/>
        </p:spPr>
        <p:txBody>
          <a:bodyPr/>
          <a:lstStyle>
            <a:lvl1pPr>
              <a:spcBef>
                <a:spcPts val="0"/>
              </a:spcBef>
              <a:buNone/>
              <a:defRPr sz="800"/>
            </a:lvl1pPr>
          </a:lstStyle>
          <a:p>
            <a:pPr>
              <a:defRPr/>
            </a:pPr>
            <a:r>
              <a:rPr lang="en-GB" smtClean="0"/>
              <a:t>17 März 2015</a:t>
            </a:r>
          </a:p>
          <a:p>
            <a:pPr>
              <a:defRPr/>
            </a:pPr>
            <a:r>
              <a:rPr lang="en-GB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4355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3F99B-7FDE-46A5-B7C4-1DCF28BDED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17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5901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3AD23-D6C3-44C4-9693-A3FB0D921B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17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04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1973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296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pPr>
              <a:defRPr/>
            </a:pPr>
            <a:fld id="{5C3CB7A6-DE84-43BC-ACF9-AB8BE33DE2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28" name="Picture 37" descr="Helmholtz_Log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31" name="Picture 121" descr="DESY-Logo-cyan-RGB_Hintergrund weiss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de-DE" sz="2400"/>
          </a:p>
        </p:txBody>
      </p:sp>
      <p:sp>
        <p:nvSpPr>
          <p:cNvPr id="1033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None/>
            </a:pPr>
            <a:r>
              <a:rPr lang="de-DE" sz="1000" b="1" dirty="0" smtClean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XFEL Inbetriebnahme und Vorbereitung Meeting</a:t>
            </a:r>
            <a:endParaRPr lang="de-DE" sz="1000" dirty="0">
              <a:solidFill>
                <a:schemeClr val="bg1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1034" name="Picture 127" descr="logo-XFEL_rgb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Slide title: Don’t edit here!</a:t>
            </a:r>
          </a:p>
        </p:txBody>
      </p:sp>
      <p:sp>
        <p:nvSpPr>
          <p:cNvPr id="103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 format – don’t edit!</a:t>
            </a:r>
          </a:p>
          <a:p>
            <a:pPr lvl="1"/>
            <a:r>
              <a:rPr lang="en-GB" altLang="de-DE" smtClean="0"/>
              <a:t>second level</a:t>
            </a:r>
          </a:p>
          <a:p>
            <a:pPr lvl="2"/>
            <a:r>
              <a:rPr lang="en-GB" altLang="de-DE" smtClean="0"/>
              <a:t>third level</a:t>
            </a:r>
          </a:p>
          <a:p>
            <a:pPr lvl="3"/>
            <a:r>
              <a:rPr lang="en-GB" altLang="de-DE" smtClean="0"/>
              <a:t>fourth level</a:t>
            </a:r>
          </a:p>
          <a:p>
            <a:pPr lvl="4"/>
            <a:r>
              <a:rPr lang="en-GB" altLang="de-DE" smtClean="0"/>
              <a:t>fifth level</a:t>
            </a:r>
          </a:p>
        </p:txBody>
      </p:sp>
      <p:sp>
        <p:nvSpPr>
          <p:cNvPr id="13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  <a:ln/>
        </p:spPr>
        <p:txBody>
          <a:bodyPr/>
          <a:lstStyle>
            <a:lvl1pPr>
              <a:spcBef>
                <a:spcPts val="0"/>
              </a:spcBef>
              <a:buNone/>
              <a:defRPr sz="800"/>
            </a:lvl1pPr>
          </a:lstStyle>
          <a:p>
            <a:pPr>
              <a:defRPr/>
            </a:pPr>
            <a:r>
              <a:rPr lang="en-GB" smtClean="0"/>
              <a:t>17 März 2015</a:t>
            </a:r>
          </a:p>
          <a:p>
            <a:pPr>
              <a:defRPr/>
            </a:pPr>
            <a:r>
              <a:rPr lang="en-GB" smtClean="0"/>
              <a:t>E. Negodin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6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Undulator_final_nurh#50DE97_rechts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25413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9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rgbClr val="1811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endParaRPr lang="de-DE" altLang="de-DE" sz="2400" smtClean="0">
              <a:latin typeface="Arial" charset="0"/>
            </a:endParaRPr>
          </a:p>
        </p:txBody>
      </p:sp>
      <p:pic>
        <p:nvPicPr>
          <p:cNvPr id="1028" name="Picture 10" descr="logo-XFEL_rgb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solidFill>
            <a:srgbClr val="1811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1" descr="Helmholtz_Logo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Line 13"/>
          <p:cNvSpPr>
            <a:spLocks noChangeShapeType="1"/>
          </p:cNvSpPr>
          <p:nvPr userDrawn="1"/>
        </p:nvSpPr>
        <p:spPr bwMode="auto">
          <a:xfrm>
            <a:off x="115888" y="6461125"/>
            <a:ext cx="8904287" cy="0"/>
          </a:xfrm>
          <a:prstGeom prst="line">
            <a:avLst/>
          </a:prstGeom>
          <a:noFill/>
          <a:ln w="12700">
            <a:solidFill>
              <a:srgbClr val="1811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de-DE" sz="1800">
              <a:solidFill>
                <a:srgbClr val="000000"/>
              </a:solidFill>
              <a:latin typeface="Helvetica" pitchFamily="30" charset="0"/>
              <a:ea typeface="ＭＳ Ｐゴシック" pitchFamily="30" charset="-128"/>
            </a:endParaRPr>
          </a:p>
        </p:txBody>
      </p:sp>
      <p:pic>
        <p:nvPicPr>
          <p:cNvPr id="1031" name="Picture 14" descr="DESY-Logo-cyan-RGB_Hintergrund weiss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8" name="Text Box 24"/>
          <p:cNvSpPr txBox="1">
            <a:spLocks noChangeArrowheads="1"/>
          </p:cNvSpPr>
          <p:nvPr userDrawn="1"/>
        </p:nvSpPr>
        <p:spPr bwMode="auto">
          <a:xfrm>
            <a:off x="8458200" y="685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37931725" indent="-37474525">
              <a:defRPr sz="24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>
              <a:defRPr sz="24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>
              <a:defRPr sz="24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>
              <a:defRPr sz="24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50000"/>
              </a:spcBef>
              <a:buClrTx/>
              <a:buFontTx/>
              <a:buNone/>
              <a:defRPr/>
            </a:pPr>
            <a:fld id="{70343B52-609C-44BF-9BFA-2934D0EAB265}" type="slidenum">
              <a:rPr lang="en-GB" sz="1800" smtClean="0">
                <a:solidFill>
                  <a:srgbClr val="FFFFFF"/>
                </a:solidFill>
              </a:rPr>
              <a:pPr algn="ctr" eaLnBrk="0" hangingPunct="0">
                <a:spcBef>
                  <a:spcPct val="50000"/>
                </a:spcBef>
                <a:buClrTx/>
                <a:buFontTx/>
                <a:buNone/>
                <a:defRPr/>
              </a:pPr>
              <a:t>‹#›</a:t>
            </a:fld>
            <a:endParaRPr lang="en-GB" sz="1800" smtClean="0">
              <a:solidFill>
                <a:srgbClr val="FFFFFF"/>
              </a:solidFill>
            </a:endParaRPr>
          </a:p>
        </p:txBody>
      </p:sp>
      <p:sp>
        <p:nvSpPr>
          <p:cNvPr id="1034" name="Footer Placeholder 1"/>
          <p:cNvSpPr txBox="1">
            <a:spLocks noGrp="1"/>
          </p:cNvSpPr>
          <p:nvPr userDrawn="1"/>
        </p:nvSpPr>
        <p:spPr bwMode="auto">
          <a:xfrm>
            <a:off x="117475" y="6477000"/>
            <a:ext cx="30146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>
            <a:lvl1pPr>
              <a:defRPr sz="24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37931725" indent="-37474525">
              <a:defRPr sz="24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>
              <a:defRPr sz="24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>
              <a:defRPr sz="24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>
              <a:defRPr sz="24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GB" sz="800" dirty="0" smtClean="0"/>
              <a:t>Armin Brand			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GB" sz="800" dirty="0" smtClean="0"/>
              <a:t>XFEL TC - Office</a:t>
            </a:r>
          </a:p>
        </p:txBody>
      </p:sp>
      <p:sp>
        <p:nvSpPr>
          <p:cNvPr id="20" name="Datumsplatzhalter 7"/>
          <p:cNvSpPr txBox="1">
            <a:spLocks/>
          </p:cNvSpPr>
          <p:nvPr userDrawn="1"/>
        </p:nvSpPr>
        <p:spPr>
          <a:xfrm>
            <a:off x="3968750" y="6546850"/>
            <a:ext cx="1190625" cy="215900"/>
          </a:xfrm>
          <a:prstGeom prst="rect">
            <a:avLst/>
          </a:prstGeom>
        </p:spPr>
        <p:txBody>
          <a:bodyPr anchor="ctr"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Helvetica" pitchFamily="30" charset="0"/>
                <a:ea typeface="ＭＳ Ｐゴシック" pitchFamily="3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  <a:cs typeface="+mn-cs"/>
              </a:defRPr>
            </a:lvl9pPr>
          </a:lstStyle>
          <a:p>
            <a:pPr>
              <a:buClrTx/>
              <a:buFontTx/>
              <a:buNone/>
              <a:defRPr/>
            </a:pPr>
            <a:fld id="{A41E06DE-3ECE-4C3D-B120-279BE80CE3B7}" type="datetimeFigureOut">
              <a:rPr lang="de-DE" sz="1000" smtClean="0">
                <a:solidFill>
                  <a:srgbClr val="000000">
                    <a:tint val="75000"/>
                  </a:srgbClr>
                </a:solidFill>
              </a:rPr>
              <a:pPr>
                <a:buClrTx/>
                <a:buFontTx/>
                <a:buNone/>
                <a:defRPr/>
              </a:pPr>
              <a:t>14.04.2015</a:t>
            </a:fld>
            <a:endParaRPr lang="de-DE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3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1047307"/>
            <a:ext cx="3211644" cy="539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5340AE6F-8755-4110-ABEC-09DDB1A861A8}" type="slidenum">
              <a:rPr lang="en-GB" altLang="de-DE" sz="1000">
                <a:solidFill>
                  <a:schemeClr val="bg1"/>
                </a:solidFill>
                <a:ea typeface="Geneva" pitchFamily="1" charset="-128"/>
              </a:rPr>
              <a:pPr/>
              <a:t>1</a:t>
            </a:fld>
            <a:endParaRPr lang="en-GB" altLang="de-DE" sz="100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704577"/>
            <a:ext cx="607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de-DE" sz="4800" b="1" dirty="0" smtClean="0"/>
              <a:t>Aktueller Stand</a:t>
            </a:r>
            <a:endParaRPr lang="de-DE" sz="4800" dirty="0"/>
          </a:p>
        </p:txBody>
      </p:sp>
      <p:sp>
        <p:nvSpPr>
          <p:cNvPr id="3" name="Rectangle 2"/>
          <p:cNvSpPr/>
          <p:nvPr/>
        </p:nvSpPr>
        <p:spPr>
          <a:xfrm>
            <a:off x="1107065" y="629439"/>
            <a:ext cx="1755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de-DE" sz="2000" b="1" dirty="0" smtClean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14 April</a:t>
            </a:r>
            <a:r>
              <a:rPr lang="de-DE" sz="2000" b="1" dirty="0" smtClean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de-DE" sz="2000" b="1" dirty="0" smtClean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2015</a:t>
            </a:r>
            <a:endParaRPr lang="de-DE" sz="2000" dirty="0">
              <a:solidFill>
                <a:schemeClr val="bg1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286500" y="4043680"/>
            <a:ext cx="405130" cy="2667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57618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dirty="0" smtClean="0"/>
              <a:t>Betonabschirmung</a:t>
            </a:r>
            <a:endParaRPr lang="de-DE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5738089" y="1285201"/>
            <a:ext cx="224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4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Dachbelastung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" y="1123275"/>
            <a:ext cx="4685385" cy="351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43" y="2080299"/>
            <a:ext cx="5821752" cy="436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31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06135" y="5163295"/>
            <a:ext cx="29269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2400" dirty="0"/>
              <a:t>LLRF </a:t>
            </a:r>
            <a:r>
              <a:rPr lang="de-DE" sz="2400" dirty="0" smtClean="0"/>
              <a:t>Schränke noch </a:t>
            </a:r>
            <a:r>
              <a:rPr lang="de-DE" sz="2400" dirty="0"/>
              <a:t>nicht abdecken</a:t>
            </a:r>
          </a:p>
        </p:txBody>
      </p:sp>
    </p:spTree>
    <p:extLst>
      <p:ext uri="{BB962C8B-B14F-4D97-AF65-F5344CB8AC3E}">
        <p14:creationId xmlns:p14="http://schemas.microsoft.com/office/powerpoint/2010/main" val="19815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57618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None/>
            </a:pPr>
            <a:r>
              <a:rPr lang="de-DE" dirty="0"/>
              <a:t>Schrankabnahme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389" y="1162736"/>
            <a:ext cx="3791423" cy="1083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/>
            <a:r>
              <a:rPr lang="de-DE" sz="14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Stecker</a:t>
            </a:r>
          </a:p>
          <a:p>
            <a:pPr marL="171450" indent="-171450"/>
            <a:r>
              <a:rPr lang="de-DE" sz="14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Basis </a:t>
            </a:r>
            <a:r>
              <a:rPr lang="de-DE" sz="1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CMC (Kontrollgerät) nicht </a:t>
            </a:r>
            <a:r>
              <a:rPr lang="de-DE" sz="14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funktioniert</a:t>
            </a:r>
          </a:p>
          <a:p>
            <a:pPr marL="171450" indent="-171450"/>
            <a:r>
              <a:rPr lang="de-DE" sz="14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Ausführende gruppe</a:t>
            </a:r>
          </a:p>
          <a:p>
            <a:pPr marL="171450" indent="-171450"/>
            <a:endParaRPr lang="de-DE" sz="1400" dirty="0" smtClean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31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11" y="2409825"/>
            <a:ext cx="2296457" cy="306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6" y="1087907"/>
            <a:ext cx="4016458" cy="535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89" y="2660021"/>
            <a:ext cx="2624137" cy="3310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35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57618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None/>
            </a:pPr>
            <a:r>
              <a:rPr lang="de-DE" dirty="0"/>
              <a:t>Selbstretter in unterirdischen Tunnelanlagen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31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00024" y="1300815"/>
            <a:ext cx="8620125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600" dirty="0" smtClean="0"/>
              <a:t>Liebe </a:t>
            </a:r>
            <a:r>
              <a:rPr lang="de-DE" sz="1600" dirty="0"/>
              <a:t>Kolleginnen und Kollegen, </a:t>
            </a:r>
          </a:p>
          <a:p>
            <a:pPr>
              <a:buNone/>
            </a:pPr>
            <a:r>
              <a:rPr lang="de-DE" sz="1600" dirty="0"/>
              <a:t> </a:t>
            </a:r>
          </a:p>
          <a:p>
            <a:pPr>
              <a:buNone/>
            </a:pPr>
            <a:r>
              <a:rPr lang="de-DE" sz="1600" dirty="0"/>
              <a:t>wie am Freitag angekündigt werden sich die TÜV-Prüfung und damit der offizielle Start der warmen </a:t>
            </a:r>
            <a:r>
              <a:rPr lang="de-DE" sz="1600" dirty="0" smtClean="0"/>
              <a:t> </a:t>
            </a:r>
            <a:r>
              <a:rPr lang="de-DE" sz="1600" dirty="0"/>
              <a:t>Inbetriebnahme um eine Woche verschieben. </a:t>
            </a:r>
            <a:endParaRPr lang="de-DE" sz="1600" dirty="0" smtClean="0"/>
          </a:p>
          <a:p>
            <a:pPr>
              <a:buNone/>
            </a:pPr>
            <a:endParaRPr lang="de-DE" sz="1600" dirty="0"/>
          </a:p>
          <a:p>
            <a:pPr>
              <a:buNone/>
            </a:pPr>
            <a:r>
              <a:rPr lang="de-DE" sz="1600" dirty="0" smtClean="0"/>
              <a:t>…die </a:t>
            </a:r>
            <a:r>
              <a:rPr lang="de-DE" sz="1600" dirty="0"/>
              <a:t>Tragepflicht entsprechend am 20.04.2015 einführen</a:t>
            </a:r>
            <a:r>
              <a:rPr lang="de-DE" sz="1600" dirty="0" smtClean="0"/>
              <a:t>.</a:t>
            </a:r>
          </a:p>
          <a:p>
            <a:pPr>
              <a:buNone/>
            </a:pPr>
            <a:r>
              <a:rPr lang="de-DE" sz="1600" dirty="0" smtClean="0"/>
              <a:t> </a:t>
            </a:r>
            <a:endParaRPr lang="de-DE" sz="1600" dirty="0"/>
          </a:p>
          <a:p>
            <a:pPr>
              <a:buNone/>
            </a:pPr>
            <a:r>
              <a:rPr lang="de-DE" sz="1600" dirty="0"/>
              <a:t>Ab dem 13.04. beginnt </a:t>
            </a:r>
            <a:r>
              <a:rPr lang="de-DE" sz="1600" dirty="0" smtClean="0"/>
              <a:t>eine </a:t>
            </a:r>
            <a:r>
              <a:rPr lang="de-DE" sz="1600" dirty="0"/>
              <a:t>Übergangsphase, in der bereits Geräte ausgeliehen werden </a:t>
            </a:r>
            <a:r>
              <a:rPr lang="de-DE" sz="1600" dirty="0" smtClean="0"/>
              <a:t> können…</a:t>
            </a:r>
            <a:endParaRPr lang="de-DE" sz="1600" dirty="0"/>
          </a:p>
          <a:p>
            <a:pPr>
              <a:buNone/>
            </a:pPr>
            <a:endParaRPr lang="de-DE" sz="1600" dirty="0" smtClean="0"/>
          </a:p>
          <a:p>
            <a:pPr>
              <a:buNone/>
            </a:pPr>
            <a:endParaRPr lang="de-DE" sz="1600" dirty="0"/>
          </a:p>
          <a:p>
            <a:pPr>
              <a:buNone/>
            </a:pPr>
            <a:r>
              <a:rPr lang="de-DE" sz="1600" dirty="0" smtClean="0"/>
              <a:t>Das </a:t>
            </a:r>
            <a:r>
              <a:rPr lang="de-DE" sz="1600" dirty="0"/>
              <a:t>bedeutet auch, dass diejenigen Kolleginnen und Kollegen, die sich bisher noch nicht bei uns </a:t>
            </a:r>
            <a:r>
              <a:rPr lang="de-DE" sz="1600" dirty="0" smtClean="0"/>
              <a:t> </a:t>
            </a:r>
            <a:r>
              <a:rPr lang="de-DE" sz="1600" dirty="0"/>
              <a:t>wegen eines Schulungstermins gemeldet haben, dies noch in der KW16 tun können. </a:t>
            </a:r>
          </a:p>
          <a:p>
            <a:pPr>
              <a:buNone/>
            </a:pPr>
            <a:r>
              <a:rPr lang="de-DE" sz="1600" dirty="0"/>
              <a:t> </a:t>
            </a:r>
          </a:p>
          <a:p>
            <a:pPr>
              <a:buNone/>
            </a:pPr>
            <a:r>
              <a:rPr lang="de-DE" sz="1600" dirty="0"/>
              <a:t>Das Team von WP-36 </a:t>
            </a:r>
          </a:p>
        </p:txBody>
      </p:sp>
    </p:spTree>
    <p:extLst>
      <p:ext uri="{BB962C8B-B14F-4D97-AF65-F5344CB8AC3E}">
        <p14:creationId xmlns:p14="http://schemas.microsoft.com/office/powerpoint/2010/main" val="181107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5340AE6F-8755-4110-ABEC-09DDB1A861A8}" type="slidenum">
              <a:rPr lang="en-GB" altLang="de-DE" sz="1000">
                <a:solidFill>
                  <a:schemeClr val="bg1"/>
                </a:solidFill>
                <a:ea typeface="Geneva" pitchFamily="1" charset="-128"/>
              </a:rPr>
              <a:pPr/>
              <a:t>13</a:t>
            </a:fld>
            <a:endParaRPr lang="en-GB" altLang="de-DE" sz="1000">
              <a:solidFill>
                <a:schemeClr val="bg1"/>
              </a:solidFill>
              <a:ea typeface="Geneva" pitchFamily="1" charset="-128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174218"/>
              </p:ext>
            </p:extLst>
          </p:nvPr>
        </p:nvGraphicFramePr>
        <p:xfrm>
          <a:off x="125506" y="1127984"/>
          <a:ext cx="8910920" cy="5447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"/>
                <a:gridCol w="2303929"/>
                <a:gridCol w="2737823"/>
                <a:gridCol w="1782184"/>
                <a:gridCol w="1782184"/>
              </a:tblGrid>
              <a:tr h="644427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Issue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Definition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Bis</a:t>
                      </a:r>
                      <a:r>
                        <a:rPr lang="en-GB" dirty="0" smtClean="0"/>
                        <a:t> wan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Status</a:t>
                      </a:r>
                      <a:endParaRPr lang="en-GB" dirty="0"/>
                    </a:p>
                  </a:txBody>
                  <a:tcPr anchor="ctr"/>
                </a:tc>
              </a:tr>
              <a:tr h="5897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noProof="0" dirty="0" smtClean="0"/>
                        <a:t>L1 Hohlleiter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90204" pitchFamily="34" charset="0"/>
                        <a:buNone/>
                      </a:pPr>
                      <a:r>
                        <a:rPr lang="de-DE" sz="1200" noProof="0" dirty="0" smtClean="0"/>
                        <a:t>müssen komplettiert werden</a:t>
                      </a:r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noProof="0" dirty="0" smtClean="0">
                          <a:solidFill>
                            <a:srgbClr val="FF0000"/>
                          </a:solidFill>
                        </a:rPr>
                        <a:t>KW11</a:t>
                      </a:r>
                      <a:endParaRPr lang="de-DE" sz="12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noProof="0" dirty="0" smtClean="0"/>
                        <a:t>läuft</a:t>
                      </a:r>
                    </a:p>
                  </a:txBody>
                  <a:tcPr/>
                </a:tc>
              </a:tr>
              <a:tr h="93779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noProof="0" dirty="0" smtClean="0"/>
                        <a:t>L1 Stromversorgung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90204" pitchFamily="34" charset="0"/>
                        <a:buChar char="•"/>
                      </a:pPr>
                      <a:r>
                        <a:rPr lang="de-DE" sz="1100" noProof="0" dirty="0" smtClean="0"/>
                        <a:t>Unterverteiler</a:t>
                      </a:r>
                    </a:p>
                    <a:p>
                      <a:pPr marL="171450" indent="-171450">
                        <a:buFont typeface="Arial" panose="020B0604020202090204" pitchFamily="34" charset="0"/>
                        <a:buChar char="•"/>
                      </a:pPr>
                      <a:r>
                        <a:rPr lang="de-DE" sz="1100" noProof="0" dirty="0" err="1" smtClean="0"/>
                        <a:t>Elektranten</a:t>
                      </a:r>
                      <a:endParaRPr lang="de-DE" sz="1100" noProof="0" dirty="0" smtClean="0"/>
                    </a:p>
                    <a:p>
                      <a:pPr marL="171450" indent="-171450">
                        <a:buFont typeface="Arial" panose="020B0604020202090204" pitchFamily="34" charset="0"/>
                        <a:buChar char="•"/>
                      </a:pPr>
                      <a:r>
                        <a:rPr lang="de-DE" sz="1100" noProof="0" dirty="0" smtClean="0"/>
                        <a:t>Schränke</a:t>
                      </a:r>
                      <a:endParaRPr lang="de-DE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noProof="0" dirty="0" smtClean="0">
                          <a:solidFill>
                            <a:srgbClr val="00B050"/>
                          </a:solidFill>
                        </a:rPr>
                        <a:t>KW11</a:t>
                      </a:r>
                      <a:endParaRPr lang="de-DE" sz="1200" noProof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noProof="0" dirty="0" smtClean="0">
                          <a:solidFill>
                            <a:srgbClr val="00B050"/>
                          </a:solidFill>
                        </a:rPr>
                        <a:t>erledigt</a:t>
                      </a:r>
                      <a:endParaRPr lang="de-DE" sz="1200" noProof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64442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LWL-Kabel-Anschlüssen </a:t>
                      </a:r>
                    </a:p>
                    <a:p>
                      <a:r>
                        <a:rPr lang="de-DE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 Racks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Verschoben! </a:t>
                      </a:r>
                      <a:endParaRPr lang="en-GB" sz="9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00B050"/>
                          </a:solidFill>
                        </a:rPr>
                        <a:t>KW14</a:t>
                      </a:r>
                      <a:endParaRPr lang="en-GB" sz="12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noProof="0" dirty="0" smtClean="0"/>
                        <a:t>läuft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</a:tr>
              <a:tr h="64442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noProof="0" dirty="0" err="1" smtClean="0"/>
                        <a:t>Rackabnahme</a:t>
                      </a:r>
                      <a:r>
                        <a:rPr lang="de-DE" sz="1400" noProof="0" dirty="0" smtClean="0"/>
                        <a:t> 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90204" pitchFamily="34" charset="0"/>
                        <a:buNone/>
                      </a:pPr>
                      <a:r>
                        <a:rPr lang="de-DE" sz="1100" noProof="0" dirty="0" smtClean="0"/>
                        <a:t>Prozedur muss definiert werden</a:t>
                      </a:r>
                      <a:endParaRPr lang="de-DE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noProof="0" dirty="0" smtClean="0">
                          <a:solidFill>
                            <a:srgbClr val="FF0000"/>
                          </a:solidFill>
                        </a:rPr>
                        <a:t>KW15</a:t>
                      </a:r>
                      <a:endParaRPr lang="de-DE" sz="12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noProof="0" dirty="0" smtClean="0"/>
                    </a:p>
                  </a:txBody>
                  <a:tcPr/>
                </a:tc>
              </a:tr>
              <a:tr h="64442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</a:tr>
              <a:tr h="96298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noProof="0" dirty="0" smtClean="0"/>
                        <a:t>Brandmeldetechnik</a:t>
                      </a:r>
                    </a:p>
                    <a:p>
                      <a:r>
                        <a:rPr lang="de-DE" sz="1400" noProof="0" dirty="0" smtClean="0"/>
                        <a:t>Nebellöschanlage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noProof="0" dirty="0" smtClean="0"/>
                        <a:t>Die</a:t>
                      </a:r>
                      <a:r>
                        <a:rPr lang="de-DE" sz="1100" baseline="0" noProof="0" dirty="0" smtClean="0"/>
                        <a:t> </a:t>
                      </a:r>
                      <a:r>
                        <a:rPr lang="de-DE" sz="1100" noProof="0" dirty="0" err="1" smtClean="0"/>
                        <a:t>Nebellöschlanlage</a:t>
                      </a:r>
                      <a:r>
                        <a:rPr lang="de-DE" sz="1100" noProof="0" dirty="0" smtClean="0"/>
                        <a:t> für den L1 muss verbessert</a:t>
                      </a:r>
                      <a:r>
                        <a:rPr lang="de-DE" sz="1100" baseline="0" noProof="0" dirty="0" smtClean="0"/>
                        <a:t> bzw. optimiert werden.</a:t>
                      </a:r>
                    </a:p>
                    <a:p>
                      <a:endParaRPr lang="de-DE" sz="1100" noProof="0" dirty="0" smtClean="0"/>
                    </a:p>
                    <a:p>
                      <a:r>
                        <a:rPr lang="de-DE" sz="1100" noProof="0" dirty="0" smtClean="0"/>
                        <a:t>Ein Konzept für RF-Test muss ausgearbeitet werden</a:t>
                      </a:r>
                      <a:endParaRPr lang="de-DE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noProof="0" dirty="0" smtClean="0"/>
                        <a:t>KW11</a:t>
                      </a:r>
                    </a:p>
                    <a:p>
                      <a:endParaRPr lang="de-DE" sz="1200" noProof="0" dirty="0" smtClean="0"/>
                    </a:p>
                    <a:p>
                      <a:endParaRPr lang="de-DE" sz="1200" noProof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noProof="0" dirty="0" smtClean="0"/>
                        <a:t>KW11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noProof="0" dirty="0" smtClean="0"/>
                        <a:t>läuft</a:t>
                      </a:r>
                    </a:p>
                    <a:p>
                      <a:endParaRPr lang="de-DE" sz="1200" noProof="0" dirty="0"/>
                    </a:p>
                  </a:txBody>
                  <a:tcPr/>
                </a:tc>
              </a:tr>
              <a:tr h="37887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de-DE" dirty="0"/>
              <a:t>Wichtiges</a:t>
            </a:r>
          </a:p>
        </p:txBody>
      </p:sp>
    </p:spTree>
    <p:extLst>
      <p:ext uri="{BB962C8B-B14F-4D97-AF65-F5344CB8AC3E}">
        <p14:creationId xmlns:p14="http://schemas.microsoft.com/office/powerpoint/2010/main" val="316568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5340AE6F-8755-4110-ABEC-09DDB1A861A8}" type="slidenum">
              <a:rPr lang="en-GB" altLang="de-DE" sz="1000">
                <a:solidFill>
                  <a:schemeClr val="bg1"/>
                </a:solidFill>
                <a:ea typeface="Geneva" pitchFamily="1" charset="-128"/>
              </a:rPr>
              <a:pPr/>
              <a:t>14</a:t>
            </a:fld>
            <a:endParaRPr lang="en-GB" altLang="de-DE" sz="100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089025" y="541338"/>
            <a:ext cx="7283450" cy="481012"/>
          </a:xfrm>
        </p:spPr>
        <p:txBody>
          <a:bodyPr/>
          <a:lstStyle/>
          <a:p>
            <a:r>
              <a:rPr lang="de-DE" dirty="0"/>
              <a:t>Wichtiges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055195"/>
              </p:ext>
            </p:extLst>
          </p:nvPr>
        </p:nvGraphicFramePr>
        <p:xfrm>
          <a:off x="125506" y="1137023"/>
          <a:ext cx="8910920" cy="4882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"/>
                <a:gridCol w="2303929"/>
                <a:gridCol w="2737823"/>
                <a:gridCol w="1782184"/>
                <a:gridCol w="1782184"/>
              </a:tblGrid>
              <a:tr h="609528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Issue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Definition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Bis</a:t>
                      </a:r>
                      <a:r>
                        <a:rPr lang="en-GB" dirty="0" smtClean="0"/>
                        <a:t> wan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Status</a:t>
                      </a:r>
                      <a:endParaRPr lang="en-GB" dirty="0"/>
                    </a:p>
                  </a:txBody>
                  <a:tcPr anchor="ctr"/>
                </a:tc>
              </a:tr>
              <a:tr h="6095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noProof="0" dirty="0" err="1" smtClean="0"/>
                        <a:t>Synchro</a:t>
                      </a:r>
                      <a:r>
                        <a:rPr lang="de-DE" sz="1400" noProof="0" dirty="0" smtClean="0"/>
                        <a:t>-RF-Distribution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90204" pitchFamily="34" charset="0"/>
                        <a:buNone/>
                      </a:pPr>
                      <a:r>
                        <a:rPr lang="de-DE" sz="1200" noProof="0" dirty="0" smtClean="0"/>
                        <a:t>Die Pritsche fehlt. Es muss dringend eine Lösung gefunden werden</a:t>
                      </a:r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noProof="0" dirty="0" smtClean="0">
                          <a:solidFill>
                            <a:srgbClr val="FF0000"/>
                          </a:solidFill>
                        </a:rPr>
                        <a:t>KW15</a:t>
                      </a:r>
                      <a:endParaRPr lang="de-DE" sz="11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 smtClean="0"/>
                        <a:t>läuft</a:t>
                      </a:r>
                    </a:p>
                  </a:txBody>
                  <a:tcPr/>
                </a:tc>
              </a:tr>
              <a:tr h="6095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noProof="0" dirty="0" smtClean="0"/>
                        <a:t>Hohlleiter Heizungskabel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noProof="0" dirty="0" smtClean="0"/>
                        <a:t>Es soll geprüft werden, ob die Heizung an den </a:t>
                      </a:r>
                      <a:r>
                        <a:rPr lang="de-DE" sz="1100" noProof="0" dirty="0" err="1" smtClean="0"/>
                        <a:t>Abstrebungen</a:t>
                      </a:r>
                      <a:r>
                        <a:rPr lang="de-DE" sz="1100" noProof="0" dirty="0" smtClean="0"/>
                        <a:t> mitbefestigt werden kann</a:t>
                      </a:r>
                      <a:endParaRPr lang="de-DE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noProof="0" dirty="0" smtClean="0">
                          <a:solidFill>
                            <a:srgbClr val="FF0000"/>
                          </a:solidFill>
                        </a:rPr>
                        <a:t>???</a:t>
                      </a:r>
                      <a:endParaRPr lang="de-DE" sz="11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 smtClean="0"/>
                        <a:t>läuft</a:t>
                      </a:r>
                    </a:p>
                  </a:txBody>
                  <a:tcPr/>
                </a:tc>
              </a:tr>
              <a:tr h="60952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1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noProof="0" dirty="0" smtClean="0"/>
                    </a:p>
                  </a:txBody>
                  <a:tcPr/>
                </a:tc>
              </a:tr>
              <a:tr h="6095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Kabelpritschen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Pritscheninstallation</a:t>
                      </a:r>
                    </a:p>
                    <a:p>
                      <a:r>
                        <a:rPr lang="de-DE" sz="1100" dirty="0" smtClean="0"/>
                        <a:t>Übergänge / Brücken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00B050"/>
                          </a:solidFill>
                        </a:rPr>
                        <a:t>KW09</a:t>
                      </a:r>
                    </a:p>
                    <a:p>
                      <a:r>
                        <a:rPr lang="de-DE" sz="1100" dirty="0" smtClean="0"/>
                        <a:t>KW12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 smtClean="0"/>
                        <a:t>läuft (</a:t>
                      </a:r>
                      <a:r>
                        <a:rPr lang="de-DE" sz="1100" noProof="0" dirty="0" smtClean="0">
                          <a:solidFill>
                            <a:srgbClr val="00B050"/>
                          </a:solidFill>
                        </a:rPr>
                        <a:t>L1 erledigt</a:t>
                      </a:r>
                      <a:r>
                        <a:rPr lang="de-DE" sz="1100" noProof="0" dirty="0" smtClean="0"/>
                        <a:t>)</a:t>
                      </a:r>
                    </a:p>
                  </a:txBody>
                  <a:tcPr/>
                </a:tc>
              </a:tr>
              <a:tr h="6160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noProof="0" dirty="0" smtClean="0"/>
                        <a:t>Personen</a:t>
                      </a:r>
                      <a:r>
                        <a:rPr lang="de-DE" sz="1400" baseline="0" noProof="0" dirty="0" smtClean="0"/>
                        <a:t> Interlock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90204" pitchFamily="34" charset="0"/>
                        <a:buNone/>
                      </a:pPr>
                      <a:r>
                        <a:rPr lang="de-DE" sz="1200" noProof="0" dirty="0" smtClean="0"/>
                        <a:t>2 Verteilerkästen in L1 sind bereits montiert und verkabelt</a:t>
                      </a:r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 dirty="0" smtClean="0">
                          <a:solidFill>
                            <a:srgbClr val="00B050"/>
                          </a:solidFill>
                        </a:rPr>
                        <a:t>erledigt</a:t>
                      </a:r>
                      <a:endParaRPr lang="de-DE" sz="1100" noProof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6095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</a:tr>
              <a:tr h="6095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90204" pitchFamily="34" charset="0"/>
                        <a:buNone/>
                      </a:pPr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de-DE" sz="1100" noProof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17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566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5340AE6F-8755-4110-ABEC-09DDB1A861A8}" type="slidenum">
              <a:rPr lang="en-GB" altLang="de-DE" sz="1000">
                <a:solidFill>
                  <a:schemeClr val="bg1"/>
                </a:solidFill>
                <a:ea typeface="Geneva" pitchFamily="1" charset="-128"/>
              </a:rPr>
              <a:pPr/>
              <a:t>15</a:t>
            </a:fld>
            <a:endParaRPr lang="en-GB" altLang="de-DE" sz="100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307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r>
              <a:rPr lang="en-GB" altLang="de-DE" sz="800">
                <a:solidFill>
                  <a:srgbClr val="000000"/>
                </a:solidFill>
              </a:rPr>
              <a:t>Delete this text and put in here: Date of the Talk, location, … (max: 1 line)</a:t>
            </a:r>
          </a:p>
          <a:p>
            <a:r>
              <a:rPr lang="en-GB" altLang="de-DE" sz="800">
                <a:solidFill>
                  <a:srgbClr val="000000"/>
                </a:solidFill>
              </a:rPr>
              <a:t>Put in here: Name of the speaker, function, affiliation, … (max. 1 line)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465616"/>
              </p:ext>
            </p:extLst>
          </p:nvPr>
        </p:nvGraphicFramePr>
        <p:xfrm>
          <a:off x="125506" y="1137023"/>
          <a:ext cx="8910920" cy="4883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"/>
                <a:gridCol w="2303929"/>
                <a:gridCol w="2737823"/>
                <a:gridCol w="1782184"/>
                <a:gridCol w="1782184"/>
              </a:tblGrid>
              <a:tr h="622113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Issue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Definition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Bis</a:t>
                      </a:r>
                      <a:r>
                        <a:rPr lang="en-GB" dirty="0" smtClean="0"/>
                        <a:t> wan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Status</a:t>
                      </a:r>
                      <a:endParaRPr lang="en-GB" dirty="0"/>
                    </a:p>
                  </a:txBody>
                  <a:tcPr anchor="ctr"/>
                </a:tc>
              </a:tr>
              <a:tr h="62211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noProof="0" dirty="0" smtClean="0"/>
                        <a:t>Timing für Warm </a:t>
                      </a:r>
                      <a:r>
                        <a:rPr lang="de-DE" sz="1400" noProof="0" dirty="0" err="1" smtClean="0"/>
                        <a:t>Commissioning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aseline="0" dirty="0" err="1" smtClean="0"/>
                        <a:t>Für</a:t>
                      </a:r>
                      <a:r>
                        <a:rPr lang="en-GB" sz="1000" baseline="0" dirty="0" smtClean="0"/>
                        <a:t> die Commissioning </a:t>
                      </a:r>
                      <a:r>
                        <a:rPr lang="en-GB" sz="1000" baseline="0" dirty="0" err="1" smtClean="0"/>
                        <a:t>müssen</a:t>
                      </a:r>
                      <a:r>
                        <a:rPr lang="en-GB" sz="1000" baseline="0" dirty="0" smtClean="0"/>
                        <a:t> LWLs</a:t>
                      </a:r>
                    </a:p>
                    <a:p>
                      <a:r>
                        <a:rPr lang="en-GB" sz="1000" baseline="0" dirty="0" smtClean="0"/>
                        <a:t>UG05 - &gt;XTL </a:t>
                      </a:r>
                      <a:r>
                        <a:rPr lang="en-GB" sz="1000" baseline="0" dirty="0" err="1" smtClean="0"/>
                        <a:t>schon</a:t>
                      </a:r>
                      <a:r>
                        <a:rPr lang="en-GB" sz="1000" baseline="0" dirty="0" smtClean="0"/>
                        <a:t> </a:t>
                      </a:r>
                      <a:r>
                        <a:rPr lang="en-GB" sz="1000" baseline="0" dirty="0" err="1" smtClean="0"/>
                        <a:t>vorhanden</a:t>
                      </a:r>
                      <a:r>
                        <a:rPr lang="en-GB" sz="1000" baseline="0" dirty="0" smtClean="0"/>
                        <a:t> sein.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62211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noProof="0" dirty="0" smtClean="0"/>
                        <a:t>Verkabelungsarbeiten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90204" pitchFamily="34" charset="0"/>
                        <a:buChar char="•"/>
                      </a:pPr>
                      <a:r>
                        <a:rPr lang="de-DE" sz="1000" noProof="0" dirty="0" smtClean="0"/>
                        <a:t>Reihenfolge</a:t>
                      </a:r>
                    </a:p>
                    <a:p>
                      <a:pPr marL="171450" indent="-171450">
                        <a:buFont typeface="Arial" panose="020B0604020202090204" pitchFamily="34" charset="0"/>
                        <a:buChar char="•"/>
                      </a:pPr>
                      <a:r>
                        <a:rPr lang="de-DE" sz="1000" noProof="0" dirty="0" smtClean="0"/>
                        <a:t>Zeitpläne</a:t>
                      </a:r>
                    </a:p>
                    <a:p>
                      <a:pPr marL="171450" indent="-171450">
                        <a:buFont typeface="Arial" panose="020B0604020202090204" pitchFamily="34" charset="0"/>
                        <a:buChar char="•"/>
                      </a:pPr>
                      <a:r>
                        <a:rPr lang="de-DE" sz="1000" noProof="0" dirty="0" smtClean="0"/>
                        <a:t>Personell</a:t>
                      </a:r>
                    </a:p>
                    <a:p>
                      <a:pPr marL="171450" indent="-171450">
                        <a:buFont typeface="Arial" panose="020B0604020202090204" pitchFamily="34" charset="0"/>
                        <a:buChar char="•"/>
                      </a:pPr>
                      <a:r>
                        <a:rPr lang="de-DE" sz="1000" noProof="0" dirty="0" smtClean="0"/>
                        <a:t>Realisierung</a:t>
                      </a:r>
                      <a:endParaRPr lang="de-DE" sz="1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</a:tr>
              <a:tr h="62211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dirty="0" smtClean="0"/>
                        <a:t>Vakuum Tech. Interlock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Nur eine temporäre Verkabelung vornehmen bis die Vakuum Racks im BC1 aufgestellt sind.</a:t>
                      </a:r>
                    </a:p>
                    <a:p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Aufgrund der späten Installation des </a:t>
                      </a:r>
                      <a:r>
                        <a:rPr lang="de-DE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Bunchcompressor</a:t>
                      </a:r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Racks mit unserer</a:t>
                      </a:r>
                    </a:p>
                    <a:p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Elektronik, der Platz auf den Pritschen an den Modulen vorhanden sein</a:t>
                      </a:r>
                    </a:p>
                    <a:p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bzw. reserviert bleiben muss.</a:t>
                      </a:r>
                    </a:p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62211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Magnetstromkabel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Arbeiten müssen bis in den Juni fortgesetzt werden. Es gibt ein weiteres Installationsfenster von 3 Wochen im März.(KW11,12,13). Es gibt Probleme (mit V4) bei der Verlängerung der Gerüstzeit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62211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90204" pitchFamily="34" charset="0"/>
                        <a:buChar char="•"/>
                      </a:pPr>
                      <a:endParaRPr lang="de-DE" sz="1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de-DE" dirty="0" err="1" smtClean="0"/>
              <a:t>Remarks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170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14 April 2015</a:t>
            </a:r>
            <a:endParaRPr lang="en-GB" dirty="0" smtClean="0"/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72251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smtClean="0"/>
              <a:t>Kabelpritschen und Verkabelung</a:t>
            </a:r>
            <a:endParaRPr lang="de-DE" kern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51" y="1150937"/>
            <a:ext cx="3342419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569" y="1150937"/>
            <a:ext cx="3360132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76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72251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smtClean="0"/>
              <a:t>Kabelpritschen und Verkabelung</a:t>
            </a:r>
            <a:endParaRPr lang="de-DE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77" y="1066800"/>
            <a:ext cx="7172325" cy="537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74850" y="6038850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400" b="1" dirty="0" smtClean="0">
                <a:solidFill>
                  <a:schemeClr val="bg1"/>
                </a:solidFill>
              </a:rPr>
              <a:t>07.04.2015</a:t>
            </a:r>
            <a:endParaRPr lang="de-DE" sz="14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175000" cy="423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14 April 2015</a:t>
            </a:r>
            <a:endParaRPr lang="en-GB" dirty="0" smtClean="0"/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924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72251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smtClean="0"/>
              <a:t>Kabelpritschen und Verkabelung</a:t>
            </a:r>
            <a:endParaRPr lang="de-DE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1974850" y="6038850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400" b="1" dirty="0" smtClean="0">
                <a:solidFill>
                  <a:schemeClr val="bg1"/>
                </a:solidFill>
              </a:rPr>
              <a:t>07.04.2015</a:t>
            </a:r>
            <a:endParaRPr lang="de-DE" sz="1400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73" y="1094740"/>
            <a:ext cx="5915047" cy="443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33" y="2093471"/>
            <a:ext cx="3268467" cy="435812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14 April 2015</a:t>
            </a:r>
            <a:endParaRPr lang="en-GB" dirty="0" smtClean="0"/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441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57618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dirty="0"/>
              <a:t>XFEL Inbetriebnahme und Vorbereitung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55271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14 April 2015</a:t>
            </a:r>
            <a:endParaRPr lang="en-GB" dirty="0" smtClean="0"/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648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chteck 377"/>
          <p:cNvSpPr/>
          <p:nvPr/>
        </p:nvSpPr>
        <p:spPr bwMode="auto">
          <a:xfrm>
            <a:off x="5889625" y="1125538"/>
            <a:ext cx="2786063" cy="1063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6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L2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273050" y="1125538"/>
            <a:ext cx="2830513" cy="1063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6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L1</a:t>
            </a: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rgbClr val="181132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en-US" altLang="de-DE" sz="1800"/>
          </a:p>
        </p:txBody>
      </p:sp>
      <p:pic>
        <p:nvPicPr>
          <p:cNvPr id="2053" name="Picture 8" descr="Undulator_final_nurh#50DE97_links4-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15"/>
          <p:cNvSpPr txBox="1">
            <a:spLocks noChangeArrowheads="1"/>
          </p:cNvSpPr>
          <p:nvPr/>
        </p:nvSpPr>
        <p:spPr bwMode="auto">
          <a:xfrm>
            <a:off x="8458200" y="6858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50000"/>
              </a:spcBef>
              <a:buClrTx/>
              <a:buFontTx/>
              <a:buNone/>
            </a:pPr>
            <a:fld id="{F940AEA2-202F-4290-8F95-E069249F8CCC}" type="slidenum">
              <a:rPr lang="en-GB" altLang="de-DE" sz="1800" b="1">
                <a:solidFill>
                  <a:srgbClr val="FFFFFF"/>
                </a:solidFill>
                <a:latin typeface="Arial" charset="0"/>
              </a:rPr>
              <a:pPr algn="ctr" eaLnBrk="0" hangingPunct="0">
                <a:spcBef>
                  <a:spcPct val="50000"/>
                </a:spcBef>
                <a:buClrTx/>
                <a:buFontTx/>
                <a:buNone/>
              </a:pPr>
              <a:t>6</a:t>
            </a:fld>
            <a:endParaRPr lang="en-GB" altLang="de-DE" sz="18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Abgerundetes Rechteck 2"/>
          <p:cNvSpPr/>
          <p:nvPr/>
        </p:nvSpPr>
        <p:spPr bwMode="auto">
          <a:xfrm>
            <a:off x="387350" y="1268413"/>
            <a:ext cx="576263" cy="10795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 5</a:t>
            </a:r>
          </a:p>
        </p:txBody>
      </p:sp>
      <p:sp>
        <p:nvSpPr>
          <p:cNvPr id="26" name="Abgerundetes Rechteck 25"/>
          <p:cNvSpPr/>
          <p:nvPr/>
        </p:nvSpPr>
        <p:spPr bwMode="auto">
          <a:xfrm>
            <a:off x="1036638" y="1268413"/>
            <a:ext cx="576262" cy="10795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 1</a:t>
            </a:r>
          </a:p>
        </p:txBody>
      </p:sp>
      <p:sp>
        <p:nvSpPr>
          <p:cNvPr id="27" name="Abgerundetes Rechteck 26"/>
          <p:cNvSpPr/>
          <p:nvPr/>
        </p:nvSpPr>
        <p:spPr bwMode="auto">
          <a:xfrm>
            <a:off x="1692275" y="1268413"/>
            <a:ext cx="576263" cy="10795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 2</a:t>
            </a:r>
          </a:p>
        </p:txBody>
      </p:sp>
      <p:sp>
        <p:nvSpPr>
          <p:cNvPr id="28" name="Abgerundetes Rechteck 27"/>
          <p:cNvSpPr/>
          <p:nvPr/>
        </p:nvSpPr>
        <p:spPr bwMode="auto">
          <a:xfrm>
            <a:off x="2339975" y="1268413"/>
            <a:ext cx="576263" cy="10795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 -1</a:t>
            </a:r>
          </a:p>
        </p:txBody>
      </p:sp>
      <p:sp>
        <p:nvSpPr>
          <p:cNvPr id="44" name="L-Form 43"/>
          <p:cNvSpPr>
            <a:spLocks/>
          </p:cNvSpPr>
          <p:nvPr/>
        </p:nvSpPr>
        <p:spPr bwMode="auto">
          <a:xfrm flipH="1">
            <a:off x="2845124" y="1268413"/>
            <a:ext cx="144016" cy="216024"/>
          </a:xfrm>
          <a:prstGeom prst="corner">
            <a:avLst/>
          </a:prstGeom>
          <a:gradFill>
            <a:gsLst>
              <a:gs pos="50000">
                <a:schemeClr val="accent1"/>
              </a:gs>
              <a:gs pos="100000">
                <a:schemeClr val="lt1">
                  <a:shade val="30000"/>
                  <a:satMod val="20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1003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spcBef>
                <a:spcPct val="0"/>
              </a:spcBef>
              <a:buClrTx/>
              <a:buFontTx/>
              <a:buNone/>
              <a:defRPr/>
            </a:pPr>
            <a:endParaRPr lang="de-DE" sz="1800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2065" name="Picture 31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46188"/>
            <a:ext cx="244475" cy="31115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5" name="Rechteck 4"/>
          <p:cNvSpPr/>
          <p:nvPr/>
        </p:nvSpPr>
        <p:spPr bwMode="auto">
          <a:xfrm>
            <a:off x="964308" y="1268413"/>
            <a:ext cx="71414" cy="144016"/>
          </a:xfrm>
          <a:prstGeom prst="rect">
            <a:avLst/>
          </a:prstGeom>
          <a:gradFill flip="none" rotWithShape="1"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lt1">
                  <a:shade val="30000"/>
                  <a:satMod val="2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  <a:buClrTx/>
              <a:buFontTx/>
              <a:buNone/>
              <a:defRPr/>
            </a:pPr>
            <a:endParaRPr lang="de-DE" sz="1800">
              <a:solidFill>
                <a:srgbClr val="000000"/>
              </a:solidFill>
              <a:latin typeface="Helvetica" charset="0"/>
              <a:ea typeface="ＭＳ Ｐゴシック" charset="-128"/>
            </a:endParaRPr>
          </a:p>
        </p:txBody>
      </p:sp>
      <p:pic>
        <p:nvPicPr>
          <p:cNvPr id="2066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268413"/>
            <a:ext cx="98425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echteck 47"/>
          <p:cNvSpPr/>
          <p:nvPr/>
        </p:nvSpPr>
        <p:spPr bwMode="auto">
          <a:xfrm>
            <a:off x="2268638" y="1271970"/>
            <a:ext cx="71414" cy="144016"/>
          </a:xfrm>
          <a:prstGeom prst="rect">
            <a:avLst/>
          </a:prstGeom>
          <a:gradFill flip="none" rotWithShape="1"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lt1">
                  <a:shade val="30000"/>
                  <a:satMod val="2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  <a:buClrTx/>
              <a:buFontTx/>
              <a:buNone/>
              <a:defRPr/>
            </a:pPr>
            <a:endParaRPr lang="de-DE" sz="1800">
              <a:solidFill>
                <a:srgbClr val="000000"/>
              </a:solidFill>
              <a:latin typeface="Helvetica" charset="0"/>
              <a:ea typeface="ＭＳ Ｐゴシック" charset="-128"/>
            </a:endParaRPr>
          </a:p>
        </p:txBody>
      </p:sp>
      <p:sp>
        <p:nvSpPr>
          <p:cNvPr id="2070" name="Rechteck 314"/>
          <p:cNvSpPr>
            <a:spLocks noChangeArrowheads="1"/>
          </p:cNvSpPr>
          <p:nvPr/>
        </p:nvSpPr>
        <p:spPr bwMode="auto">
          <a:xfrm>
            <a:off x="1738313" y="1433513"/>
            <a:ext cx="223837" cy="14287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de-DE" altLang="de-DE" sz="400"/>
          </a:p>
        </p:txBody>
      </p:sp>
      <p:sp>
        <p:nvSpPr>
          <p:cNvPr id="2071" name="Rechteck 315"/>
          <p:cNvSpPr>
            <a:spLocks noChangeArrowheads="1"/>
          </p:cNvSpPr>
          <p:nvPr/>
        </p:nvSpPr>
        <p:spPr bwMode="auto">
          <a:xfrm>
            <a:off x="2092325" y="1433513"/>
            <a:ext cx="315913" cy="14287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2072" name="Rechteck 316"/>
          <p:cNvSpPr>
            <a:spLocks noChangeArrowheads="1"/>
          </p:cNvSpPr>
          <p:nvPr/>
        </p:nvSpPr>
        <p:spPr bwMode="auto">
          <a:xfrm>
            <a:off x="1443038" y="1433513"/>
            <a:ext cx="152400" cy="14287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318" name="Bogen 317"/>
          <p:cNvSpPr/>
          <p:nvPr/>
        </p:nvSpPr>
        <p:spPr bwMode="auto">
          <a:xfrm rot="10800000">
            <a:off x="1962150" y="1458913"/>
            <a:ext cx="144463" cy="46037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  <a:buClrTx/>
              <a:buFontTx/>
              <a:buNone/>
              <a:defRPr/>
            </a:pPr>
            <a:endParaRPr lang="de-DE" sz="1800">
              <a:solidFill>
                <a:srgbClr val="000000"/>
              </a:solidFill>
              <a:latin typeface="Helvetica" charset="0"/>
              <a:ea typeface="ＭＳ Ｐゴシック" charset="-128"/>
            </a:endParaRPr>
          </a:p>
        </p:txBody>
      </p:sp>
      <p:sp>
        <p:nvSpPr>
          <p:cNvPr id="319" name="Bogen 318"/>
          <p:cNvSpPr/>
          <p:nvPr/>
        </p:nvSpPr>
        <p:spPr bwMode="auto">
          <a:xfrm rot="10800000" flipH="1">
            <a:off x="1947863" y="1458913"/>
            <a:ext cx="144462" cy="46037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  <a:buClrTx/>
              <a:buFontTx/>
              <a:buNone/>
              <a:defRPr/>
            </a:pPr>
            <a:endParaRPr lang="de-DE" sz="1800">
              <a:solidFill>
                <a:srgbClr val="000000"/>
              </a:solidFill>
              <a:latin typeface="Helvetica" charset="0"/>
              <a:ea typeface="ＭＳ Ｐゴシック" charset="-128"/>
            </a:endParaRPr>
          </a:p>
        </p:txBody>
      </p:sp>
      <p:cxnSp>
        <p:nvCxnSpPr>
          <p:cNvPr id="2075" name="Gerade Verbindung 319"/>
          <p:cNvCxnSpPr>
            <a:cxnSpLocks noChangeShapeType="1"/>
          </p:cNvCxnSpPr>
          <p:nvPr/>
        </p:nvCxnSpPr>
        <p:spPr bwMode="auto">
          <a:xfrm flipV="1">
            <a:off x="1595438" y="1504950"/>
            <a:ext cx="128587" cy="0"/>
          </a:xfrm>
          <a:prstGeom prst="line">
            <a:avLst/>
          </a:prstGeom>
          <a:noFill/>
          <a:ln w="222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76" name="Gerade Verbindung 320"/>
          <p:cNvCxnSpPr>
            <a:cxnSpLocks noChangeShapeType="1"/>
          </p:cNvCxnSpPr>
          <p:nvPr/>
        </p:nvCxnSpPr>
        <p:spPr bwMode="auto">
          <a:xfrm flipV="1">
            <a:off x="1658938" y="1397000"/>
            <a:ext cx="1587" cy="107950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7" name="Rechteck 321"/>
          <p:cNvSpPr>
            <a:spLocks noChangeArrowheads="1"/>
          </p:cNvSpPr>
          <p:nvPr/>
        </p:nvSpPr>
        <p:spPr bwMode="auto">
          <a:xfrm>
            <a:off x="779463" y="1503363"/>
            <a:ext cx="77787" cy="71437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2078" name="Rechteck 322"/>
          <p:cNvSpPr>
            <a:spLocks noChangeArrowheads="1"/>
          </p:cNvSpPr>
          <p:nvPr/>
        </p:nvSpPr>
        <p:spPr bwMode="auto">
          <a:xfrm>
            <a:off x="2479675" y="1504950"/>
            <a:ext cx="77788" cy="71438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2079" name="Rechteck 325"/>
          <p:cNvSpPr>
            <a:spLocks noChangeArrowheads="1"/>
          </p:cNvSpPr>
          <p:nvPr/>
        </p:nvSpPr>
        <p:spPr bwMode="auto">
          <a:xfrm>
            <a:off x="989013" y="1503363"/>
            <a:ext cx="79375" cy="71437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2080" name="Rechteck 326"/>
          <p:cNvSpPr>
            <a:spLocks noChangeArrowheads="1"/>
          </p:cNvSpPr>
          <p:nvPr/>
        </p:nvSpPr>
        <p:spPr bwMode="auto">
          <a:xfrm>
            <a:off x="1108075" y="1503363"/>
            <a:ext cx="77788" cy="71437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2081" name="Textfeld 11"/>
          <p:cNvSpPr txBox="1">
            <a:spLocks noChangeArrowheads="1"/>
          </p:cNvSpPr>
          <p:nvPr/>
        </p:nvSpPr>
        <p:spPr bwMode="auto">
          <a:xfrm>
            <a:off x="1690688" y="1411288"/>
            <a:ext cx="307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600"/>
              <a:t>A2</a:t>
            </a:r>
          </a:p>
        </p:txBody>
      </p:sp>
      <p:sp>
        <p:nvSpPr>
          <p:cNvPr id="336" name="Rechteck 335"/>
          <p:cNvSpPr/>
          <p:nvPr/>
        </p:nvSpPr>
        <p:spPr bwMode="auto">
          <a:xfrm>
            <a:off x="273050" y="3135313"/>
            <a:ext cx="8407400" cy="1063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600" b="1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L3</a:t>
            </a:r>
          </a:p>
        </p:txBody>
      </p:sp>
      <p:sp>
        <p:nvSpPr>
          <p:cNvPr id="337" name="Rechteck 336"/>
          <p:cNvSpPr/>
          <p:nvPr/>
        </p:nvSpPr>
        <p:spPr bwMode="auto">
          <a:xfrm>
            <a:off x="266700" y="3651250"/>
            <a:ext cx="8405813" cy="1063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600" b="1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L3</a:t>
            </a:r>
          </a:p>
        </p:txBody>
      </p:sp>
      <p:sp>
        <p:nvSpPr>
          <p:cNvPr id="338" name="Rechteck 337"/>
          <p:cNvSpPr/>
          <p:nvPr/>
        </p:nvSpPr>
        <p:spPr bwMode="auto">
          <a:xfrm>
            <a:off x="266700" y="4168775"/>
            <a:ext cx="8407400" cy="1079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600" b="1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L3</a:t>
            </a:r>
          </a:p>
        </p:txBody>
      </p:sp>
      <p:sp>
        <p:nvSpPr>
          <p:cNvPr id="339" name="Rechteck 338"/>
          <p:cNvSpPr/>
          <p:nvPr/>
        </p:nvSpPr>
        <p:spPr bwMode="auto">
          <a:xfrm>
            <a:off x="273050" y="4686300"/>
            <a:ext cx="8407400" cy="1079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600" b="1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L3</a:t>
            </a:r>
          </a:p>
        </p:txBody>
      </p:sp>
      <p:sp>
        <p:nvSpPr>
          <p:cNvPr id="340" name="Rechteck 339"/>
          <p:cNvSpPr/>
          <p:nvPr/>
        </p:nvSpPr>
        <p:spPr bwMode="auto">
          <a:xfrm>
            <a:off x="274638" y="5202238"/>
            <a:ext cx="8405812" cy="1079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600" b="1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L3</a:t>
            </a:r>
          </a:p>
        </p:txBody>
      </p:sp>
      <p:sp>
        <p:nvSpPr>
          <p:cNvPr id="2087" name="Textfeld 18"/>
          <p:cNvSpPr txBox="1">
            <a:spLocks noChangeArrowheads="1"/>
          </p:cNvSpPr>
          <p:nvPr/>
        </p:nvSpPr>
        <p:spPr bwMode="auto">
          <a:xfrm>
            <a:off x="1295400" y="387350"/>
            <a:ext cx="459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1800">
                <a:solidFill>
                  <a:srgbClr val="FFFFFF"/>
                </a:solidFill>
              </a:rPr>
              <a:t>Status Montage: Modul- und RF-Stationen                                    </a:t>
            </a:r>
            <a:endParaRPr lang="de-DE" altLang="de-DE" sz="1100">
              <a:solidFill>
                <a:srgbClr val="FFFFFF"/>
              </a:solidFill>
            </a:endParaRPr>
          </a:p>
        </p:txBody>
      </p:sp>
      <p:sp>
        <p:nvSpPr>
          <p:cNvPr id="54" name="Abgerundetes Rechteck 53"/>
          <p:cNvSpPr/>
          <p:nvPr/>
        </p:nvSpPr>
        <p:spPr bwMode="auto">
          <a:xfrm>
            <a:off x="6889750" y="2289175"/>
            <a:ext cx="576263" cy="107950"/>
          </a:xfrm>
          <a:prstGeom prst="roundRect">
            <a:avLst/>
          </a:prstGeom>
          <a:solidFill>
            <a:srgbClr val="EF8F0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 15</a:t>
            </a:r>
          </a:p>
        </p:txBody>
      </p:sp>
      <p:sp>
        <p:nvSpPr>
          <p:cNvPr id="2089" name="Textfeld 10"/>
          <p:cNvSpPr txBox="1">
            <a:spLocks noChangeArrowheads="1"/>
          </p:cNvSpPr>
          <p:nvPr/>
        </p:nvSpPr>
        <p:spPr bwMode="auto">
          <a:xfrm>
            <a:off x="388938" y="4997450"/>
            <a:ext cx="57308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600"/>
              <a:t>geparkt</a:t>
            </a:r>
          </a:p>
        </p:txBody>
      </p:sp>
      <p:sp>
        <p:nvSpPr>
          <p:cNvPr id="2090" name="Textfeld 1"/>
          <p:cNvSpPr txBox="1">
            <a:spLocks noChangeArrowheads="1"/>
          </p:cNvSpPr>
          <p:nvPr/>
        </p:nvSpPr>
        <p:spPr bwMode="auto">
          <a:xfrm>
            <a:off x="6588125" y="685800"/>
            <a:ext cx="1704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1400">
                <a:solidFill>
                  <a:srgbClr val="FFFFFF"/>
                </a:solidFill>
              </a:rPr>
              <a:t>Stand: 10.04.2015</a:t>
            </a:r>
          </a:p>
        </p:txBody>
      </p:sp>
      <p:sp>
        <p:nvSpPr>
          <p:cNvPr id="2091" name="Textfeld 10"/>
          <p:cNvSpPr txBox="1">
            <a:spLocks noChangeArrowheads="1"/>
          </p:cNvSpPr>
          <p:nvPr/>
        </p:nvSpPr>
        <p:spPr bwMode="auto">
          <a:xfrm>
            <a:off x="6892925" y="2400300"/>
            <a:ext cx="5730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600"/>
              <a:t>geparkt</a:t>
            </a:r>
          </a:p>
        </p:txBody>
      </p:sp>
      <p:sp>
        <p:nvSpPr>
          <p:cNvPr id="2092" name="Textfeld 1"/>
          <p:cNvSpPr txBox="1">
            <a:spLocks noChangeArrowheads="1"/>
          </p:cNvSpPr>
          <p:nvPr/>
        </p:nvSpPr>
        <p:spPr bwMode="auto">
          <a:xfrm>
            <a:off x="530225" y="1090613"/>
            <a:ext cx="3238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L001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A2.1.L1</a:t>
            </a:r>
          </a:p>
        </p:txBody>
      </p:sp>
      <p:sp>
        <p:nvSpPr>
          <p:cNvPr id="79" name="Rechteck 78"/>
          <p:cNvSpPr/>
          <p:nvPr/>
        </p:nvSpPr>
        <p:spPr bwMode="auto">
          <a:xfrm>
            <a:off x="3103563" y="1125538"/>
            <a:ext cx="2786062" cy="10636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600" b="1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BC1</a:t>
            </a:r>
          </a:p>
        </p:txBody>
      </p:sp>
      <p:sp>
        <p:nvSpPr>
          <p:cNvPr id="88" name="Rechteck 87"/>
          <p:cNvSpPr/>
          <p:nvPr/>
        </p:nvSpPr>
        <p:spPr bwMode="auto">
          <a:xfrm>
            <a:off x="273050" y="1624013"/>
            <a:ext cx="5616575" cy="1079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600" b="1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L2</a:t>
            </a:r>
          </a:p>
        </p:txBody>
      </p:sp>
      <p:sp>
        <p:nvSpPr>
          <p:cNvPr id="102" name="Rechteck 101"/>
          <p:cNvSpPr/>
          <p:nvPr/>
        </p:nvSpPr>
        <p:spPr bwMode="auto">
          <a:xfrm>
            <a:off x="269875" y="2136775"/>
            <a:ext cx="8405813" cy="1079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600" b="1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L3</a:t>
            </a:r>
          </a:p>
        </p:txBody>
      </p:sp>
      <p:sp>
        <p:nvSpPr>
          <p:cNvPr id="115" name="Rechteck 114"/>
          <p:cNvSpPr/>
          <p:nvPr/>
        </p:nvSpPr>
        <p:spPr bwMode="auto">
          <a:xfrm>
            <a:off x="271463" y="2638425"/>
            <a:ext cx="8407400" cy="1079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600" b="1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L3</a:t>
            </a:r>
          </a:p>
        </p:txBody>
      </p:sp>
      <p:sp>
        <p:nvSpPr>
          <p:cNvPr id="2097" name="Rechteck 321"/>
          <p:cNvSpPr>
            <a:spLocks noChangeArrowheads="1"/>
          </p:cNvSpPr>
          <p:nvPr/>
        </p:nvSpPr>
        <p:spPr bwMode="auto">
          <a:xfrm>
            <a:off x="1254125" y="1503363"/>
            <a:ext cx="77788" cy="71437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2098" name="Rechteck 321"/>
          <p:cNvSpPr>
            <a:spLocks noChangeArrowheads="1"/>
          </p:cNvSpPr>
          <p:nvPr/>
        </p:nvSpPr>
        <p:spPr bwMode="auto">
          <a:xfrm>
            <a:off x="2586038" y="1504950"/>
            <a:ext cx="77787" cy="71438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2099" name="Rechteck 321"/>
          <p:cNvSpPr>
            <a:spLocks noChangeArrowheads="1"/>
          </p:cNvSpPr>
          <p:nvPr/>
        </p:nvSpPr>
        <p:spPr bwMode="auto">
          <a:xfrm>
            <a:off x="2700338" y="1504950"/>
            <a:ext cx="77787" cy="71438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cxnSp>
        <p:nvCxnSpPr>
          <p:cNvPr id="2100" name="Gerade Verbindung 176"/>
          <p:cNvCxnSpPr>
            <a:cxnSpLocks noChangeShapeType="1"/>
          </p:cNvCxnSpPr>
          <p:nvPr/>
        </p:nvCxnSpPr>
        <p:spPr bwMode="auto">
          <a:xfrm flipV="1">
            <a:off x="1354138" y="1466850"/>
            <a:ext cx="0" cy="1079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01" name="Gerade Verbindung 177"/>
          <p:cNvCxnSpPr>
            <a:cxnSpLocks noChangeShapeType="1"/>
          </p:cNvCxnSpPr>
          <p:nvPr/>
        </p:nvCxnSpPr>
        <p:spPr bwMode="auto">
          <a:xfrm flipV="1">
            <a:off x="2808288" y="1468438"/>
            <a:ext cx="0" cy="1079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02" name="Gerade Verbindung 182"/>
          <p:cNvCxnSpPr>
            <a:cxnSpLocks noChangeShapeType="1"/>
          </p:cNvCxnSpPr>
          <p:nvPr/>
        </p:nvCxnSpPr>
        <p:spPr bwMode="auto">
          <a:xfrm flipV="1">
            <a:off x="2459038" y="1468438"/>
            <a:ext cx="0" cy="1079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03" name="Gerade Verbindung 15"/>
          <p:cNvCxnSpPr>
            <a:cxnSpLocks noChangeShapeType="1"/>
          </p:cNvCxnSpPr>
          <p:nvPr/>
        </p:nvCxnSpPr>
        <p:spPr bwMode="auto">
          <a:xfrm>
            <a:off x="2590800" y="1471613"/>
            <a:ext cx="2159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04" name="Rechteck 20"/>
          <p:cNvSpPr>
            <a:spLocks noChangeArrowheads="1"/>
          </p:cNvSpPr>
          <p:nvPr/>
        </p:nvSpPr>
        <p:spPr bwMode="auto">
          <a:xfrm>
            <a:off x="2916238" y="1504950"/>
            <a:ext cx="71437" cy="714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grpSp>
        <p:nvGrpSpPr>
          <p:cNvPr id="2105" name="Gruppieren 18"/>
          <p:cNvGrpSpPr>
            <a:grpSpLocks/>
          </p:cNvGrpSpPr>
          <p:nvPr/>
        </p:nvGrpSpPr>
        <p:grpSpPr bwMode="auto">
          <a:xfrm>
            <a:off x="2009775" y="2459038"/>
            <a:ext cx="465138" cy="153987"/>
            <a:chOff x="2009623" y="2458393"/>
            <a:chExt cx="465136" cy="153888"/>
          </a:xfrm>
        </p:grpSpPr>
        <p:sp>
          <p:nvSpPr>
            <p:cNvPr id="2483" name="Rechteck 315"/>
            <p:cNvSpPr>
              <a:spLocks noChangeArrowheads="1"/>
            </p:cNvSpPr>
            <p:nvPr/>
          </p:nvSpPr>
          <p:spPr bwMode="auto">
            <a:xfrm>
              <a:off x="2083530" y="2460931"/>
              <a:ext cx="331611" cy="142875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9pPr>
            </a:lstStyle>
            <a:p>
              <a:pPr eaLnBrk="0" hangingPunct="0">
                <a:spcBef>
                  <a:spcPct val="0"/>
                </a:spcBef>
                <a:buClrTx/>
                <a:buFontTx/>
                <a:buNone/>
              </a:pPr>
              <a:endParaRPr lang="de-DE" altLang="de-DE" sz="1800"/>
            </a:p>
          </p:txBody>
        </p:sp>
        <p:sp>
          <p:nvSpPr>
            <p:cNvPr id="2484" name="Textfeld 24"/>
            <p:cNvSpPr txBox="1">
              <a:spLocks noChangeArrowheads="1"/>
            </p:cNvSpPr>
            <p:nvPr/>
          </p:nvSpPr>
          <p:spPr bwMode="auto">
            <a:xfrm>
              <a:off x="2009623" y="2458393"/>
              <a:ext cx="46513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9pPr>
            </a:lstStyle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400">
                  <a:latin typeface="Arial" charset="0"/>
                  <a:cs typeface="Arial" charset="0"/>
                </a:rPr>
                <a:t>Pulstrafo</a:t>
              </a:r>
            </a:p>
          </p:txBody>
        </p:sp>
      </p:grpSp>
      <p:grpSp>
        <p:nvGrpSpPr>
          <p:cNvPr id="2106" name="Gruppieren 30"/>
          <p:cNvGrpSpPr>
            <a:grpSpLocks/>
          </p:cNvGrpSpPr>
          <p:nvPr/>
        </p:nvGrpSpPr>
        <p:grpSpPr bwMode="auto">
          <a:xfrm>
            <a:off x="458788" y="1255713"/>
            <a:ext cx="433387" cy="0"/>
            <a:chOff x="4644008" y="3573016"/>
            <a:chExt cx="432040" cy="559"/>
          </a:xfrm>
        </p:grpSpPr>
        <p:cxnSp>
          <p:nvCxnSpPr>
            <p:cNvPr id="2480" name="Gerade Verbindung 29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81" name="Gerade Verbindung 198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82" name="Gerade Verbindung 199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07" name="Gruppieren 209"/>
          <p:cNvGrpSpPr>
            <a:grpSpLocks/>
          </p:cNvGrpSpPr>
          <p:nvPr/>
        </p:nvGrpSpPr>
        <p:grpSpPr bwMode="auto">
          <a:xfrm>
            <a:off x="1108075" y="1254125"/>
            <a:ext cx="433388" cy="0"/>
            <a:chOff x="4644008" y="3573016"/>
            <a:chExt cx="432040" cy="559"/>
          </a:xfrm>
        </p:grpSpPr>
        <p:cxnSp>
          <p:nvCxnSpPr>
            <p:cNvPr id="2477" name="Gerade Verbindung 210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78" name="Gerade Verbindung 211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79" name="Gerade Verbindung 212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08" name="Gruppieren 213"/>
          <p:cNvGrpSpPr>
            <a:grpSpLocks/>
          </p:cNvGrpSpPr>
          <p:nvPr/>
        </p:nvGrpSpPr>
        <p:grpSpPr bwMode="auto">
          <a:xfrm>
            <a:off x="1771650" y="1252538"/>
            <a:ext cx="431800" cy="1587"/>
            <a:chOff x="4644008" y="3573016"/>
            <a:chExt cx="432040" cy="559"/>
          </a:xfrm>
        </p:grpSpPr>
        <p:cxnSp>
          <p:nvCxnSpPr>
            <p:cNvPr id="2474" name="Gerade Verbindung 214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75" name="Gerade Verbindung 215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76" name="Gerade Verbindung 216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09" name="Gruppieren 217"/>
          <p:cNvGrpSpPr>
            <a:grpSpLocks/>
          </p:cNvGrpSpPr>
          <p:nvPr/>
        </p:nvGrpSpPr>
        <p:grpSpPr bwMode="auto">
          <a:xfrm>
            <a:off x="2420938" y="1252538"/>
            <a:ext cx="431800" cy="0"/>
            <a:chOff x="4644008" y="3573016"/>
            <a:chExt cx="432040" cy="559"/>
          </a:xfrm>
        </p:grpSpPr>
        <p:cxnSp>
          <p:nvCxnSpPr>
            <p:cNvPr id="2471" name="Gerade Verbindung 218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72" name="Gerade Verbindung 219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73" name="Gerade Verbindung 220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10" name="Gruppieren 221"/>
          <p:cNvGrpSpPr>
            <a:grpSpLocks/>
          </p:cNvGrpSpPr>
          <p:nvPr/>
        </p:nvGrpSpPr>
        <p:grpSpPr bwMode="auto">
          <a:xfrm>
            <a:off x="458788" y="1765300"/>
            <a:ext cx="431800" cy="0"/>
            <a:chOff x="4644008" y="3573016"/>
            <a:chExt cx="432040" cy="559"/>
          </a:xfrm>
        </p:grpSpPr>
        <p:cxnSp>
          <p:nvCxnSpPr>
            <p:cNvPr id="2468" name="Gerade Verbindung 222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69" name="Gerade Verbindung 223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70" name="Gerade Verbindung 224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11" name="Gruppieren 225"/>
          <p:cNvGrpSpPr>
            <a:grpSpLocks/>
          </p:cNvGrpSpPr>
          <p:nvPr/>
        </p:nvGrpSpPr>
        <p:grpSpPr bwMode="auto">
          <a:xfrm>
            <a:off x="1104900" y="1765300"/>
            <a:ext cx="431800" cy="0"/>
            <a:chOff x="4644008" y="3573016"/>
            <a:chExt cx="432040" cy="559"/>
          </a:xfrm>
        </p:grpSpPr>
        <p:cxnSp>
          <p:nvCxnSpPr>
            <p:cNvPr id="2465" name="Gerade Verbindung 226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66" name="Gerade Verbindung 227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67" name="Gerade Verbindung 228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12" name="Gruppieren 233"/>
          <p:cNvGrpSpPr>
            <a:grpSpLocks/>
          </p:cNvGrpSpPr>
          <p:nvPr/>
        </p:nvGrpSpPr>
        <p:grpSpPr bwMode="auto">
          <a:xfrm>
            <a:off x="6083300" y="1254125"/>
            <a:ext cx="431800" cy="1588"/>
            <a:chOff x="4644008" y="3573016"/>
            <a:chExt cx="432040" cy="559"/>
          </a:xfrm>
        </p:grpSpPr>
        <p:cxnSp>
          <p:nvCxnSpPr>
            <p:cNvPr id="2462" name="Gerade Verbindung 234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63" name="Gerade Verbindung 235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64" name="Gerade Verbindung 236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13" name="Gruppieren 237"/>
          <p:cNvGrpSpPr>
            <a:grpSpLocks/>
          </p:cNvGrpSpPr>
          <p:nvPr/>
        </p:nvGrpSpPr>
        <p:grpSpPr bwMode="auto">
          <a:xfrm>
            <a:off x="6732588" y="1254125"/>
            <a:ext cx="431800" cy="0"/>
            <a:chOff x="4644008" y="3573016"/>
            <a:chExt cx="432040" cy="559"/>
          </a:xfrm>
        </p:grpSpPr>
        <p:cxnSp>
          <p:nvCxnSpPr>
            <p:cNvPr id="2459" name="Gerade Verbindung 238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60" name="Gerade Verbindung 239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61" name="Gerade Verbindung 240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14" name="Gruppieren 241"/>
          <p:cNvGrpSpPr>
            <a:grpSpLocks/>
          </p:cNvGrpSpPr>
          <p:nvPr/>
        </p:nvGrpSpPr>
        <p:grpSpPr bwMode="auto">
          <a:xfrm>
            <a:off x="7380288" y="1250950"/>
            <a:ext cx="431800" cy="1588"/>
            <a:chOff x="4644008" y="3573016"/>
            <a:chExt cx="432040" cy="559"/>
          </a:xfrm>
        </p:grpSpPr>
        <p:cxnSp>
          <p:nvCxnSpPr>
            <p:cNvPr id="2456" name="Gerade Verbindung 242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7" name="Gerade Verbindung 243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" name="Gerade Verbindung 244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15" name="Gruppieren 249"/>
          <p:cNvGrpSpPr>
            <a:grpSpLocks/>
          </p:cNvGrpSpPr>
          <p:nvPr/>
        </p:nvGrpSpPr>
        <p:grpSpPr bwMode="auto">
          <a:xfrm>
            <a:off x="2408238" y="2270125"/>
            <a:ext cx="431800" cy="1588"/>
            <a:chOff x="4644008" y="3573016"/>
            <a:chExt cx="432040" cy="559"/>
          </a:xfrm>
        </p:grpSpPr>
        <p:cxnSp>
          <p:nvCxnSpPr>
            <p:cNvPr id="2453" name="Gerade Verbindung 250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4" name="Gerade Verbindung 251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5" name="Gerade Verbindung 252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16" name="Gruppieren 253"/>
          <p:cNvGrpSpPr>
            <a:grpSpLocks/>
          </p:cNvGrpSpPr>
          <p:nvPr/>
        </p:nvGrpSpPr>
        <p:grpSpPr bwMode="auto">
          <a:xfrm>
            <a:off x="1763713" y="2268538"/>
            <a:ext cx="433387" cy="0"/>
            <a:chOff x="4644008" y="3573016"/>
            <a:chExt cx="432040" cy="559"/>
          </a:xfrm>
        </p:grpSpPr>
        <p:cxnSp>
          <p:nvCxnSpPr>
            <p:cNvPr id="2450" name="Gerade Verbindung 254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1" name="Gerade Verbindung 255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2" name="Gerade Verbindung 256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17" name="Gruppieren 257"/>
          <p:cNvGrpSpPr>
            <a:grpSpLocks/>
          </p:cNvGrpSpPr>
          <p:nvPr/>
        </p:nvGrpSpPr>
        <p:grpSpPr bwMode="auto">
          <a:xfrm>
            <a:off x="1112838" y="2266950"/>
            <a:ext cx="431800" cy="1588"/>
            <a:chOff x="4644008" y="3573016"/>
            <a:chExt cx="432040" cy="559"/>
          </a:xfrm>
        </p:grpSpPr>
        <p:cxnSp>
          <p:nvCxnSpPr>
            <p:cNvPr id="2447" name="Gerade Verbindung 258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48" name="Gerade Verbindung 259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49" name="Gerade Verbindung 260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18" name="Gruppieren 261"/>
          <p:cNvGrpSpPr>
            <a:grpSpLocks/>
          </p:cNvGrpSpPr>
          <p:nvPr/>
        </p:nvGrpSpPr>
        <p:grpSpPr bwMode="auto">
          <a:xfrm>
            <a:off x="471488" y="2266950"/>
            <a:ext cx="431800" cy="0"/>
            <a:chOff x="4644008" y="3573016"/>
            <a:chExt cx="432040" cy="559"/>
          </a:xfrm>
        </p:grpSpPr>
        <p:cxnSp>
          <p:nvCxnSpPr>
            <p:cNvPr id="2444" name="Gerade Verbindung 262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45" name="Gerade Verbindung 263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46" name="Gerade Verbindung 264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19" name="Gruppieren 394"/>
          <p:cNvGrpSpPr>
            <a:grpSpLocks/>
          </p:cNvGrpSpPr>
          <p:nvPr/>
        </p:nvGrpSpPr>
        <p:grpSpPr bwMode="auto">
          <a:xfrm>
            <a:off x="8037513" y="1254125"/>
            <a:ext cx="431800" cy="1588"/>
            <a:chOff x="4644008" y="3573016"/>
            <a:chExt cx="432040" cy="559"/>
          </a:xfrm>
        </p:grpSpPr>
        <p:cxnSp>
          <p:nvCxnSpPr>
            <p:cNvPr id="2441" name="Gerade Verbindung 395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42" name="Gerade Verbindung 396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43" name="Gerade Verbindung 397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120" name="Gerade Verbindung 176"/>
          <p:cNvCxnSpPr>
            <a:cxnSpLocks noChangeShapeType="1"/>
          </p:cNvCxnSpPr>
          <p:nvPr/>
        </p:nvCxnSpPr>
        <p:spPr bwMode="auto">
          <a:xfrm flipV="1">
            <a:off x="1233488" y="1466850"/>
            <a:ext cx="0" cy="1079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21" name="Gerade Verbindung 11"/>
          <p:cNvCxnSpPr>
            <a:cxnSpLocks noChangeShapeType="1"/>
          </p:cNvCxnSpPr>
          <p:nvPr/>
        </p:nvCxnSpPr>
        <p:spPr bwMode="auto">
          <a:xfrm>
            <a:off x="1227138" y="1473200"/>
            <a:ext cx="12541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22" name="Gerade Verbindung 176"/>
          <p:cNvCxnSpPr>
            <a:cxnSpLocks noChangeShapeType="1"/>
          </p:cNvCxnSpPr>
          <p:nvPr/>
        </p:nvCxnSpPr>
        <p:spPr bwMode="auto">
          <a:xfrm flipV="1">
            <a:off x="1209675" y="1466850"/>
            <a:ext cx="0" cy="1079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23" name="Gerade Verbindung 176"/>
          <p:cNvCxnSpPr>
            <a:cxnSpLocks noChangeShapeType="1"/>
          </p:cNvCxnSpPr>
          <p:nvPr/>
        </p:nvCxnSpPr>
        <p:spPr bwMode="auto">
          <a:xfrm flipV="1">
            <a:off x="966788" y="1466850"/>
            <a:ext cx="0" cy="1079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24" name="Zierrahmen 1"/>
          <p:cNvSpPr>
            <a:spLocks noChangeArrowheads="1"/>
          </p:cNvSpPr>
          <p:nvPr/>
        </p:nvSpPr>
        <p:spPr bwMode="auto">
          <a:xfrm>
            <a:off x="904875" y="1530350"/>
            <a:ext cx="46038" cy="46038"/>
          </a:xfrm>
          <a:prstGeom prst="plaque">
            <a:avLst>
              <a:gd name="adj" fmla="val 16667"/>
            </a:avLst>
          </a:prstGeom>
          <a:pattFill prst="pct25">
            <a:fgClr>
              <a:srgbClr val="FF0000"/>
            </a:fgClr>
            <a:bgClr>
              <a:schemeClr val="bg1"/>
            </a:bgClr>
          </a:patt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379" name="Rechteck 378"/>
          <p:cNvSpPr/>
          <p:nvPr/>
        </p:nvSpPr>
        <p:spPr bwMode="auto">
          <a:xfrm>
            <a:off x="5889625" y="1625600"/>
            <a:ext cx="2786063" cy="106363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6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BC2</a:t>
            </a:r>
          </a:p>
        </p:txBody>
      </p:sp>
      <p:sp>
        <p:nvSpPr>
          <p:cNvPr id="397" name="Abgerundetes Rechteck 396"/>
          <p:cNvSpPr/>
          <p:nvPr/>
        </p:nvSpPr>
        <p:spPr bwMode="auto">
          <a:xfrm>
            <a:off x="385763" y="2289175"/>
            <a:ext cx="576262" cy="10795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 7</a:t>
            </a:r>
          </a:p>
        </p:txBody>
      </p:sp>
      <p:sp>
        <p:nvSpPr>
          <p:cNvPr id="398" name="Abgerundetes Rechteck 397"/>
          <p:cNvSpPr/>
          <p:nvPr/>
        </p:nvSpPr>
        <p:spPr bwMode="auto">
          <a:xfrm>
            <a:off x="1033463" y="2289175"/>
            <a:ext cx="576262" cy="10795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 6</a:t>
            </a:r>
          </a:p>
        </p:txBody>
      </p:sp>
      <p:grpSp>
        <p:nvGrpSpPr>
          <p:cNvPr id="2128" name="Gruppieren 233"/>
          <p:cNvGrpSpPr>
            <a:grpSpLocks/>
          </p:cNvGrpSpPr>
          <p:nvPr/>
        </p:nvGrpSpPr>
        <p:grpSpPr bwMode="auto">
          <a:xfrm>
            <a:off x="1763713" y="1762125"/>
            <a:ext cx="431800" cy="1588"/>
            <a:chOff x="4644008" y="3573016"/>
            <a:chExt cx="432040" cy="559"/>
          </a:xfrm>
        </p:grpSpPr>
        <p:cxnSp>
          <p:nvCxnSpPr>
            <p:cNvPr id="2438" name="Gerade Verbindung 234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39" name="Gerade Verbindung 235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40" name="Gerade Verbindung 236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29" name="Gruppieren 237"/>
          <p:cNvGrpSpPr>
            <a:grpSpLocks/>
          </p:cNvGrpSpPr>
          <p:nvPr/>
        </p:nvGrpSpPr>
        <p:grpSpPr bwMode="auto">
          <a:xfrm>
            <a:off x="2413000" y="1762125"/>
            <a:ext cx="431800" cy="0"/>
            <a:chOff x="4644008" y="3573016"/>
            <a:chExt cx="432040" cy="559"/>
          </a:xfrm>
        </p:grpSpPr>
        <p:cxnSp>
          <p:nvCxnSpPr>
            <p:cNvPr id="2435" name="Gerade Verbindung 238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36" name="Gerade Verbindung 239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37" name="Gerade Verbindung 240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15" name="Abgerundetes Rechteck 414"/>
          <p:cNvSpPr/>
          <p:nvPr/>
        </p:nvSpPr>
        <p:spPr bwMode="auto">
          <a:xfrm>
            <a:off x="1687513" y="2286000"/>
            <a:ext cx="576262" cy="10795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XM11</a:t>
            </a:r>
          </a:p>
        </p:txBody>
      </p:sp>
      <p:sp>
        <p:nvSpPr>
          <p:cNvPr id="416" name="Abgerundetes Rechteck 415"/>
          <p:cNvSpPr/>
          <p:nvPr/>
        </p:nvSpPr>
        <p:spPr bwMode="auto">
          <a:xfrm>
            <a:off x="2336800" y="2286000"/>
            <a:ext cx="576263" cy="10795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 3</a:t>
            </a:r>
          </a:p>
        </p:txBody>
      </p:sp>
      <p:pic>
        <p:nvPicPr>
          <p:cNvPr id="429" name="Picture 31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795" y="1246037"/>
            <a:ext cx="244475" cy="31115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430" name="L-Form 429"/>
          <p:cNvSpPr>
            <a:spLocks/>
          </p:cNvSpPr>
          <p:nvPr/>
        </p:nvSpPr>
        <p:spPr bwMode="auto">
          <a:xfrm flipH="1">
            <a:off x="5448523" y="1828800"/>
            <a:ext cx="144016" cy="216024"/>
          </a:xfrm>
          <a:prstGeom prst="corner">
            <a:avLst/>
          </a:prstGeom>
          <a:gradFill>
            <a:gsLst>
              <a:gs pos="50000">
                <a:schemeClr val="accent1"/>
              </a:gs>
              <a:gs pos="100000">
                <a:schemeClr val="lt1">
                  <a:shade val="30000"/>
                  <a:satMod val="20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1003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spcBef>
                <a:spcPct val="0"/>
              </a:spcBef>
              <a:buClrTx/>
              <a:buFontTx/>
              <a:buNone/>
              <a:defRPr/>
            </a:pPr>
            <a:endParaRPr lang="de-DE" sz="1800">
              <a:solidFill>
                <a:srgbClr val="000000"/>
              </a:solidFill>
              <a:latin typeface="Helvetica" charset="0"/>
            </a:endParaRPr>
          </a:p>
        </p:txBody>
      </p:sp>
      <p:grpSp>
        <p:nvGrpSpPr>
          <p:cNvPr id="2136" name="Gruppieren 233"/>
          <p:cNvGrpSpPr>
            <a:grpSpLocks/>
          </p:cNvGrpSpPr>
          <p:nvPr/>
        </p:nvGrpSpPr>
        <p:grpSpPr bwMode="auto">
          <a:xfrm>
            <a:off x="3046413" y="1763713"/>
            <a:ext cx="431800" cy="1587"/>
            <a:chOff x="4644008" y="3573016"/>
            <a:chExt cx="432040" cy="559"/>
          </a:xfrm>
        </p:grpSpPr>
        <p:cxnSp>
          <p:nvCxnSpPr>
            <p:cNvPr id="2432" name="Gerade Verbindung 234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33" name="Gerade Verbindung 235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34" name="Gerade Verbindung 236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37" name="Gruppieren 237"/>
          <p:cNvGrpSpPr>
            <a:grpSpLocks/>
          </p:cNvGrpSpPr>
          <p:nvPr/>
        </p:nvGrpSpPr>
        <p:grpSpPr bwMode="auto">
          <a:xfrm>
            <a:off x="3695700" y="1763713"/>
            <a:ext cx="431800" cy="0"/>
            <a:chOff x="4644008" y="3573016"/>
            <a:chExt cx="432040" cy="559"/>
          </a:xfrm>
        </p:grpSpPr>
        <p:cxnSp>
          <p:nvCxnSpPr>
            <p:cNvPr id="2429" name="Gerade Verbindung 238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30" name="Gerade Verbindung 239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31" name="Gerade Verbindung 240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38" name="Gruppieren 241"/>
          <p:cNvGrpSpPr>
            <a:grpSpLocks/>
          </p:cNvGrpSpPr>
          <p:nvPr/>
        </p:nvGrpSpPr>
        <p:grpSpPr bwMode="auto">
          <a:xfrm>
            <a:off x="4356100" y="1760538"/>
            <a:ext cx="431800" cy="1587"/>
            <a:chOff x="4644008" y="3573016"/>
            <a:chExt cx="432040" cy="559"/>
          </a:xfrm>
        </p:grpSpPr>
        <p:cxnSp>
          <p:nvCxnSpPr>
            <p:cNvPr id="2426" name="Gerade Verbindung 242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27" name="Gerade Verbindung 243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28" name="Gerade Verbindung 244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39" name="Gruppieren 394"/>
          <p:cNvGrpSpPr>
            <a:grpSpLocks/>
          </p:cNvGrpSpPr>
          <p:nvPr/>
        </p:nvGrpSpPr>
        <p:grpSpPr bwMode="auto">
          <a:xfrm>
            <a:off x="5013325" y="1763713"/>
            <a:ext cx="431800" cy="1587"/>
            <a:chOff x="4644008" y="3573016"/>
            <a:chExt cx="432040" cy="559"/>
          </a:xfrm>
        </p:grpSpPr>
        <p:cxnSp>
          <p:nvCxnSpPr>
            <p:cNvPr id="2423" name="Gerade Verbindung 395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24" name="Gerade Verbindung 396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25" name="Gerade Verbindung 397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47" name="Abgerundetes Rechteck 446"/>
          <p:cNvSpPr/>
          <p:nvPr/>
        </p:nvSpPr>
        <p:spPr bwMode="auto">
          <a:xfrm>
            <a:off x="2984500" y="2287588"/>
            <a:ext cx="576263" cy="10795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 13</a:t>
            </a:r>
          </a:p>
        </p:txBody>
      </p:sp>
      <p:sp>
        <p:nvSpPr>
          <p:cNvPr id="448" name="Abgerundetes Rechteck 447"/>
          <p:cNvSpPr/>
          <p:nvPr/>
        </p:nvSpPr>
        <p:spPr bwMode="auto">
          <a:xfrm>
            <a:off x="3633788" y="2287588"/>
            <a:ext cx="576262" cy="10795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 9</a:t>
            </a:r>
          </a:p>
        </p:txBody>
      </p:sp>
      <p:sp>
        <p:nvSpPr>
          <p:cNvPr id="449" name="Abgerundetes Rechteck 448"/>
          <p:cNvSpPr/>
          <p:nvPr/>
        </p:nvSpPr>
        <p:spPr bwMode="auto">
          <a:xfrm>
            <a:off x="4279900" y="2287588"/>
            <a:ext cx="576263" cy="10795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 10</a:t>
            </a:r>
          </a:p>
        </p:txBody>
      </p:sp>
      <p:sp>
        <p:nvSpPr>
          <p:cNvPr id="450" name="Abgerundetes Rechteck 449"/>
          <p:cNvSpPr/>
          <p:nvPr/>
        </p:nvSpPr>
        <p:spPr bwMode="auto">
          <a:xfrm>
            <a:off x="4927600" y="2287588"/>
            <a:ext cx="576263" cy="10795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 19</a:t>
            </a:r>
          </a:p>
        </p:txBody>
      </p:sp>
      <p:sp>
        <p:nvSpPr>
          <p:cNvPr id="2144" name="Textfeld 1"/>
          <p:cNvSpPr txBox="1">
            <a:spLocks noChangeArrowheads="1"/>
          </p:cNvSpPr>
          <p:nvPr/>
        </p:nvSpPr>
        <p:spPr bwMode="auto">
          <a:xfrm>
            <a:off x="1166813" y="1087438"/>
            <a:ext cx="3238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L002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A2.2.L1</a:t>
            </a:r>
          </a:p>
        </p:txBody>
      </p:sp>
      <p:sp>
        <p:nvSpPr>
          <p:cNvPr id="2145" name="Textfeld 1"/>
          <p:cNvSpPr txBox="1">
            <a:spLocks noChangeArrowheads="1"/>
          </p:cNvSpPr>
          <p:nvPr/>
        </p:nvSpPr>
        <p:spPr bwMode="auto">
          <a:xfrm>
            <a:off x="1835150" y="1090613"/>
            <a:ext cx="3254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L003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A2.3.L1</a:t>
            </a:r>
          </a:p>
        </p:txBody>
      </p:sp>
      <p:sp>
        <p:nvSpPr>
          <p:cNvPr id="2146" name="Textfeld 1"/>
          <p:cNvSpPr txBox="1">
            <a:spLocks noChangeArrowheads="1"/>
          </p:cNvSpPr>
          <p:nvPr/>
        </p:nvSpPr>
        <p:spPr bwMode="auto">
          <a:xfrm>
            <a:off x="2484438" y="1090613"/>
            <a:ext cx="3238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L004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A2.4.L1</a:t>
            </a:r>
          </a:p>
        </p:txBody>
      </p:sp>
      <p:sp>
        <p:nvSpPr>
          <p:cNvPr id="2147" name="Textfeld 1"/>
          <p:cNvSpPr txBox="1">
            <a:spLocks noChangeArrowheads="1"/>
          </p:cNvSpPr>
          <p:nvPr/>
        </p:nvSpPr>
        <p:spPr bwMode="auto">
          <a:xfrm>
            <a:off x="6134100" y="1090613"/>
            <a:ext cx="3254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L005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A3.1.L2</a:t>
            </a:r>
          </a:p>
        </p:txBody>
      </p:sp>
      <p:sp>
        <p:nvSpPr>
          <p:cNvPr id="2148" name="Textfeld 1"/>
          <p:cNvSpPr txBox="1">
            <a:spLocks noChangeArrowheads="1"/>
          </p:cNvSpPr>
          <p:nvPr/>
        </p:nvSpPr>
        <p:spPr bwMode="auto">
          <a:xfrm>
            <a:off x="6783388" y="1090613"/>
            <a:ext cx="3238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L006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A3.2.L2</a:t>
            </a:r>
          </a:p>
        </p:txBody>
      </p:sp>
      <p:sp>
        <p:nvSpPr>
          <p:cNvPr id="2149" name="Textfeld 1"/>
          <p:cNvSpPr txBox="1">
            <a:spLocks noChangeArrowheads="1"/>
          </p:cNvSpPr>
          <p:nvPr/>
        </p:nvSpPr>
        <p:spPr bwMode="auto">
          <a:xfrm>
            <a:off x="7434263" y="1090613"/>
            <a:ext cx="3254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L007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A3.3.L2</a:t>
            </a:r>
          </a:p>
        </p:txBody>
      </p:sp>
      <p:sp>
        <p:nvSpPr>
          <p:cNvPr id="2150" name="Textfeld 1"/>
          <p:cNvSpPr txBox="1">
            <a:spLocks noChangeArrowheads="1"/>
          </p:cNvSpPr>
          <p:nvPr/>
        </p:nvSpPr>
        <p:spPr bwMode="auto">
          <a:xfrm>
            <a:off x="8080375" y="1090613"/>
            <a:ext cx="3238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L008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A3.4.L2</a:t>
            </a:r>
          </a:p>
        </p:txBody>
      </p:sp>
      <p:sp>
        <p:nvSpPr>
          <p:cNvPr id="2151" name="Textfeld 1"/>
          <p:cNvSpPr txBox="1">
            <a:spLocks noChangeArrowheads="1"/>
          </p:cNvSpPr>
          <p:nvPr/>
        </p:nvSpPr>
        <p:spPr bwMode="auto">
          <a:xfrm>
            <a:off x="520700" y="1587500"/>
            <a:ext cx="3254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L009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A4.1.L2</a:t>
            </a:r>
          </a:p>
        </p:txBody>
      </p:sp>
      <p:sp>
        <p:nvSpPr>
          <p:cNvPr id="2152" name="Textfeld 1"/>
          <p:cNvSpPr txBox="1">
            <a:spLocks noChangeArrowheads="1"/>
          </p:cNvSpPr>
          <p:nvPr/>
        </p:nvSpPr>
        <p:spPr bwMode="auto">
          <a:xfrm>
            <a:off x="1160463" y="1587500"/>
            <a:ext cx="3238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L010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A4.2.L2</a:t>
            </a:r>
          </a:p>
        </p:txBody>
      </p:sp>
      <p:sp>
        <p:nvSpPr>
          <p:cNvPr id="2153" name="Textfeld 1"/>
          <p:cNvSpPr txBox="1">
            <a:spLocks noChangeArrowheads="1"/>
          </p:cNvSpPr>
          <p:nvPr/>
        </p:nvSpPr>
        <p:spPr bwMode="auto">
          <a:xfrm>
            <a:off x="1830388" y="1587500"/>
            <a:ext cx="3238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L011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A4.3.L2</a:t>
            </a:r>
          </a:p>
        </p:txBody>
      </p:sp>
      <p:sp>
        <p:nvSpPr>
          <p:cNvPr id="2154" name="Textfeld 1"/>
          <p:cNvSpPr txBox="1">
            <a:spLocks noChangeArrowheads="1"/>
          </p:cNvSpPr>
          <p:nvPr/>
        </p:nvSpPr>
        <p:spPr bwMode="auto">
          <a:xfrm>
            <a:off x="2476500" y="1587500"/>
            <a:ext cx="3238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L012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A4.4.L2</a:t>
            </a:r>
          </a:p>
        </p:txBody>
      </p:sp>
      <p:sp>
        <p:nvSpPr>
          <p:cNvPr id="2155" name="Textfeld 1"/>
          <p:cNvSpPr txBox="1">
            <a:spLocks noChangeArrowheads="1"/>
          </p:cNvSpPr>
          <p:nvPr/>
        </p:nvSpPr>
        <p:spPr bwMode="auto">
          <a:xfrm>
            <a:off x="3098800" y="1587500"/>
            <a:ext cx="3238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L013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A5.1.L2</a:t>
            </a:r>
          </a:p>
        </p:txBody>
      </p:sp>
      <p:sp>
        <p:nvSpPr>
          <p:cNvPr id="2156" name="Textfeld 1"/>
          <p:cNvSpPr txBox="1">
            <a:spLocks noChangeArrowheads="1"/>
          </p:cNvSpPr>
          <p:nvPr/>
        </p:nvSpPr>
        <p:spPr bwMode="auto">
          <a:xfrm>
            <a:off x="3746500" y="1587500"/>
            <a:ext cx="3238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L014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A5.2.L2</a:t>
            </a:r>
          </a:p>
        </p:txBody>
      </p:sp>
      <p:sp>
        <p:nvSpPr>
          <p:cNvPr id="2157" name="Textfeld 1"/>
          <p:cNvSpPr txBox="1">
            <a:spLocks noChangeArrowheads="1"/>
          </p:cNvSpPr>
          <p:nvPr/>
        </p:nvSpPr>
        <p:spPr bwMode="auto">
          <a:xfrm>
            <a:off x="4410075" y="1587500"/>
            <a:ext cx="3238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L015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A5.3.L2</a:t>
            </a:r>
          </a:p>
        </p:txBody>
      </p:sp>
      <p:sp>
        <p:nvSpPr>
          <p:cNvPr id="2158" name="Textfeld 1"/>
          <p:cNvSpPr txBox="1">
            <a:spLocks noChangeArrowheads="1"/>
          </p:cNvSpPr>
          <p:nvPr/>
        </p:nvSpPr>
        <p:spPr bwMode="auto">
          <a:xfrm>
            <a:off x="5059363" y="1587500"/>
            <a:ext cx="3238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L016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A5.4.L2</a:t>
            </a:r>
          </a:p>
        </p:txBody>
      </p:sp>
      <p:sp>
        <p:nvSpPr>
          <p:cNvPr id="2159" name="Textfeld 1"/>
          <p:cNvSpPr txBox="1">
            <a:spLocks noChangeArrowheads="1"/>
          </p:cNvSpPr>
          <p:nvPr/>
        </p:nvSpPr>
        <p:spPr bwMode="auto">
          <a:xfrm>
            <a:off x="519113" y="2105025"/>
            <a:ext cx="3238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L017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A6.1.L3</a:t>
            </a:r>
          </a:p>
        </p:txBody>
      </p:sp>
      <p:sp>
        <p:nvSpPr>
          <p:cNvPr id="2160" name="Textfeld 1"/>
          <p:cNvSpPr txBox="1">
            <a:spLocks noChangeArrowheads="1"/>
          </p:cNvSpPr>
          <p:nvPr/>
        </p:nvSpPr>
        <p:spPr bwMode="auto">
          <a:xfrm>
            <a:off x="1166813" y="2105025"/>
            <a:ext cx="3238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L018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A6.2.L3</a:t>
            </a:r>
          </a:p>
        </p:txBody>
      </p:sp>
      <p:sp>
        <p:nvSpPr>
          <p:cNvPr id="2161" name="Textfeld 1"/>
          <p:cNvSpPr txBox="1">
            <a:spLocks noChangeArrowheads="1"/>
          </p:cNvSpPr>
          <p:nvPr/>
        </p:nvSpPr>
        <p:spPr bwMode="auto">
          <a:xfrm>
            <a:off x="1814513" y="2105025"/>
            <a:ext cx="3254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L019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A6.3.L3</a:t>
            </a:r>
          </a:p>
        </p:txBody>
      </p:sp>
      <p:sp>
        <p:nvSpPr>
          <p:cNvPr id="2162" name="Textfeld 1"/>
          <p:cNvSpPr txBox="1">
            <a:spLocks noChangeArrowheads="1"/>
          </p:cNvSpPr>
          <p:nvPr/>
        </p:nvSpPr>
        <p:spPr bwMode="auto">
          <a:xfrm>
            <a:off x="2466975" y="2105025"/>
            <a:ext cx="3238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L020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A6.4.L3</a:t>
            </a:r>
          </a:p>
        </p:txBody>
      </p:sp>
      <p:sp>
        <p:nvSpPr>
          <p:cNvPr id="2163" name="Textfeld 1"/>
          <p:cNvSpPr txBox="1">
            <a:spLocks noChangeArrowheads="1"/>
          </p:cNvSpPr>
          <p:nvPr/>
        </p:nvSpPr>
        <p:spPr bwMode="auto">
          <a:xfrm>
            <a:off x="3092450" y="2105025"/>
            <a:ext cx="3238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L021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A7.1.L3</a:t>
            </a:r>
          </a:p>
        </p:txBody>
      </p:sp>
      <p:sp>
        <p:nvSpPr>
          <p:cNvPr id="2164" name="Textfeld 1"/>
          <p:cNvSpPr txBox="1">
            <a:spLocks noChangeArrowheads="1"/>
          </p:cNvSpPr>
          <p:nvPr/>
        </p:nvSpPr>
        <p:spPr bwMode="auto">
          <a:xfrm>
            <a:off x="3740150" y="2105025"/>
            <a:ext cx="3238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L022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A7.2.L3</a:t>
            </a:r>
          </a:p>
        </p:txBody>
      </p:sp>
      <p:sp>
        <p:nvSpPr>
          <p:cNvPr id="2165" name="Textfeld 1"/>
          <p:cNvSpPr txBox="1">
            <a:spLocks noChangeArrowheads="1"/>
          </p:cNvSpPr>
          <p:nvPr/>
        </p:nvSpPr>
        <p:spPr bwMode="auto">
          <a:xfrm>
            <a:off x="4413250" y="2105025"/>
            <a:ext cx="3254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L023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A7.3.L3</a:t>
            </a:r>
          </a:p>
        </p:txBody>
      </p:sp>
      <p:sp>
        <p:nvSpPr>
          <p:cNvPr id="2166" name="Textfeld 1"/>
          <p:cNvSpPr txBox="1">
            <a:spLocks noChangeArrowheads="1"/>
          </p:cNvSpPr>
          <p:nvPr/>
        </p:nvSpPr>
        <p:spPr bwMode="auto">
          <a:xfrm>
            <a:off x="5111750" y="2105025"/>
            <a:ext cx="3238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L024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A7.4.L3</a:t>
            </a:r>
          </a:p>
        </p:txBody>
      </p:sp>
      <p:sp>
        <p:nvSpPr>
          <p:cNvPr id="2167" name="Textfeld 1"/>
          <p:cNvSpPr txBox="1">
            <a:spLocks noChangeArrowheads="1"/>
          </p:cNvSpPr>
          <p:nvPr/>
        </p:nvSpPr>
        <p:spPr bwMode="auto">
          <a:xfrm>
            <a:off x="5703888" y="2105025"/>
            <a:ext cx="3238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L025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A8.1.L3</a:t>
            </a:r>
          </a:p>
        </p:txBody>
      </p:sp>
      <p:sp>
        <p:nvSpPr>
          <p:cNvPr id="2168" name="Textfeld 1"/>
          <p:cNvSpPr txBox="1">
            <a:spLocks noChangeArrowheads="1"/>
          </p:cNvSpPr>
          <p:nvPr/>
        </p:nvSpPr>
        <p:spPr bwMode="auto">
          <a:xfrm>
            <a:off x="6351588" y="2105025"/>
            <a:ext cx="3238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L026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A8.2.L3</a:t>
            </a:r>
          </a:p>
        </p:txBody>
      </p:sp>
      <p:sp>
        <p:nvSpPr>
          <p:cNvPr id="2169" name="Textfeld 1"/>
          <p:cNvSpPr txBox="1">
            <a:spLocks noChangeArrowheads="1"/>
          </p:cNvSpPr>
          <p:nvPr/>
        </p:nvSpPr>
        <p:spPr bwMode="auto">
          <a:xfrm>
            <a:off x="7008813" y="2105025"/>
            <a:ext cx="3254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L027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A8.3.L3</a:t>
            </a:r>
          </a:p>
        </p:txBody>
      </p:sp>
      <p:sp>
        <p:nvSpPr>
          <p:cNvPr id="2170" name="Textfeld 1"/>
          <p:cNvSpPr txBox="1">
            <a:spLocks noChangeArrowheads="1"/>
          </p:cNvSpPr>
          <p:nvPr/>
        </p:nvSpPr>
        <p:spPr bwMode="auto">
          <a:xfrm>
            <a:off x="7648575" y="2105025"/>
            <a:ext cx="3238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L028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A8.4.L3</a:t>
            </a:r>
          </a:p>
        </p:txBody>
      </p:sp>
      <p:sp>
        <p:nvSpPr>
          <p:cNvPr id="2171" name="Textfeld 1"/>
          <p:cNvSpPr txBox="1">
            <a:spLocks noChangeArrowheads="1"/>
          </p:cNvSpPr>
          <p:nvPr/>
        </p:nvSpPr>
        <p:spPr bwMode="auto">
          <a:xfrm>
            <a:off x="519113" y="2597150"/>
            <a:ext cx="3238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L029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A9.1.L3</a:t>
            </a:r>
          </a:p>
        </p:txBody>
      </p:sp>
      <p:sp>
        <p:nvSpPr>
          <p:cNvPr id="2172" name="Textfeld 1"/>
          <p:cNvSpPr txBox="1">
            <a:spLocks noChangeArrowheads="1"/>
          </p:cNvSpPr>
          <p:nvPr/>
        </p:nvSpPr>
        <p:spPr bwMode="auto">
          <a:xfrm>
            <a:off x="1166813" y="2597150"/>
            <a:ext cx="3238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L030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A9.2.L3</a:t>
            </a:r>
          </a:p>
        </p:txBody>
      </p:sp>
      <p:sp>
        <p:nvSpPr>
          <p:cNvPr id="2173" name="Textfeld 1"/>
          <p:cNvSpPr txBox="1">
            <a:spLocks noChangeArrowheads="1"/>
          </p:cNvSpPr>
          <p:nvPr/>
        </p:nvSpPr>
        <p:spPr bwMode="auto">
          <a:xfrm>
            <a:off x="1809750" y="2597150"/>
            <a:ext cx="3254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L031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A9.3.L3</a:t>
            </a:r>
          </a:p>
        </p:txBody>
      </p:sp>
      <p:sp>
        <p:nvSpPr>
          <p:cNvPr id="2174" name="Textfeld 1"/>
          <p:cNvSpPr txBox="1">
            <a:spLocks noChangeArrowheads="1"/>
          </p:cNvSpPr>
          <p:nvPr/>
        </p:nvSpPr>
        <p:spPr bwMode="auto">
          <a:xfrm>
            <a:off x="2457450" y="2597150"/>
            <a:ext cx="3238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L032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A9.4.L3</a:t>
            </a:r>
          </a:p>
        </p:txBody>
      </p:sp>
      <p:sp>
        <p:nvSpPr>
          <p:cNvPr id="2175" name="Textfeld 1"/>
          <p:cNvSpPr txBox="1">
            <a:spLocks noChangeArrowheads="1"/>
          </p:cNvSpPr>
          <p:nvPr/>
        </p:nvSpPr>
        <p:spPr bwMode="auto">
          <a:xfrm>
            <a:off x="3082925" y="2593975"/>
            <a:ext cx="3444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L033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A10.1.L3</a:t>
            </a:r>
          </a:p>
        </p:txBody>
      </p:sp>
      <p:sp>
        <p:nvSpPr>
          <p:cNvPr id="2176" name="Textfeld 1"/>
          <p:cNvSpPr txBox="1">
            <a:spLocks noChangeArrowheads="1"/>
          </p:cNvSpPr>
          <p:nvPr/>
        </p:nvSpPr>
        <p:spPr bwMode="auto">
          <a:xfrm>
            <a:off x="3736975" y="2597150"/>
            <a:ext cx="342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L034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A10.2.L3</a:t>
            </a:r>
          </a:p>
        </p:txBody>
      </p:sp>
      <p:sp>
        <p:nvSpPr>
          <p:cNvPr id="2177" name="Textfeld 1"/>
          <p:cNvSpPr txBox="1">
            <a:spLocks noChangeArrowheads="1"/>
          </p:cNvSpPr>
          <p:nvPr/>
        </p:nvSpPr>
        <p:spPr bwMode="auto">
          <a:xfrm>
            <a:off x="4398963" y="2597150"/>
            <a:ext cx="342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L035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A10.3.L3</a:t>
            </a:r>
          </a:p>
        </p:txBody>
      </p:sp>
      <p:sp>
        <p:nvSpPr>
          <p:cNvPr id="2178" name="Textfeld 1"/>
          <p:cNvSpPr txBox="1">
            <a:spLocks noChangeArrowheads="1"/>
          </p:cNvSpPr>
          <p:nvPr/>
        </p:nvSpPr>
        <p:spPr bwMode="auto">
          <a:xfrm>
            <a:off x="5060950" y="2597150"/>
            <a:ext cx="3381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L036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A10.4.L3</a:t>
            </a:r>
          </a:p>
        </p:txBody>
      </p:sp>
      <p:sp>
        <p:nvSpPr>
          <p:cNvPr id="2179" name="Textfeld 1"/>
          <p:cNvSpPr txBox="1">
            <a:spLocks noChangeArrowheads="1"/>
          </p:cNvSpPr>
          <p:nvPr/>
        </p:nvSpPr>
        <p:spPr bwMode="auto">
          <a:xfrm>
            <a:off x="5694363" y="2597150"/>
            <a:ext cx="3444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L037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A11.1.L3</a:t>
            </a:r>
          </a:p>
        </p:txBody>
      </p:sp>
      <p:sp>
        <p:nvSpPr>
          <p:cNvPr id="2180" name="Textfeld 1"/>
          <p:cNvSpPr txBox="1">
            <a:spLocks noChangeArrowheads="1"/>
          </p:cNvSpPr>
          <p:nvPr/>
        </p:nvSpPr>
        <p:spPr bwMode="auto">
          <a:xfrm>
            <a:off x="7005638" y="2597150"/>
            <a:ext cx="3444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L039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A11.3.L3</a:t>
            </a:r>
          </a:p>
        </p:txBody>
      </p:sp>
      <p:sp>
        <p:nvSpPr>
          <p:cNvPr id="2181" name="Textfeld 1"/>
          <p:cNvSpPr txBox="1">
            <a:spLocks noChangeArrowheads="1"/>
          </p:cNvSpPr>
          <p:nvPr/>
        </p:nvSpPr>
        <p:spPr bwMode="auto">
          <a:xfrm>
            <a:off x="7643813" y="2597150"/>
            <a:ext cx="3381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L040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A11.4.L3</a:t>
            </a:r>
          </a:p>
        </p:txBody>
      </p:sp>
      <p:sp>
        <p:nvSpPr>
          <p:cNvPr id="2182" name="Textfeld 1"/>
          <p:cNvSpPr txBox="1">
            <a:spLocks noChangeArrowheads="1"/>
          </p:cNvSpPr>
          <p:nvPr/>
        </p:nvSpPr>
        <p:spPr bwMode="auto">
          <a:xfrm>
            <a:off x="511175" y="3094038"/>
            <a:ext cx="34290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L041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A12.1.L3</a:t>
            </a:r>
          </a:p>
        </p:txBody>
      </p:sp>
      <p:sp>
        <p:nvSpPr>
          <p:cNvPr id="2183" name="Textfeld 1"/>
          <p:cNvSpPr txBox="1">
            <a:spLocks noChangeArrowheads="1"/>
          </p:cNvSpPr>
          <p:nvPr/>
        </p:nvSpPr>
        <p:spPr bwMode="auto">
          <a:xfrm>
            <a:off x="1158875" y="3094038"/>
            <a:ext cx="3413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L042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A12.2.L3</a:t>
            </a:r>
          </a:p>
        </p:txBody>
      </p:sp>
      <p:sp>
        <p:nvSpPr>
          <p:cNvPr id="2184" name="Textfeld 1"/>
          <p:cNvSpPr txBox="1">
            <a:spLocks noChangeArrowheads="1"/>
          </p:cNvSpPr>
          <p:nvPr/>
        </p:nvSpPr>
        <p:spPr bwMode="auto">
          <a:xfrm>
            <a:off x="1782763" y="3094038"/>
            <a:ext cx="379412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L043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A12.3.L3</a:t>
            </a:r>
          </a:p>
        </p:txBody>
      </p:sp>
      <p:sp>
        <p:nvSpPr>
          <p:cNvPr id="2185" name="Textfeld 1"/>
          <p:cNvSpPr txBox="1">
            <a:spLocks noChangeArrowheads="1"/>
          </p:cNvSpPr>
          <p:nvPr/>
        </p:nvSpPr>
        <p:spPr bwMode="auto">
          <a:xfrm>
            <a:off x="2432050" y="3094038"/>
            <a:ext cx="36988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L044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A12.4.L3</a:t>
            </a:r>
          </a:p>
        </p:txBody>
      </p:sp>
      <p:sp>
        <p:nvSpPr>
          <p:cNvPr id="2186" name="Textfeld 1"/>
          <p:cNvSpPr txBox="1">
            <a:spLocks noChangeArrowheads="1"/>
          </p:cNvSpPr>
          <p:nvPr/>
        </p:nvSpPr>
        <p:spPr bwMode="auto">
          <a:xfrm>
            <a:off x="3082925" y="3090863"/>
            <a:ext cx="34290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L045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A13.1.L3</a:t>
            </a:r>
          </a:p>
        </p:txBody>
      </p:sp>
      <p:sp>
        <p:nvSpPr>
          <p:cNvPr id="2187" name="Textfeld 1"/>
          <p:cNvSpPr txBox="1">
            <a:spLocks noChangeArrowheads="1"/>
          </p:cNvSpPr>
          <p:nvPr/>
        </p:nvSpPr>
        <p:spPr bwMode="auto">
          <a:xfrm>
            <a:off x="3736975" y="3094038"/>
            <a:ext cx="3413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L046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A13.2.L3</a:t>
            </a:r>
          </a:p>
        </p:txBody>
      </p:sp>
      <p:sp>
        <p:nvSpPr>
          <p:cNvPr id="2188" name="Textfeld 1"/>
          <p:cNvSpPr txBox="1">
            <a:spLocks noChangeArrowheads="1"/>
          </p:cNvSpPr>
          <p:nvPr/>
        </p:nvSpPr>
        <p:spPr bwMode="auto">
          <a:xfrm>
            <a:off x="4397375" y="3094038"/>
            <a:ext cx="34448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L047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A13.3.L3</a:t>
            </a:r>
          </a:p>
        </p:txBody>
      </p:sp>
      <p:sp>
        <p:nvSpPr>
          <p:cNvPr id="2189" name="Textfeld 1"/>
          <p:cNvSpPr txBox="1">
            <a:spLocks noChangeArrowheads="1"/>
          </p:cNvSpPr>
          <p:nvPr/>
        </p:nvSpPr>
        <p:spPr bwMode="auto">
          <a:xfrm>
            <a:off x="5060950" y="3094038"/>
            <a:ext cx="33655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L048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A13.4.L3</a:t>
            </a:r>
          </a:p>
        </p:txBody>
      </p:sp>
      <p:sp>
        <p:nvSpPr>
          <p:cNvPr id="2190" name="Textfeld 1"/>
          <p:cNvSpPr txBox="1">
            <a:spLocks noChangeArrowheads="1"/>
          </p:cNvSpPr>
          <p:nvPr/>
        </p:nvSpPr>
        <p:spPr bwMode="auto">
          <a:xfrm>
            <a:off x="5695950" y="3094038"/>
            <a:ext cx="34290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L049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A14.1.L3</a:t>
            </a:r>
          </a:p>
        </p:txBody>
      </p:sp>
      <p:sp>
        <p:nvSpPr>
          <p:cNvPr id="2191" name="Textfeld 1"/>
          <p:cNvSpPr txBox="1">
            <a:spLocks noChangeArrowheads="1"/>
          </p:cNvSpPr>
          <p:nvPr/>
        </p:nvSpPr>
        <p:spPr bwMode="auto">
          <a:xfrm>
            <a:off x="6340475" y="3094038"/>
            <a:ext cx="3413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L050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A14.2.L3</a:t>
            </a:r>
          </a:p>
        </p:txBody>
      </p:sp>
      <p:sp>
        <p:nvSpPr>
          <p:cNvPr id="2192" name="Textfeld 1"/>
          <p:cNvSpPr txBox="1">
            <a:spLocks noChangeArrowheads="1"/>
          </p:cNvSpPr>
          <p:nvPr/>
        </p:nvSpPr>
        <p:spPr bwMode="auto">
          <a:xfrm>
            <a:off x="7005638" y="3094038"/>
            <a:ext cx="34448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L051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A14.3.L3</a:t>
            </a:r>
          </a:p>
        </p:txBody>
      </p:sp>
      <p:sp>
        <p:nvSpPr>
          <p:cNvPr id="2193" name="Textfeld 1"/>
          <p:cNvSpPr txBox="1">
            <a:spLocks noChangeArrowheads="1"/>
          </p:cNvSpPr>
          <p:nvPr/>
        </p:nvSpPr>
        <p:spPr bwMode="auto">
          <a:xfrm>
            <a:off x="7645400" y="3094038"/>
            <a:ext cx="33655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L052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A14.4.L3</a:t>
            </a:r>
          </a:p>
        </p:txBody>
      </p:sp>
      <p:sp>
        <p:nvSpPr>
          <p:cNvPr id="2194" name="Textfeld 1"/>
          <p:cNvSpPr txBox="1">
            <a:spLocks noChangeArrowheads="1"/>
          </p:cNvSpPr>
          <p:nvPr/>
        </p:nvSpPr>
        <p:spPr bwMode="auto">
          <a:xfrm>
            <a:off x="511175" y="3613150"/>
            <a:ext cx="342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L053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A15.1.L3</a:t>
            </a:r>
          </a:p>
        </p:txBody>
      </p:sp>
      <p:sp>
        <p:nvSpPr>
          <p:cNvPr id="2195" name="Textfeld 1"/>
          <p:cNvSpPr txBox="1">
            <a:spLocks noChangeArrowheads="1"/>
          </p:cNvSpPr>
          <p:nvPr/>
        </p:nvSpPr>
        <p:spPr bwMode="auto">
          <a:xfrm>
            <a:off x="1158875" y="3613150"/>
            <a:ext cx="3413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L054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A15.2.L3</a:t>
            </a:r>
          </a:p>
        </p:txBody>
      </p:sp>
      <p:sp>
        <p:nvSpPr>
          <p:cNvPr id="2196" name="Textfeld 1"/>
          <p:cNvSpPr txBox="1">
            <a:spLocks noChangeArrowheads="1"/>
          </p:cNvSpPr>
          <p:nvPr/>
        </p:nvSpPr>
        <p:spPr bwMode="auto">
          <a:xfrm>
            <a:off x="1782763" y="3613150"/>
            <a:ext cx="3794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L055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A15.3.L3</a:t>
            </a:r>
          </a:p>
        </p:txBody>
      </p:sp>
      <p:sp>
        <p:nvSpPr>
          <p:cNvPr id="2197" name="Textfeld 1"/>
          <p:cNvSpPr txBox="1">
            <a:spLocks noChangeArrowheads="1"/>
          </p:cNvSpPr>
          <p:nvPr/>
        </p:nvSpPr>
        <p:spPr bwMode="auto">
          <a:xfrm>
            <a:off x="2432050" y="3613150"/>
            <a:ext cx="3698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L056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A15.4.L3</a:t>
            </a:r>
          </a:p>
        </p:txBody>
      </p:sp>
      <p:sp>
        <p:nvSpPr>
          <p:cNvPr id="2198" name="Textfeld 1"/>
          <p:cNvSpPr txBox="1">
            <a:spLocks noChangeArrowheads="1"/>
          </p:cNvSpPr>
          <p:nvPr/>
        </p:nvSpPr>
        <p:spPr bwMode="auto">
          <a:xfrm>
            <a:off x="3081338" y="3609975"/>
            <a:ext cx="342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L057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A16.1.L3</a:t>
            </a:r>
          </a:p>
        </p:txBody>
      </p:sp>
      <p:sp>
        <p:nvSpPr>
          <p:cNvPr id="2199" name="Textfeld 1"/>
          <p:cNvSpPr txBox="1">
            <a:spLocks noChangeArrowheads="1"/>
          </p:cNvSpPr>
          <p:nvPr/>
        </p:nvSpPr>
        <p:spPr bwMode="auto">
          <a:xfrm>
            <a:off x="3735388" y="3613150"/>
            <a:ext cx="3413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L058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A16.2.L3</a:t>
            </a:r>
          </a:p>
        </p:txBody>
      </p:sp>
      <p:sp>
        <p:nvSpPr>
          <p:cNvPr id="2200" name="Textfeld 1"/>
          <p:cNvSpPr txBox="1">
            <a:spLocks noChangeArrowheads="1"/>
          </p:cNvSpPr>
          <p:nvPr/>
        </p:nvSpPr>
        <p:spPr bwMode="auto">
          <a:xfrm>
            <a:off x="4395788" y="3613150"/>
            <a:ext cx="3444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L059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A16.3.L3</a:t>
            </a:r>
          </a:p>
        </p:txBody>
      </p:sp>
      <p:sp>
        <p:nvSpPr>
          <p:cNvPr id="2201" name="Textfeld 1"/>
          <p:cNvSpPr txBox="1">
            <a:spLocks noChangeArrowheads="1"/>
          </p:cNvSpPr>
          <p:nvPr/>
        </p:nvSpPr>
        <p:spPr bwMode="auto">
          <a:xfrm>
            <a:off x="5059363" y="3613150"/>
            <a:ext cx="3365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L060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A16.4.L3</a:t>
            </a:r>
          </a:p>
        </p:txBody>
      </p:sp>
      <p:sp>
        <p:nvSpPr>
          <p:cNvPr id="2202" name="Textfeld 1"/>
          <p:cNvSpPr txBox="1">
            <a:spLocks noChangeArrowheads="1"/>
          </p:cNvSpPr>
          <p:nvPr/>
        </p:nvSpPr>
        <p:spPr bwMode="auto">
          <a:xfrm>
            <a:off x="5694363" y="3613150"/>
            <a:ext cx="342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L061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A17.1.L3</a:t>
            </a:r>
          </a:p>
        </p:txBody>
      </p:sp>
      <p:sp>
        <p:nvSpPr>
          <p:cNvPr id="2203" name="Textfeld 1"/>
          <p:cNvSpPr txBox="1">
            <a:spLocks noChangeArrowheads="1"/>
          </p:cNvSpPr>
          <p:nvPr/>
        </p:nvSpPr>
        <p:spPr bwMode="auto">
          <a:xfrm>
            <a:off x="6338888" y="3613150"/>
            <a:ext cx="3413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L062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A17.2.L3</a:t>
            </a:r>
          </a:p>
        </p:txBody>
      </p:sp>
      <p:sp>
        <p:nvSpPr>
          <p:cNvPr id="2204" name="Textfeld 1"/>
          <p:cNvSpPr txBox="1">
            <a:spLocks noChangeArrowheads="1"/>
          </p:cNvSpPr>
          <p:nvPr/>
        </p:nvSpPr>
        <p:spPr bwMode="auto">
          <a:xfrm>
            <a:off x="7004050" y="3613150"/>
            <a:ext cx="3444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L063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A17.3.L3</a:t>
            </a:r>
          </a:p>
        </p:txBody>
      </p:sp>
      <p:sp>
        <p:nvSpPr>
          <p:cNvPr id="2205" name="Textfeld 1"/>
          <p:cNvSpPr txBox="1">
            <a:spLocks noChangeArrowheads="1"/>
          </p:cNvSpPr>
          <p:nvPr/>
        </p:nvSpPr>
        <p:spPr bwMode="auto">
          <a:xfrm>
            <a:off x="7643813" y="3613150"/>
            <a:ext cx="3365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L064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A17.4.L3</a:t>
            </a:r>
          </a:p>
        </p:txBody>
      </p:sp>
      <p:sp>
        <p:nvSpPr>
          <p:cNvPr id="2206" name="Textfeld 1"/>
          <p:cNvSpPr txBox="1">
            <a:spLocks noChangeArrowheads="1"/>
          </p:cNvSpPr>
          <p:nvPr/>
        </p:nvSpPr>
        <p:spPr bwMode="auto">
          <a:xfrm>
            <a:off x="508000" y="4127500"/>
            <a:ext cx="3444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L065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A18.1.L3</a:t>
            </a:r>
          </a:p>
        </p:txBody>
      </p:sp>
      <p:sp>
        <p:nvSpPr>
          <p:cNvPr id="2207" name="Textfeld 1"/>
          <p:cNvSpPr txBox="1">
            <a:spLocks noChangeArrowheads="1"/>
          </p:cNvSpPr>
          <p:nvPr/>
        </p:nvSpPr>
        <p:spPr bwMode="auto">
          <a:xfrm>
            <a:off x="1155700" y="4127500"/>
            <a:ext cx="3429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L066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A18.2.L3</a:t>
            </a:r>
          </a:p>
        </p:txBody>
      </p:sp>
      <p:sp>
        <p:nvSpPr>
          <p:cNvPr id="2208" name="Textfeld 1"/>
          <p:cNvSpPr txBox="1">
            <a:spLocks noChangeArrowheads="1"/>
          </p:cNvSpPr>
          <p:nvPr/>
        </p:nvSpPr>
        <p:spPr bwMode="auto">
          <a:xfrm>
            <a:off x="1804988" y="4127500"/>
            <a:ext cx="34448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L067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A18.3.L3</a:t>
            </a:r>
          </a:p>
        </p:txBody>
      </p:sp>
      <p:sp>
        <p:nvSpPr>
          <p:cNvPr id="2209" name="Textfeld 1"/>
          <p:cNvSpPr txBox="1">
            <a:spLocks noChangeArrowheads="1"/>
          </p:cNvSpPr>
          <p:nvPr/>
        </p:nvSpPr>
        <p:spPr bwMode="auto">
          <a:xfrm>
            <a:off x="2455863" y="4127500"/>
            <a:ext cx="33813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L068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A18.4.L3</a:t>
            </a:r>
          </a:p>
        </p:txBody>
      </p:sp>
      <p:sp>
        <p:nvSpPr>
          <p:cNvPr id="2210" name="Textfeld 1"/>
          <p:cNvSpPr txBox="1">
            <a:spLocks noChangeArrowheads="1"/>
          </p:cNvSpPr>
          <p:nvPr/>
        </p:nvSpPr>
        <p:spPr bwMode="auto">
          <a:xfrm>
            <a:off x="3094038" y="4127500"/>
            <a:ext cx="34448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L069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A19.1.L3</a:t>
            </a:r>
          </a:p>
        </p:txBody>
      </p:sp>
      <p:sp>
        <p:nvSpPr>
          <p:cNvPr id="2211" name="Textfeld 1"/>
          <p:cNvSpPr txBox="1">
            <a:spLocks noChangeArrowheads="1"/>
          </p:cNvSpPr>
          <p:nvPr/>
        </p:nvSpPr>
        <p:spPr bwMode="auto">
          <a:xfrm>
            <a:off x="3741738" y="4127500"/>
            <a:ext cx="3429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L070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A19.2.L3</a:t>
            </a:r>
          </a:p>
        </p:txBody>
      </p:sp>
      <p:sp>
        <p:nvSpPr>
          <p:cNvPr id="2212" name="Textfeld 1"/>
          <p:cNvSpPr txBox="1">
            <a:spLocks noChangeArrowheads="1"/>
          </p:cNvSpPr>
          <p:nvPr/>
        </p:nvSpPr>
        <p:spPr bwMode="auto">
          <a:xfrm>
            <a:off x="4397375" y="4127500"/>
            <a:ext cx="3444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L071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A19.3.L3</a:t>
            </a:r>
          </a:p>
        </p:txBody>
      </p:sp>
      <p:sp>
        <p:nvSpPr>
          <p:cNvPr id="2213" name="Textfeld 1"/>
          <p:cNvSpPr txBox="1">
            <a:spLocks noChangeArrowheads="1"/>
          </p:cNvSpPr>
          <p:nvPr/>
        </p:nvSpPr>
        <p:spPr bwMode="auto">
          <a:xfrm>
            <a:off x="5056188" y="4127500"/>
            <a:ext cx="33813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L072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A19.4.L3</a:t>
            </a:r>
          </a:p>
        </p:txBody>
      </p:sp>
      <p:sp>
        <p:nvSpPr>
          <p:cNvPr id="2214" name="Textfeld 1"/>
          <p:cNvSpPr txBox="1">
            <a:spLocks noChangeArrowheads="1"/>
          </p:cNvSpPr>
          <p:nvPr/>
        </p:nvSpPr>
        <p:spPr bwMode="auto">
          <a:xfrm>
            <a:off x="509588" y="4646613"/>
            <a:ext cx="34290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L073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A20.1.L3</a:t>
            </a:r>
          </a:p>
        </p:txBody>
      </p:sp>
      <p:sp>
        <p:nvSpPr>
          <p:cNvPr id="2215" name="Textfeld 1"/>
          <p:cNvSpPr txBox="1">
            <a:spLocks noChangeArrowheads="1"/>
          </p:cNvSpPr>
          <p:nvPr/>
        </p:nvSpPr>
        <p:spPr bwMode="auto">
          <a:xfrm>
            <a:off x="1157288" y="4646613"/>
            <a:ext cx="341312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L074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A20.2.L3</a:t>
            </a:r>
          </a:p>
        </p:txBody>
      </p:sp>
      <p:sp>
        <p:nvSpPr>
          <p:cNvPr id="2216" name="Textfeld 1"/>
          <p:cNvSpPr txBox="1">
            <a:spLocks noChangeArrowheads="1"/>
          </p:cNvSpPr>
          <p:nvPr/>
        </p:nvSpPr>
        <p:spPr bwMode="auto">
          <a:xfrm>
            <a:off x="1804988" y="4646613"/>
            <a:ext cx="34448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L075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A20.3.L3</a:t>
            </a:r>
          </a:p>
        </p:txBody>
      </p:sp>
      <p:sp>
        <p:nvSpPr>
          <p:cNvPr id="2217" name="Textfeld 1"/>
          <p:cNvSpPr txBox="1">
            <a:spLocks noChangeArrowheads="1"/>
          </p:cNvSpPr>
          <p:nvPr/>
        </p:nvSpPr>
        <p:spPr bwMode="auto">
          <a:xfrm>
            <a:off x="2457450" y="4646613"/>
            <a:ext cx="33655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L076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A20.4.L3</a:t>
            </a:r>
          </a:p>
        </p:txBody>
      </p:sp>
      <p:sp>
        <p:nvSpPr>
          <p:cNvPr id="2218" name="Textfeld 1"/>
          <p:cNvSpPr txBox="1">
            <a:spLocks noChangeArrowheads="1"/>
          </p:cNvSpPr>
          <p:nvPr/>
        </p:nvSpPr>
        <p:spPr bwMode="auto">
          <a:xfrm>
            <a:off x="508000" y="5165725"/>
            <a:ext cx="3444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L085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A23.1.L3</a:t>
            </a:r>
          </a:p>
        </p:txBody>
      </p:sp>
      <p:sp>
        <p:nvSpPr>
          <p:cNvPr id="2219" name="Textfeld 1"/>
          <p:cNvSpPr txBox="1">
            <a:spLocks noChangeArrowheads="1"/>
          </p:cNvSpPr>
          <p:nvPr/>
        </p:nvSpPr>
        <p:spPr bwMode="auto">
          <a:xfrm>
            <a:off x="1155700" y="5165725"/>
            <a:ext cx="342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L086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A23.2.L3</a:t>
            </a:r>
          </a:p>
        </p:txBody>
      </p:sp>
      <p:sp>
        <p:nvSpPr>
          <p:cNvPr id="2220" name="Textfeld 1"/>
          <p:cNvSpPr txBox="1">
            <a:spLocks noChangeArrowheads="1"/>
          </p:cNvSpPr>
          <p:nvPr/>
        </p:nvSpPr>
        <p:spPr bwMode="auto">
          <a:xfrm>
            <a:off x="1804988" y="5165725"/>
            <a:ext cx="3444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L087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A23.3.L3</a:t>
            </a:r>
          </a:p>
        </p:txBody>
      </p:sp>
      <p:sp>
        <p:nvSpPr>
          <p:cNvPr id="2221" name="Textfeld 1"/>
          <p:cNvSpPr txBox="1">
            <a:spLocks noChangeArrowheads="1"/>
          </p:cNvSpPr>
          <p:nvPr/>
        </p:nvSpPr>
        <p:spPr bwMode="auto">
          <a:xfrm>
            <a:off x="2455863" y="5165725"/>
            <a:ext cx="3381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L088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A23.4.L3</a:t>
            </a:r>
          </a:p>
        </p:txBody>
      </p:sp>
      <p:sp>
        <p:nvSpPr>
          <p:cNvPr id="2222" name="Textfeld 1"/>
          <p:cNvSpPr txBox="1">
            <a:spLocks noChangeArrowheads="1"/>
          </p:cNvSpPr>
          <p:nvPr/>
        </p:nvSpPr>
        <p:spPr bwMode="auto">
          <a:xfrm>
            <a:off x="3094038" y="4648200"/>
            <a:ext cx="3444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L077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A21.1.L3</a:t>
            </a:r>
          </a:p>
        </p:txBody>
      </p:sp>
      <p:sp>
        <p:nvSpPr>
          <p:cNvPr id="2223" name="Textfeld 1"/>
          <p:cNvSpPr txBox="1">
            <a:spLocks noChangeArrowheads="1"/>
          </p:cNvSpPr>
          <p:nvPr/>
        </p:nvSpPr>
        <p:spPr bwMode="auto">
          <a:xfrm>
            <a:off x="3741738" y="4648200"/>
            <a:ext cx="342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L078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A21.2.L3</a:t>
            </a:r>
          </a:p>
        </p:txBody>
      </p:sp>
      <p:sp>
        <p:nvSpPr>
          <p:cNvPr id="2224" name="Textfeld 1"/>
          <p:cNvSpPr txBox="1">
            <a:spLocks noChangeArrowheads="1"/>
          </p:cNvSpPr>
          <p:nvPr/>
        </p:nvSpPr>
        <p:spPr bwMode="auto">
          <a:xfrm>
            <a:off x="4398963" y="4646613"/>
            <a:ext cx="34448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L079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A21.3.L3</a:t>
            </a:r>
          </a:p>
        </p:txBody>
      </p:sp>
      <p:sp>
        <p:nvSpPr>
          <p:cNvPr id="2225" name="Textfeld 1"/>
          <p:cNvSpPr txBox="1">
            <a:spLocks noChangeArrowheads="1"/>
          </p:cNvSpPr>
          <p:nvPr/>
        </p:nvSpPr>
        <p:spPr bwMode="auto">
          <a:xfrm>
            <a:off x="5056188" y="4648200"/>
            <a:ext cx="3381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L080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A21.4.L3</a:t>
            </a:r>
          </a:p>
        </p:txBody>
      </p:sp>
      <p:sp>
        <p:nvSpPr>
          <p:cNvPr id="2226" name="Textfeld 1"/>
          <p:cNvSpPr txBox="1">
            <a:spLocks noChangeArrowheads="1"/>
          </p:cNvSpPr>
          <p:nvPr/>
        </p:nvSpPr>
        <p:spPr bwMode="auto">
          <a:xfrm>
            <a:off x="3094038" y="5165725"/>
            <a:ext cx="34448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L089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A24.1.L3</a:t>
            </a:r>
          </a:p>
        </p:txBody>
      </p:sp>
      <p:sp>
        <p:nvSpPr>
          <p:cNvPr id="2227" name="Textfeld 1"/>
          <p:cNvSpPr txBox="1">
            <a:spLocks noChangeArrowheads="1"/>
          </p:cNvSpPr>
          <p:nvPr/>
        </p:nvSpPr>
        <p:spPr bwMode="auto">
          <a:xfrm>
            <a:off x="3741738" y="5165725"/>
            <a:ext cx="3429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L090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A24.2.L3</a:t>
            </a:r>
          </a:p>
        </p:txBody>
      </p:sp>
      <p:sp>
        <p:nvSpPr>
          <p:cNvPr id="2228" name="Textfeld 1"/>
          <p:cNvSpPr txBox="1">
            <a:spLocks noChangeArrowheads="1"/>
          </p:cNvSpPr>
          <p:nvPr/>
        </p:nvSpPr>
        <p:spPr bwMode="auto">
          <a:xfrm>
            <a:off x="4397375" y="5165725"/>
            <a:ext cx="3444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L091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A24.3.L3</a:t>
            </a:r>
          </a:p>
        </p:txBody>
      </p:sp>
      <p:sp>
        <p:nvSpPr>
          <p:cNvPr id="2229" name="Textfeld 1"/>
          <p:cNvSpPr txBox="1">
            <a:spLocks noChangeArrowheads="1"/>
          </p:cNvSpPr>
          <p:nvPr/>
        </p:nvSpPr>
        <p:spPr bwMode="auto">
          <a:xfrm>
            <a:off x="5056188" y="5165725"/>
            <a:ext cx="33813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L092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A24.4.L3</a:t>
            </a:r>
          </a:p>
        </p:txBody>
      </p:sp>
      <p:sp>
        <p:nvSpPr>
          <p:cNvPr id="2230" name="Textfeld 1"/>
          <p:cNvSpPr txBox="1">
            <a:spLocks noChangeArrowheads="1"/>
          </p:cNvSpPr>
          <p:nvPr/>
        </p:nvSpPr>
        <p:spPr bwMode="auto">
          <a:xfrm>
            <a:off x="5692775" y="4130675"/>
            <a:ext cx="3444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L073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A20.1.L3</a:t>
            </a:r>
          </a:p>
        </p:txBody>
      </p:sp>
      <p:sp>
        <p:nvSpPr>
          <p:cNvPr id="2231" name="Textfeld 1"/>
          <p:cNvSpPr txBox="1">
            <a:spLocks noChangeArrowheads="1"/>
          </p:cNvSpPr>
          <p:nvPr/>
        </p:nvSpPr>
        <p:spPr bwMode="auto">
          <a:xfrm>
            <a:off x="6343650" y="4130675"/>
            <a:ext cx="342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L074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A20.2.L3</a:t>
            </a:r>
          </a:p>
        </p:txBody>
      </p:sp>
      <p:sp>
        <p:nvSpPr>
          <p:cNvPr id="2232" name="Textfeld 1"/>
          <p:cNvSpPr txBox="1">
            <a:spLocks noChangeArrowheads="1"/>
          </p:cNvSpPr>
          <p:nvPr/>
        </p:nvSpPr>
        <p:spPr bwMode="auto">
          <a:xfrm>
            <a:off x="6996113" y="4130675"/>
            <a:ext cx="3444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L075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A20.3.L3</a:t>
            </a:r>
          </a:p>
        </p:txBody>
      </p:sp>
      <p:sp>
        <p:nvSpPr>
          <p:cNvPr id="2233" name="Textfeld 1"/>
          <p:cNvSpPr txBox="1">
            <a:spLocks noChangeArrowheads="1"/>
          </p:cNvSpPr>
          <p:nvPr/>
        </p:nvSpPr>
        <p:spPr bwMode="auto">
          <a:xfrm>
            <a:off x="7643813" y="4130675"/>
            <a:ext cx="3381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L076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A20.4.L3</a:t>
            </a:r>
          </a:p>
        </p:txBody>
      </p:sp>
      <p:sp>
        <p:nvSpPr>
          <p:cNvPr id="2234" name="Textfeld 1"/>
          <p:cNvSpPr txBox="1">
            <a:spLocks noChangeArrowheads="1"/>
          </p:cNvSpPr>
          <p:nvPr/>
        </p:nvSpPr>
        <p:spPr bwMode="auto">
          <a:xfrm>
            <a:off x="5692775" y="4646613"/>
            <a:ext cx="3444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L081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A22.1.L3</a:t>
            </a:r>
          </a:p>
        </p:txBody>
      </p:sp>
      <p:sp>
        <p:nvSpPr>
          <p:cNvPr id="2235" name="Textfeld 1"/>
          <p:cNvSpPr txBox="1">
            <a:spLocks noChangeArrowheads="1"/>
          </p:cNvSpPr>
          <p:nvPr/>
        </p:nvSpPr>
        <p:spPr bwMode="auto">
          <a:xfrm>
            <a:off x="6343650" y="4646613"/>
            <a:ext cx="342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L082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A22.2.L3</a:t>
            </a:r>
          </a:p>
        </p:txBody>
      </p:sp>
      <p:sp>
        <p:nvSpPr>
          <p:cNvPr id="2236" name="Textfeld 1"/>
          <p:cNvSpPr txBox="1">
            <a:spLocks noChangeArrowheads="1"/>
          </p:cNvSpPr>
          <p:nvPr/>
        </p:nvSpPr>
        <p:spPr bwMode="auto">
          <a:xfrm>
            <a:off x="6996113" y="4646613"/>
            <a:ext cx="3444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L083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A22.3.L3</a:t>
            </a:r>
          </a:p>
        </p:txBody>
      </p:sp>
      <p:sp>
        <p:nvSpPr>
          <p:cNvPr id="2237" name="Textfeld 1"/>
          <p:cNvSpPr txBox="1">
            <a:spLocks noChangeArrowheads="1"/>
          </p:cNvSpPr>
          <p:nvPr/>
        </p:nvSpPr>
        <p:spPr bwMode="auto">
          <a:xfrm>
            <a:off x="7643813" y="4646613"/>
            <a:ext cx="3381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L084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A22.4.L3</a:t>
            </a:r>
          </a:p>
        </p:txBody>
      </p:sp>
      <p:sp>
        <p:nvSpPr>
          <p:cNvPr id="2238" name="Textfeld 1"/>
          <p:cNvSpPr txBox="1">
            <a:spLocks noChangeArrowheads="1"/>
          </p:cNvSpPr>
          <p:nvPr/>
        </p:nvSpPr>
        <p:spPr bwMode="auto">
          <a:xfrm>
            <a:off x="5692775" y="5165725"/>
            <a:ext cx="342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L093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A25.1.L3</a:t>
            </a:r>
          </a:p>
        </p:txBody>
      </p:sp>
      <p:sp>
        <p:nvSpPr>
          <p:cNvPr id="2239" name="Textfeld 1"/>
          <p:cNvSpPr txBox="1">
            <a:spLocks noChangeArrowheads="1"/>
          </p:cNvSpPr>
          <p:nvPr/>
        </p:nvSpPr>
        <p:spPr bwMode="auto">
          <a:xfrm>
            <a:off x="6343650" y="5165725"/>
            <a:ext cx="3413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L094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A25.2.L3</a:t>
            </a:r>
          </a:p>
        </p:txBody>
      </p:sp>
      <p:sp>
        <p:nvSpPr>
          <p:cNvPr id="2240" name="Textfeld 1"/>
          <p:cNvSpPr txBox="1">
            <a:spLocks noChangeArrowheads="1"/>
          </p:cNvSpPr>
          <p:nvPr/>
        </p:nvSpPr>
        <p:spPr bwMode="auto">
          <a:xfrm>
            <a:off x="6994525" y="5165725"/>
            <a:ext cx="3444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L095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A25.3.L3</a:t>
            </a:r>
          </a:p>
        </p:txBody>
      </p:sp>
      <p:sp>
        <p:nvSpPr>
          <p:cNvPr id="2241" name="Textfeld 1"/>
          <p:cNvSpPr txBox="1">
            <a:spLocks noChangeArrowheads="1"/>
          </p:cNvSpPr>
          <p:nvPr/>
        </p:nvSpPr>
        <p:spPr bwMode="auto">
          <a:xfrm>
            <a:off x="7643813" y="5165725"/>
            <a:ext cx="3365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L096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A25.4.L3</a:t>
            </a:r>
          </a:p>
        </p:txBody>
      </p:sp>
      <p:sp>
        <p:nvSpPr>
          <p:cNvPr id="552" name="Rechteck 551"/>
          <p:cNvSpPr/>
          <p:nvPr/>
        </p:nvSpPr>
        <p:spPr bwMode="auto">
          <a:xfrm>
            <a:off x="274638" y="5730875"/>
            <a:ext cx="2830512" cy="1063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600" b="1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L3</a:t>
            </a:r>
          </a:p>
        </p:txBody>
      </p:sp>
      <p:sp>
        <p:nvSpPr>
          <p:cNvPr id="2243" name="Textfeld 1"/>
          <p:cNvSpPr txBox="1">
            <a:spLocks noChangeArrowheads="1"/>
          </p:cNvSpPr>
          <p:nvPr/>
        </p:nvSpPr>
        <p:spPr bwMode="auto">
          <a:xfrm>
            <a:off x="509588" y="5692775"/>
            <a:ext cx="3444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L097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A26.1.L3</a:t>
            </a:r>
          </a:p>
        </p:txBody>
      </p:sp>
      <p:sp>
        <p:nvSpPr>
          <p:cNvPr id="2244" name="Textfeld 1"/>
          <p:cNvSpPr txBox="1">
            <a:spLocks noChangeArrowheads="1"/>
          </p:cNvSpPr>
          <p:nvPr/>
        </p:nvSpPr>
        <p:spPr bwMode="auto">
          <a:xfrm>
            <a:off x="1157288" y="5692775"/>
            <a:ext cx="342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L098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A26.2.L3</a:t>
            </a:r>
          </a:p>
        </p:txBody>
      </p:sp>
      <p:sp>
        <p:nvSpPr>
          <p:cNvPr id="2245" name="Textfeld 1"/>
          <p:cNvSpPr txBox="1">
            <a:spLocks noChangeArrowheads="1"/>
          </p:cNvSpPr>
          <p:nvPr/>
        </p:nvSpPr>
        <p:spPr bwMode="auto">
          <a:xfrm>
            <a:off x="1806575" y="5692775"/>
            <a:ext cx="3444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L099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A26.3.L3</a:t>
            </a:r>
          </a:p>
        </p:txBody>
      </p:sp>
      <p:sp>
        <p:nvSpPr>
          <p:cNvPr id="2246" name="Textfeld 1"/>
          <p:cNvSpPr txBox="1">
            <a:spLocks noChangeArrowheads="1"/>
          </p:cNvSpPr>
          <p:nvPr/>
        </p:nvSpPr>
        <p:spPr bwMode="auto">
          <a:xfrm>
            <a:off x="2457450" y="5692775"/>
            <a:ext cx="3381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L100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A26.4.L3</a:t>
            </a:r>
          </a:p>
        </p:txBody>
      </p:sp>
      <p:sp>
        <p:nvSpPr>
          <p:cNvPr id="2247" name="Zierrahmen 1"/>
          <p:cNvSpPr>
            <a:spLocks noChangeArrowheads="1"/>
          </p:cNvSpPr>
          <p:nvPr/>
        </p:nvSpPr>
        <p:spPr bwMode="auto">
          <a:xfrm>
            <a:off x="1377950" y="1530350"/>
            <a:ext cx="46038" cy="46038"/>
          </a:xfrm>
          <a:prstGeom prst="plaque">
            <a:avLst>
              <a:gd name="adj" fmla="val 16667"/>
            </a:avLst>
          </a:prstGeom>
          <a:pattFill prst="pct25">
            <a:fgClr>
              <a:srgbClr val="FF0000"/>
            </a:fgClr>
            <a:bgClr>
              <a:schemeClr val="bg1"/>
            </a:bgClr>
          </a:patt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2248" name="Rechteck 20"/>
          <p:cNvSpPr>
            <a:spLocks noChangeArrowheads="1"/>
          </p:cNvSpPr>
          <p:nvPr/>
        </p:nvSpPr>
        <p:spPr bwMode="auto">
          <a:xfrm>
            <a:off x="331788" y="1504950"/>
            <a:ext cx="71437" cy="714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grpSp>
        <p:nvGrpSpPr>
          <p:cNvPr id="2249" name="Gruppieren 233"/>
          <p:cNvGrpSpPr>
            <a:grpSpLocks/>
          </p:cNvGrpSpPr>
          <p:nvPr/>
        </p:nvGrpSpPr>
        <p:grpSpPr bwMode="auto">
          <a:xfrm>
            <a:off x="3048000" y="2271713"/>
            <a:ext cx="431800" cy="1587"/>
            <a:chOff x="4644008" y="3573016"/>
            <a:chExt cx="432040" cy="559"/>
          </a:xfrm>
        </p:grpSpPr>
        <p:cxnSp>
          <p:nvCxnSpPr>
            <p:cNvPr id="2420" name="Gerade Verbindung 234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21" name="Gerade Verbindung 235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22" name="Gerade Verbindung 236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50" name="Gruppieren 237"/>
          <p:cNvGrpSpPr>
            <a:grpSpLocks/>
          </p:cNvGrpSpPr>
          <p:nvPr/>
        </p:nvGrpSpPr>
        <p:grpSpPr bwMode="auto">
          <a:xfrm>
            <a:off x="3697288" y="2271713"/>
            <a:ext cx="431800" cy="0"/>
            <a:chOff x="4644008" y="3573016"/>
            <a:chExt cx="432040" cy="559"/>
          </a:xfrm>
        </p:grpSpPr>
        <p:cxnSp>
          <p:nvCxnSpPr>
            <p:cNvPr id="2417" name="Gerade Verbindung 238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18" name="Gerade Verbindung 239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19" name="Gerade Verbindung 240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51" name="Gruppieren 241"/>
          <p:cNvGrpSpPr>
            <a:grpSpLocks/>
          </p:cNvGrpSpPr>
          <p:nvPr/>
        </p:nvGrpSpPr>
        <p:grpSpPr bwMode="auto">
          <a:xfrm>
            <a:off x="4356100" y="2268538"/>
            <a:ext cx="431800" cy="1587"/>
            <a:chOff x="4644008" y="3573016"/>
            <a:chExt cx="432040" cy="559"/>
          </a:xfrm>
        </p:grpSpPr>
        <p:cxnSp>
          <p:nvCxnSpPr>
            <p:cNvPr id="2414" name="Gerade Verbindung 242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15" name="Gerade Verbindung 243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16" name="Gerade Verbindung 244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52" name="Gruppieren 394"/>
          <p:cNvGrpSpPr>
            <a:grpSpLocks/>
          </p:cNvGrpSpPr>
          <p:nvPr/>
        </p:nvGrpSpPr>
        <p:grpSpPr bwMode="auto">
          <a:xfrm>
            <a:off x="5013325" y="2271713"/>
            <a:ext cx="431800" cy="1587"/>
            <a:chOff x="4644008" y="3573016"/>
            <a:chExt cx="432040" cy="559"/>
          </a:xfrm>
        </p:grpSpPr>
        <p:cxnSp>
          <p:nvCxnSpPr>
            <p:cNvPr id="2411" name="Gerade Verbindung 395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12" name="Gerade Verbindung 396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13" name="Gerade Verbindung 397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53" name="Gruppieren 233"/>
          <p:cNvGrpSpPr>
            <a:grpSpLocks/>
          </p:cNvGrpSpPr>
          <p:nvPr/>
        </p:nvGrpSpPr>
        <p:grpSpPr bwMode="auto">
          <a:xfrm>
            <a:off x="5651500" y="2273300"/>
            <a:ext cx="431800" cy="1588"/>
            <a:chOff x="4644008" y="3573016"/>
            <a:chExt cx="432040" cy="559"/>
          </a:xfrm>
        </p:grpSpPr>
        <p:cxnSp>
          <p:nvCxnSpPr>
            <p:cNvPr id="2408" name="Gerade Verbindung 234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09" name="Gerade Verbindung 235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10" name="Gerade Verbindung 236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54" name="Gruppieren 237"/>
          <p:cNvGrpSpPr>
            <a:grpSpLocks/>
          </p:cNvGrpSpPr>
          <p:nvPr/>
        </p:nvGrpSpPr>
        <p:grpSpPr bwMode="auto">
          <a:xfrm>
            <a:off x="6300788" y="2273300"/>
            <a:ext cx="431800" cy="0"/>
            <a:chOff x="4644008" y="3573016"/>
            <a:chExt cx="432040" cy="559"/>
          </a:xfrm>
        </p:grpSpPr>
        <p:cxnSp>
          <p:nvCxnSpPr>
            <p:cNvPr id="2405" name="Gerade Verbindung 238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06" name="Gerade Verbindung 239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07" name="Gerade Verbindung 240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55" name="Gruppieren 241"/>
          <p:cNvGrpSpPr>
            <a:grpSpLocks/>
          </p:cNvGrpSpPr>
          <p:nvPr/>
        </p:nvGrpSpPr>
        <p:grpSpPr bwMode="auto">
          <a:xfrm>
            <a:off x="6961188" y="2270125"/>
            <a:ext cx="431800" cy="1588"/>
            <a:chOff x="4644008" y="3573016"/>
            <a:chExt cx="432040" cy="559"/>
          </a:xfrm>
        </p:grpSpPr>
        <p:cxnSp>
          <p:nvCxnSpPr>
            <p:cNvPr id="2402" name="Gerade Verbindung 242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03" name="Gerade Verbindung 243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04" name="Gerade Verbindung 244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56" name="Gruppieren 394"/>
          <p:cNvGrpSpPr>
            <a:grpSpLocks/>
          </p:cNvGrpSpPr>
          <p:nvPr/>
        </p:nvGrpSpPr>
        <p:grpSpPr bwMode="auto">
          <a:xfrm>
            <a:off x="7596188" y="2273300"/>
            <a:ext cx="431800" cy="1588"/>
            <a:chOff x="4644008" y="3573016"/>
            <a:chExt cx="432040" cy="559"/>
          </a:xfrm>
        </p:grpSpPr>
        <p:cxnSp>
          <p:nvCxnSpPr>
            <p:cNvPr id="2399" name="Gerade Verbindung 395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00" name="Gerade Verbindung 396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01" name="Gerade Verbindung 397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57" name="Gruppieren 249"/>
          <p:cNvGrpSpPr>
            <a:grpSpLocks/>
          </p:cNvGrpSpPr>
          <p:nvPr/>
        </p:nvGrpSpPr>
        <p:grpSpPr bwMode="auto">
          <a:xfrm>
            <a:off x="2405063" y="2784475"/>
            <a:ext cx="431800" cy="1588"/>
            <a:chOff x="4644008" y="3573016"/>
            <a:chExt cx="432040" cy="559"/>
          </a:xfrm>
        </p:grpSpPr>
        <p:cxnSp>
          <p:nvCxnSpPr>
            <p:cNvPr id="2396" name="Gerade Verbindung 250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97" name="Gerade Verbindung 251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98" name="Gerade Verbindung 252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58" name="Gruppieren 253"/>
          <p:cNvGrpSpPr>
            <a:grpSpLocks/>
          </p:cNvGrpSpPr>
          <p:nvPr/>
        </p:nvGrpSpPr>
        <p:grpSpPr bwMode="auto">
          <a:xfrm>
            <a:off x="1760538" y="2782888"/>
            <a:ext cx="433387" cy="0"/>
            <a:chOff x="4644008" y="3573016"/>
            <a:chExt cx="432040" cy="559"/>
          </a:xfrm>
        </p:grpSpPr>
        <p:cxnSp>
          <p:nvCxnSpPr>
            <p:cNvPr id="2393" name="Gerade Verbindung 254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94" name="Gerade Verbindung 255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95" name="Gerade Verbindung 256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59" name="Gruppieren 257"/>
          <p:cNvGrpSpPr>
            <a:grpSpLocks/>
          </p:cNvGrpSpPr>
          <p:nvPr/>
        </p:nvGrpSpPr>
        <p:grpSpPr bwMode="auto">
          <a:xfrm>
            <a:off x="1109663" y="2781300"/>
            <a:ext cx="431800" cy="1588"/>
            <a:chOff x="4644008" y="3573016"/>
            <a:chExt cx="432040" cy="559"/>
          </a:xfrm>
        </p:grpSpPr>
        <p:cxnSp>
          <p:nvCxnSpPr>
            <p:cNvPr id="2390" name="Gerade Verbindung 258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91" name="Gerade Verbindung 259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92" name="Gerade Verbindung 260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60" name="Gruppieren 261"/>
          <p:cNvGrpSpPr>
            <a:grpSpLocks/>
          </p:cNvGrpSpPr>
          <p:nvPr/>
        </p:nvGrpSpPr>
        <p:grpSpPr bwMode="auto">
          <a:xfrm>
            <a:off x="468313" y="2781300"/>
            <a:ext cx="431800" cy="0"/>
            <a:chOff x="4644008" y="3573016"/>
            <a:chExt cx="432040" cy="559"/>
          </a:xfrm>
        </p:grpSpPr>
        <p:cxnSp>
          <p:nvCxnSpPr>
            <p:cNvPr id="2387" name="Gerade Verbindung 262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88" name="Gerade Verbindung 263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89" name="Gerade Verbindung 264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61" name="Gruppieren 233"/>
          <p:cNvGrpSpPr>
            <a:grpSpLocks/>
          </p:cNvGrpSpPr>
          <p:nvPr/>
        </p:nvGrpSpPr>
        <p:grpSpPr bwMode="auto">
          <a:xfrm>
            <a:off x="3043238" y="2786063"/>
            <a:ext cx="431800" cy="1587"/>
            <a:chOff x="4644008" y="3573016"/>
            <a:chExt cx="432040" cy="559"/>
          </a:xfrm>
        </p:grpSpPr>
        <p:cxnSp>
          <p:nvCxnSpPr>
            <p:cNvPr id="2384" name="Gerade Verbindung 234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85" name="Gerade Verbindung 235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86" name="Gerade Verbindung 236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62" name="Gruppieren 237"/>
          <p:cNvGrpSpPr>
            <a:grpSpLocks/>
          </p:cNvGrpSpPr>
          <p:nvPr/>
        </p:nvGrpSpPr>
        <p:grpSpPr bwMode="auto">
          <a:xfrm>
            <a:off x="3692525" y="2786063"/>
            <a:ext cx="431800" cy="0"/>
            <a:chOff x="4644008" y="3573016"/>
            <a:chExt cx="432040" cy="559"/>
          </a:xfrm>
        </p:grpSpPr>
        <p:cxnSp>
          <p:nvCxnSpPr>
            <p:cNvPr id="2381" name="Gerade Verbindung 238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82" name="Gerade Verbindung 239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83" name="Gerade Verbindung 240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63" name="Gruppieren 241"/>
          <p:cNvGrpSpPr>
            <a:grpSpLocks/>
          </p:cNvGrpSpPr>
          <p:nvPr/>
        </p:nvGrpSpPr>
        <p:grpSpPr bwMode="auto">
          <a:xfrm>
            <a:off x="4352925" y="2782888"/>
            <a:ext cx="431800" cy="1587"/>
            <a:chOff x="4644008" y="3573016"/>
            <a:chExt cx="432040" cy="559"/>
          </a:xfrm>
        </p:grpSpPr>
        <p:cxnSp>
          <p:nvCxnSpPr>
            <p:cNvPr id="2378" name="Gerade Verbindung 242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79" name="Gerade Verbindung 243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80" name="Gerade Verbindung 244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64" name="Gruppieren 394"/>
          <p:cNvGrpSpPr>
            <a:grpSpLocks/>
          </p:cNvGrpSpPr>
          <p:nvPr/>
        </p:nvGrpSpPr>
        <p:grpSpPr bwMode="auto">
          <a:xfrm>
            <a:off x="5010150" y="2786063"/>
            <a:ext cx="431800" cy="1587"/>
            <a:chOff x="4644008" y="3573016"/>
            <a:chExt cx="432040" cy="559"/>
          </a:xfrm>
        </p:grpSpPr>
        <p:cxnSp>
          <p:nvCxnSpPr>
            <p:cNvPr id="2375" name="Gerade Verbindung 395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76" name="Gerade Verbindung 396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77" name="Gerade Verbindung 397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65" name="Gruppieren 233"/>
          <p:cNvGrpSpPr>
            <a:grpSpLocks/>
          </p:cNvGrpSpPr>
          <p:nvPr/>
        </p:nvGrpSpPr>
        <p:grpSpPr bwMode="auto">
          <a:xfrm>
            <a:off x="5648325" y="2787650"/>
            <a:ext cx="431800" cy="1588"/>
            <a:chOff x="4644008" y="3573016"/>
            <a:chExt cx="432040" cy="559"/>
          </a:xfrm>
        </p:grpSpPr>
        <p:cxnSp>
          <p:nvCxnSpPr>
            <p:cNvPr id="2372" name="Gerade Verbindung 234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73" name="Gerade Verbindung 235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74" name="Gerade Verbindung 236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66" name="Gruppieren 237"/>
          <p:cNvGrpSpPr>
            <a:grpSpLocks/>
          </p:cNvGrpSpPr>
          <p:nvPr/>
        </p:nvGrpSpPr>
        <p:grpSpPr bwMode="auto">
          <a:xfrm>
            <a:off x="6297613" y="2787650"/>
            <a:ext cx="431800" cy="0"/>
            <a:chOff x="4644008" y="3573016"/>
            <a:chExt cx="432040" cy="559"/>
          </a:xfrm>
        </p:grpSpPr>
        <p:cxnSp>
          <p:nvCxnSpPr>
            <p:cNvPr id="2369" name="Gerade Verbindung 238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70" name="Gerade Verbindung 239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71" name="Gerade Verbindung 240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67" name="Gruppieren 241"/>
          <p:cNvGrpSpPr>
            <a:grpSpLocks/>
          </p:cNvGrpSpPr>
          <p:nvPr/>
        </p:nvGrpSpPr>
        <p:grpSpPr bwMode="auto">
          <a:xfrm>
            <a:off x="6956425" y="2784475"/>
            <a:ext cx="431800" cy="1588"/>
            <a:chOff x="4644008" y="3573016"/>
            <a:chExt cx="432040" cy="559"/>
          </a:xfrm>
        </p:grpSpPr>
        <p:cxnSp>
          <p:nvCxnSpPr>
            <p:cNvPr id="2366" name="Gerade Verbindung 242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67" name="Gerade Verbindung 243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68" name="Gerade Verbindung 244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68" name="Gruppieren 394"/>
          <p:cNvGrpSpPr>
            <a:grpSpLocks/>
          </p:cNvGrpSpPr>
          <p:nvPr/>
        </p:nvGrpSpPr>
        <p:grpSpPr bwMode="auto">
          <a:xfrm>
            <a:off x="7593013" y="2787650"/>
            <a:ext cx="431800" cy="1588"/>
            <a:chOff x="4644008" y="3573016"/>
            <a:chExt cx="432040" cy="559"/>
          </a:xfrm>
        </p:grpSpPr>
        <p:cxnSp>
          <p:nvCxnSpPr>
            <p:cNvPr id="2363" name="Gerade Verbindung 395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64" name="Gerade Verbindung 396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65" name="Gerade Verbindung 397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69" name="Gruppieren 249"/>
          <p:cNvGrpSpPr>
            <a:grpSpLocks/>
          </p:cNvGrpSpPr>
          <p:nvPr/>
        </p:nvGrpSpPr>
        <p:grpSpPr bwMode="auto">
          <a:xfrm>
            <a:off x="2405063" y="3273425"/>
            <a:ext cx="431800" cy="1588"/>
            <a:chOff x="4644008" y="3573016"/>
            <a:chExt cx="432040" cy="559"/>
          </a:xfrm>
        </p:grpSpPr>
        <p:cxnSp>
          <p:nvCxnSpPr>
            <p:cNvPr id="2360" name="Gerade Verbindung 250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61" name="Gerade Verbindung 251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62" name="Gerade Verbindung 252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70" name="Gruppieren 253"/>
          <p:cNvGrpSpPr>
            <a:grpSpLocks/>
          </p:cNvGrpSpPr>
          <p:nvPr/>
        </p:nvGrpSpPr>
        <p:grpSpPr bwMode="auto">
          <a:xfrm>
            <a:off x="1760538" y="3271838"/>
            <a:ext cx="433387" cy="0"/>
            <a:chOff x="4644008" y="3573016"/>
            <a:chExt cx="432040" cy="559"/>
          </a:xfrm>
        </p:grpSpPr>
        <p:cxnSp>
          <p:nvCxnSpPr>
            <p:cNvPr id="2357" name="Gerade Verbindung 254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8" name="Gerade Verbindung 255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9" name="Gerade Verbindung 256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71" name="Gruppieren 257"/>
          <p:cNvGrpSpPr>
            <a:grpSpLocks/>
          </p:cNvGrpSpPr>
          <p:nvPr/>
        </p:nvGrpSpPr>
        <p:grpSpPr bwMode="auto">
          <a:xfrm>
            <a:off x="1109663" y="3270250"/>
            <a:ext cx="431800" cy="1588"/>
            <a:chOff x="4644008" y="3573016"/>
            <a:chExt cx="432040" cy="559"/>
          </a:xfrm>
        </p:grpSpPr>
        <p:cxnSp>
          <p:nvCxnSpPr>
            <p:cNvPr id="2354" name="Gerade Verbindung 258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5" name="Gerade Verbindung 259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" name="Gerade Verbindung 260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72" name="Gruppieren 261"/>
          <p:cNvGrpSpPr>
            <a:grpSpLocks/>
          </p:cNvGrpSpPr>
          <p:nvPr/>
        </p:nvGrpSpPr>
        <p:grpSpPr bwMode="auto">
          <a:xfrm>
            <a:off x="468313" y="3270250"/>
            <a:ext cx="431800" cy="0"/>
            <a:chOff x="4644008" y="3573016"/>
            <a:chExt cx="432040" cy="559"/>
          </a:xfrm>
        </p:grpSpPr>
        <p:cxnSp>
          <p:nvCxnSpPr>
            <p:cNvPr id="2351" name="Gerade Verbindung 262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2" name="Gerade Verbindung 263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3" name="Gerade Verbindung 264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73" name="Gruppieren 233"/>
          <p:cNvGrpSpPr>
            <a:grpSpLocks/>
          </p:cNvGrpSpPr>
          <p:nvPr/>
        </p:nvGrpSpPr>
        <p:grpSpPr bwMode="auto">
          <a:xfrm>
            <a:off x="3043238" y="3276600"/>
            <a:ext cx="431800" cy="1588"/>
            <a:chOff x="4644008" y="3573016"/>
            <a:chExt cx="432040" cy="559"/>
          </a:xfrm>
        </p:grpSpPr>
        <p:cxnSp>
          <p:nvCxnSpPr>
            <p:cNvPr id="2348" name="Gerade Verbindung 234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49" name="Gerade Verbindung 235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0" name="Gerade Verbindung 236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74" name="Gruppieren 237"/>
          <p:cNvGrpSpPr>
            <a:grpSpLocks/>
          </p:cNvGrpSpPr>
          <p:nvPr/>
        </p:nvGrpSpPr>
        <p:grpSpPr bwMode="auto">
          <a:xfrm>
            <a:off x="3692525" y="3276600"/>
            <a:ext cx="431800" cy="0"/>
            <a:chOff x="4644008" y="3573016"/>
            <a:chExt cx="432040" cy="559"/>
          </a:xfrm>
        </p:grpSpPr>
        <p:cxnSp>
          <p:nvCxnSpPr>
            <p:cNvPr id="2345" name="Gerade Verbindung 238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46" name="Gerade Verbindung 239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47" name="Gerade Verbindung 240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75" name="Gruppieren 241"/>
          <p:cNvGrpSpPr>
            <a:grpSpLocks/>
          </p:cNvGrpSpPr>
          <p:nvPr/>
        </p:nvGrpSpPr>
        <p:grpSpPr bwMode="auto">
          <a:xfrm>
            <a:off x="4352925" y="3273425"/>
            <a:ext cx="431800" cy="1588"/>
            <a:chOff x="4644008" y="3573016"/>
            <a:chExt cx="432040" cy="559"/>
          </a:xfrm>
        </p:grpSpPr>
        <p:cxnSp>
          <p:nvCxnSpPr>
            <p:cNvPr id="2342" name="Gerade Verbindung 242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43" name="Gerade Verbindung 243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44" name="Gerade Verbindung 244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76" name="Gruppieren 394"/>
          <p:cNvGrpSpPr>
            <a:grpSpLocks/>
          </p:cNvGrpSpPr>
          <p:nvPr/>
        </p:nvGrpSpPr>
        <p:grpSpPr bwMode="auto">
          <a:xfrm>
            <a:off x="5010150" y="3276600"/>
            <a:ext cx="431800" cy="1588"/>
            <a:chOff x="4644008" y="3573016"/>
            <a:chExt cx="432040" cy="559"/>
          </a:xfrm>
        </p:grpSpPr>
        <p:cxnSp>
          <p:nvCxnSpPr>
            <p:cNvPr id="2339" name="Gerade Verbindung 395"/>
            <p:cNvCxnSpPr>
              <a:cxnSpLocks noChangeShapeType="1"/>
            </p:cNvCxnSpPr>
            <p:nvPr/>
          </p:nvCxnSpPr>
          <p:spPr bwMode="auto">
            <a:xfrm>
              <a:off x="4644008" y="3573016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40" name="Gerade Verbindung 396"/>
            <p:cNvCxnSpPr>
              <a:cxnSpLocks noChangeShapeType="1"/>
            </p:cNvCxnSpPr>
            <p:nvPr/>
          </p:nvCxnSpPr>
          <p:spPr bwMode="auto">
            <a:xfrm>
              <a:off x="4716463" y="3573016"/>
              <a:ext cx="288000" cy="0"/>
            </a:xfrm>
            <a:prstGeom prst="line">
              <a:avLst/>
            </a:prstGeom>
            <a:noFill/>
            <a:ln w="222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41" name="Gerade Verbindung 397"/>
            <p:cNvCxnSpPr>
              <a:cxnSpLocks noChangeShapeType="1"/>
            </p:cNvCxnSpPr>
            <p:nvPr/>
          </p:nvCxnSpPr>
          <p:spPr bwMode="auto">
            <a:xfrm>
              <a:off x="5004048" y="3573575"/>
              <a:ext cx="72000" cy="0"/>
            </a:xfrm>
            <a:prstGeom prst="line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277" name="Textfeld 1"/>
          <p:cNvSpPr txBox="1">
            <a:spLocks noChangeArrowheads="1"/>
          </p:cNvSpPr>
          <p:nvPr/>
        </p:nvSpPr>
        <p:spPr bwMode="auto">
          <a:xfrm>
            <a:off x="6340475" y="2597150"/>
            <a:ext cx="3444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L037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A11.2.L3</a:t>
            </a:r>
          </a:p>
        </p:txBody>
      </p:sp>
      <p:sp>
        <p:nvSpPr>
          <p:cNvPr id="847" name="Abgerundetes Rechteck 846"/>
          <p:cNvSpPr/>
          <p:nvPr/>
        </p:nvSpPr>
        <p:spPr bwMode="auto">
          <a:xfrm>
            <a:off x="7308850" y="1274763"/>
            <a:ext cx="576263" cy="107950"/>
          </a:xfrm>
          <a:prstGeom prst="roundRect">
            <a:avLst/>
          </a:prstGeom>
          <a:solidFill>
            <a:srgbClr val="EF8F0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 22</a:t>
            </a:r>
          </a:p>
        </p:txBody>
      </p:sp>
      <p:sp>
        <p:nvSpPr>
          <p:cNvPr id="2279" name="Textfeld 10"/>
          <p:cNvSpPr txBox="1">
            <a:spLocks noChangeArrowheads="1"/>
          </p:cNvSpPr>
          <p:nvPr/>
        </p:nvSpPr>
        <p:spPr bwMode="auto">
          <a:xfrm>
            <a:off x="7208838" y="1382713"/>
            <a:ext cx="10080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500"/>
              <a:t>geparkt, soll ganz aus dem XTL genommen werden</a:t>
            </a:r>
          </a:p>
        </p:txBody>
      </p:sp>
      <p:sp>
        <p:nvSpPr>
          <p:cNvPr id="2" name="Rechteck 1"/>
          <p:cNvSpPr/>
          <p:nvPr/>
        </p:nvSpPr>
        <p:spPr bwMode="auto">
          <a:xfrm>
            <a:off x="7004050" y="1446213"/>
            <a:ext cx="287338" cy="1143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400" dirty="0">
                <a:solidFill>
                  <a:srgbClr val="000000"/>
                </a:solidFill>
                <a:latin typeface="Arial"/>
                <a:ea typeface="ＭＳ Ｐゴシック" charset="-128"/>
              </a:rPr>
              <a:t>RR</a:t>
            </a:r>
          </a:p>
        </p:txBody>
      </p:sp>
      <p:cxnSp>
        <p:nvCxnSpPr>
          <p:cNvPr id="6" name="Gewinkelte Verbindung 5"/>
          <p:cNvCxnSpPr>
            <a:stCxn id="2" idx="0"/>
            <a:endCxn id="847" idx="1"/>
          </p:cNvCxnSpPr>
          <p:nvPr/>
        </p:nvCxnSpPr>
        <p:spPr bwMode="auto">
          <a:xfrm rot="5400000" flipH="1" flipV="1">
            <a:off x="7169150" y="1306513"/>
            <a:ext cx="117475" cy="161925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49" name="Picture 31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9" y="2264982"/>
            <a:ext cx="244475" cy="31115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850" name="Abgerundetes Rechteck 849"/>
          <p:cNvSpPr/>
          <p:nvPr/>
        </p:nvSpPr>
        <p:spPr bwMode="auto">
          <a:xfrm>
            <a:off x="1042988" y="2805113"/>
            <a:ext cx="576262" cy="10795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 14</a:t>
            </a:r>
          </a:p>
        </p:txBody>
      </p:sp>
      <p:sp>
        <p:nvSpPr>
          <p:cNvPr id="851" name="Abgerundetes Rechteck 850"/>
          <p:cNvSpPr/>
          <p:nvPr/>
        </p:nvSpPr>
        <p:spPr bwMode="auto">
          <a:xfrm>
            <a:off x="2328863" y="2808288"/>
            <a:ext cx="576262" cy="10795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 18</a:t>
            </a:r>
          </a:p>
        </p:txBody>
      </p:sp>
      <p:sp>
        <p:nvSpPr>
          <p:cNvPr id="852" name="Rechteck 20"/>
          <p:cNvSpPr>
            <a:spLocks noChangeArrowheads="1"/>
          </p:cNvSpPr>
          <p:nvPr/>
        </p:nvSpPr>
        <p:spPr bwMode="auto">
          <a:xfrm>
            <a:off x="768350" y="2540000"/>
            <a:ext cx="468313" cy="714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400" dirty="0" smtClean="0">
                <a:latin typeface="Arial"/>
              </a:rPr>
              <a:t>Cryo Gerüst</a:t>
            </a:r>
          </a:p>
        </p:txBody>
      </p:sp>
      <p:sp>
        <p:nvSpPr>
          <p:cNvPr id="855" name="Abgerundetes Rechteck 854"/>
          <p:cNvSpPr/>
          <p:nvPr/>
        </p:nvSpPr>
        <p:spPr bwMode="auto">
          <a:xfrm>
            <a:off x="4284663" y="2800350"/>
            <a:ext cx="576262" cy="107950"/>
          </a:xfrm>
          <a:prstGeom prst="roundRect">
            <a:avLst/>
          </a:prstGeom>
          <a:solidFill>
            <a:srgbClr val="EF8F0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 17</a:t>
            </a:r>
          </a:p>
        </p:txBody>
      </p:sp>
      <p:sp>
        <p:nvSpPr>
          <p:cNvPr id="2287" name="Textfeld 10"/>
          <p:cNvSpPr txBox="1">
            <a:spLocks noChangeArrowheads="1"/>
          </p:cNvSpPr>
          <p:nvPr/>
        </p:nvSpPr>
        <p:spPr bwMode="auto">
          <a:xfrm>
            <a:off x="4287838" y="2911475"/>
            <a:ext cx="57308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600"/>
              <a:t>geparkt</a:t>
            </a:r>
          </a:p>
        </p:txBody>
      </p:sp>
      <p:sp>
        <p:nvSpPr>
          <p:cNvPr id="857" name="Abgerundetes Rechteck 856"/>
          <p:cNvSpPr/>
          <p:nvPr/>
        </p:nvSpPr>
        <p:spPr bwMode="auto">
          <a:xfrm>
            <a:off x="5581650" y="2808288"/>
            <a:ext cx="576263" cy="107950"/>
          </a:xfrm>
          <a:prstGeom prst="roundRect">
            <a:avLst/>
          </a:prstGeom>
          <a:solidFill>
            <a:srgbClr val="EF8F0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 16</a:t>
            </a:r>
          </a:p>
        </p:txBody>
      </p:sp>
      <p:sp>
        <p:nvSpPr>
          <p:cNvPr id="2289" name="Textfeld 10"/>
          <p:cNvSpPr txBox="1">
            <a:spLocks noChangeArrowheads="1"/>
          </p:cNvSpPr>
          <p:nvPr/>
        </p:nvSpPr>
        <p:spPr bwMode="auto">
          <a:xfrm>
            <a:off x="5584825" y="2919413"/>
            <a:ext cx="57308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600"/>
              <a:t>geparkt</a:t>
            </a:r>
          </a:p>
        </p:txBody>
      </p:sp>
      <p:sp>
        <p:nvSpPr>
          <p:cNvPr id="859" name="Abgerundetes Rechteck 858"/>
          <p:cNvSpPr/>
          <p:nvPr/>
        </p:nvSpPr>
        <p:spPr bwMode="auto">
          <a:xfrm>
            <a:off x="1692275" y="3292475"/>
            <a:ext cx="576263" cy="107950"/>
          </a:xfrm>
          <a:prstGeom prst="roundRect">
            <a:avLst/>
          </a:prstGeom>
          <a:solidFill>
            <a:srgbClr val="EF8F0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 25</a:t>
            </a:r>
          </a:p>
        </p:txBody>
      </p:sp>
      <p:sp>
        <p:nvSpPr>
          <p:cNvPr id="2291" name="Textfeld 10"/>
          <p:cNvSpPr txBox="1">
            <a:spLocks noChangeArrowheads="1"/>
          </p:cNvSpPr>
          <p:nvPr/>
        </p:nvSpPr>
        <p:spPr bwMode="auto">
          <a:xfrm>
            <a:off x="1695450" y="3403600"/>
            <a:ext cx="5730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600"/>
              <a:t>geparkt</a:t>
            </a:r>
          </a:p>
        </p:txBody>
      </p:sp>
      <p:sp>
        <p:nvSpPr>
          <p:cNvPr id="861" name="Abgerundetes Rechteck 860"/>
          <p:cNvSpPr/>
          <p:nvPr/>
        </p:nvSpPr>
        <p:spPr bwMode="auto">
          <a:xfrm>
            <a:off x="2968625" y="3295650"/>
            <a:ext cx="576263" cy="107950"/>
          </a:xfrm>
          <a:prstGeom prst="roundRect">
            <a:avLst/>
          </a:prstGeom>
          <a:solidFill>
            <a:srgbClr val="EF8F0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 21</a:t>
            </a:r>
          </a:p>
        </p:txBody>
      </p:sp>
      <p:sp>
        <p:nvSpPr>
          <p:cNvPr id="2293" name="Textfeld 10"/>
          <p:cNvSpPr txBox="1">
            <a:spLocks noChangeArrowheads="1"/>
          </p:cNvSpPr>
          <p:nvPr/>
        </p:nvSpPr>
        <p:spPr bwMode="auto">
          <a:xfrm>
            <a:off x="2971800" y="3406775"/>
            <a:ext cx="5730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600"/>
              <a:t>geparkt</a:t>
            </a:r>
          </a:p>
        </p:txBody>
      </p:sp>
      <p:sp>
        <p:nvSpPr>
          <p:cNvPr id="863" name="Abgerundetes Rechteck 862"/>
          <p:cNvSpPr/>
          <p:nvPr/>
        </p:nvSpPr>
        <p:spPr bwMode="auto">
          <a:xfrm>
            <a:off x="4284663" y="3292475"/>
            <a:ext cx="576262" cy="107950"/>
          </a:xfrm>
          <a:prstGeom prst="roundRect">
            <a:avLst/>
          </a:prstGeom>
          <a:solidFill>
            <a:srgbClr val="EF8F0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XM 32</a:t>
            </a:r>
          </a:p>
        </p:txBody>
      </p:sp>
      <p:sp>
        <p:nvSpPr>
          <p:cNvPr id="2295" name="Textfeld 10"/>
          <p:cNvSpPr txBox="1">
            <a:spLocks noChangeArrowheads="1"/>
          </p:cNvSpPr>
          <p:nvPr/>
        </p:nvSpPr>
        <p:spPr bwMode="auto">
          <a:xfrm>
            <a:off x="4287838" y="3403600"/>
            <a:ext cx="57308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600"/>
              <a:t>geparkt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3119438" y="1506538"/>
            <a:ext cx="2744787" cy="71437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400" dirty="0">
                <a:solidFill>
                  <a:srgbClr val="000000"/>
                </a:solidFill>
                <a:latin typeface="Arial"/>
                <a:ea typeface="ＭＳ Ｐゴシック" charset="-128"/>
              </a:rPr>
              <a:t>DEMACO Cryo-Verbindung noch am Boden wird bearbeitet</a:t>
            </a:r>
          </a:p>
        </p:txBody>
      </p:sp>
      <p:sp>
        <p:nvSpPr>
          <p:cNvPr id="389" name="Rechteck 388"/>
          <p:cNvSpPr/>
          <p:nvPr/>
        </p:nvSpPr>
        <p:spPr bwMode="auto">
          <a:xfrm>
            <a:off x="3132138" y="5730875"/>
            <a:ext cx="5546725" cy="106363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600" dirty="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TMPL</a:t>
            </a:r>
          </a:p>
        </p:txBody>
      </p:sp>
      <p:sp>
        <p:nvSpPr>
          <p:cNvPr id="2298" name="Rechteck 3"/>
          <p:cNvSpPr>
            <a:spLocks noChangeArrowheads="1"/>
          </p:cNvSpPr>
          <p:nvPr/>
        </p:nvSpPr>
        <p:spPr bwMode="auto">
          <a:xfrm>
            <a:off x="3105150" y="5730875"/>
            <a:ext cx="46038" cy="106363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2299" name="Textfeld 1"/>
          <p:cNvSpPr txBox="1">
            <a:spLocks noChangeArrowheads="1"/>
          </p:cNvSpPr>
          <p:nvPr/>
        </p:nvSpPr>
        <p:spPr bwMode="auto">
          <a:xfrm>
            <a:off x="2941638" y="5854700"/>
            <a:ext cx="3778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DACHS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300">
                <a:latin typeface="Arial" charset="0"/>
                <a:cs typeface="Arial" charset="0"/>
              </a:rPr>
              <a:t>Tür</a:t>
            </a:r>
          </a:p>
        </p:txBody>
      </p:sp>
      <p:sp>
        <p:nvSpPr>
          <p:cNvPr id="2300" name="Textfeld 1"/>
          <p:cNvSpPr txBox="1">
            <a:spLocks noChangeArrowheads="1"/>
          </p:cNvSpPr>
          <p:nvPr/>
        </p:nvSpPr>
        <p:spPr bwMode="auto">
          <a:xfrm>
            <a:off x="2867025" y="5559425"/>
            <a:ext cx="49053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500">
                <a:latin typeface="Arial" charset="0"/>
                <a:cs typeface="Arial" charset="0"/>
              </a:rPr>
              <a:t>1.508 m</a:t>
            </a:r>
          </a:p>
        </p:txBody>
      </p:sp>
      <p:sp>
        <p:nvSpPr>
          <p:cNvPr id="2301" name="Textfeld 1"/>
          <p:cNvSpPr txBox="1">
            <a:spLocks noChangeArrowheads="1"/>
          </p:cNvSpPr>
          <p:nvPr/>
        </p:nvSpPr>
        <p:spPr bwMode="auto">
          <a:xfrm>
            <a:off x="8329613" y="5561013"/>
            <a:ext cx="490537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500">
                <a:latin typeface="Arial" charset="0"/>
                <a:cs typeface="Arial" charset="0"/>
              </a:rPr>
              <a:t>1.666 m</a:t>
            </a:r>
          </a:p>
        </p:txBody>
      </p:sp>
      <p:pic>
        <p:nvPicPr>
          <p:cNvPr id="2302" name="Grafik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5362575"/>
            <a:ext cx="277813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03" name="Gerade Verbindung 10"/>
          <p:cNvCxnSpPr>
            <a:cxnSpLocks noChangeShapeType="1"/>
          </p:cNvCxnSpPr>
          <p:nvPr/>
        </p:nvCxnSpPr>
        <p:spPr bwMode="auto">
          <a:xfrm>
            <a:off x="831850" y="5327650"/>
            <a:ext cx="1006475" cy="0"/>
          </a:xfrm>
          <a:prstGeom prst="line">
            <a:avLst/>
          </a:prstGeom>
          <a:noFill/>
          <a:ln w="22225" algn="ctr">
            <a:solidFill>
              <a:srgbClr val="0070C0"/>
            </a:solidFill>
            <a:round/>
            <a:headEnd/>
            <a:tailEnd/>
          </a:ln>
        </p:spPr>
      </p:cxnSp>
      <p:sp>
        <p:nvSpPr>
          <p:cNvPr id="2304" name="Rechteck 12"/>
          <p:cNvSpPr>
            <a:spLocks noChangeArrowheads="1"/>
          </p:cNvSpPr>
          <p:nvPr/>
        </p:nvSpPr>
        <p:spPr bwMode="auto">
          <a:xfrm>
            <a:off x="3209925" y="5854700"/>
            <a:ext cx="5465763" cy="107950"/>
          </a:xfrm>
          <a:prstGeom prst="rect">
            <a:avLst/>
          </a:prstGeom>
          <a:pattFill prst="openDmnd">
            <a:fgClr>
              <a:srgbClr val="7030A0"/>
            </a:fgClr>
            <a:bgClr>
              <a:schemeClr val="bg1"/>
            </a:bgClr>
          </a:patt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itchFamily="30" charset="0"/>
                <a:ea typeface="ＭＳ Ｐゴシック" pitchFamily="30" charset="-128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de-DE" altLang="de-DE" sz="500" b="1">
                <a:latin typeface="Arial" charset="0"/>
                <a:cs typeface="Arial" charset="0"/>
              </a:rPr>
              <a:t>Abhängungen für hängende Maschine</a:t>
            </a:r>
          </a:p>
        </p:txBody>
      </p:sp>
      <p:sp>
        <p:nvSpPr>
          <p:cNvPr id="399" name="Rechteck 398"/>
          <p:cNvSpPr/>
          <p:nvPr/>
        </p:nvSpPr>
        <p:spPr bwMode="auto">
          <a:xfrm>
            <a:off x="1504950" y="2493963"/>
            <a:ext cx="287338" cy="1143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de-DE" sz="400" dirty="0">
                <a:solidFill>
                  <a:srgbClr val="000000"/>
                </a:solidFill>
                <a:latin typeface="Arial"/>
                <a:ea typeface="ＭＳ Ｐゴシック" charset="-128"/>
              </a:rPr>
              <a:t>RR</a:t>
            </a:r>
          </a:p>
        </p:txBody>
      </p:sp>
      <p:cxnSp>
        <p:nvCxnSpPr>
          <p:cNvPr id="18" name="Gerade Verbindung 17"/>
          <p:cNvCxnSpPr/>
          <p:nvPr/>
        </p:nvCxnSpPr>
        <p:spPr bwMode="auto">
          <a:xfrm flipV="1">
            <a:off x="1649413" y="2347913"/>
            <a:ext cx="0" cy="15081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307" name="Gruppieren 19"/>
          <p:cNvGrpSpPr>
            <a:grpSpLocks/>
          </p:cNvGrpSpPr>
          <p:nvPr/>
        </p:nvGrpSpPr>
        <p:grpSpPr bwMode="auto">
          <a:xfrm>
            <a:off x="2393950" y="4979988"/>
            <a:ext cx="465138" cy="215900"/>
            <a:chOff x="2394064" y="4980283"/>
            <a:chExt cx="465136" cy="215444"/>
          </a:xfrm>
        </p:grpSpPr>
        <p:sp>
          <p:nvSpPr>
            <p:cNvPr id="2337" name="Rechteck 315"/>
            <p:cNvSpPr>
              <a:spLocks noChangeArrowheads="1"/>
            </p:cNvSpPr>
            <p:nvPr/>
          </p:nvSpPr>
          <p:spPr bwMode="auto">
            <a:xfrm>
              <a:off x="2467971" y="5013599"/>
              <a:ext cx="331611" cy="142875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9pPr>
            </a:lstStyle>
            <a:p>
              <a:pPr eaLnBrk="0" hangingPunct="0">
                <a:spcBef>
                  <a:spcPct val="0"/>
                </a:spcBef>
                <a:buClrTx/>
                <a:buFontTx/>
                <a:buNone/>
              </a:pPr>
              <a:endParaRPr lang="de-DE" altLang="de-DE" sz="1800"/>
            </a:p>
          </p:txBody>
        </p:sp>
        <p:sp>
          <p:nvSpPr>
            <p:cNvPr id="2338" name="Textfeld 24"/>
            <p:cNvSpPr txBox="1">
              <a:spLocks noChangeArrowheads="1"/>
            </p:cNvSpPr>
            <p:nvPr/>
          </p:nvSpPr>
          <p:spPr bwMode="auto">
            <a:xfrm>
              <a:off x="2394064" y="4980283"/>
              <a:ext cx="46513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9pPr>
            </a:lstStyle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400">
                  <a:latin typeface="Arial" charset="0"/>
                  <a:cs typeface="Arial" charset="0"/>
                </a:rPr>
                <a:t>Pulstrafo</a:t>
              </a: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400">
                  <a:latin typeface="Arial" charset="0"/>
                  <a:cs typeface="Arial" charset="0"/>
                </a:rPr>
                <a:t>geparkt</a:t>
              </a:r>
            </a:p>
          </p:txBody>
        </p:sp>
      </p:grpSp>
      <p:grpSp>
        <p:nvGrpSpPr>
          <p:cNvPr id="2308" name="Gruppieren 410"/>
          <p:cNvGrpSpPr>
            <a:grpSpLocks/>
          </p:cNvGrpSpPr>
          <p:nvPr/>
        </p:nvGrpSpPr>
        <p:grpSpPr bwMode="auto">
          <a:xfrm>
            <a:off x="7580313" y="4983163"/>
            <a:ext cx="465137" cy="215900"/>
            <a:chOff x="2394064" y="4980283"/>
            <a:chExt cx="465136" cy="215444"/>
          </a:xfrm>
        </p:grpSpPr>
        <p:sp>
          <p:nvSpPr>
            <p:cNvPr id="2335" name="Rechteck 315"/>
            <p:cNvSpPr>
              <a:spLocks noChangeArrowheads="1"/>
            </p:cNvSpPr>
            <p:nvPr/>
          </p:nvSpPr>
          <p:spPr bwMode="auto">
            <a:xfrm>
              <a:off x="2467971" y="5013599"/>
              <a:ext cx="331611" cy="142875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9pPr>
            </a:lstStyle>
            <a:p>
              <a:pPr eaLnBrk="0" hangingPunct="0">
                <a:spcBef>
                  <a:spcPct val="0"/>
                </a:spcBef>
                <a:buClrTx/>
                <a:buFontTx/>
                <a:buNone/>
              </a:pPr>
              <a:endParaRPr lang="de-DE" altLang="de-DE" sz="1800"/>
            </a:p>
          </p:txBody>
        </p:sp>
        <p:sp>
          <p:nvSpPr>
            <p:cNvPr id="2336" name="Textfeld 24"/>
            <p:cNvSpPr txBox="1">
              <a:spLocks noChangeArrowheads="1"/>
            </p:cNvSpPr>
            <p:nvPr/>
          </p:nvSpPr>
          <p:spPr bwMode="auto">
            <a:xfrm>
              <a:off x="2394064" y="4980283"/>
              <a:ext cx="46513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itchFamily="30" charset="0"/>
                  <a:ea typeface="ＭＳ Ｐゴシック" pitchFamily="30" charset="-128"/>
                </a:defRPr>
              </a:lvl9pPr>
            </a:lstStyle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400">
                  <a:latin typeface="Arial" charset="0"/>
                  <a:cs typeface="Arial" charset="0"/>
                </a:rPr>
                <a:t>Pulstrafo</a:t>
              </a: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400">
                  <a:latin typeface="Arial" charset="0"/>
                  <a:cs typeface="Arial" charset="0"/>
                </a:rPr>
                <a:t>geparkt</a:t>
              </a:r>
            </a:p>
          </p:txBody>
        </p:sp>
      </p:grpSp>
      <p:grpSp>
        <p:nvGrpSpPr>
          <p:cNvPr id="2309" name="Gruppieren 23"/>
          <p:cNvGrpSpPr>
            <a:grpSpLocks/>
          </p:cNvGrpSpPr>
          <p:nvPr/>
        </p:nvGrpSpPr>
        <p:grpSpPr bwMode="auto">
          <a:xfrm>
            <a:off x="3189288" y="1254125"/>
            <a:ext cx="2606675" cy="0"/>
            <a:chOff x="3189724" y="1254636"/>
            <a:chExt cx="2606412" cy="0"/>
          </a:xfrm>
        </p:grpSpPr>
        <p:cxnSp>
          <p:nvCxnSpPr>
            <p:cNvPr id="2323" name="Gerade Verbindung 395"/>
            <p:cNvCxnSpPr>
              <a:cxnSpLocks noChangeShapeType="1"/>
            </p:cNvCxnSpPr>
            <p:nvPr/>
          </p:nvCxnSpPr>
          <p:spPr bwMode="auto">
            <a:xfrm>
              <a:off x="3692700" y="1254636"/>
              <a:ext cx="7196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24" name="Gerade Verbindung 397"/>
            <p:cNvCxnSpPr>
              <a:cxnSpLocks noChangeShapeType="1"/>
            </p:cNvCxnSpPr>
            <p:nvPr/>
          </p:nvCxnSpPr>
          <p:spPr bwMode="auto">
            <a:xfrm>
              <a:off x="3481381" y="1254636"/>
              <a:ext cx="7196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25" name="Gerade Verbindung 395"/>
            <p:cNvCxnSpPr>
              <a:cxnSpLocks noChangeShapeType="1"/>
            </p:cNvCxnSpPr>
            <p:nvPr/>
          </p:nvCxnSpPr>
          <p:spPr bwMode="auto">
            <a:xfrm>
              <a:off x="3917060" y="1254636"/>
              <a:ext cx="7196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26" name="Gerade Verbindung 395"/>
            <p:cNvCxnSpPr>
              <a:cxnSpLocks noChangeShapeType="1"/>
            </p:cNvCxnSpPr>
            <p:nvPr/>
          </p:nvCxnSpPr>
          <p:spPr bwMode="auto">
            <a:xfrm>
              <a:off x="4126128" y="1254636"/>
              <a:ext cx="7196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27" name="Gerade Verbindung 395"/>
            <p:cNvCxnSpPr>
              <a:cxnSpLocks noChangeShapeType="1"/>
            </p:cNvCxnSpPr>
            <p:nvPr/>
          </p:nvCxnSpPr>
          <p:spPr bwMode="auto">
            <a:xfrm>
              <a:off x="4342569" y="1254636"/>
              <a:ext cx="7196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28" name="Gerade Verbindung 395"/>
            <p:cNvCxnSpPr>
              <a:cxnSpLocks noChangeShapeType="1"/>
            </p:cNvCxnSpPr>
            <p:nvPr/>
          </p:nvCxnSpPr>
          <p:spPr bwMode="auto">
            <a:xfrm>
              <a:off x="4772151" y="1254636"/>
              <a:ext cx="7196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29" name="Gerade Verbindung 397"/>
            <p:cNvCxnSpPr>
              <a:cxnSpLocks noChangeShapeType="1"/>
            </p:cNvCxnSpPr>
            <p:nvPr/>
          </p:nvCxnSpPr>
          <p:spPr bwMode="auto">
            <a:xfrm>
              <a:off x="4560832" y="1254636"/>
              <a:ext cx="7196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30" name="Gerade Verbindung 395"/>
            <p:cNvCxnSpPr>
              <a:cxnSpLocks noChangeShapeType="1"/>
            </p:cNvCxnSpPr>
            <p:nvPr/>
          </p:nvCxnSpPr>
          <p:spPr bwMode="auto">
            <a:xfrm>
              <a:off x="4996511" y="1254636"/>
              <a:ext cx="7196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31" name="Gerade Verbindung 395"/>
            <p:cNvCxnSpPr>
              <a:cxnSpLocks noChangeShapeType="1"/>
            </p:cNvCxnSpPr>
            <p:nvPr/>
          </p:nvCxnSpPr>
          <p:spPr bwMode="auto">
            <a:xfrm>
              <a:off x="5205579" y="1254636"/>
              <a:ext cx="7196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32" name="Gerade Verbindung 395"/>
            <p:cNvCxnSpPr>
              <a:cxnSpLocks noChangeShapeType="1"/>
            </p:cNvCxnSpPr>
            <p:nvPr/>
          </p:nvCxnSpPr>
          <p:spPr bwMode="auto">
            <a:xfrm>
              <a:off x="5422020" y="1254636"/>
              <a:ext cx="7196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33" name="Gerade Verbindung 397"/>
            <p:cNvCxnSpPr>
              <a:cxnSpLocks noChangeShapeType="1"/>
            </p:cNvCxnSpPr>
            <p:nvPr/>
          </p:nvCxnSpPr>
          <p:spPr bwMode="auto">
            <a:xfrm>
              <a:off x="3189724" y="1254636"/>
              <a:ext cx="14400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34" name="Gerade Verbindung 397"/>
            <p:cNvCxnSpPr>
              <a:cxnSpLocks noChangeShapeType="1"/>
            </p:cNvCxnSpPr>
            <p:nvPr/>
          </p:nvCxnSpPr>
          <p:spPr bwMode="auto">
            <a:xfrm>
              <a:off x="5652136" y="1254636"/>
              <a:ext cx="14400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10" name="Gruppieren 431"/>
          <p:cNvGrpSpPr>
            <a:grpSpLocks/>
          </p:cNvGrpSpPr>
          <p:nvPr/>
        </p:nvGrpSpPr>
        <p:grpSpPr bwMode="auto">
          <a:xfrm>
            <a:off x="5980113" y="1760538"/>
            <a:ext cx="2605087" cy="0"/>
            <a:chOff x="3189724" y="1254636"/>
            <a:chExt cx="2606412" cy="0"/>
          </a:xfrm>
        </p:grpSpPr>
        <p:cxnSp>
          <p:nvCxnSpPr>
            <p:cNvPr id="2311" name="Gerade Verbindung 395"/>
            <p:cNvCxnSpPr>
              <a:cxnSpLocks noChangeShapeType="1"/>
            </p:cNvCxnSpPr>
            <p:nvPr/>
          </p:nvCxnSpPr>
          <p:spPr bwMode="auto">
            <a:xfrm>
              <a:off x="3692700" y="1254636"/>
              <a:ext cx="7196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12" name="Gerade Verbindung 397"/>
            <p:cNvCxnSpPr>
              <a:cxnSpLocks noChangeShapeType="1"/>
            </p:cNvCxnSpPr>
            <p:nvPr/>
          </p:nvCxnSpPr>
          <p:spPr bwMode="auto">
            <a:xfrm>
              <a:off x="3481381" y="1254636"/>
              <a:ext cx="7196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13" name="Gerade Verbindung 395"/>
            <p:cNvCxnSpPr>
              <a:cxnSpLocks noChangeShapeType="1"/>
            </p:cNvCxnSpPr>
            <p:nvPr/>
          </p:nvCxnSpPr>
          <p:spPr bwMode="auto">
            <a:xfrm>
              <a:off x="3917060" y="1254636"/>
              <a:ext cx="7196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14" name="Gerade Verbindung 395"/>
            <p:cNvCxnSpPr>
              <a:cxnSpLocks noChangeShapeType="1"/>
            </p:cNvCxnSpPr>
            <p:nvPr/>
          </p:nvCxnSpPr>
          <p:spPr bwMode="auto">
            <a:xfrm>
              <a:off x="4126128" y="1254636"/>
              <a:ext cx="7196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15" name="Gerade Verbindung 395"/>
            <p:cNvCxnSpPr>
              <a:cxnSpLocks noChangeShapeType="1"/>
            </p:cNvCxnSpPr>
            <p:nvPr/>
          </p:nvCxnSpPr>
          <p:spPr bwMode="auto">
            <a:xfrm>
              <a:off x="4342569" y="1254636"/>
              <a:ext cx="7196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16" name="Gerade Verbindung 395"/>
            <p:cNvCxnSpPr>
              <a:cxnSpLocks noChangeShapeType="1"/>
            </p:cNvCxnSpPr>
            <p:nvPr/>
          </p:nvCxnSpPr>
          <p:spPr bwMode="auto">
            <a:xfrm>
              <a:off x="4772151" y="1254636"/>
              <a:ext cx="7196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17" name="Gerade Verbindung 397"/>
            <p:cNvCxnSpPr>
              <a:cxnSpLocks noChangeShapeType="1"/>
            </p:cNvCxnSpPr>
            <p:nvPr/>
          </p:nvCxnSpPr>
          <p:spPr bwMode="auto">
            <a:xfrm>
              <a:off x="4560832" y="1254636"/>
              <a:ext cx="7196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18" name="Gerade Verbindung 395"/>
            <p:cNvCxnSpPr>
              <a:cxnSpLocks noChangeShapeType="1"/>
            </p:cNvCxnSpPr>
            <p:nvPr/>
          </p:nvCxnSpPr>
          <p:spPr bwMode="auto">
            <a:xfrm>
              <a:off x="4996511" y="1254636"/>
              <a:ext cx="7196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19" name="Gerade Verbindung 395"/>
            <p:cNvCxnSpPr>
              <a:cxnSpLocks noChangeShapeType="1"/>
            </p:cNvCxnSpPr>
            <p:nvPr/>
          </p:nvCxnSpPr>
          <p:spPr bwMode="auto">
            <a:xfrm>
              <a:off x="5205579" y="1254636"/>
              <a:ext cx="7196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20" name="Gerade Verbindung 395"/>
            <p:cNvCxnSpPr>
              <a:cxnSpLocks noChangeShapeType="1"/>
            </p:cNvCxnSpPr>
            <p:nvPr/>
          </p:nvCxnSpPr>
          <p:spPr bwMode="auto">
            <a:xfrm>
              <a:off x="5422020" y="1254636"/>
              <a:ext cx="7196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21" name="Gerade Verbindung 397"/>
            <p:cNvCxnSpPr>
              <a:cxnSpLocks noChangeShapeType="1"/>
            </p:cNvCxnSpPr>
            <p:nvPr/>
          </p:nvCxnSpPr>
          <p:spPr bwMode="auto">
            <a:xfrm>
              <a:off x="3189724" y="1254636"/>
              <a:ext cx="14400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22" name="Gerade Verbindung 397"/>
            <p:cNvCxnSpPr>
              <a:cxnSpLocks noChangeShapeType="1"/>
            </p:cNvCxnSpPr>
            <p:nvPr/>
          </p:nvCxnSpPr>
          <p:spPr bwMode="auto">
            <a:xfrm>
              <a:off x="5652136" y="1254636"/>
              <a:ext cx="144000" cy="0"/>
            </a:xfrm>
            <a:prstGeom prst="line">
              <a:avLst/>
            </a:prstGeom>
            <a:noFill/>
            <a:ln w="22225" algn="ctr">
              <a:solidFill>
                <a:srgbClr val="9243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80422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14 April 2015</a:t>
            </a:r>
            <a:endParaRPr lang="en-GB" dirty="0" smtClean="0"/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836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72251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dirty="0" smtClean="0"/>
              <a:t>LWL</a:t>
            </a:r>
            <a:endParaRPr lang="de-DE" kern="0" dirty="0"/>
          </a:p>
        </p:txBody>
      </p:sp>
      <p:sp>
        <p:nvSpPr>
          <p:cNvPr id="7" name="Rectangle 6"/>
          <p:cNvSpPr/>
          <p:nvPr/>
        </p:nvSpPr>
        <p:spPr>
          <a:xfrm>
            <a:off x="167376" y="1130700"/>
            <a:ext cx="67924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dirty="0" smtClean="0"/>
              <a:t>Zum Thema LWL:</a:t>
            </a:r>
          </a:p>
          <a:p>
            <a:pPr marL="171450" indent="-171450"/>
            <a:endParaRPr lang="de-DE" dirty="0"/>
          </a:p>
          <a:p>
            <a:pPr marL="171450" indent="-171450"/>
            <a:r>
              <a:rPr lang="de-DE" dirty="0" smtClean="0"/>
              <a:t>Bei </a:t>
            </a:r>
            <a:r>
              <a:rPr lang="de-DE" dirty="0"/>
              <a:t>weiteren Arbeiten in den Racks bitte ich um Rücksicht bei den bereits aufgelegten LWL-Kabeln</a:t>
            </a:r>
            <a:r>
              <a:rPr lang="de-DE" dirty="0" smtClean="0"/>
              <a:t>.</a:t>
            </a:r>
          </a:p>
          <a:p>
            <a:pPr>
              <a:buNone/>
            </a:pPr>
            <a:r>
              <a:rPr lang="de-DE" dirty="0" smtClean="0"/>
              <a:t> </a:t>
            </a:r>
            <a:endParaRPr lang="de-DE" dirty="0"/>
          </a:p>
          <a:p>
            <a:pPr marL="171450" indent="-171450"/>
            <a:r>
              <a:rPr lang="de-DE" dirty="0" smtClean="0"/>
              <a:t>Die </a:t>
            </a:r>
            <a:r>
              <a:rPr lang="de-DE" dirty="0"/>
              <a:t>im Rack z.Z. abgelegte Reserve ( Ring(e) ) ist nicht endgültig, da auf die bereits verbauten </a:t>
            </a:r>
            <a:r>
              <a:rPr lang="de-DE" dirty="0" err="1" smtClean="0"/>
              <a:t>Patchfelder</a:t>
            </a:r>
            <a:r>
              <a:rPr lang="de-DE" dirty="0" smtClean="0"/>
              <a:t> </a:t>
            </a:r>
            <a:r>
              <a:rPr lang="de-DE" dirty="0"/>
              <a:t>noch später abgehende Kabel hinzukommen und dafür auch das/die </a:t>
            </a:r>
            <a:r>
              <a:rPr lang="de-DE" dirty="0" err="1"/>
              <a:t>Patchfelder</a:t>
            </a:r>
            <a:r>
              <a:rPr lang="de-DE" dirty="0"/>
              <a:t> </a:t>
            </a:r>
            <a:r>
              <a:rPr lang="de-DE" dirty="0" smtClean="0"/>
              <a:t>wieder </a:t>
            </a:r>
            <a:r>
              <a:rPr lang="de-DE" dirty="0"/>
              <a:t>aus dem Rack ausgebaut werden müssen. </a:t>
            </a:r>
            <a:endParaRPr lang="de-DE" dirty="0" smtClean="0"/>
          </a:p>
          <a:p>
            <a:pPr algn="r">
              <a:buNone/>
            </a:pPr>
            <a:r>
              <a:rPr lang="de-DE" dirty="0" smtClean="0"/>
              <a:t>T. Ladwig</a:t>
            </a:r>
          </a:p>
          <a:p>
            <a:pPr algn="r">
              <a:buNone/>
            </a:pPr>
            <a:endParaRPr lang="de-DE" dirty="0" smtClean="0"/>
          </a:p>
          <a:p>
            <a:pPr algn="r">
              <a:buNone/>
            </a:pPr>
            <a:endParaRPr lang="de-DE" dirty="0"/>
          </a:p>
          <a:p>
            <a:pPr marL="171450" indent="-171450"/>
            <a:r>
              <a:rPr lang="de-DE" dirty="0" smtClean="0"/>
              <a:t>Es gibt Bedenken dass an manchen stellen „ </a:t>
            </a:r>
            <a:r>
              <a:rPr lang="de-DE" dirty="0"/>
              <a:t>die </a:t>
            </a:r>
            <a:r>
              <a:rPr lang="de-DE" dirty="0" err="1"/>
              <a:t>Fibers</a:t>
            </a:r>
            <a:r>
              <a:rPr lang="de-DE" dirty="0"/>
              <a:t> fast den ganzen Schrank auf der Rückseite </a:t>
            </a:r>
            <a:r>
              <a:rPr lang="de-DE" dirty="0" smtClean="0"/>
              <a:t>belegen“  was für Gewerke Zugang </a:t>
            </a:r>
            <a:r>
              <a:rPr lang="de-DE" dirty="0"/>
              <a:t>von hinten an ihre </a:t>
            </a:r>
            <a:r>
              <a:rPr lang="de-DE" dirty="0" err="1"/>
              <a:t>Elektroniken</a:t>
            </a:r>
            <a:r>
              <a:rPr lang="de-DE" dirty="0"/>
              <a:t> </a:t>
            </a:r>
            <a:r>
              <a:rPr lang="de-DE" dirty="0" smtClean="0"/>
              <a:t>blockiert. Bitte schaut euch noch mal eure Schränke in L1 an. Meine Meinung nach in L1 haben wir dieses Problem noch nicht.</a:t>
            </a:r>
          </a:p>
          <a:p>
            <a:pPr algn="r"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432" y="3508522"/>
            <a:ext cx="2192009" cy="292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896" y="1130700"/>
            <a:ext cx="1748334" cy="233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6" y="3481574"/>
            <a:ext cx="2212016" cy="294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020" y="3508522"/>
            <a:ext cx="3897600" cy="29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31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76" y="1078383"/>
            <a:ext cx="6576324" cy="493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8502" y="5686581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400" b="1" dirty="0" smtClean="0">
                <a:solidFill>
                  <a:schemeClr val="bg1"/>
                </a:solidFill>
              </a:rPr>
              <a:t>07.04.2015</a:t>
            </a: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57618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dirty="0" smtClean="0"/>
              <a:t>RAS</a:t>
            </a:r>
            <a:endParaRPr lang="de-DE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4974336" y="2626157"/>
            <a:ext cx="9861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>
                <a:solidFill>
                  <a:srgbClr val="FF0000"/>
                </a:solidFill>
              </a:rPr>
              <a:t>RAS alle 100 m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31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1" y="1068347"/>
            <a:ext cx="5709692" cy="428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54135"/>
            <a:ext cx="5381625" cy="403606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24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XFEL A.Brand copy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962</Words>
  <Application>Microsoft Office PowerPoint</Application>
  <PresentationFormat>On-screen Show (4:3)</PresentationFormat>
  <Paragraphs>440</Paragraphs>
  <Slides>15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DESY European XFEL</vt:lpstr>
      <vt:lpstr>XFEL A.Brand 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Wichtiges</vt:lpstr>
      <vt:lpstr>Wichtiges</vt:lpstr>
      <vt:lpstr>Remarks</vt:lpstr>
    </vt:vector>
  </TitlesOfParts>
  <Company>xxx xxx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xxx xxx</dc:creator>
  <cp:lastModifiedBy>Negodin, Evgueni</cp:lastModifiedBy>
  <cp:revision>310</cp:revision>
  <cp:lastPrinted>2015-03-09T14:11:31Z</cp:lastPrinted>
  <dcterms:created xsi:type="dcterms:W3CDTF">2008-08-31T12:56:32Z</dcterms:created>
  <dcterms:modified xsi:type="dcterms:W3CDTF">2015-04-14T07:41:59Z</dcterms:modified>
</cp:coreProperties>
</file>