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483" r:id="rId2"/>
    <p:sldId id="487" r:id="rId3"/>
    <p:sldId id="485" r:id="rId4"/>
    <p:sldId id="486" r:id="rId5"/>
    <p:sldId id="475" r:id="rId6"/>
    <p:sldId id="477" r:id="rId7"/>
  </p:sldIdLst>
  <p:sldSz cx="9144000" cy="6858000" type="screen4x3"/>
  <p:notesSz cx="6781800" cy="9918700"/>
  <p:defaultTextStyle>
    <a:defPPr>
      <a:defRPr lang="de-DE"/>
    </a:defPPr>
    <a:lvl1pPr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  <a:srgbClr val="FFFF66"/>
    <a:srgbClr val="0000CC"/>
    <a:srgbClr val="CC9900"/>
    <a:srgbClr val="FFCC66"/>
    <a:srgbClr val="FF0701"/>
    <a:srgbClr val="3333CC"/>
    <a:srgbClr val="52B1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47" autoAdjust="0"/>
    <p:restoredTop sz="91156" autoAdjust="0"/>
  </p:normalViewPr>
  <p:slideViewPr>
    <p:cSldViewPr>
      <p:cViewPr>
        <p:scale>
          <a:sx n="75" d="100"/>
          <a:sy n="75" d="100"/>
        </p:scale>
        <p:origin x="-119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C2D8B590-9B76-490E-A7B2-8546C6EC42FB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5559104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1225" y="744538"/>
            <a:ext cx="4959350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1700"/>
            <a:ext cx="5426075" cy="446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DD224D19-0344-4F4B-89C2-CBF4B6C65BF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345309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D67824-5E48-4B9C-A110-0305FE889E2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704421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EFEBF5-2A5F-43F6-88B1-CB7CF17FE019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206455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30175"/>
            <a:ext cx="2057400" cy="653891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30175"/>
            <a:ext cx="6019800" cy="6538913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43F23-CEE8-4BA9-BD44-9D6F0198212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216393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B99CA0-97D3-4388-941C-F32DC89FBE5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308885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C2CEC3-0960-44AB-ADB4-06AB9C1766BE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52559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692150"/>
            <a:ext cx="4038600" cy="5976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692150"/>
            <a:ext cx="4038600" cy="5976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2530F9-F3F8-4E89-B0B5-C36555CB489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060211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CD29AD-C7AA-4991-91E2-6AEC9D42C91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03049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3CCEDA-D21E-4319-9682-2E2CD53C83BF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5091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9C33C4-7BCF-40FF-8257-FD2AC38AF93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95296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7C7C83-A708-4D93-B07A-98914C83AA9F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944803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694E99-22B8-4942-AC46-0F3B9AE0CF8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262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ChangeArrowheads="1"/>
          </p:cNvSpPr>
          <p:nvPr/>
        </p:nvSpPr>
        <p:spPr bwMode="auto">
          <a:xfrm>
            <a:off x="0" y="6813550"/>
            <a:ext cx="9144000" cy="71438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27" name="Rectangle 8"/>
          <p:cNvSpPr>
            <a:spLocks noChangeArrowheads="1"/>
          </p:cNvSpPr>
          <p:nvPr/>
        </p:nvSpPr>
        <p:spPr bwMode="auto">
          <a:xfrm>
            <a:off x="0" y="0"/>
            <a:ext cx="9144000" cy="115888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130175"/>
            <a:ext cx="74993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692150"/>
            <a:ext cx="8229600" cy="5976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endParaRPr lang="de-DE" altLang="de-DE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16913" y="6453188"/>
            <a:ext cx="792162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40AB766-A106-43D4-9AEB-683B9DEB9197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1034" name="Rectangle 14"/>
          <p:cNvSpPr>
            <a:spLocks noChangeArrowheads="1"/>
          </p:cNvSpPr>
          <p:nvPr/>
        </p:nvSpPr>
        <p:spPr bwMode="auto">
          <a:xfrm>
            <a:off x="0" y="549275"/>
            <a:ext cx="9144000" cy="71438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35" name="Text Box 15"/>
          <p:cNvSpPr txBox="1">
            <a:spLocks noChangeArrowheads="1"/>
          </p:cNvSpPr>
          <p:nvPr/>
        </p:nvSpPr>
        <p:spPr bwMode="auto">
          <a:xfrm>
            <a:off x="0" y="6477000"/>
            <a:ext cx="345281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dirty="0" smtClean="0"/>
              <a:t>Ivan </a:t>
            </a:r>
            <a:r>
              <a:rPr lang="en-US" dirty="0" err="1" smtClean="0"/>
              <a:t>Peric</a:t>
            </a:r>
            <a:r>
              <a:rPr lang="en-US" dirty="0" smtClean="0"/>
              <a:t>, Monolithic Detectors for Strip Region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5AC533B6-74DA-4917-8527-95DA19EAA26F}" type="slidenum">
              <a:rPr lang="de-DE" altLang="de-DE" smtClean="0"/>
              <a:pPr algn="r"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de-DE" altLang="de-DE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z="2000" dirty="0" smtClean="0"/>
              <a:t>…</a:t>
            </a:r>
          </a:p>
        </p:txBody>
      </p:sp>
      <p:sp>
        <p:nvSpPr>
          <p:cNvPr id="267" name="Rechteck 332"/>
          <p:cNvSpPr>
            <a:spLocks noChangeArrowheads="1"/>
          </p:cNvSpPr>
          <p:nvPr/>
        </p:nvSpPr>
        <p:spPr bwMode="auto">
          <a:xfrm>
            <a:off x="5486400" y="3200400"/>
            <a:ext cx="381000" cy="4572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dirty="0" err="1" smtClean="0"/>
              <a:t>lat</a:t>
            </a:r>
            <a:endParaRPr lang="de-DE" altLang="de-DE" dirty="0"/>
          </a:p>
        </p:txBody>
      </p:sp>
      <p:sp>
        <p:nvSpPr>
          <p:cNvPr id="268" name="Abgerundetes Rechteck 333"/>
          <p:cNvSpPr>
            <a:spLocks noChangeArrowheads="1"/>
          </p:cNvSpPr>
          <p:nvPr/>
        </p:nvSpPr>
        <p:spPr bwMode="auto">
          <a:xfrm>
            <a:off x="6934200" y="3505200"/>
            <a:ext cx="609600" cy="30480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dirty="0" err="1" smtClean="0"/>
              <a:t>addr</a:t>
            </a:r>
            <a:endParaRPr lang="de-DE" altLang="de-DE" dirty="0"/>
          </a:p>
        </p:txBody>
      </p:sp>
      <p:cxnSp>
        <p:nvCxnSpPr>
          <p:cNvPr id="270" name="Gerade Verbindung mit Pfeil 341"/>
          <p:cNvCxnSpPr>
            <a:cxnSpLocks noChangeShapeType="1"/>
          </p:cNvCxnSpPr>
          <p:nvPr/>
        </p:nvCxnSpPr>
        <p:spPr bwMode="auto">
          <a:xfrm>
            <a:off x="6629400" y="3352800"/>
            <a:ext cx="38100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2" name="Gerade Verbindung mit Pfeil 343"/>
          <p:cNvCxnSpPr>
            <a:cxnSpLocks noChangeShapeType="1"/>
          </p:cNvCxnSpPr>
          <p:nvPr/>
        </p:nvCxnSpPr>
        <p:spPr bwMode="auto">
          <a:xfrm>
            <a:off x="8153400" y="2590800"/>
            <a:ext cx="0" cy="16002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3" name="Rechteck 346"/>
          <p:cNvSpPr>
            <a:spLocks noChangeArrowheads="1"/>
          </p:cNvSpPr>
          <p:nvPr/>
        </p:nvSpPr>
        <p:spPr bwMode="auto">
          <a:xfrm>
            <a:off x="3657600" y="2895600"/>
            <a:ext cx="5334000" cy="11430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de-DE"/>
          </a:p>
        </p:txBody>
      </p:sp>
      <p:sp>
        <p:nvSpPr>
          <p:cNvPr id="275" name="Abgerundetes Rechteck 348"/>
          <p:cNvSpPr>
            <a:spLocks noChangeArrowheads="1"/>
          </p:cNvSpPr>
          <p:nvPr/>
        </p:nvSpPr>
        <p:spPr bwMode="auto">
          <a:xfrm>
            <a:off x="4800600" y="3200400"/>
            <a:ext cx="304800" cy="53340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dirty="0" err="1"/>
              <a:t>sr</a:t>
            </a:r>
            <a:endParaRPr lang="de-DE" altLang="de-DE" dirty="0"/>
          </a:p>
        </p:txBody>
      </p:sp>
      <p:sp>
        <p:nvSpPr>
          <p:cNvPr id="284" name="Textfeld 357"/>
          <p:cNvSpPr txBox="1">
            <a:spLocks noChangeArrowheads="1"/>
          </p:cNvSpPr>
          <p:nvPr/>
        </p:nvSpPr>
        <p:spPr bwMode="auto">
          <a:xfrm>
            <a:off x="7315200" y="3962400"/>
            <a:ext cx="165301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de-DE" dirty="0" smtClean="0"/>
              <a:t>Address</a:t>
            </a:r>
            <a:r>
              <a:rPr lang="en-US" altLang="de-DE" dirty="0"/>
              <a:t>, </a:t>
            </a:r>
            <a:r>
              <a:rPr lang="en-US" altLang="de-DE" dirty="0" smtClean="0"/>
              <a:t>hit, overflow</a:t>
            </a:r>
            <a:endParaRPr lang="en-US" altLang="de-DE" dirty="0"/>
          </a:p>
        </p:txBody>
      </p:sp>
      <p:sp>
        <p:nvSpPr>
          <p:cNvPr id="13" name="Rechteck 12"/>
          <p:cNvSpPr/>
          <p:nvPr/>
        </p:nvSpPr>
        <p:spPr bwMode="auto">
          <a:xfrm>
            <a:off x="838200" y="5029200"/>
            <a:ext cx="2362200" cy="914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0" name="Gerade Verbindung mit Pfeil 49"/>
          <p:cNvCxnSpPr/>
          <p:nvPr/>
        </p:nvCxnSpPr>
        <p:spPr bwMode="auto">
          <a:xfrm>
            <a:off x="5105400" y="33528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mit Pfeil 51"/>
          <p:cNvCxnSpPr/>
          <p:nvPr/>
        </p:nvCxnSpPr>
        <p:spPr bwMode="auto">
          <a:xfrm>
            <a:off x="5867400" y="33528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Ellipse 6"/>
          <p:cNvSpPr/>
          <p:nvPr/>
        </p:nvSpPr>
        <p:spPr bwMode="auto">
          <a:xfrm>
            <a:off x="4648200" y="32766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" name="Rechteck 7"/>
          <p:cNvSpPr/>
          <p:nvPr/>
        </p:nvSpPr>
        <p:spPr bwMode="auto">
          <a:xfrm>
            <a:off x="3733800" y="3200400"/>
            <a:ext cx="6096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" name="Gewinkelte Verbindung 9"/>
          <p:cNvCxnSpPr/>
          <p:nvPr/>
        </p:nvCxnSpPr>
        <p:spPr bwMode="auto">
          <a:xfrm flipV="1">
            <a:off x="3810000" y="3276600"/>
            <a:ext cx="152400" cy="76200"/>
          </a:xfrm>
          <a:prstGeom prst="bentConnector3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1" name="Gruppieren 10"/>
          <p:cNvGrpSpPr/>
          <p:nvPr/>
        </p:nvGrpSpPr>
        <p:grpSpPr>
          <a:xfrm flipV="1">
            <a:off x="4038600" y="3276600"/>
            <a:ext cx="228600" cy="76200"/>
            <a:chOff x="5410200" y="1905000"/>
            <a:chExt cx="228600" cy="76200"/>
          </a:xfrm>
        </p:grpSpPr>
        <p:cxnSp>
          <p:nvCxnSpPr>
            <p:cNvPr id="60" name="Gewinkelte Verbindung 59"/>
            <p:cNvCxnSpPr/>
            <p:nvPr/>
          </p:nvCxnSpPr>
          <p:spPr bwMode="auto">
            <a:xfrm flipV="1">
              <a:off x="5410200" y="1905000"/>
              <a:ext cx="152400" cy="76200"/>
            </a:xfrm>
            <a:prstGeom prst="bentConnector3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" name="Gewinkelte Verbindung 60"/>
            <p:cNvCxnSpPr/>
            <p:nvPr/>
          </p:nvCxnSpPr>
          <p:spPr bwMode="auto">
            <a:xfrm flipH="1" flipV="1">
              <a:off x="5486400" y="1905000"/>
              <a:ext cx="152400" cy="76200"/>
            </a:xfrm>
            <a:prstGeom prst="bentConnector3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63" name="Gerade Verbindung mit Pfeil 62"/>
          <p:cNvCxnSpPr/>
          <p:nvPr/>
        </p:nvCxnSpPr>
        <p:spPr bwMode="auto">
          <a:xfrm>
            <a:off x="4343400" y="33528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5" name="Ellipse 64"/>
          <p:cNvSpPr/>
          <p:nvPr/>
        </p:nvSpPr>
        <p:spPr bwMode="auto">
          <a:xfrm>
            <a:off x="4648200" y="35052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8" name="Gerade Verbindung 17"/>
          <p:cNvCxnSpPr/>
          <p:nvPr/>
        </p:nvCxnSpPr>
        <p:spPr bwMode="auto">
          <a:xfrm>
            <a:off x="6629400" y="3352800"/>
            <a:ext cx="1828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6781800" y="33528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 Verbindung 21"/>
          <p:cNvCxnSpPr/>
          <p:nvPr/>
        </p:nvCxnSpPr>
        <p:spPr bwMode="auto">
          <a:xfrm flipH="1">
            <a:off x="4495800" y="38100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mit Pfeil 72"/>
          <p:cNvCxnSpPr/>
          <p:nvPr/>
        </p:nvCxnSpPr>
        <p:spPr bwMode="auto">
          <a:xfrm>
            <a:off x="4495800" y="3581400"/>
            <a:ext cx="152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25"/>
          <p:cNvCxnSpPr/>
          <p:nvPr/>
        </p:nvCxnSpPr>
        <p:spPr bwMode="auto">
          <a:xfrm>
            <a:off x="4495800" y="35814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mit Pfeil 87"/>
          <p:cNvCxnSpPr/>
          <p:nvPr/>
        </p:nvCxnSpPr>
        <p:spPr bwMode="auto">
          <a:xfrm>
            <a:off x="5334000" y="3505200"/>
            <a:ext cx="152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4" name="Rechteck 93"/>
          <p:cNvSpPr/>
          <p:nvPr/>
        </p:nvSpPr>
        <p:spPr bwMode="auto">
          <a:xfrm>
            <a:off x="6248400" y="3200400"/>
            <a:ext cx="3810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or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6" name="Textfeld 95"/>
          <p:cNvSpPr txBox="1"/>
          <p:nvPr/>
        </p:nvSpPr>
        <p:spPr>
          <a:xfrm>
            <a:off x="5867400" y="3429000"/>
            <a:ext cx="3722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endParaRPr lang="de-DE" dirty="0"/>
          </a:p>
        </p:txBody>
      </p:sp>
      <p:cxnSp>
        <p:nvCxnSpPr>
          <p:cNvPr id="97" name="Gerade Verbindung mit Pfeil 96"/>
          <p:cNvCxnSpPr/>
          <p:nvPr/>
        </p:nvCxnSpPr>
        <p:spPr bwMode="auto">
          <a:xfrm>
            <a:off x="6096000" y="3505200"/>
            <a:ext cx="152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9" name="Textfeld 98"/>
          <p:cNvSpPr txBox="1"/>
          <p:nvPr/>
        </p:nvSpPr>
        <p:spPr>
          <a:xfrm>
            <a:off x="5105400" y="3429000"/>
            <a:ext cx="3722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endParaRPr lang="de-DE" dirty="0"/>
          </a:p>
        </p:txBody>
      </p:sp>
      <p:sp>
        <p:nvSpPr>
          <p:cNvPr id="104" name="Abgerundetes Rechteck 333"/>
          <p:cNvSpPr>
            <a:spLocks noChangeArrowheads="1"/>
          </p:cNvSpPr>
          <p:nvPr/>
        </p:nvSpPr>
        <p:spPr bwMode="auto">
          <a:xfrm>
            <a:off x="7696200" y="3505200"/>
            <a:ext cx="381000" cy="30480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dirty="0" err="1" smtClean="0"/>
              <a:t>hit</a:t>
            </a:r>
            <a:endParaRPr lang="de-DE" altLang="de-DE" dirty="0"/>
          </a:p>
        </p:txBody>
      </p:sp>
      <p:sp>
        <p:nvSpPr>
          <p:cNvPr id="107" name="Abgerundetes Rechteck 333"/>
          <p:cNvSpPr>
            <a:spLocks noChangeArrowheads="1"/>
          </p:cNvSpPr>
          <p:nvPr/>
        </p:nvSpPr>
        <p:spPr bwMode="auto">
          <a:xfrm>
            <a:off x="8229600" y="3505200"/>
            <a:ext cx="685800" cy="30480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dirty="0" err="1" smtClean="0"/>
              <a:t>logic</a:t>
            </a:r>
            <a:endParaRPr lang="de-DE" altLang="de-DE" dirty="0"/>
          </a:p>
        </p:txBody>
      </p:sp>
      <p:cxnSp>
        <p:nvCxnSpPr>
          <p:cNvPr id="111" name="Gerade Verbindung mit Pfeil 343"/>
          <p:cNvCxnSpPr>
            <a:cxnSpLocks noChangeShapeType="1"/>
            <a:endCxn id="268" idx="0"/>
          </p:cNvCxnSpPr>
          <p:nvPr/>
        </p:nvCxnSpPr>
        <p:spPr bwMode="auto">
          <a:xfrm>
            <a:off x="7239000" y="3352800"/>
            <a:ext cx="0" cy="1524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Gerade Verbindung mit Pfeil 343"/>
          <p:cNvCxnSpPr>
            <a:cxnSpLocks noChangeShapeType="1"/>
          </p:cNvCxnSpPr>
          <p:nvPr/>
        </p:nvCxnSpPr>
        <p:spPr bwMode="auto">
          <a:xfrm>
            <a:off x="7848600" y="3352800"/>
            <a:ext cx="0" cy="1524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mit Pfeil 343"/>
          <p:cNvCxnSpPr>
            <a:cxnSpLocks noChangeShapeType="1"/>
          </p:cNvCxnSpPr>
          <p:nvPr/>
        </p:nvCxnSpPr>
        <p:spPr bwMode="auto">
          <a:xfrm>
            <a:off x="8458200" y="3352800"/>
            <a:ext cx="0" cy="1524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mit Pfeil 343"/>
          <p:cNvCxnSpPr>
            <a:cxnSpLocks noChangeShapeType="1"/>
          </p:cNvCxnSpPr>
          <p:nvPr/>
        </p:nvCxnSpPr>
        <p:spPr bwMode="auto">
          <a:xfrm>
            <a:off x="8610600" y="2590800"/>
            <a:ext cx="0" cy="9144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Gerade Verbindung mit Pfeil 343"/>
          <p:cNvCxnSpPr>
            <a:cxnSpLocks noChangeShapeType="1"/>
          </p:cNvCxnSpPr>
          <p:nvPr/>
        </p:nvCxnSpPr>
        <p:spPr bwMode="auto">
          <a:xfrm>
            <a:off x="7620000" y="2590800"/>
            <a:ext cx="0" cy="16002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7" name="Gerade Verbindung 246"/>
          <p:cNvCxnSpPr>
            <a:stCxn id="268" idx="3"/>
          </p:cNvCxnSpPr>
          <p:nvPr/>
        </p:nvCxnSpPr>
        <p:spPr bwMode="auto">
          <a:xfrm>
            <a:off x="7543800" y="3657600"/>
            <a:ext cx="76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Gerade Verbindung 124"/>
          <p:cNvCxnSpPr/>
          <p:nvPr/>
        </p:nvCxnSpPr>
        <p:spPr bwMode="auto">
          <a:xfrm>
            <a:off x="8077200" y="3657600"/>
            <a:ext cx="76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mit Pfeil 343"/>
          <p:cNvCxnSpPr>
            <a:cxnSpLocks noChangeShapeType="1"/>
          </p:cNvCxnSpPr>
          <p:nvPr/>
        </p:nvCxnSpPr>
        <p:spPr bwMode="auto">
          <a:xfrm>
            <a:off x="8610600" y="3810000"/>
            <a:ext cx="0" cy="3810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Gerade Verbindung mit Pfeil 129"/>
          <p:cNvCxnSpPr/>
          <p:nvPr/>
        </p:nvCxnSpPr>
        <p:spPr bwMode="auto">
          <a:xfrm>
            <a:off x="3429000" y="33528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Textfeld 1"/>
          <p:cNvSpPr txBox="1"/>
          <p:nvPr/>
        </p:nvSpPr>
        <p:spPr>
          <a:xfrm>
            <a:off x="3810000" y="2971800"/>
            <a:ext cx="3870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diff</a:t>
            </a:r>
            <a:endParaRPr lang="de-DE" dirty="0"/>
          </a:p>
        </p:txBody>
      </p:sp>
      <p:cxnSp>
        <p:nvCxnSpPr>
          <p:cNvPr id="5" name="Gerade Verbindung 4"/>
          <p:cNvCxnSpPr/>
          <p:nvPr/>
        </p:nvCxnSpPr>
        <p:spPr bwMode="auto">
          <a:xfrm>
            <a:off x="1219200" y="4419600"/>
            <a:ext cx="0" cy="1905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76"/>
          <p:cNvCxnSpPr/>
          <p:nvPr/>
        </p:nvCxnSpPr>
        <p:spPr bwMode="auto">
          <a:xfrm>
            <a:off x="1371600" y="4419600"/>
            <a:ext cx="0" cy="1905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>
            <a:off x="1524000" y="4419600"/>
            <a:ext cx="0" cy="1905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78"/>
          <p:cNvCxnSpPr/>
          <p:nvPr/>
        </p:nvCxnSpPr>
        <p:spPr bwMode="auto">
          <a:xfrm>
            <a:off x="1676400" y="4419600"/>
            <a:ext cx="0" cy="1905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>
            <a:off x="1828800" y="4419600"/>
            <a:ext cx="0" cy="1905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Gerade Verbindung 85"/>
          <p:cNvCxnSpPr/>
          <p:nvPr/>
        </p:nvCxnSpPr>
        <p:spPr bwMode="auto">
          <a:xfrm>
            <a:off x="1981200" y="4419600"/>
            <a:ext cx="0" cy="1905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>
            <a:off x="2133600" y="4419600"/>
            <a:ext cx="0" cy="1905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Gerade Verbindung 89"/>
          <p:cNvCxnSpPr/>
          <p:nvPr/>
        </p:nvCxnSpPr>
        <p:spPr bwMode="auto">
          <a:xfrm>
            <a:off x="2286000" y="4419600"/>
            <a:ext cx="0" cy="1905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Textfeld 5"/>
          <p:cNvSpPr txBox="1"/>
          <p:nvPr/>
        </p:nvSpPr>
        <p:spPr>
          <a:xfrm>
            <a:off x="1219200" y="4419600"/>
            <a:ext cx="9525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dirty="0" smtClean="0"/>
              <a:t>M2 </a:t>
            </a:r>
            <a:r>
              <a:rPr lang="de-DE" dirty="0" err="1" smtClean="0"/>
              <a:t>and</a:t>
            </a:r>
            <a:r>
              <a:rPr lang="de-DE" dirty="0" smtClean="0"/>
              <a:t> M3</a:t>
            </a:r>
          </a:p>
          <a:p>
            <a:pPr algn="l"/>
            <a:r>
              <a:rPr lang="de-DE" dirty="0" smtClean="0"/>
              <a:t>64 </a:t>
            </a:r>
            <a:r>
              <a:rPr lang="de-DE" dirty="0" err="1" smtClean="0"/>
              <a:t>lines</a:t>
            </a:r>
            <a:endParaRPr lang="de-DE" dirty="0"/>
          </a:p>
        </p:txBody>
      </p:sp>
      <p:sp>
        <p:nvSpPr>
          <p:cNvPr id="9" name="Rechteck 8"/>
          <p:cNvSpPr/>
          <p:nvPr/>
        </p:nvSpPr>
        <p:spPr bwMode="auto">
          <a:xfrm>
            <a:off x="914400" y="5105400"/>
            <a:ext cx="10668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TDAC</a:t>
            </a:r>
          </a:p>
        </p:txBody>
      </p:sp>
      <p:sp>
        <p:nvSpPr>
          <p:cNvPr id="91" name="Rechteck 90"/>
          <p:cNvSpPr/>
          <p:nvPr/>
        </p:nvSpPr>
        <p:spPr bwMode="auto">
          <a:xfrm>
            <a:off x="2057400" y="5105400"/>
            <a:ext cx="4572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CR</a:t>
            </a:r>
          </a:p>
        </p:txBody>
      </p:sp>
      <p:sp>
        <p:nvSpPr>
          <p:cNvPr id="92" name="Rechteck 91"/>
          <p:cNvSpPr/>
          <p:nvPr/>
        </p:nvSpPr>
        <p:spPr bwMode="auto">
          <a:xfrm>
            <a:off x="2590800" y="5105400"/>
            <a:ext cx="5334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Comparator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3" name="Gerade Verbindung 92"/>
          <p:cNvCxnSpPr/>
          <p:nvPr/>
        </p:nvCxnSpPr>
        <p:spPr bwMode="auto">
          <a:xfrm>
            <a:off x="2438400" y="4419600"/>
            <a:ext cx="0" cy="1905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Gerade Verbindung 94"/>
          <p:cNvCxnSpPr/>
          <p:nvPr/>
        </p:nvCxnSpPr>
        <p:spPr bwMode="auto">
          <a:xfrm>
            <a:off x="2590800" y="4419600"/>
            <a:ext cx="0" cy="1905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 Verbindung 97"/>
          <p:cNvCxnSpPr/>
          <p:nvPr/>
        </p:nvCxnSpPr>
        <p:spPr bwMode="auto">
          <a:xfrm>
            <a:off x="2743200" y="4419600"/>
            <a:ext cx="0" cy="1905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0" name="Rechteck 99"/>
          <p:cNvSpPr/>
          <p:nvPr/>
        </p:nvSpPr>
        <p:spPr bwMode="auto">
          <a:xfrm>
            <a:off x="3276600" y="5029200"/>
            <a:ext cx="2362200" cy="914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Logic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" name="Gerade Verbindung 15"/>
          <p:cNvCxnSpPr/>
          <p:nvPr/>
        </p:nvCxnSpPr>
        <p:spPr bwMode="auto">
          <a:xfrm flipH="1">
            <a:off x="3276600" y="4038600"/>
            <a:ext cx="38100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 flipH="1">
            <a:off x="5638801" y="4038600"/>
            <a:ext cx="3352799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22"/>
          <p:cNvCxnSpPr/>
          <p:nvPr/>
        </p:nvCxnSpPr>
        <p:spPr bwMode="auto">
          <a:xfrm flipH="1">
            <a:off x="3200400" y="4038600"/>
            <a:ext cx="38100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7" name="Gleichschenkliges Dreieck 291"/>
          <p:cNvSpPr>
            <a:spLocks noChangeArrowheads="1"/>
          </p:cNvSpPr>
          <p:nvPr/>
        </p:nvSpPr>
        <p:spPr bwMode="auto">
          <a:xfrm rot="5400000">
            <a:off x="685800" y="1152525"/>
            <a:ext cx="304800" cy="304800"/>
          </a:xfrm>
          <a:prstGeom prst="triangle">
            <a:avLst>
              <a:gd name="adj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de-DE"/>
          </a:p>
        </p:txBody>
      </p:sp>
      <p:cxnSp>
        <p:nvCxnSpPr>
          <p:cNvPr id="158" name="Gerade Verbindung 292"/>
          <p:cNvCxnSpPr>
            <a:cxnSpLocks noChangeShapeType="1"/>
          </p:cNvCxnSpPr>
          <p:nvPr/>
        </p:nvCxnSpPr>
        <p:spPr bwMode="auto">
          <a:xfrm>
            <a:off x="533400" y="1304925"/>
            <a:ext cx="1524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" name="Gerade Verbindung 293"/>
          <p:cNvCxnSpPr>
            <a:cxnSpLocks noChangeShapeType="1"/>
          </p:cNvCxnSpPr>
          <p:nvPr/>
        </p:nvCxnSpPr>
        <p:spPr bwMode="auto">
          <a:xfrm>
            <a:off x="990600" y="1304925"/>
            <a:ext cx="1524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0" name="Gerade Verbindung 294"/>
          <p:cNvCxnSpPr>
            <a:cxnSpLocks noChangeShapeType="1"/>
          </p:cNvCxnSpPr>
          <p:nvPr/>
        </p:nvCxnSpPr>
        <p:spPr bwMode="auto">
          <a:xfrm>
            <a:off x="609600" y="1076325"/>
            <a:ext cx="2286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1" name="Gerade Verbindung 295"/>
          <p:cNvCxnSpPr>
            <a:cxnSpLocks noChangeShapeType="1"/>
          </p:cNvCxnSpPr>
          <p:nvPr/>
        </p:nvCxnSpPr>
        <p:spPr bwMode="auto">
          <a:xfrm>
            <a:off x="838200" y="1000125"/>
            <a:ext cx="0" cy="1524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2" name="Gerade Verbindung 296"/>
          <p:cNvCxnSpPr>
            <a:cxnSpLocks noChangeShapeType="1"/>
          </p:cNvCxnSpPr>
          <p:nvPr/>
        </p:nvCxnSpPr>
        <p:spPr bwMode="auto">
          <a:xfrm>
            <a:off x="914400" y="1000125"/>
            <a:ext cx="0" cy="1524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3" name="Gerade Verbindung 297"/>
          <p:cNvCxnSpPr>
            <a:cxnSpLocks noChangeShapeType="1"/>
          </p:cNvCxnSpPr>
          <p:nvPr/>
        </p:nvCxnSpPr>
        <p:spPr bwMode="auto">
          <a:xfrm>
            <a:off x="914400" y="1076325"/>
            <a:ext cx="1524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" name="Gerade Verbindung 298"/>
          <p:cNvCxnSpPr>
            <a:cxnSpLocks noChangeShapeType="1"/>
          </p:cNvCxnSpPr>
          <p:nvPr/>
        </p:nvCxnSpPr>
        <p:spPr bwMode="auto">
          <a:xfrm>
            <a:off x="1066800" y="1076325"/>
            <a:ext cx="0" cy="2286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5" name="Gerade Verbindung 299"/>
          <p:cNvCxnSpPr>
            <a:cxnSpLocks noChangeShapeType="1"/>
          </p:cNvCxnSpPr>
          <p:nvPr/>
        </p:nvCxnSpPr>
        <p:spPr bwMode="auto">
          <a:xfrm>
            <a:off x="609600" y="1076325"/>
            <a:ext cx="0" cy="2286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6" name="Gerade Verbindung 300"/>
          <p:cNvCxnSpPr>
            <a:cxnSpLocks noChangeShapeType="1"/>
          </p:cNvCxnSpPr>
          <p:nvPr/>
        </p:nvCxnSpPr>
        <p:spPr bwMode="auto">
          <a:xfrm>
            <a:off x="533400" y="1304925"/>
            <a:ext cx="0" cy="1524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7" name="Gerade Verbindung 301"/>
          <p:cNvCxnSpPr>
            <a:cxnSpLocks noChangeShapeType="1"/>
          </p:cNvCxnSpPr>
          <p:nvPr/>
        </p:nvCxnSpPr>
        <p:spPr bwMode="auto">
          <a:xfrm>
            <a:off x="457200" y="1457325"/>
            <a:ext cx="1524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8" name="Gleichschenkliges Dreieck 302"/>
          <p:cNvSpPr>
            <a:spLocks noChangeArrowheads="1"/>
          </p:cNvSpPr>
          <p:nvPr/>
        </p:nvSpPr>
        <p:spPr bwMode="auto">
          <a:xfrm>
            <a:off x="457200" y="1457325"/>
            <a:ext cx="152400" cy="131763"/>
          </a:xfrm>
          <a:prstGeom prst="triangle">
            <a:avLst>
              <a:gd name="adj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de-DE"/>
          </a:p>
        </p:txBody>
      </p:sp>
      <p:cxnSp>
        <p:nvCxnSpPr>
          <p:cNvPr id="169" name="Gerade Verbindung 303"/>
          <p:cNvCxnSpPr>
            <a:cxnSpLocks noChangeShapeType="1"/>
          </p:cNvCxnSpPr>
          <p:nvPr/>
        </p:nvCxnSpPr>
        <p:spPr bwMode="auto">
          <a:xfrm>
            <a:off x="533400" y="1609725"/>
            <a:ext cx="0" cy="762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0" name="Gleichschenkliges Dreieck 304"/>
          <p:cNvSpPr>
            <a:spLocks noChangeArrowheads="1"/>
          </p:cNvSpPr>
          <p:nvPr/>
        </p:nvSpPr>
        <p:spPr bwMode="auto">
          <a:xfrm rot="5400000">
            <a:off x="2289968" y="3205957"/>
            <a:ext cx="457200" cy="312737"/>
          </a:xfrm>
          <a:prstGeom prst="triangle">
            <a:avLst>
              <a:gd name="adj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de-DE"/>
          </a:p>
        </p:txBody>
      </p:sp>
      <p:cxnSp>
        <p:nvCxnSpPr>
          <p:cNvPr id="171" name="Gerade Verbindung mit Pfeil 305"/>
          <p:cNvCxnSpPr>
            <a:cxnSpLocks noChangeShapeType="1"/>
          </p:cNvCxnSpPr>
          <p:nvPr/>
        </p:nvCxnSpPr>
        <p:spPr bwMode="auto">
          <a:xfrm>
            <a:off x="685800" y="771525"/>
            <a:ext cx="0" cy="3810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2" name="Textfeld 306"/>
          <p:cNvSpPr txBox="1">
            <a:spLocks noChangeArrowheads="1"/>
          </p:cNvSpPr>
          <p:nvPr/>
        </p:nvSpPr>
        <p:spPr bwMode="auto">
          <a:xfrm>
            <a:off x="685800" y="685800"/>
            <a:ext cx="5000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de-DE" dirty="0"/>
              <a:t>CSA</a:t>
            </a:r>
          </a:p>
        </p:txBody>
      </p:sp>
      <p:sp>
        <p:nvSpPr>
          <p:cNvPr id="173" name="Textfeld 308"/>
          <p:cNvSpPr txBox="1">
            <a:spLocks noChangeArrowheads="1"/>
          </p:cNvSpPr>
          <p:nvPr/>
        </p:nvSpPr>
        <p:spPr bwMode="auto">
          <a:xfrm>
            <a:off x="2590800" y="3048000"/>
            <a:ext cx="9937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de-DE" dirty="0"/>
              <a:t>Comparator</a:t>
            </a:r>
          </a:p>
        </p:txBody>
      </p:sp>
      <p:sp>
        <p:nvSpPr>
          <p:cNvPr id="174" name="Textfeld 405"/>
          <p:cNvSpPr txBox="1">
            <a:spLocks noChangeArrowheads="1"/>
          </p:cNvSpPr>
          <p:nvPr/>
        </p:nvSpPr>
        <p:spPr bwMode="auto">
          <a:xfrm>
            <a:off x="381000" y="1762125"/>
            <a:ext cx="5159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de-DE"/>
              <a:t>Pixel</a:t>
            </a:r>
          </a:p>
        </p:txBody>
      </p:sp>
      <p:sp>
        <p:nvSpPr>
          <p:cNvPr id="175" name="Rechteck 91"/>
          <p:cNvSpPr>
            <a:spLocks noChangeArrowheads="1"/>
          </p:cNvSpPr>
          <p:nvPr/>
        </p:nvSpPr>
        <p:spPr bwMode="auto">
          <a:xfrm>
            <a:off x="1143000" y="2895600"/>
            <a:ext cx="2438400" cy="11430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de-DE"/>
          </a:p>
        </p:txBody>
      </p:sp>
      <p:cxnSp>
        <p:nvCxnSpPr>
          <p:cNvPr id="177" name="Gerade Verbindung 176"/>
          <p:cNvCxnSpPr/>
          <p:nvPr/>
        </p:nvCxnSpPr>
        <p:spPr bwMode="auto">
          <a:xfrm>
            <a:off x="1143000" y="1304925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8" name="Textfeld 177"/>
          <p:cNvSpPr txBox="1"/>
          <p:nvPr/>
        </p:nvSpPr>
        <p:spPr>
          <a:xfrm>
            <a:off x="3657600" y="2590800"/>
            <a:ext cx="12570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Digital Pixel </a:t>
            </a:r>
            <a:r>
              <a:rPr lang="de-DE" dirty="0" err="1" smtClean="0"/>
              <a:t>cell</a:t>
            </a:r>
            <a:endParaRPr lang="de-DE" dirty="0"/>
          </a:p>
        </p:txBody>
      </p:sp>
      <p:cxnSp>
        <p:nvCxnSpPr>
          <p:cNvPr id="179" name="Gerade Verbindung 178"/>
          <p:cNvCxnSpPr/>
          <p:nvPr/>
        </p:nvCxnSpPr>
        <p:spPr bwMode="auto">
          <a:xfrm>
            <a:off x="1219200" y="328612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0" name="Gerade Verbindung 179"/>
          <p:cNvCxnSpPr/>
          <p:nvPr/>
        </p:nvCxnSpPr>
        <p:spPr bwMode="auto">
          <a:xfrm>
            <a:off x="1752600" y="3133725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1" name="Gerade Verbindung 180"/>
          <p:cNvCxnSpPr/>
          <p:nvPr/>
        </p:nvCxnSpPr>
        <p:spPr bwMode="auto">
          <a:xfrm>
            <a:off x="1828800" y="3133725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2" name="Gerade Verbindung 181"/>
          <p:cNvCxnSpPr/>
          <p:nvPr/>
        </p:nvCxnSpPr>
        <p:spPr bwMode="auto">
          <a:xfrm>
            <a:off x="1828800" y="328612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3" name="Gerade Verbindung 182"/>
          <p:cNvCxnSpPr/>
          <p:nvPr/>
        </p:nvCxnSpPr>
        <p:spPr bwMode="auto">
          <a:xfrm>
            <a:off x="2057400" y="3286125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4" name="Rechteck 183"/>
          <p:cNvSpPr/>
          <p:nvPr/>
        </p:nvSpPr>
        <p:spPr bwMode="auto">
          <a:xfrm>
            <a:off x="1981200" y="3590925"/>
            <a:ext cx="1524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85" name="Gerade Verbindung 184"/>
          <p:cNvCxnSpPr/>
          <p:nvPr/>
        </p:nvCxnSpPr>
        <p:spPr bwMode="auto">
          <a:xfrm>
            <a:off x="2057400" y="3895725"/>
            <a:ext cx="0" cy="142875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6" name="Gerade Verbindung 185"/>
          <p:cNvCxnSpPr/>
          <p:nvPr/>
        </p:nvCxnSpPr>
        <p:spPr bwMode="auto">
          <a:xfrm>
            <a:off x="1371600" y="1152525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7" name="Gerade Verbindung 186"/>
          <p:cNvCxnSpPr/>
          <p:nvPr/>
        </p:nvCxnSpPr>
        <p:spPr bwMode="auto">
          <a:xfrm>
            <a:off x="1447800" y="1152525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8" name="Gerade Verbindung 187"/>
          <p:cNvCxnSpPr/>
          <p:nvPr/>
        </p:nvCxnSpPr>
        <p:spPr bwMode="auto">
          <a:xfrm>
            <a:off x="1447800" y="1457325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9" name="Gerade Verbindung 188"/>
          <p:cNvCxnSpPr/>
          <p:nvPr/>
        </p:nvCxnSpPr>
        <p:spPr bwMode="auto">
          <a:xfrm>
            <a:off x="1447800" y="1152525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0" name="Gerade Verbindung 189"/>
          <p:cNvCxnSpPr/>
          <p:nvPr/>
        </p:nvCxnSpPr>
        <p:spPr bwMode="auto">
          <a:xfrm>
            <a:off x="1600200" y="1457325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2" name="Ellipse 191"/>
          <p:cNvSpPr/>
          <p:nvPr/>
        </p:nvSpPr>
        <p:spPr bwMode="auto">
          <a:xfrm>
            <a:off x="1447800" y="1762125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93" name="Gerade Verbindung 192"/>
          <p:cNvCxnSpPr/>
          <p:nvPr/>
        </p:nvCxnSpPr>
        <p:spPr bwMode="auto">
          <a:xfrm>
            <a:off x="1600200" y="2066925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" name="Gerade Verbindung 193"/>
          <p:cNvCxnSpPr/>
          <p:nvPr/>
        </p:nvCxnSpPr>
        <p:spPr bwMode="auto">
          <a:xfrm flipH="1">
            <a:off x="1447800" y="2371725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6" name="Gerade Verbindung mit Pfeil 195"/>
          <p:cNvCxnSpPr>
            <a:stCxn id="192" idx="0"/>
            <a:endCxn id="192" idx="4"/>
          </p:cNvCxnSpPr>
          <p:nvPr/>
        </p:nvCxnSpPr>
        <p:spPr bwMode="auto">
          <a:xfrm>
            <a:off x="1600200" y="1762125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7" name="Gerade Verbindung 196"/>
          <p:cNvCxnSpPr/>
          <p:nvPr/>
        </p:nvCxnSpPr>
        <p:spPr bwMode="auto">
          <a:xfrm flipV="1">
            <a:off x="1600200" y="771525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8" name="Gerade Verbindung 197"/>
          <p:cNvCxnSpPr/>
          <p:nvPr/>
        </p:nvCxnSpPr>
        <p:spPr bwMode="auto">
          <a:xfrm>
            <a:off x="1524000" y="771525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0" name="Abgerundetes Rechteck 199"/>
          <p:cNvSpPr/>
          <p:nvPr/>
        </p:nvSpPr>
        <p:spPr bwMode="auto">
          <a:xfrm>
            <a:off x="2514600" y="3657600"/>
            <a:ext cx="990600" cy="3810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Tune DAC</a:t>
            </a:r>
          </a:p>
        </p:txBody>
      </p:sp>
      <p:cxnSp>
        <p:nvCxnSpPr>
          <p:cNvPr id="201" name="Gerade Verbindung mit Pfeil 200"/>
          <p:cNvCxnSpPr/>
          <p:nvPr/>
        </p:nvCxnSpPr>
        <p:spPr bwMode="auto">
          <a:xfrm flipV="1">
            <a:off x="2514600" y="3514725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2" name="Textfeld 201"/>
          <p:cNvSpPr txBox="1"/>
          <p:nvPr/>
        </p:nvSpPr>
        <p:spPr>
          <a:xfrm>
            <a:off x="1066800" y="3276600"/>
            <a:ext cx="7393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CR </a:t>
            </a:r>
            <a:r>
              <a:rPr lang="de-DE" dirty="0" err="1" smtClean="0"/>
              <a:t>filter</a:t>
            </a:r>
            <a:endParaRPr lang="de-DE" dirty="0"/>
          </a:p>
        </p:txBody>
      </p:sp>
      <p:sp>
        <p:nvSpPr>
          <p:cNvPr id="203" name="Rechteck 91"/>
          <p:cNvSpPr>
            <a:spLocks noChangeArrowheads="1"/>
          </p:cNvSpPr>
          <p:nvPr/>
        </p:nvSpPr>
        <p:spPr bwMode="auto">
          <a:xfrm>
            <a:off x="152400" y="685799"/>
            <a:ext cx="2438400" cy="2066925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de-DE"/>
          </a:p>
        </p:txBody>
      </p:sp>
      <p:sp>
        <p:nvSpPr>
          <p:cNvPr id="204" name="Textfeld 203"/>
          <p:cNvSpPr txBox="1"/>
          <p:nvPr/>
        </p:nvSpPr>
        <p:spPr>
          <a:xfrm>
            <a:off x="2057400" y="685800"/>
            <a:ext cx="5164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Pixel</a:t>
            </a:r>
            <a:endParaRPr lang="de-DE" dirty="0"/>
          </a:p>
        </p:txBody>
      </p:sp>
      <p:cxnSp>
        <p:nvCxnSpPr>
          <p:cNvPr id="29" name="Gerade Verbindung 28"/>
          <p:cNvCxnSpPr/>
          <p:nvPr/>
        </p:nvCxnSpPr>
        <p:spPr bwMode="auto">
          <a:xfrm flipV="1">
            <a:off x="838200" y="4038600"/>
            <a:ext cx="30480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8" name="Gerade Verbindung mit Pfeil 227"/>
          <p:cNvCxnSpPr/>
          <p:nvPr/>
        </p:nvCxnSpPr>
        <p:spPr bwMode="auto">
          <a:xfrm>
            <a:off x="3276600" y="6019800"/>
            <a:ext cx="2362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9" name="Textfeld 228"/>
          <p:cNvSpPr txBox="1"/>
          <p:nvPr/>
        </p:nvSpPr>
        <p:spPr>
          <a:xfrm>
            <a:off x="3886200" y="6019800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40u</a:t>
            </a:r>
            <a:endParaRPr lang="de-DE" dirty="0"/>
          </a:p>
        </p:txBody>
      </p:sp>
      <p:cxnSp>
        <p:nvCxnSpPr>
          <p:cNvPr id="205" name="Gerade Verbindung mit Pfeil 204"/>
          <p:cNvCxnSpPr/>
          <p:nvPr/>
        </p:nvCxnSpPr>
        <p:spPr bwMode="auto">
          <a:xfrm>
            <a:off x="838200" y="6019800"/>
            <a:ext cx="2362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8" name="Textfeld 207"/>
          <p:cNvSpPr txBox="1"/>
          <p:nvPr/>
        </p:nvSpPr>
        <p:spPr>
          <a:xfrm>
            <a:off x="2743200" y="6019800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40u</a:t>
            </a:r>
            <a:endParaRPr lang="de-DE" dirty="0"/>
          </a:p>
        </p:txBody>
      </p:sp>
      <p:cxnSp>
        <p:nvCxnSpPr>
          <p:cNvPr id="209" name="Gerade Verbindung mit Pfeil 208"/>
          <p:cNvCxnSpPr/>
          <p:nvPr/>
        </p:nvCxnSpPr>
        <p:spPr bwMode="auto">
          <a:xfrm>
            <a:off x="2743200" y="3352800"/>
            <a:ext cx="685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0" name="Freihandform 239"/>
          <p:cNvSpPr/>
          <p:nvPr/>
        </p:nvSpPr>
        <p:spPr bwMode="auto">
          <a:xfrm>
            <a:off x="1038199" y="1600200"/>
            <a:ext cx="1145118" cy="1689100"/>
          </a:xfrm>
          <a:custGeom>
            <a:avLst/>
            <a:gdLst>
              <a:gd name="connsiteX0" fmla="*/ 549301 w 1145118"/>
              <a:gd name="connsiteY0" fmla="*/ 0 h 1689100"/>
              <a:gd name="connsiteX1" fmla="*/ 1133501 w 1145118"/>
              <a:gd name="connsiteY1" fmla="*/ 292100 h 1689100"/>
              <a:gd name="connsiteX2" fmla="*/ 79401 w 1145118"/>
              <a:gd name="connsiteY2" fmla="*/ 1231900 h 1689100"/>
              <a:gd name="connsiteX3" fmla="*/ 155601 w 1145118"/>
              <a:gd name="connsiteY3" fmla="*/ 1689100 h 1689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45118" h="1689100">
                <a:moveTo>
                  <a:pt x="549301" y="0"/>
                </a:moveTo>
                <a:cubicBezTo>
                  <a:pt x="880559" y="43391"/>
                  <a:pt x="1211818" y="86783"/>
                  <a:pt x="1133501" y="292100"/>
                </a:cubicBezTo>
                <a:cubicBezTo>
                  <a:pt x="1055184" y="497417"/>
                  <a:pt x="242384" y="999067"/>
                  <a:pt x="79401" y="1231900"/>
                </a:cubicBezTo>
                <a:cubicBezTo>
                  <a:pt x="-83582" y="1464733"/>
                  <a:pt x="36009" y="1576916"/>
                  <a:pt x="155601" y="168910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14" name="Gerade Verbindung mit Pfeil 213"/>
          <p:cNvCxnSpPr/>
          <p:nvPr/>
        </p:nvCxnSpPr>
        <p:spPr bwMode="auto">
          <a:xfrm flipV="1">
            <a:off x="5791200" y="5029200"/>
            <a:ext cx="0" cy="914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5" name="Textfeld 214"/>
          <p:cNvSpPr txBox="1"/>
          <p:nvPr/>
        </p:nvSpPr>
        <p:spPr>
          <a:xfrm>
            <a:off x="5791200" y="5334000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21u</a:t>
            </a:r>
            <a:endParaRPr lang="de-DE" dirty="0"/>
          </a:p>
        </p:txBody>
      </p:sp>
      <p:sp>
        <p:nvSpPr>
          <p:cNvPr id="217" name="Textfeld 308"/>
          <p:cNvSpPr txBox="1">
            <a:spLocks noChangeArrowheads="1"/>
          </p:cNvSpPr>
          <p:nvPr/>
        </p:nvSpPr>
        <p:spPr bwMode="auto">
          <a:xfrm>
            <a:off x="1837587" y="2133600"/>
            <a:ext cx="143340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de-DE" dirty="0" smtClean="0"/>
              <a:t>~100f capacitance</a:t>
            </a:r>
            <a:endParaRPr lang="en-US" altLang="de-DE" dirty="0"/>
          </a:p>
        </p:txBody>
      </p:sp>
      <p:sp>
        <p:nvSpPr>
          <p:cNvPr id="118" name="Ellipse 117"/>
          <p:cNvSpPr/>
          <p:nvPr/>
        </p:nvSpPr>
        <p:spPr bwMode="auto">
          <a:xfrm>
            <a:off x="5867400" y="32766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6822882" y="3124200"/>
            <a:ext cx="5597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ResB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40972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5AC533B6-74DA-4917-8527-95DA19EAA26F}" type="slidenum">
              <a:rPr lang="de-DE" altLang="de-DE" smtClean="0"/>
              <a:pPr algn="r"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de-DE" altLang="de-DE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z="2000" dirty="0" smtClean="0"/>
              <a:t>…</a:t>
            </a:r>
          </a:p>
        </p:txBody>
      </p:sp>
      <p:sp>
        <p:nvSpPr>
          <p:cNvPr id="3" name="Rechteck 2"/>
          <p:cNvSpPr/>
          <p:nvPr/>
        </p:nvSpPr>
        <p:spPr bwMode="auto">
          <a:xfrm>
            <a:off x="2438400" y="1143000"/>
            <a:ext cx="228600" cy="2286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6" name="Rechteck 75"/>
          <p:cNvSpPr/>
          <p:nvPr/>
        </p:nvSpPr>
        <p:spPr bwMode="auto">
          <a:xfrm>
            <a:off x="2743200" y="1143000"/>
            <a:ext cx="228600" cy="2286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strip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9" name="Gruppieren 8"/>
          <p:cNvGrpSpPr/>
          <p:nvPr/>
        </p:nvGrpSpPr>
        <p:grpSpPr>
          <a:xfrm>
            <a:off x="2438400" y="4191000"/>
            <a:ext cx="533400" cy="152400"/>
            <a:chOff x="2438400" y="4038600"/>
            <a:chExt cx="533400" cy="152400"/>
          </a:xfrm>
        </p:grpSpPr>
        <p:sp>
          <p:nvSpPr>
            <p:cNvPr id="5" name="Rechteck 4"/>
            <p:cNvSpPr/>
            <p:nvPr/>
          </p:nvSpPr>
          <p:spPr bwMode="auto">
            <a:xfrm>
              <a:off x="2438400" y="4038600"/>
              <a:ext cx="533400" cy="1524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" name="Rechteck 5"/>
            <p:cNvSpPr/>
            <p:nvPr/>
          </p:nvSpPr>
          <p:spPr bwMode="auto">
            <a:xfrm>
              <a:off x="2438400" y="4038600"/>
              <a:ext cx="228600" cy="1524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C</a:t>
              </a:r>
            </a:p>
          </p:txBody>
        </p:sp>
        <p:sp>
          <p:nvSpPr>
            <p:cNvPr id="79" name="Rechteck 78"/>
            <p:cNvSpPr/>
            <p:nvPr/>
          </p:nvSpPr>
          <p:spPr bwMode="auto">
            <a:xfrm>
              <a:off x="2743200" y="4038600"/>
              <a:ext cx="228600" cy="1524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L</a:t>
              </a:r>
            </a:p>
          </p:txBody>
        </p:sp>
      </p:grpSp>
      <p:grpSp>
        <p:nvGrpSpPr>
          <p:cNvPr id="86" name="Gruppieren 85"/>
          <p:cNvGrpSpPr/>
          <p:nvPr/>
        </p:nvGrpSpPr>
        <p:grpSpPr>
          <a:xfrm>
            <a:off x="2438400" y="4419600"/>
            <a:ext cx="533400" cy="152400"/>
            <a:chOff x="2438400" y="4038600"/>
            <a:chExt cx="533400" cy="152400"/>
          </a:xfrm>
        </p:grpSpPr>
        <p:sp>
          <p:nvSpPr>
            <p:cNvPr id="89" name="Rechteck 88"/>
            <p:cNvSpPr/>
            <p:nvPr/>
          </p:nvSpPr>
          <p:spPr bwMode="auto">
            <a:xfrm>
              <a:off x="2438400" y="4038600"/>
              <a:ext cx="533400" cy="1524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90" name="Rechteck 89"/>
            <p:cNvSpPr/>
            <p:nvPr/>
          </p:nvSpPr>
          <p:spPr bwMode="auto">
            <a:xfrm>
              <a:off x="2438400" y="4038600"/>
              <a:ext cx="228600" cy="1524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C</a:t>
              </a:r>
            </a:p>
          </p:txBody>
        </p:sp>
        <p:sp>
          <p:nvSpPr>
            <p:cNvPr id="91" name="Rechteck 90"/>
            <p:cNvSpPr/>
            <p:nvPr/>
          </p:nvSpPr>
          <p:spPr bwMode="auto">
            <a:xfrm>
              <a:off x="2743200" y="4038600"/>
              <a:ext cx="228600" cy="1524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L</a:t>
              </a:r>
            </a:p>
          </p:txBody>
        </p:sp>
      </p:grpSp>
      <p:grpSp>
        <p:nvGrpSpPr>
          <p:cNvPr id="92" name="Gruppieren 91"/>
          <p:cNvGrpSpPr/>
          <p:nvPr/>
        </p:nvGrpSpPr>
        <p:grpSpPr>
          <a:xfrm>
            <a:off x="2438400" y="4648200"/>
            <a:ext cx="533400" cy="152400"/>
            <a:chOff x="2438400" y="4038600"/>
            <a:chExt cx="533400" cy="152400"/>
          </a:xfrm>
        </p:grpSpPr>
        <p:sp>
          <p:nvSpPr>
            <p:cNvPr id="93" name="Rechteck 92"/>
            <p:cNvSpPr/>
            <p:nvPr/>
          </p:nvSpPr>
          <p:spPr bwMode="auto">
            <a:xfrm>
              <a:off x="2438400" y="4038600"/>
              <a:ext cx="533400" cy="1524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95" name="Rechteck 94"/>
            <p:cNvSpPr/>
            <p:nvPr/>
          </p:nvSpPr>
          <p:spPr bwMode="auto">
            <a:xfrm>
              <a:off x="2438400" y="4038600"/>
              <a:ext cx="228600" cy="1524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C</a:t>
              </a:r>
            </a:p>
          </p:txBody>
        </p:sp>
        <p:sp>
          <p:nvSpPr>
            <p:cNvPr id="98" name="Rechteck 97"/>
            <p:cNvSpPr/>
            <p:nvPr/>
          </p:nvSpPr>
          <p:spPr bwMode="auto">
            <a:xfrm>
              <a:off x="2743200" y="4038600"/>
              <a:ext cx="228600" cy="1524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L</a:t>
              </a:r>
            </a:p>
          </p:txBody>
        </p:sp>
      </p:grpSp>
      <p:grpSp>
        <p:nvGrpSpPr>
          <p:cNvPr id="100" name="Gruppieren 99"/>
          <p:cNvGrpSpPr/>
          <p:nvPr/>
        </p:nvGrpSpPr>
        <p:grpSpPr>
          <a:xfrm>
            <a:off x="2438400" y="4876800"/>
            <a:ext cx="533400" cy="152400"/>
            <a:chOff x="2438400" y="4038600"/>
            <a:chExt cx="533400" cy="152400"/>
          </a:xfrm>
        </p:grpSpPr>
        <p:sp>
          <p:nvSpPr>
            <p:cNvPr id="101" name="Rechteck 100"/>
            <p:cNvSpPr/>
            <p:nvPr/>
          </p:nvSpPr>
          <p:spPr bwMode="auto">
            <a:xfrm>
              <a:off x="2438400" y="4038600"/>
              <a:ext cx="533400" cy="1524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02" name="Rechteck 101"/>
            <p:cNvSpPr/>
            <p:nvPr/>
          </p:nvSpPr>
          <p:spPr bwMode="auto">
            <a:xfrm>
              <a:off x="2438400" y="4038600"/>
              <a:ext cx="228600" cy="1524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C</a:t>
              </a:r>
            </a:p>
          </p:txBody>
        </p:sp>
        <p:sp>
          <p:nvSpPr>
            <p:cNvPr id="103" name="Rechteck 102"/>
            <p:cNvSpPr/>
            <p:nvPr/>
          </p:nvSpPr>
          <p:spPr bwMode="auto">
            <a:xfrm>
              <a:off x="2743200" y="4038600"/>
              <a:ext cx="228600" cy="1524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L</a:t>
              </a:r>
            </a:p>
          </p:txBody>
        </p:sp>
      </p:grpSp>
      <p:sp>
        <p:nvSpPr>
          <p:cNvPr id="15" name="Geschweifte Klammer rechts 14"/>
          <p:cNvSpPr/>
          <p:nvPr/>
        </p:nvSpPr>
        <p:spPr bwMode="auto">
          <a:xfrm>
            <a:off x="3124200" y="4191000"/>
            <a:ext cx="228600" cy="8382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3273132" y="4343400"/>
            <a:ext cx="11464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64 digital </a:t>
            </a:r>
            <a:r>
              <a:rPr lang="de-DE" dirty="0" err="1" smtClean="0"/>
              <a:t>cells</a:t>
            </a:r>
            <a:endParaRPr lang="de-DE" dirty="0"/>
          </a:p>
        </p:txBody>
      </p:sp>
      <p:cxnSp>
        <p:nvCxnSpPr>
          <p:cNvPr id="19" name="Gerade Verbindung mit Pfeil 18"/>
          <p:cNvCxnSpPr/>
          <p:nvPr/>
        </p:nvCxnSpPr>
        <p:spPr bwMode="auto">
          <a:xfrm>
            <a:off x="2514600" y="3505200"/>
            <a:ext cx="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Gerade Verbindung mit Pfeil 104"/>
          <p:cNvCxnSpPr/>
          <p:nvPr/>
        </p:nvCxnSpPr>
        <p:spPr bwMode="auto">
          <a:xfrm>
            <a:off x="2819400" y="3505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22"/>
          <p:cNvCxnSpPr/>
          <p:nvPr/>
        </p:nvCxnSpPr>
        <p:spPr bwMode="auto">
          <a:xfrm flipH="1">
            <a:off x="2514600" y="3886200"/>
            <a:ext cx="3048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Gerade Verbindung mit Pfeil 105"/>
          <p:cNvCxnSpPr/>
          <p:nvPr/>
        </p:nvCxnSpPr>
        <p:spPr bwMode="auto">
          <a:xfrm>
            <a:off x="2514600" y="40386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8" name="Rechteck 107"/>
          <p:cNvSpPr/>
          <p:nvPr/>
        </p:nvSpPr>
        <p:spPr bwMode="auto">
          <a:xfrm>
            <a:off x="1752600" y="1143000"/>
            <a:ext cx="228600" cy="2286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9" name="Rechteck 108"/>
          <p:cNvSpPr/>
          <p:nvPr/>
        </p:nvSpPr>
        <p:spPr bwMode="auto">
          <a:xfrm>
            <a:off x="2057400" y="1143000"/>
            <a:ext cx="228600" cy="2286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110" name="Gruppieren 109"/>
          <p:cNvGrpSpPr/>
          <p:nvPr/>
        </p:nvGrpSpPr>
        <p:grpSpPr>
          <a:xfrm>
            <a:off x="1752600" y="4191000"/>
            <a:ext cx="533400" cy="152400"/>
            <a:chOff x="2438400" y="4038600"/>
            <a:chExt cx="533400" cy="152400"/>
          </a:xfrm>
        </p:grpSpPr>
        <p:sp>
          <p:nvSpPr>
            <p:cNvPr id="112" name="Rechteck 111"/>
            <p:cNvSpPr/>
            <p:nvPr/>
          </p:nvSpPr>
          <p:spPr bwMode="auto">
            <a:xfrm>
              <a:off x="2438400" y="4038600"/>
              <a:ext cx="533400" cy="1524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16" name="Rechteck 115"/>
            <p:cNvSpPr/>
            <p:nvPr/>
          </p:nvSpPr>
          <p:spPr bwMode="auto">
            <a:xfrm>
              <a:off x="2438400" y="4038600"/>
              <a:ext cx="228600" cy="1524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C</a:t>
              </a:r>
            </a:p>
          </p:txBody>
        </p:sp>
        <p:sp>
          <p:nvSpPr>
            <p:cNvPr id="118" name="Rechteck 117"/>
            <p:cNvSpPr/>
            <p:nvPr/>
          </p:nvSpPr>
          <p:spPr bwMode="auto">
            <a:xfrm>
              <a:off x="2743200" y="4038600"/>
              <a:ext cx="228600" cy="1524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L</a:t>
              </a:r>
            </a:p>
          </p:txBody>
        </p:sp>
      </p:grpSp>
      <p:grpSp>
        <p:nvGrpSpPr>
          <p:cNvPr id="119" name="Gruppieren 118"/>
          <p:cNvGrpSpPr/>
          <p:nvPr/>
        </p:nvGrpSpPr>
        <p:grpSpPr>
          <a:xfrm>
            <a:off x="1752600" y="4419600"/>
            <a:ext cx="533400" cy="152400"/>
            <a:chOff x="2438400" y="4038600"/>
            <a:chExt cx="533400" cy="152400"/>
          </a:xfrm>
        </p:grpSpPr>
        <p:sp>
          <p:nvSpPr>
            <p:cNvPr id="120" name="Rechteck 119"/>
            <p:cNvSpPr/>
            <p:nvPr/>
          </p:nvSpPr>
          <p:spPr bwMode="auto">
            <a:xfrm>
              <a:off x="2438400" y="4038600"/>
              <a:ext cx="533400" cy="1524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21" name="Rechteck 120"/>
            <p:cNvSpPr/>
            <p:nvPr/>
          </p:nvSpPr>
          <p:spPr bwMode="auto">
            <a:xfrm>
              <a:off x="2438400" y="4038600"/>
              <a:ext cx="228600" cy="1524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C</a:t>
              </a:r>
            </a:p>
          </p:txBody>
        </p:sp>
        <p:sp>
          <p:nvSpPr>
            <p:cNvPr id="122" name="Rechteck 121"/>
            <p:cNvSpPr/>
            <p:nvPr/>
          </p:nvSpPr>
          <p:spPr bwMode="auto">
            <a:xfrm>
              <a:off x="2743200" y="4038600"/>
              <a:ext cx="228600" cy="1524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L</a:t>
              </a:r>
            </a:p>
          </p:txBody>
        </p:sp>
      </p:grpSp>
      <p:grpSp>
        <p:nvGrpSpPr>
          <p:cNvPr id="123" name="Gruppieren 122"/>
          <p:cNvGrpSpPr/>
          <p:nvPr/>
        </p:nvGrpSpPr>
        <p:grpSpPr>
          <a:xfrm>
            <a:off x="1752600" y="4648200"/>
            <a:ext cx="533400" cy="152400"/>
            <a:chOff x="2438400" y="4038600"/>
            <a:chExt cx="533400" cy="152400"/>
          </a:xfrm>
        </p:grpSpPr>
        <p:sp>
          <p:nvSpPr>
            <p:cNvPr id="124" name="Rechteck 123"/>
            <p:cNvSpPr/>
            <p:nvPr/>
          </p:nvSpPr>
          <p:spPr bwMode="auto">
            <a:xfrm>
              <a:off x="2438400" y="4038600"/>
              <a:ext cx="533400" cy="1524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27" name="Rechteck 126"/>
            <p:cNvSpPr/>
            <p:nvPr/>
          </p:nvSpPr>
          <p:spPr bwMode="auto">
            <a:xfrm>
              <a:off x="2438400" y="4038600"/>
              <a:ext cx="228600" cy="1524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C</a:t>
              </a:r>
            </a:p>
          </p:txBody>
        </p:sp>
        <p:sp>
          <p:nvSpPr>
            <p:cNvPr id="128" name="Rechteck 127"/>
            <p:cNvSpPr/>
            <p:nvPr/>
          </p:nvSpPr>
          <p:spPr bwMode="auto">
            <a:xfrm>
              <a:off x="2743200" y="4038600"/>
              <a:ext cx="228600" cy="1524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L</a:t>
              </a:r>
            </a:p>
          </p:txBody>
        </p:sp>
      </p:grpSp>
      <p:grpSp>
        <p:nvGrpSpPr>
          <p:cNvPr id="129" name="Gruppieren 128"/>
          <p:cNvGrpSpPr/>
          <p:nvPr/>
        </p:nvGrpSpPr>
        <p:grpSpPr>
          <a:xfrm>
            <a:off x="1752600" y="4876800"/>
            <a:ext cx="533400" cy="152400"/>
            <a:chOff x="2438400" y="4038600"/>
            <a:chExt cx="533400" cy="152400"/>
          </a:xfrm>
        </p:grpSpPr>
        <p:sp>
          <p:nvSpPr>
            <p:cNvPr id="131" name="Rechteck 130"/>
            <p:cNvSpPr/>
            <p:nvPr/>
          </p:nvSpPr>
          <p:spPr bwMode="auto">
            <a:xfrm>
              <a:off x="2438400" y="4038600"/>
              <a:ext cx="533400" cy="1524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32" name="Rechteck 131"/>
            <p:cNvSpPr/>
            <p:nvPr/>
          </p:nvSpPr>
          <p:spPr bwMode="auto">
            <a:xfrm>
              <a:off x="2438400" y="4038600"/>
              <a:ext cx="228600" cy="1524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C</a:t>
              </a:r>
            </a:p>
          </p:txBody>
        </p:sp>
        <p:sp>
          <p:nvSpPr>
            <p:cNvPr id="133" name="Rechteck 132"/>
            <p:cNvSpPr/>
            <p:nvPr/>
          </p:nvSpPr>
          <p:spPr bwMode="auto">
            <a:xfrm>
              <a:off x="2743200" y="4038600"/>
              <a:ext cx="228600" cy="1524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L</a:t>
              </a:r>
            </a:p>
          </p:txBody>
        </p:sp>
      </p:grpSp>
      <p:cxnSp>
        <p:nvCxnSpPr>
          <p:cNvPr id="134" name="Gerade Verbindung mit Pfeil 133"/>
          <p:cNvCxnSpPr/>
          <p:nvPr/>
        </p:nvCxnSpPr>
        <p:spPr bwMode="auto">
          <a:xfrm>
            <a:off x="1828800" y="3505200"/>
            <a:ext cx="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5" name="Gerade Verbindung mit Pfeil 134"/>
          <p:cNvCxnSpPr/>
          <p:nvPr/>
        </p:nvCxnSpPr>
        <p:spPr bwMode="auto">
          <a:xfrm>
            <a:off x="2133600" y="3505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6" name="Gerade Verbindung 135"/>
          <p:cNvCxnSpPr/>
          <p:nvPr/>
        </p:nvCxnSpPr>
        <p:spPr bwMode="auto">
          <a:xfrm flipH="1">
            <a:off x="1828800" y="3886200"/>
            <a:ext cx="3048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7" name="Gerade Verbindung mit Pfeil 136"/>
          <p:cNvCxnSpPr/>
          <p:nvPr/>
        </p:nvCxnSpPr>
        <p:spPr bwMode="auto">
          <a:xfrm>
            <a:off x="1828800" y="40386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Gerade Verbindung 28"/>
          <p:cNvCxnSpPr/>
          <p:nvPr/>
        </p:nvCxnSpPr>
        <p:spPr bwMode="auto">
          <a:xfrm flipH="1">
            <a:off x="2438400" y="35814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4" name="Textfeld 223"/>
          <p:cNvSpPr txBox="1"/>
          <p:nvPr/>
        </p:nvSpPr>
        <p:spPr>
          <a:xfrm>
            <a:off x="2286000" y="350520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32</a:t>
            </a:r>
            <a:endParaRPr lang="de-DE" dirty="0"/>
          </a:p>
        </p:txBody>
      </p:sp>
      <p:cxnSp>
        <p:nvCxnSpPr>
          <p:cNvPr id="138" name="Gerade Verbindung 137"/>
          <p:cNvCxnSpPr/>
          <p:nvPr/>
        </p:nvCxnSpPr>
        <p:spPr bwMode="auto">
          <a:xfrm flipH="1">
            <a:off x="2743200" y="35814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9" name="Textfeld 138"/>
          <p:cNvSpPr txBox="1"/>
          <p:nvPr/>
        </p:nvSpPr>
        <p:spPr>
          <a:xfrm>
            <a:off x="2590800" y="350520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32</a:t>
            </a:r>
            <a:endParaRPr lang="de-DE" dirty="0"/>
          </a:p>
        </p:txBody>
      </p:sp>
      <p:sp>
        <p:nvSpPr>
          <p:cNvPr id="140" name="Textfeld 139"/>
          <p:cNvSpPr txBox="1"/>
          <p:nvPr/>
        </p:nvSpPr>
        <p:spPr>
          <a:xfrm>
            <a:off x="2438400" y="502920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64</a:t>
            </a:r>
            <a:endParaRPr lang="de-DE" dirty="0"/>
          </a:p>
        </p:txBody>
      </p:sp>
      <p:cxnSp>
        <p:nvCxnSpPr>
          <p:cNvPr id="141" name="Gerade Verbindung 140"/>
          <p:cNvCxnSpPr/>
          <p:nvPr/>
        </p:nvCxnSpPr>
        <p:spPr bwMode="auto">
          <a:xfrm flipH="1">
            <a:off x="2438400" y="50292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783446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5AC533B6-74DA-4917-8527-95DA19EAA26F}" type="slidenum">
              <a:rPr lang="de-DE" altLang="de-DE" smtClean="0"/>
              <a:pPr algn="r"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de-DE" altLang="de-DE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z="2000" dirty="0" smtClean="0"/>
              <a:t>…</a:t>
            </a:r>
          </a:p>
        </p:txBody>
      </p:sp>
      <p:sp>
        <p:nvSpPr>
          <p:cNvPr id="267" name="Rechteck 332"/>
          <p:cNvSpPr>
            <a:spLocks noChangeArrowheads="1"/>
          </p:cNvSpPr>
          <p:nvPr/>
        </p:nvSpPr>
        <p:spPr bwMode="auto">
          <a:xfrm>
            <a:off x="5486400" y="3200400"/>
            <a:ext cx="381000" cy="4572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dirty="0" err="1" smtClean="0"/>
              <a:t>lat</a:t>
            </a:r>
            <a:endParaRPr lang="de-DE" altLang="de-DE" dirty="0"/>
          </a:p>
        </p:txBody>
      </p:sp>
      <p:sp>
        <p:nvSpPr>
          <p:cNvPr id="268" name="Abgerundetes Rechteck 333"/>
          <p:cNvSpPr>
            <a:spLocks noChangeArrowheads="1"/>
          </p:cNvSpPr>
          <p:nvPr/>
        </p:nvSpPr>
        <p:spPr bwMode="auto">
          <a:xfrm>
            <a:off x="6934200" y="3505200"/>
            <a:ext cx="609600" cy="30480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dirty="0" err="1" smtClean="0"/>
              <a:t>addr</a:t>
            </a:r>
            <a:endParaRPr lang="de-DE" altLang="de-DE" dirty="0"/>
          </a:p>
        </p:txBody>
      </p:sp>
      <p:cxnSp>
        <p:nvCxnSpPr>
          <p:cNvPr id="270" name="Gerade Verbindung mit Pfeil 341"/>
          <p:cNvCxnSpPr>
            <a:cxnSpLocks noChangeShapeType="1"/>
          </p:cNvCxnSpPr>
          <p:nvPr/>
        </p:nvCxnSpPr>
        <p:spPr bwMode="auto">
          <a:xfrm>
            <a:off x="6629400" y="3352800"/>
            <a:ext cx="38100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2" name="Gerade Verbindung mit Pfeil 343"/>
          <p:cNvCxnSpPr>
            <a:cxnSpLocks noChangeShapeType="1"/>
          </p:cNvCxnSpPr>
          <p:nvPr/>
        </p:nvCxnSpPr>
        <p:spPr bwMode="auto">
          <a:xfrm>
            <a:off x="8153400" y="2590800"/>
            <a:ext cx="0" cy="16002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3" name="Rechteck 346"/>
          <p:cNvSpPr>
            <a:spLocks noChangeArrowheads="1"/>
          </p:cNvSpPr>
          <p:nvPr/>
        </p:nvSpPr>
        <p:spPr bwMode="auto">
          <a:xfrm>
            <a:off x="3657600" y="2895600"/>
            <a:ext cx="5334000" cy="11430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de-DE"/>
          </a:p>
        </p:txBody>
      </p:sp>
      <p:sp>
        <p:nvSpPr>
          <p:cNvPr id="275" name="Abgerundetes Rechteck 348"/>
          <p:cNvSpPr>
            <a:spLocks noChangeArrowheads="1"/>
          </p:cNvSpPr>
          <p:nvPr/>
        </p:nvSpPr>
        <p:spPr bwMode="auto">
          <a:xfrm>
            <a:off x="4800600" y="3200400"/>
            <a:ext cx="304800" cy="53340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dirty="0" err="1"/>
              <a:t>sr</a:t>
            </a:r>
            <a:endParaRPr lang="de-DE" altLang="de-DE" dirty="0"/>
          </a:p>
        </p:txBody>
      </p:sp>
      <p:sp>
        <p:nvSpPr>
          <p:cNvPr id="284" name="Textfeld 357"/>
          <p:cNvSpPr txBox="1">
            <a:spLocks noChangeArrowheads="1"/>
          </p:cNvSpPr>
          <p:nvPr/>
        </p:nvSpPr>
        <p:spPr bwMode="auto">
          <a:xfrm>
            <a:off x="7315200" y="3962400"/>
            <a:ext cx="165301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de-DE" dirty="0" smtClean="0"/>
              <a:t>Address</a:t>
            </a:r>
            <a:r>
              <a:rPr lang="en-US" altLang="de-DE" dirty="0"/>
              <a:t>, </a:t>
            </a:r>
            <a:r>
              <a:rPr lang="en-US" altLang="de-DE" dirty="0" smtClean="0"/>
              <a:t>hit, overflow</a:t>
            </a:r>
            <a:endParaRPr lang="en-US" altLang="de-DE" dirty="0"/>
          </a:p>
        </p:txBody>
      </p:sp>
      <p:sp>
        <p:nvSpPr>
          <p:cNvPr id="13" name="Rechteck 12"/>
          <p:cNvSpPr/>
          <p:nvPr/>
        </p:nvSpPr>
        <p:spPr bwMode="auto">
          <a:xfrm>
            <a:off x="838200" y="5029200"/>
            <a:ext cx="2362200" cy="914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0" name="Gerade Verbindung mit Pfeil 49"/>
          <p:cNvCxnSpPr/>
          <p:nvPr/>
        </p:nvCxnSpPr>
        <p:spPr bwMode="auto">
          <a:xfrm>
            <a:off x="5105400" y="33528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mit Pfeil 51"/>
          <p:cNvCxnSpPr/>
          <p:nvPr/>
        </p:nvCxnSpPr>
        <p:spPr bwMode="auto">
          <a:xfrm>
            <a:off x="5867400" y="33528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Ellipse 6"/>
          <p:cNvSpPr/>
          <p:nvPr/>
        </p:nvSpPr>
        <p:spPr bwMode="auto">
          <a:xfrm>
            <a:off x="4648200" y="32766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" name="Rechteck 7"/>
          <p:cNvSpPr/>
          <p:nvPr/>
        </p:nvSpPr>
        <p:spPr bwMode="auto">
          <a:xfrm>
            <a:off x="3733800" y="3200400"/>
            <a:ext cx="6096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" name="Gewinkelte Verbindung 9"/>
          <p:cNvCxnSpPr/>
          <p:nvPr/>
        </p:nvCxnSpPr>
        <p:spPr bwMode="auto">
          <a:xfrm flipV="1">
            <a:off x="3810000" y="3276600"/>
            <a:ext cx="152400" cy="76200"/>
          </a:xfrm>
          <a:prstGeom prst="bentConnector3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1" name="Gruppieren 10"/>
          <p:cNvGrpSpPr/>
          <p:nvPr/>
        </p:nvGrpSpPr>
        <p:grpSpPr>
          <a:xfrm flipV="1">
            <a:off x="4038600" y="3276600"/>
            <a:ext cx="228600" cy="76200"/>
            <a:chOff x="5410200" y="1905000"/>
            <a:chExt cx="228600" cy="76200"/>
          </a:xfrm>
        </p:grpSpPr>
        <p:cxnSp>
          <p:nvCxnSpPr>
            <p:cNvPr id="60" name="Gewinkelte Verbindung 59"/>
            <p:cNvCxnSpPr/>
            <p:nvPr/>
          </p:nvCxnSpPr>
          <p:spPr bwMode="auto">
            <a:xfrm flipV="1">
              <a:off x="5410200" y="1905000"/>
              <a:ext cx="152400" cy="76200"/>
            </a:xfrm>
            <a:prstGeom prst="bentConnector3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" name="Gewinkelte Verbindung 60"/>
            <p:cNvCxnSpPr/>
            <p:nvPr/>
          </p:nvCxnSpPr>
          <p:spPr bwMode="auto">
            <a:xfrm flipH="1" flipV="1">
              <a:off x="5486400" y="1905000"/>
              <a:ext cx="152400" cy="76200"/>
            </a:xfrm>
            <a:prstGeom prst="bentConnector3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63" name="Gerade Verbindung mit Pfeil 62"/>
          <p:cNvCxnSpPr/>
          <p:nvPr/>
        </p:nvCxnSpPr>
        <p:spPr bwMode="auto">
          <a:xfrm>
            <a:off x="4343400" y="33528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5" name="Ellipse 64"/>
          <p:cNvSpPr/>
          <p:nvPr/>
        </p:nvSpPr>
        <p:spPr bwMode="auto">
          <a:xfrm>
            <a:off x="4648200" y="35052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8" name="Gerade Verbindung 17"/>
          <p:cNvCxnSpPr/>
          <p:nvPr/>
        </p:nvCxnSpPr>
        <p:spPr bwMode="auto">
          <a:xfrm>
            <a:off x="6629400" y="3352800"/>
            <a:ext cx="1828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6781800" y="33528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 Verbindung 21"/>
          <p:cNvCxnSpPr/>
          <p:nvPr/>
        </p:nvCxnSpPr>
        <p:spPr bwMode="auto">
          <a:xfrm flipH="1">
            <a:off x="4495800" y="38100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mit Pfeil 72"/>
          <p:cNvCxnSpPr/>
          <p:nvPr/>
        </p:nvCxnSpPr>
        <p:spPr bwMode="auto">
          <a:xfrm>
            <a:off x="4495800" y="3581400"/>
            <a:ext cx="152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25"/>
          <p:cNvCxnSpPr/>
          <p:nvPr/>
        </p:nvCxnSpPr>
        <p:spPr bwMode="auto">
          <a:xfrm>
            <a:off x="4495800" y="35814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mit Pfeil 87"/>
          <p:cNvCxnSpPr/>
          <p:nvPr/>
        </p:nvCxnSpPr>
        <p:spPr bwMode="auto">
          <a:xfrm>
            <a:off x="5334000" y="3505200"/>
            <a:ext cx="152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4" name="Rechteck 93"/>
          <p:cNvSpPr/>
          <p:nvPr/>
        </p:nvSpPr>
        <p:spPr bwMode="auto">
          <a:xfrm>
            <a:off x="6248400" y="3200400"/>
            <a:ext cx="3810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or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6" name="Textfeld 95"/>
          <p:cNvSpPr txBox="1"/>
          <p:nvPr/>
        </p:nvSpPr>
        <p:spPr>
          <a:xfrm>
            <a:off x="5867400" y="3429000"/>
            <a:ext cx="3722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endParaRPr lang="de-DE" dirty="0"/>
          </a:p>
        </p:txBody>
      </p:sp>
      <p:cxnSp>
        <p:nvCxnSpPr>
          <p:cNvPr id="97" name="Gerade Verbindung mit Pfeil 96"/>
          <p:cNvCxnSpPr/>
          <p:nvPr/>
        </p:nvCxnSpPr>
        <p:spPr bwMode="auto">
          <a:xfrm>
            <a:off x="6096000" y="3505200"/>
            <a:ext cx="152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9" name="Textfeld 98"/>
          <p:cNvSpPr txBox="1"/>
          <p:nvPr/>
        </p:nvSpPr>
        <p:spPr>
          <a:xfrm>
            <a:off x="5105400" y="3429000"/>
            <a:ext cx="3722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endParaRPr lang="de-DE" dirty="0"/>
          </a:p>
        </p:txBody>
      </p:sp>
      <p:sp>
        <p:nvSpPr>
          <p:cNvPr id="104" name="Abgerundetes Rechteck 333"/>
          <p:cNvSpPr>
            <a:spLocks noChangeArrowheads="1"/>
          </p:cNvSpPr>
          <p:nvPr/>
        </p:nvSpPr>
        <p:spPr bwMode="auto">
          <a:xfrm>
            <a:off x="7696200" y="3505200"/>
            <a:ext cx="381000" cy="30480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dirty="0" err="1" smtClean="0"/>
              <a:t>hit</a:t>
            </a:r>
            <a:endParaRPr lang="de-DE" altLang="de-DE" dirty="0"/>
          </a:p>
        </p:txBody>
      </p:sp>
      <p:sp>
        <p:nvSpPr>
          <p:cNvPr id="107" name="Abgerundetes Rechteck 333"/>
          <p:cNvSpPr>
            <a:spLocks noChangeArrowheads="1"/>
          </p:cNvSpPr>
          <p:nvPr/>
        </p:nvSpPr>
        <p:spPr bwMode="auto">
          <a:xfrm>
            <a:off x="8229600" y="3505200"/>
            <a:ext cx="685800" cy="30480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dirty="0" err="1" smtClean="0"/>
              <a:t>logic</a:t>
            </a:r>
            <a:endParaRPr lang="de-DE" altLang="de-DE" dirty="0"/>
          </a:p>
        </p:txBody>
      </p:sp>
      <p:cxnSp>
        <p:nvCxnSpPr>
          <p:cNvPr id="111" name="Gerade Verbindung mit Pfeil 343"/>
          <p:cNvCxnSpPr>
            <a:cxnSpLocks noChangeShapeType="1"/>
            <a:endCxn id="268" idx="0"/>
          </p:cNvCxnSpPr>
          <p:nvPr/>
        </p:nvCxnSpPr>
        <p:spPr bwMode="auto">
          <a:xfrm>
            <a:off x="7239000" y="3352800"/>
            <a:ext cx="0" cy="1524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Gerade Verbindung mit Pfeil 343"/>
          <p:cNvCxnSpPr>
            <a:cxnSpLocks noChangeShapeType="1"/>
          </p:cNvCxnSpPr>
          <p:nvPr/>
        </p:nvCxnSpPr>
        <p:spPr bwMode="auto">
          <a:xfrm>
            <a:off x="7848600" y="3352800"/>
            <a:ext cx="0" cy="1524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mit Pfeil 343"/>
          <p:cNvCxnSpPr>
            <a:cxnSpLocks noChangeShapeType="1"/>
          </p:cNvCxnSpPr>
          <p:nvPr/>
        </p:nvCxnSpPr>
        <p:spPr bwMode="auto">
          <a:xfrm>
            <a:off x="8458200" y="3352800"/>
            <a:ext cx="0" cy="1524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mit Pfeil 343"/>
          <p:cNvCxnSpPr>
            <a:cxnSpLocks noChangeShapeType="1"/>
          </p:cNvCxnSpPr>
          <p:nvPr/>
        </p:nvCxnSpPr>
        <p:spPr bwMode="auto">
          <a:xfrm>
            <a:off x="8610600" y="2590800"/>
            <a:ext cx="0" cy="9144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Gerade Verbindung mit Pfeil 343"/>
          <p:cNvCxnSpPr>
            <a:cxnSpLocks noChangeShapeType="1"/>
          </p:cNvCxnSpPr>
          <p:nvPr/>
        </p:nvCxnSpPr>
        <p:spPr bwMode="auto">
          <a:xfrm>
            <a:off x="7620000" y="2590800"/>
            <a:ext cx="0" cy="16002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7" name="Gerade Verbindung 246"/>
          <p:cNvCxnSpPr>
            <a:stCxn id="268" idx="3"/>
          </p:cNvCxnSpPr>
          <p:nvPr/>
        </p:nvCxnSpPr>
        <p:spPr bwMode="auto">
          <a:xfrm>
            <a:off x="7543800" y="3657600"/>
            <a:ext cx="76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Gerade Verbindung 124"/>
          <p:cNvCxnSpPr/>
          <p:nvPr/>
        </p:nvCxnSpPr>
        <p:spPr bwMode="auto">
          <a:xfrm>
            <a:off x="8077200" y="3657600"/>
            <a:ext cx="76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mit Pfeil 343"/>
          <p:cNvCxnSpPr>
            <a:cxnSpLocks noChangeShapeType="1"/>
          </p:cNvCxnSpPr>
          <p:nvPr/>
        </p:nvCxnSpPr>
        <p:spPr bwMode="auto">
          <a:xfrm>
            <a:off x="8610600" y="3810000"/>
            <a:ext cx="0" cy="3810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Gerade Verbindung mit Pfeil 129"/>
          <p:cNvCxnSpPr/>
          <p:nvPr/>
        </p:nvCxnSpPr>
        <p:spPr bwMode="auto">
          <a:xfrm>
            <a:off x="3429000" y="33528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Textfeld 1"/>
          <p:cNvSpPr txBox="1"/>
          <p:nvPr/>
        </p:nvSpPr>
        <p:spPr>
          <a:xfrm>
            <a:off x="3810000" y="2971800"/>
            <a:ext cx="3870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diff</a:t>
            </a:r>
            <a:endParaRPr lang="de-DE" dirty="0"/>
          </a:p>
        </p:txBody>
      </p:sp>
      <p:cxnSp>
        <p:nvCxnSpPr>
          <p:cNvPr id="5" name="Gerade Verbindung 4"/>
          <p:cNvCxnSpPr/>
          <p:nvPr/>
        </p:nvCxnSpPr>
        <p:spPr bwMode="auto">
          <a:xfrm>
            <a:off x="1219200" y="4419600"/>
            <a:ext cx="0" cy="1905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76"/>
          <p:cNvCxnSpPr/>
          <p:nvPr/>
        </p:nvCxnSpPr>
        <p:spPr bwMode="auto">
          <a:xfrm>
            <a:off x="1371600" y="4419600"/>
            <a:ext cx="0" cy="1905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>
            <a:off x="1524000" y="4419600"/>
            <a:ext cx="0" cy="1905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78"/>
          <p:cNvCxnSpPr/>
          <p:nvPr/>
        </p:nvCxnSpPr>
        <p:spPr bwMode="auto">
          <a:xfrm>
            <a:off x="1676400" y="4419600"/>
            <a:ext cx="0" cy="1905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>
            <a:off x="1828800" y="4419600"/>
            <a:ext cx="0" cy="1905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Gerade Verbindung 85"/>
          <p:cNvCxnSpPr/>
          <p:nvPr/>
        </p:nvCxnSpPr>
        <p:spPr bwMode="auto">
          <a:xfrm>
            <a:off x="1981200" y="4419600"/>
            <a:ext cx="0" cy="1905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>
            <a:off x="2133600" y="4419600"/>
            <a:ext cx="0" cy="1905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Gerade Verbindung 89"/>
          <p:cNvCxnSpPr/>
          <p:nvPr/>
        </p:nvCxnSpPr>
        <p:spPr bwMode="auto">
          <a:xfrm>
            <a:off x="2286000" y="4419600"/>
            <a:ext cx="0" cy="1905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Textfeld 5"/>
          <p:cNvSpPr txBox="1"/>
          <p:nvPr/>
        </p:nvSpPr>
        <p:spPr>
          <a:xfrm>
            <a:off x="1219200" y="4419600"/>
            <a:ext cx="9525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dirty="0" smtClean="0"/>
              <a:t>M2 </a:t>
            </a:r>
            <a:r>
              <a:rPr lang="de-DE" dirty="0" err="1" smtClean="0"/>
              <a:t>and</a:t>
            </a:r>
            <a:r>
              <a:rPr lang="de-DE" dirty="0" smtClean="0"/>
              <a:t> M3</a:t>
            </a:r>
          </a:p>
          <a:p>
            <a:pPr algn="l"/>
            <a:r>
              <a:rPr lang="de-DE" dirty="0" smtClean="0"/>
              <a:t>64 </a:t>
            </a:r>
            <a:r>
              <a:rPr lang="de-DE" dirty="0" err="1" smtClean="0"/>
              <a:t>lines</a:t>
            </a:r>
            <a:endParaRPr lang="de-DE" dirty="0"/>
          </a:p>
        </p:txBody>
      </p:sp>
      <p:sp>
        <p:nvSpPr>
          <p:cNvPr id="92" name="Rechteck 91"/>
          <p:cNvSpPr/>
          <p:nvPr/>
        </p:nvSpPr>
        <p:spPr bwMode="auto">
          <a:xfrm>
            <a:off x="2057400" y="5105400"/>
            <a:ext cx="10668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LV-&gt;CMOS</a:t>
            </a:r>
          </a:p>
        </p:txBody>
      </p:sp>
      <p:cxnSp>
        <p:nvCxnSpPr>
          <p:cNvPr id="93" name="Gerade Verbindung 92"/>
          <p:cNvCxnSpPr/>
          <p:nvPr/>
        </p:nvCxnSpPr>
        <p:spPr bwMode="auto">
          <a:xfrm>
            <a:off x="2438400" y="4419600"/>
            <a:ext cx="0" cy="1905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Gerade Verbindung 94"/>
          <p:cNvCxnSpPr/>
          <p:nvPr/>
        </p:nvCxnSpPr>
        <p:spPr bwMode="auto">
          <a:xfrm>
            <a:off x="2590800" y="4419600"/>
            <a:ext cx="0" cy="1905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 Verbindung 97"/>
          <p:cNvCxnSpPr/>
          <p:nvPr/>
        </p:nvCxnSpPr>
        <p:spPr bwMode="auto">
          <a:xfrm>
            <a:off x="2743200" y="4419600"/>
            <a:ext cx="0" cy="1905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0" name="Rechteck 99"/>
          <p:cNvSpPr/>
          <p:nvPr/>
        </p:nvSpPr>
        <p:spPr bwMode="auto">
          <a:xfrm>
            <a:off x="3276600" y="5029200"/>
            <a:ext cx="2362200" cy="914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Logic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" name="Gerade Verbindung 15"/>
          <p:cNvCxnSpPr/>
          <p:nvPr/>
        </p:nvCxnSpPr>
        <p:spPr bwMode="auto">
          <a:xfrm flipH="1">
            <a:off x="3276600" y="4038600"/>
            <a:ext cx="38100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>
            <a:stCxn id="284" idx="3"/>
          </p:cNvCxnSpPr>
          <p:nvPr/>
        </p:nvCxnSpPr>
        <p:spPr bwMode="auto">
          <a:xfrm flipH="1">
            <a:off x="5638800" y="4100900"/>
            <a:ext cx="3329417" cy="9283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22"/>
          <p:cNvCxnSpPr/>
          <p:nvPr/>
        </p:nvCxnSpPr>
        <p:spPr bwMode="auto">
          <a:xfrm flipH="1">
            <a:off x="3200400" y="4038600"/>
            <a:ext cx="38100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7" name="Gleichschenkliges Dreieck 291"/>
          <p:cNvSpPr>
            <a:spLocks noChangeArrowheads="1"/>
          </p:cNvSpPr>
          <p:nvPr/>
        </p:nvSpPr>
        <p:spPr bwMode="auto">
          <a:xfrm rot="5400000">
            <a:off x="685800" y="1152525"/>
            <a:ext cx="304800" cy="304800"/>
          </a:xfrm>
          <a:prstGeom prst="triangle">
            <a:avLst>
              <a:gd name="adj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de-DE"/>
          </a:p>
        </p:txBody>
      </p:sp>
      <p:cxnSp>
        <p:nvCxnSpPr>
          <p:cNvPr id="158" name="Gerade Verbindung 292"/>
          <p:cNvCxnSpPr>
            <a:cxnSpLocks noChangeShapeType="1"/>
          </p:cNvCxnSpPr>
          <p:nvPr/>
        </p:nvCxnSpPr>
        <p:spPr bwMode="auto">
          <a:xfrm>
            <a:off x="533400" y="1304925"/>
            <a:ext cx="1524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" name="Gerade Verbindung 293"/>
          <p:cNvCxnSpPr>
            <a:cxnSpLocks noChangeShapeType="1"/>
          </p:cNvCxnSpPr>
          <p:nvPr/>
        </p:nvCxnSpPr>
        <p:spPr bwMode="auto">
          <a:xfrm>
            <a:off x="990600" y="1304925"/>
            <a:ext cx="1524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0" name="Gerade Verbindung 294"/>
          <p:cNvCxnSpPr>
            <a:cxnSpLocks noChangeShapeType="1"/>
          </p:cNvCxnSpPr>
          <p:nvPr/>
        </p:nvCxnSpPr>
        <p:spPr bwMode="auto">
          <a:xfrm>
            <a:off x="609600" y="1076325"/>
            <a:ext cx="2286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1" name="Gerade Verbindung 295"/>
          <p:cNvCxnSpPr>
            <a:cxnSpLocks noChangeShapeType="1"/>
          </p:cNvCxnSpPr>
          <p:nvPr/>
        </p:nvCxnSpPr>
        <p:spPr bwMode="auto">
          <a:xfrm>
            <a:off x="838200" y="1000125"/>
            <a:ext cx="0" cy="1524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2" name="Gerade Verbindung 296"/>
          <p:cNvCxnSpPr>
            <a:cxnSpLocks noChangeShapeType="1"/>
          </p:cNvCxnSpPr>
          <p:nvPr/>
        </p:nvCxnSpPr>
        <p:spPr bwMode="auto">
          <a:xfrm>
            <a:off x="914400" y="1000125"/>
            <a:ext cx="0" cy="1524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3" name="Gerade Verbindung 297"/>
          <p:cNvCxnSpPr>
            <a:cxnSpLocks noChangeShapeType="1"/>
          </p:cNvCxnSpPr>
          <p:nvPr/>
        </p:nvCxnSpPr>
        <p:spPr bwMode="auto">
          <a:xfrm>
            <a:off x="914400" y="1076325"/>
            <a:ext cx="1524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" name="Gerade Verbindung 298"/>
          <p:cNvCxnSpPr>
            <a:cxnSpLocks noChangeShapeType="1"/>
          </p:cNvCxnSpPr>
          <p:nvPr/>
        </p:nvCxnSpPr>
        <p:spPr bwMode="auto">
          <a:xfrm>
            <a:off x="1066800" y="1076325"/>
            <a:ext cx="0" cy="2286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5" name="Gerade Verbindung 299"/>
          <p:cNvCxnSpPr>
            <a:cxnSpLocks noChangeShapeType="1"/>
          </p:cNvCxnSpPr>
          <p:nvPr/>
        </p:nvCxnSpPr>
        <p:spPr bwMode="auto">
          <a:xfrm>
            <a:off x="609600" y="1076325"/>
            <a:ext cx="0" cy="2286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6" name="Gerade Verbindung 300"/>
          <p:cNvCxnSpPr>
            <a:cxnSpLocks noChangeShapeType="1"/>
          </p:cNvCxnSpPr>
          <p:nvPr/>
        </p:nvCxnSpPr>
        <p:spPr bwMode="auto">
          <a:xfrm>
            <a:off x="533400" y="1304925"/>
            <a:ext cx="0" cy="1524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7" name="Gerade Verbindung 301"/>
          <p:cNvCxnSpPr>
            <a:cxnSpLocks noChangeShapeType="1"/>
          </p:cNvCxnSpPr>
          <p:nvPr/>
        </p:nvCxnSpPr>
        <p:spPr bwMode="auto">
          <a:xfrm>
            <a:off x="457200" y="1457325"/>
            <a:ext cx="1524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8" name="Gleichschenkliges Dreieck 302"/>
          <p:cNvSpPr>
            <a:spLocks noChangeArrowheads="1"/>
          </p:cNvSpPr>
          <p:nvPr/>
        </p:nvSpPr>
        <p:spPr bwMode="auto">
          <a:xfrm>
            <a:off x="457200" y="1457325"/>
            <a:ext cx="152400" cy="131763"/>
          </a:xfrm>
          <a:prstGeom prst="triangle">
            <a:avLst>
              <a:gd name="adj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de-DE"/>
          </a:p>
        </p:txBody>
      </p:sp>
      <p:cxnSp>
        <p:nvCxnSpPr>
          <p:cNvPr id="169" name="Gerade Verbindung 303"/>
          <p:cNvCxnSpPr>
            <a:cxnSpLocks noChangeShapeType="1"/>
          </p:cNvCxnSpPr>
          <p:nvPr/>
        </p:nvCxnSpPr>
        <p:spPr bwMode="auto">
          <a:xfrm>
            <a:off x="533400" y="1609725"/>
            <a:ext cx="0" cy="762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1" name="Gerade Verbindung mit Pfeil 305"/>
          <p:cNvCxnSpPr>
            <a:cxnSpLocks noChangeShapeType="1"/>
          </p:cNvCxnSpPr>
          <p:nvPr/>
        </p:nvCxnSpPr>
        <p:spPr bwMode="auto">
          <a:xfrm>
            <a:off x="685800" y="771525"/>
            <a:ext cx="0" cy="3810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2" name="Textfeld 306"/>
          <p:cNvSpPr txBox="1">
            <a:spLocks noChangeArrowheads="1"/>
          </p:cNvSpPr>
          <p:nvPr/>
        </p:nvSpPr>
        <p:spPr bwMode="auto">
          <a:xfrm>
            <a:off x="685800" y="685800"/>
            <a:ext cx="5000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de-DE" dirty="0"/>
              <a:t>CSA</a:t>
            </a:r>
          </a:p>
        </p:txBody>
      </p:sp>
      <p:sp>
        <p:nvSpPr>
          <p:cNvPr id="174" name="Textfeld 405"/>
          <p:cNvSpPr txBox="1">
            <a:spLocks noChangeArrowheads="1"/>
          </p:cNvSpPr>
          <p:nvPr/>
        </p:nvSpPr>
        <p:spPr bwMode="auto">
          <a:xfrm>
            <a:off x="381000" y="1762125"/>
            <a:ext cx="5159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de-DE"/>
              <a:t>Pixel</a:t>
            </a:r>
          </a:p>
        </p:txBody>
      </p:sp>
      <p:sp>
        <p:nvSpPr>
          <p:cNvPr id="175" name="Rechteck 91"/>
          <p:cNvSpPr>
            <a:spLocks noChangeArrowheads="1"/>
          </p:cNvSpPr>
          <p:nvPr/>
        </p:nvSpPr>
        <p:spPr bwMode="auto">
          <a:xfrm>
            <a:off x="1143000" y="2895600"/>
            <a:ext cx="2438400" cy="11430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de-DE"/>
          </a:p>
        </p:txBody>
      </p:sp>
      <p:cxnSp>
        <p:nvCxnSpPr>
          <p:cNvPr id="177" name="Gerade Verbindung 176"/>
          <p:cNvCxnSpPr/>
          <p:nvPr/>
        </p:nvCxnSpPr>
        <p:spPr bwMode="auto">
          <a:xfrm>
            <a:off x="1143000" y="1304925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8" name="Textfeld 177"/>
          <p:cNvSpPr txBox="1"/>
          <p:nvPr/>
        </p:nvSpPr>
        <p:spPr>
          <a:xfrm>
            <a:off x="5486400" y="2667000"/>
            <a:ext cx="12570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Digital Pixel </a:t>
            </a:r>
            <a:r>
              <a:rPr lang="de-DE" dirty="0" err="1" smtClean="0"/>
              <a:t>cell</a:t>
            </a:r>
            <a:endParaRPr lang="de-DE" dirty="0"/>
          </a:p>
        </p:txBody>
      </p:sp>
      <p:cxnSp>
        <p:nvCxnSpPr>
          <p:cNvPr id="179" name="Gerade Verbindung 178"/>
          <p:cNvCxnSpPr/>
          <p:nvPr/>
        </p:nvCxnSpPr>
        <p:spPr bwMode="auto">
          <a:xfrm>
            <a:off x="1600200" y="1600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0" name="Gerade Verbindung 179"/>
          <p:cNvCxnSpPr/>
          <p:nvPr/>
        </p:nvCxnSpPr>
        <p:spPr bwMode="auto">
          <a:xfrm>
            <a:off x="2133600" y="1447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1" name="Gerade Verbindung 180"/>
          <p:cNvCxnSpPr/>
          <p:nvPr/>
        </p:nvCxnSpPr>
        <p:spPr bwMode="auto">
          <a:xfrm>
            <a:off x="2209800" y="1447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2" name="Gerade Verbindung 181"/>
          <p:cNvCxnSpPr/>
          <p:nvPr/>
        </p:nvCxnSpPr>
        <p:spPr bwMode="auto">
          <a:xfrm>
            <a:off x="2209800" y="1600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3" name="Gerade Verbindung 182"/>
          <p:cNvCxnSpPr/>
          <p:nvPr/>
        </p:nvCxnSpPr>
        <p:spPr bwMode="auto">
          <a:xfrm>
            <a:off x="2438400" y="1600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4" name="Rechteck 183"/>
          <p:cNvSpPr/>
          <p:nvPr/>
        </p:nvSpPr>
        <p:spPr bwMode="auto">
          <a:xfrm>
            <a:off x="2362200" y="1905000"/>
            <a:ext cx="1524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85" name="Gerade Verbindung 184"/>
          <p:cNvCxnSpPr/>
          <p:nvPr/>
        </p:nvCxnSpPr>
        <p:spPr bwMode="auto">
          <a:xfrm>
            <a:off x="2438400" y="2209800"/>
            <a:ext cx="0" cy="142875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6" name="Gerade Verbindung 185"/>
          <p:cNvCxnSpPr/>
          <p:nvPr/>
        </p:nvCxnSpPr>
        <p:spPr bwMode="auto">
          <a:xfrm>
            <a:off x="1371600" y="1152525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7" name="Gerade Verbindung 186"/>
          <p:cNvCxnSpPr/>
          <p:nvPr/>
        </p:nvCxnSpPr>
        <p:spPr bwMode="auto">
          <a:xfrm>
            <a:off x="1447800" y="1152525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8" name="Gerade Verbindung 187"/>
          <p:cNvCxnSpPr/>
          <p:nvPr/>
        </p:nvCxnSpPr>
        <p:spPr bwMode="auto">
          <a:xfrm>
            <a:off x="1447800" y="1457325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9" name="Gerade Verbindung 188"/>
          <p:cNvCxnSpPr/>
          <p:nvPr/>
        </p:nvCxnSpPr>
        <p:spPr bwMode="auto">
          <a:xfrm>
            <a:off x="1447800" y="1152525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0" name="Gerade Verbindung 189"/>
          <p:cNvCxnSpPr/>
          <p:nvPr/>
        </p:nvCxnSpPr>
        <p:spPr bwMode="auto">
          <a:xfrm>
            <a:off x="1600200" y="1457325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2" name="Ellipse 191"/>
          <p:cNvSpPr/>
          <p:nvPr/>
        </p:nvSpPr>
        <p:spPr bwMode="auto">
          <a:xfrm>
            <a:off x="1447800" y="1762125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93" name="Gerade Verbindung 192"/>
          <p:cNvCxnSpPr/>
          <p:nvPr/>
        </p:nvCxnSpPr>
        <p:spPr bwMode="auto">
          <a:xfrm>
            <a:off x="1600200" y="2066925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" name="Gerade Verbindung 193"/>
          <p:cNvCxnSpPr/>
          <p:nvPr/>
        </p:nvCxnSpPr>
        <p:spPr bwMode="auto">
          <a:xfrm flipH="1">
            <a:off x="1447800" y="2371725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6" name="Gerade Verbindung mit Pfeil 195"/>
          <p:cNvCxnSpPr>
            <a:stCxn id="192" idx="0"/>
            <a:endCxn id="192" idx="4"/>
          </p:cNvCxnSpPr>
          <p:nvPr/>
        </p:nvCxnSpPr>
        <p:spPr bwMode="auto">
          <a:xfrm>
            <a:off x="1600200" y="1762125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7" name="Gerade Verbindung 196"/>
          <p:cNvCxnSpPr/>
          <p:nvPr/>
        </p:nvCxnSpPr>
        <p:spPr bwMode="auto">
          <a:xfrm flipV="1">
            <a:off x="1600200" y="771525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8" name="Gerade Verbindung 197"/>
          <p:cNvCxnSpPr/>
          <p:nvPr/>
        </p:nvCxnSpPr>
        <p:spPr bwMode="auto">
          <a:xfrm>
            <a:off x="1524000" y="771525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1" name="Gerade Verbindung mit Pfeil 200"/>
          <p:cNvCxnSpPr/>
          <p:nvPr/>
        </p:nvCxnSpPr>
        <p:spPr bwMode="auto">
          <a:xfrm flipV="1">
            <a:off x="4343400" y="1066800"/>
            <a:ext cx="0" cy="914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2" name="Textfeld 201"/>
          <p:cNvSpPr txBox="1"/>
          <p:nvPr/>
        </p:nvSpPr>
        <p:spPr>
          <a:xfrm>
            <a:off x="1447800" y="1524000"/>
            <a:ext cx="7393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CR </a:t>
            </a:r>
            <a:r>
              <a:rPr lang="de-DE" dirty="0" err="1" smtClean="0"/>
              <a:t>filter</a:t>
            </a:r>
            <a:endParaRPr lang="de-DE" dirty="0"/>
          </a:p>
        </p:txBody>
      </p:sp>
      <p:sp>
        <p:nvSpPr>
          <p:cNvPr id="203" name="Rechteck 91"/>
          <p:cNvSpPr>
            <a:spLocks noChangeArrowheads="1"/>
          </p:cNvSpPr>
          <p:nvPr/>
        </p:nvSpPr>
        <p:spPr bwMode="auto">
          <a:xfrm>
            <a:off x="152400" y="685799"/>
            <a:ext cx="5334000" cy="2066925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de-DE"/>
          </a:p>
        </p:txBody>
      </p:sp>
      <p:cxnSp>
        <p:nvCxnSpPr>
          <p:cNvPr id="29" name="Gerade Verbindung 28"/>
          <p:cNvCxnSpPr/>
          <p:nvPr/>
        </p:nvCxnSpPr>
        <p:spPr bwMode="auto">
          <a:xfrm flipV="1">
            <a:off x="838200" y="4038600"/>
            <a:ext cx="30480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8" name="Gerade Verbindung mit Pfeil 227"/>
          <p:cNvCxnSpPr/>
          <p:nvPr/>
        </p:nvCxnSpPr>
        <p:spPr bwMode="auto">
          <a:xfrm>
            <a:off x="3276600" y="6019800"/>
            <a:ext cx="2362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9" name="Textfeld 228"/>
          <p:cNvSpPr txBox="1"/>
          <p:nvPr/>
        </p:nvSpPr>
        <p:spPr>
          <a:xfrm>
            <a:off x="3886200" y="6019800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40u</a:t>
            </a:r>
            <a:endParaRPr lang="de-DE" dirty="0"/>
          </a:p>
        </p:txBody>
      </p:sp>
      <p:cxnSp>
        <p:nvCxnSpPr>
          <p:cNvPr id="205" name="Gerade Verbindung mit Pfeil 204"/>
          <p:cNvCxnSpPr/>
          <p:nvPr/>
        </p:nvCxnSpPr>
        <p:spPr bwMode="auto">
          <a:xfrm>
            <a:off x="838200" y="6019800"/>
            <a:ext cx="2362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8" name="Textfeld 207"/>
          <p:cNvSpPr txBox="1"/>
          <p:nvPr/>
        </p:nvSpPr>
        <p:spPr>
          <a:xfrm>
            <a:off x="2743200" y="6019800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40u</a:t>
            </a:r>
            <a:endParaRPr lang="de-DE" dirty="0"/>
          </a:p>
        </p:txBody>
      </p:sp>
      <p:cxnSp>
        <p:nvCxnSpPr>
          <p:cNvPr id="209" name="Gerade Verbindung mit Pfeil 208"/>
          <p:cNvCxnSpPr/>
          <p:nvPr/>
        </p:nvCxnSpPr>
        <p:spPr bwMode="auto">
          <a:xfrm>
            <a:off x="2743200" y="3352800"/>
            <a:ext cx="685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7" name="Abgerundetes Rechteck 216"/>
          <p:cNvSpPr/>
          <p:nvPr/>
        </p:nvSpPr>
        <p:spPr bwMode="auto">
          <a:xfrm>
            <a:off x="3886200" y="1981200"/>
            <a:ext cx="990600" cy="3810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Tune DAC</a:t>
            </a:r>
          </a:p>
        </p:txBody>
      </p:sp>
      <p:grpSp>
        <p:nvGrpSpPr>
          <p:cNvPr id="12" name="Gruppieren 11"/>
          <p:cNvGrpSpPr/>
          <p:nvPr/>
        </p:nvGrpSpPr>
        <p:grpSpPr>
          <a:xfrm>
            <a:off x="2743200" y="1066800"/>
            <a:ext cx="228600" cy="914400"/>
            <a:chOff x="2743200" y="1066800"/>
            <a:chExt cx="228600" cy="914400"/>
          </a:xfrm>
        </p:grpSpPr>
        <p:grpSp>
          <p:nvGrpSpPr>
            <p:cNvPr id="218" name="Gruppieren 217"/>
            <p:cNvGrpSpPr/>
            <p:nvPr/>
          </p:nvGrpSpPr>
          <p:grpSpPr>
            <a:xfrm>
              <a:off x="2743200" y="1447800"/>
              <a:ext cx="228600" cy="304800"/>
              <a:chOff x="1447800" y="3200400"/>
              <a:chExt cx="228600" cy="304800"/>
            </a:xfrm>
          </p:grpSpPr>
          <p:cxnSp>
            <p:nvCxnSpPr>
              <p:cNvPr id="219" name="Gerade Verbindung 218"/>
              <p:cNvCxnSpPr/>
              <p:nvPr/>
            </p:nvCxnSpPr>
            <p:spPr bwMode="auto">
              <a:xfrm>
                <a:off x="1447800" y="3200400"/>
                <a:ext cx="0" cy="3048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20" name="Gerade Verbindung 219"/>
              <p:cNvCxnSpPr/>
              <p:nvPr/>
            </p:nvCxnSpPr>
            <p:spPr bwMode="auto">
              <a:xfrm>
                <a:off x="1524000" y="3200400"/>
                <a:ext cx="0" cy="3048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21" name="Gerade Verbindung 220"/>
              <p:cNvCxnSpPr/>
              <p:nvPr/>
            </p:nvCxnSpPr>
            <p:spPr bwMode="auto">
              <a:xfrm>
                <a:off x="1524000" y="3505200"/>
                <a:ext cx="1524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22" name="Gerade Verbindung 221"/>
              <p:cNvCxnSpPr/>
              <p:nvPr/>
            </p:nvCxnSpPr>
            <p:spPr bwMode="auto">
              <a:xfrm>
                <a:off x="1524000" y="3200400"/>
                <a:ext cx="1524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223" name="Gerade Verbindung 222"/>
            <p:cNvCxnSpPr/>
            <p:nvPr/>
          </p:nvCxnSpPr>
          <p:spPr bwMode="auto">
            <a:xfrm>
              <a:off x="2971800" y="1752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4" name="Gerade Verbindung 223"/>
            <p:cNvCxnSpPr/>
            <p:nvPr/>
          </p:nvCxnSpPr>
          <p:spPr bwMode="auto">
            <a:xfrm flipV="1">
              <a:off x="2971800" y="1066800"/>
              <a:ext cx="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225" name="Gerade Verbindung 224"/>
          <p:cNvCxnSpPr/>
          <p:nvPr/>
        </p:nvCxnSpPr>
        <p:spPr bwMode="auto">
          <a:xfrm>
            <a:off x="2971800" y="1981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26" name="Gruppieren 225"/>
          <p:cNvGrpSpPr/>
          <p:nvPr/>
        </p:nvGrpSpPr>
        <p:grpSpPr>
          <a:xfrm flipH="1">
            <a:off x="3581400" y="1066800"/>
            <a:ext cx="228600" cy="914400"/>
            <a:chOff x="2743200" y="1066800"/>
            <a:chExt cx="228600" cy="914400"/>
          </a:xfrm>
        </p:grpSpPr>
        <p:grpSp>
          <p:nvGrpSpPr>
            <p:cNvPr id="227" name="Gruppieren 226"/>
            <p:cNvGrpSpPr/>
            <p:nvPr/>
          </p:nvGrpSpPr>
          <p:grpSpPr>
            <a:xfrm>
              <a:off x="2743200" y="1447800"/>
              <a:ext cx="228600" cy="304800"/>
              <a:chOff x="1447800" y="3200400"/>
              <a:chExt cx="228600" cy="304800"/>
            </a:xfrm>
          </p:grpSpPr>
          <p:cxnSp>
            <p:nvCxnSpPr>
              <p:cNvPr id="232" name="Gerade Verbindung 231"/>
              <p:cNvCxnSpPr/>
              <p:nvPr/>
            </p:nvCxnSpPr>
            <p:spPr bwMode="auto">
              <a:xfrm>
                <a:off x="1447800" y="3200400"/>
                <a:ext cx="0" cy="3048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33" name="Gerade Verbindung 232"/>
              <p:cNvCxnSpPr/>
              <p:nvPr/>
            </p:nvCxnSpPr>
            <p:spPr bwMode="auto">
              <a:xfrm>
                <a:off x="1524000" y="3200400"/>
                <a:ext cx="0" cy="3048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34" name="Gerade Verbindung 233"/>
              <p:cNvCxnSpPr/>
              <p:nvPr/>
            </p:nvCxnSpPr>
            <p:spPr bwMode="auto">
              <a:xfrm>
                <a:off x="1524000" y="3505200"/>
                <a:ext cx="1524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35" name="Gerade Verbindung 234"/>
              <p:cNvCxnSpPr/>
              <p:nvPr/>
            </p:nvCxnSpPr>
            <p:spPr bwMode="auto">
              <a:xfrm>
                <a:off x="1524000" y="3200400"/>
                <a:ext cx="1524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230" name="Gerade Verbindung 229"/>
            <p:cNvCxnSpPr/>
            <p:nvPr/>
          </p:nvCxnSpPr>
          <p:spPr bwMode="auto">
            <a:xfrm>
              <a:off x="2971800" y="1752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1" name="Gerade Verbindung 230"/>
            <p:cNvCxnSpPr/>
            <p:nvPr/>
          </p:nvCxnSpPr>
          <p:spPr bwMode="auto">
            <a:xfrm flipV="1">
              <a:off x="2971800" y="1066800"/>
              <a:ext cx="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36" name="Ellipse 235"/>
          <p:cNvSpPr/>
          <p:nvPr/>
        </p:nvSpPr>
        <p:spPr bwMode="auto">
          <a:xfrm>
            <a:off x="3124200" y="21336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37" name="Gerade Verbindung 236"/>
          <p:cNvCxnSpPr/>
          <p:nvPr/>
        </p:nvCxnSpPr>
        <p:spPr bwMode="auto">
          <a:xfrm>
            <a:off x="3276600" y="24384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8" name="Gerade Verbindung 237"/>
          <p:cNvCxnSpPr/>
          <p:nvPr/>
        </p:nvCxnSpPr>
        <p:spPr bwMode="auto">
          <a:xfrm flipH="1">
            <a:off x="3124200" y="2667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9" name="Gerade Verbindung mit Pfeil 238"/>
          <p:cNvCxnSpPr>
            <a:stCxn id="236" idx="0"/>
            <a:endCxn id="236" idx="4"/>
          </p:cNvCxnSpPr>
          <p:nvPr/>
        </p:nvCxnSpPr>
        <p:spPr bwMode="auto">
          <a:xfrm>
            <a:off x="3276600" y="21336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1" name="Gerade Verbindung 240"/>
          <p:cNvCxnSpPr/>
          <p:nvPr/>
        </p:nvCxnSpPr>
        <p:spPr bwMode="auto">
          <a:xfrm>
            <a:off x="3276600" y="19812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>
            <a:off x="2819400" y="10668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24"/>
          <p:cNvCxnSpPr/>
          <p:nvPr/>
        </p:nvCxnSpPr>
        <p:spPr bwMode="auto">
          <a:xfrm>
            <a:off x="3581400" y="10668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2" name="Textfeld 308"/>
          <p:cNvSpPr txBox="1">
            <a:spLocks noChangeArrowheads="1"/>
          </p:cNvSpPr>
          <p:nvPr/>
        </p:nvSpPr>
        <p:spPr bwMode="auto">
          <a:xfrm>
            <a:off x="2321531" y="3124200"/>
            <a:ext cx="95506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de-DE" dirty="0" smtClean="0"/>
              <a:t>LV-&gt;CMOS</a:t>
            </a:r>
            <a:endParaRPr lang="en-US" altLang="de-DE" dirty="0"/>
          </a:p>
        </p:txBody>
      </p:sp>
      <p:cxnSp>
        <p:nvCxnSpPr>
          <p:cNvPr id="243" name="Gerade Verbindung mit Pfeil 242"/>
          <p:cNvCxnSpPr/>
          <p:nvPr/>
        </p:nvCxnSpPr>
        <p:spPr bwMode="auto">
          <a:xfrm>
            <a:off x="2362200" y="3352800"/>
            <a:ext cx="1066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4" name="Gerade Verbindung 243"/>
          <p:cNvCxnSpPr/>
          <p:nvPr/>
        </p:nvCxnSpPr>
        <p:spPr bwMode="auto">
          <a:xfrm flipV="1">
            <a:off x="1828799" y="3124201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45" name="Gruppieren 244"/>
          <p:cNvGrpSpPr/>
          <p:nvPr/>
        </p:nvGrpSpPr>
        <p:grpSpPr>
          <a:xfrm>
            <a:off x="1676399" y="2819401"/>
            <a:ext cx="304800" cy="304800"/>
            <a:chOff x="1524000" y="3810000"/>
            <a:chExt cx="304800" cy="304800"/>
          </a:xfrm>
        </p:grpSpPr>
        <p:sp>
          <p:nvSpPr>
            <p:cNvPr id="246" name="Ellipse 245"/>
            <p:cNvSpPr/>
            <p:nvPr/>
          </p:nvSpPr>
          <p:spPr bwMode="auto">
            <a:xfrm>
              <a:off x="1524000" y="3810000"/>
              <a:ext cx="304800" cy="3048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48" name="Gerade Verbindung mit Pfeil 247"/>
            <p:cNvCxnSpPr>
              <a:stCxn id="246" idx="0"/>
              <a:endCxn id="246" idx="4"/>
            </p:cNvCxnSpPr>
            <p:nvPr/>
          </p:nvCxnSpPr>
          <p:spPr bwMode="auto">
            <a:xfrm>
              <a:off x="1676400" y="3810000"/>
              <a:ext cx="0" cy="304800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50" name="Gleichschenkliges Dreieck 304"/>
          <p:cNvSpPr>
            <a:spLocks noChangeArrowheads="1"/>
          </p:cNvSpPr>
          <p:nvPr/>
        </p:nvSpPr>
        <p:spPr bwMode="auto">
          <a:xfrm rot="5400000">
            <a:off x="1985168" y="3196432"/>
            <a:ext cx="457200" cy="312737"/>
          </a:xfrm>
          <a:prstGeom prst="triangle">
            <a:avLst>
              <a:gd name="adj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de-DE"/>
          </a:p>
        </p:txBody>
      </p:sp>
      <p:cxnSp>
        <p:nvCxnSpPr>
          <p:cNvPr id="251" name="Gerade Verbindung 250"/>
          <p:cNvCxnSpPr/>
          <p:nvPr/>
        </p:nvCxnSpPr>
        <p:spPr bwMode="auto">
          <a:xfrm>
            <a:off x="1828799" y="3352801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" name="Freihandform 29"/>
          <p:cNvSpPr/>
          <p:nvPr/>
        </p:nvSpPr>
        <p:spPr bwMode="auto">
          <a:xfrm>
            <a:off x="598031" y="1079500"/>
            <a:ext cx="5638832" cy="2273300"/>
          </a:xfrm>
          <a:custGeom>
            <a:avLst/>
            <a:gdLst>
              <a:gd name="connsiteX0" fmla="*/ 4735969 w 5638832"/>
              <a:gd name="connsiteY0" fmla="*/ 0 h 2273300"/>
              <a:gd name="connsiteX1" fmla="*/ 5307469 w 5638832"/>
              <a:gd name="connsiteY1" fmla="*/ 660400 h 2273300"/>
              <a:gd name="connsiteX2" fmla="*/ 252869 w 5638832"/>
              <a:gd name="connsiteY2" fmla="*/ 1714500 h 2273300"/>
              <a:gd name="connsiteX3" fmla="*/ 1218069 w 5638832"/>
              <a:gd name="connsiteY3" fmla="*/ 2273300 h 2273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38832" h="2273300">
                <a:moveTo>
                  <a:pt x="4735969" y="0"/>
                </a:moveTo>
                <a:cubicBezTo>
                  <a:pt x="5395310" y="187325"/>
                  <a:pt x="6054652" y="374650"/>
                  <a:pt x="5307469" y="660400"/>
                </a:cubicBezTo>
                <a:cubicBezTo>
                  <a:pt x="4560286" y="946150"/>
                  <a:pt x="934436" y="1445683"/>
                  <a:pt x="252869" y="1714500"/>
                </a:cubicBezTo>
                <a:cubicBezTo>
                  <a:pt x="-428698" y="1983317"/>
                  <a:pt x="394685" y="2128308"/>
                  <a:pt x="1218069" y="227330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52" name="Gerade Verbindung mit Pfeil 251"/>
          <p:cNvCxnSpPr/>
          <p:nvPr/>
        </p:nvCxnSpPr>
        <p:spPr bwMode="auto">
          <a:xfrm flipV="1">
            <a:off x="5791200" y="5029200"/>
            <a:ext cx="0" cy="914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3" name="Textfeld 252"/>
          <p:cNvSpPr txBox="1"/>
          <p:nvPr/>
        </p:nvSpPr>
        <p:spPr>
          <a:xfrm>
            <a:off x="5791200" y="5334000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21u</a:t>
            </a:r>
            <a:endParaRPr lang="de-DE" dirty="0"/>
          </a:p>
        </p:txBody>
      </p:sp>
      <p:sp>
        <p:nvSpPr>
          <p:cNvPr id="143" name="Textfeld 142"/>
          <p:cNvSpPr txBox="1"/>
          <p:nvPr/>
        </p:nvSpPr>
        <p:spPr>
          <a:xfrm>
            <a:off x="2784994" y="1676400"/>
            <a:ext cx="9605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comparator</a:t>
            </a:r>
            <a:endParaRPr lang="de-DE" dirty="0"/>
          </a:p>
        </p:txBody>
      </p:sp>
      <p:sp>
        <p:nvSpPr>
          <p:cNvPr id="144" name="Textfeld 308"/>
          <p:cNvSpPr txBox="1">
            <a:spLocks noChangeArrowheads="1"/>
          </p:cNvSpPr>
          <p:nvPr/>
        </p:nvSpPr>
        <p:spPr bwMode="auto">
          <a:xfrm>
            <a:off x="1295400" y="2819400"/>
            <a:ext cx="39786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de-DE" dirty="0" smtClean="0"/>
              <a:t>CS</a:t>
            </a:r>
            <a:endParaRPr lang="en-US" altLang="de-DE" dirty="0"/>
          </a:p>
        </p:txBody>
      </p:sp>
    </p:spTree>
    <p:extLst>
      <p:ext uri="{BB962C8B-B14F-4D97-AF65-F5344CB8AC3E}">
        <p14:creationId xmlns:p14="http://schemas.microsoft.com/office/powerpoint/2010/main" val="3585400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5AC533B6-74DA-4917-8527-95DA19EAA26F}" type="slidenum">
              <a:rPr lang="de-DE" altLang="de-DE" smtClean="0"/>
              <a:pPr algn="r"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de-DE" altLang="de-DE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z="2000" dirty="0" smtClean="0"/>
              <a:t>…</a:t>
            </a:r>
          </a:p>
        </p:txBody>
      </p:sp>
      <p:sp>
        <p:nvSpPr>
          <p:cNvPr id="267" name="Rechteck 332"/>
          <p:cNvSpPr>
            <a:spLocks noChangeArrowheads="1"/>
          </p:cNvSpPr>
          <p:nvPr/>
        </p:nvSpPr>
        <p:spPr bwMode="auto">
          <a:xfrm>
            <a:off x="5486400" y="3200400"/>
            <a:ext cx="381000" cy="4572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dirty="0" err="1" smtClean="0"/>
              <a:t>lat</a:t>
            </a:r>
            <a:endParaRPr lang="de-DE" altLang="de-DE" dirty="0"/>
          </a:p>
        </p:txBody>
      </p:sp>
      <p:sp>
        <p:nvSpPr>
          <p:cNvPr id="268" name="Abgerundetes Rechteck 333"/>
          <p:cNvSpPr>
            <a:spLocks noChangeArrowheads="1"/>
          </p:cNvSpPr>
          <p:nvPr/>
        </p:nvSpPr>
        <p:spPr bwMode="auto">
          <a:xfrm>
            <a:off x="6934200" y="3505200"/>
            <a:ext cx="609600" cy="30480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dirty="0" err="1" smtClean="0"/>
              <a:t>addr</a:t>
            </a:r>
            <a:endParaRPr lang="de-DE" altLang="de-DE" dirty="0"/>
          </a:p>
        </p:txBody>
      </p:sp>
      <p:cxnSp>
        <p:nvCxnSpPr>
          <p:cNvPr id="270" name="Gerade Verbindung mit Pfeil 341"/>
          <p:cNvCxnSpPr>
            <a:cxnSpLocks noChangeShapeType="1"/>
          </p:cNvCxnSpPr>
          <p:nvPr/>
        </p:nvCxnSpPr>
        <p:spPr bwMode="auto">
          <a:xfrm>
            <a:off x="6629400" y="3352800"/>
            <a:ext cx="38100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2" name="Gerade Verbindung mit Pfeil 343"/>
          <p:cNvCxnSpPr>
            <a:cxnSpLocks noChangeShapeType="1"/>
          </p:cNvCxnSpPr>
          <p:nvPr/>
        </p:nvCxnSpPr>
        <p:spPr bwMode="auto">
          <a:xfrm>
            <a:off x="8153400" y="2590800"/>
            <a:ext cx="0" cy="16002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3" name="Rechteck 346"/>
          <p:cNvSpPr>
            <a:spLocks noChangeArrowheads="1"/>
          </p:cNvSpPr>
          <p:nvPr/>
        </p:nvSpPr>
        <p:spPr bwMode="auto">
          <a:xfrm>
            <a:off x="3657600" y="2895600"/>
            <a:ext cx="5334000" cy="11430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de-DE"/>
          </a:p>
        </p:txBody>
      </p:sp>
      <p:sp>
        <p:nvSpPr>
          <p:cNvPr id="275" name="Abgerundetes Rechteck 348"/>
          <p:cNvSpPr>
            <a:spLocks noChangeArrowheads="1"/>
          </p:cNvSpPr>
          <p:nvPr/>
        </p:nvSpPr>
        <p:spPr bwMode="auto">
          <a:xfrm>
            <a:off x="4800600" y="3200400"/>
            <a:ext cx="304800" cy="53340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dirty="0" err="1"/>
              <a:t>sr</a:t>
            </a:r>
            <a:endParaRPr lang="de-DE" altLang="de-DE" dirty="0"/>
          </a:p>
        </p:txBody>
      </p:sp>
      <p:sp>
        <p:nvSpPr>
          <p:cNvPr id="284" name="Textfeld 357"/>
          <p:cNvSpPr txBox="1">
            <a:spLocks noChangeArrowheads="1"/>
          </p:cNvSpPr>
          <p:nvPr/>
        </p:nvSpPr>
        <p:spPr bwMode="auto">
          <a:xfrm>
            <a:off x="7315200" y="3962400"/>
            <a:ext cx="165301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de-DE" dirty="0" smtClean="0"/>
              <a:t>Address</a:t>
            </a:r>
            <a:r>
              <a:rPr lang="en-US" altLang="de-DE" dirty="0"/>
              <a:t>, </a:t>
            </a:r>
            <a:r>
              <a:rPr lang="en-US" altLang="de-DE" dirty="0" smtClean="0"/>
              <a:t>hit, overflow</a:t>
            </a:r>
            <a:endParaRPr lang="en-US" altLang="de-DE" dirty="0"/>
          </a:p>
        </p:txBody>
      </p:sp>
      <p:cxnSp>
        <p:nvCxnSpPr>
          <p:cNvPr id="50" name="Gerade Verbindung mit Pfeil 49"/>
          <p:cNvCxnSpPr/>
          <p:nvPr/>
        </p:nvCxnSpPr>
        <p:spPr bwMode="auto">
          <a:xfrm>
            <a:off x="5105400" y="33528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mit Pfeil 51"/>
          <p:cNvCxnSpPr/>
          <p:nvPr/>
        </p:nvCxnSpPr>
        <p:spPr bwMode="auto">
          <a:xfrm>
            <a:off x="5867400" y="33528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Ellipse 6"/>
          <p:cNvSpPr/>
          <p:nvPr/>
        </p:nvSpPr>
        <p:spPr bwMode="auto">
          <a:xfrm>
            <a:off x="4648200" y="32766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" name="Rechteck 7"/>
          <p:cNvSpPr/>
          <p:nvPr/>
        </p:nvSpPr>
        <p:spPr bwMode="auto">
          <a:xfrm>
            <a:off x="3733800" y="3200400"/>
            <a:ext cx="6096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" name="Gewinkelte Verbindung 9"/>
          <p:cNvCxnSpPr/>
          <p:nvPr/>
        </p:nvCxnSpPr>
        <p:spPr bwMode="auto">
          <a:xfrm flipV="1">
            <a:off x="3810000" y="3276600"/>
            <a:ext cx="152400" cy="76200"/>
          </a:xfrm>
          <a:prstGeom prst="bentConnector3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1" name="Gruppieren 10"/>
          <p:cNvGrpSpPr/>
          <p:nvPr/>
        </p:nvGrpSpPr>
        <p:grpSpPr>
          <a:xfrm flipV="1">
            <a:off x="4038600" y="3276600"/>
            <a:ext cx="228600" cy="76200"/>
            <a:chOff x="5410200" y="1905000"/>
            <a:chExt cx="228600" cy="76200"/>
          </a:xfrm>
        </p:grpSpPr>
        <p:cxnSp>
          <p:nvCxnSpPr>
            <p:cNvPr id="60" name="Gewinkelte Verbindung 59"/>
            <p:cNvCxnSpPr/>
            <p:nvPr/>
          </p:nvCxnSpPr>
          <p:spPr bwMode="auto">
            <a:xfrm flipV="1">
              <a:off x="5410200" y="1905000"/>
              <a:ext cx="152400" cy="76200"/>
            </a:xfrm>
            <a:prstGeom prst="bentConnector3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" name="Gewinkelte Verbindung 60"/>
            <p:cNvCxnSpPr/>
            <p:nvPr/>
          </p:nvCxnSpPr>
          <p:spPr bwMode="auto">
            <a:xfrm flipH="1" flipV="1">
              <a:off x="5486400" y="1905000"/>
              <a:ext cx="152400" cy="76200"/>
            </a:xfrm>
            <a:prstGeom prst="bentConnector3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63" name="Gerade Verbindung mit Pfeil 62"/>
          <p:cNvCxnSpPr/>
          <p:nvPr/>
        </p:nvCxnSpPr>
        <p:spPr bwMode="auto">
          <a:xfrm>
            <a:off x="4343400" y="33528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5" name="Ellipse 64"/>
          <p:cNvSpPr/>
          <p:nvPr/>
        </p:nvSpPr>
        <p:spPr bwMode="auto">
          <a:xfrm>
            <a:off x="4648200" y="35052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8" name="Gerade Verbindung 17"/>
          <p:cNvCxnSpPr/>
          <p:nvPr/>
        </p:nvCxnSpPr>
        <p:spPr bwMode="auto">
          <a:xfrm>
            <a:off x="6629400" y="3352800"/>
            <a:ext cx="1828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6781800" y="33528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 Verbindung 21"/>
          <p:cNvCxnSpPr/>
          <p:nvPr/>
        </p:nvCxnSpPr>
        <p:spPr bwMode="auto">
          <a:xfrm flipH="1">
            <a:off x="4495800" y="38100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mit Pfeil 72"/>
          <p:cNvCxnSpPr/>
          <p:nvPr/>
        </p:nvCxnSpPr>
        <p:spPr bwMode="auto">
          <a:xfrm>
            <a:off x="4495800" y="3581400"/>
            <a:ext cx="152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25"/>
          <p:cNvCxnSpPr/>
          <p:nvPr/>
        </p:nvCxnSpPr>
        <p:spPr bwMode="auto">
          <a:xfrm>
            <a:off x="4495800" y="35814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mit Pfeil 87"/>
          <p:cNvCxnSpPr/>
          <p:nvPr/>
        </p:nvCxnSpPr>
        <p:spPr bwMode="auto">
          <a:xfrm>
            <a:off x="5334000" y="3505200"/>
            <a:ext cx="152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4" name="Rechteck 93"/>
          <p:cNvSpPr/>
          <p:nvPr/>
        </p:nvSpPr>
        <p:spPr bwMode="auto">
          <a:xfrm>
            <a:off x="6248400" y="3200400"/>
            <a:ext cx="3810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or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6" name="Textfeld 95"/>
          <p:cNvSpPr txBox="1"/>
          <p:nvPr/>
        </p:nvSpPr>
        <p:spPr>
          <a:xfrm>
            <a:off x="5867400" y="3429000"/>
            <a:ext cx="3722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endParaRPr lang="de-DE" dirty="0"/>
          </a:p>
        </p:txBody>
      </p:sp>
      <p:cxnSp>
        <p:nvCxnSpPr>
          <p:cNvPr id="97" name="Gerade Verbindung mit Pfeil 96"/>
          <p:cNvCxnSpPr/>
          <p:nvPr/>
        </p:nvCxnSpPr>
        <p:spPr bwMode="auto">
          <a:xfrm>
            <a:off x="6096000" y="3505200"/>
            <a:ext cx="152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9" name="Textfeld 98"/>
          <p:cNvSpPr txBox="1"/>
          <p:nvPr/>
        </p:nvSpPr>
        <p:spPr>
          <a:xfrm>
            <a:off x="5105400" y="3429000"/>
            <a:ext cx="3722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endParaRPr lang="de-DE" dirty="0"/>
          </a:p>
        </p:txBody>
      </p:sp>
      <p:sp>
        <p:nvSpPr>
          <p:cNvPr id="104" name="Abgerundetes Rechteck 333"/>
          <p:cNvSpPr>
            <a:spLocks noChangeArrowheads="1"/>
          </p:cNvSpPr>
          <p:nvPr/>
        </p:nvSpPr>
        <p:spPr bwMode="auto">
          <a:xfrm>
            <a:off x="7696200" y="3505200"/>
            <a:ext cx="381000" cy="30480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dirty="0" err="1" smtClean="0"/>
              <a:t>hit</a:t>
            </a:r>
            <a:endParaRPr lang="de-DE" altLang="de-DE" dirty="0"/>
          </a:p>
        </p:txBody>
      </p:sp>
      <p:sp>
        <p:nvSpPr>
          <p:cNvPr id="107" name="Abgerundetes Rechteck 333"/>
          <p:cNvSpPr>
            <a:spLocks noChangeArrowheads="1"/>
          </p:cNvSpPr>
          <p:nvPr/>
        </p:nvSpPr>
        <p:spPr bwMode="auto">
          <a:xfrm>
            <a:off x="8229600" y="3505200"/>
            <a:ext cx="685800" cy="30480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dirty="0" err="1" smtClean="0"/>
              <a:t>logic</a:t>
            </a:r>
            <a:endParaRPr lang="de-DE" altLang="de-DE" dirty="0"/>
          </a:p>
        </p:txBody>
      </p:sp>
      <p:cxnSp>
        <p:nvCxnSpPr>
          <p:cNvPr id="111" name="Gerade Verbindung mit Pfeil 343"/>
          <p:cNvCxnSpPr>
            <a:cxnSpLocks noChangeShapeType="1"/>
            <a:endCxn id="268" idx="0"/>
          </p:cNvCxnSpPr>
          <p:nvPr/>
        </p:nvCxnSpPr>
        <p:spPr bwMode="auto">
          <a:xfrm>
            <a:off x="7239000" y="3352800"/>
            <a:ext cx="0" cy="1524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Gerade Verbindung mit Pfeil 343"/>
          <p:cNvCxnSpPr>
            <a:cxnSpLocks noChangeShapeType="1"/>
          </p:cNvCxnSpPr>
          <p:nvPr/>
        </p:nvCxnSpPr>
        <p:spPr bwMode="auto">
          <a:xfrm>
            <a:off x="7848600" y="3352800"/>
            <a:ext cx="0" cy="1524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mit Pfeil 343"/>
          <p:cNvCxnSpPr>
            <a:cxnSpLocks noChangeShapeType="1"/>
          </p:cNvCxnSpPr>
          <p:nvPr/>
        </p:nvCxnSpPr>
        <p:spPr bwMode="auto">
          <a:xfrm>
            <a:off x="8458200" y="3352800"/>
            <a:ext cx="0" cy="1524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mit Pfeil 343"/>
          <p:cNvCxnSpPr>
            <a:cxnSpLocks noChangeShapeType="1"/>
          </p:cNvCxnSpPr>
          <p:nvPr/>
        </p:nvCxnSpPr>
        <p:spPr bwMode="auto">
          <a:xfrm>
            <a:off x="8610600" y="2590800"/>
            <a:ext cx="0" cy="9144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Gerade Verbindung mit Pfeil 343"/>
          <p:cNvCxnSpPr>
            <a:cxnSpLocks noChangeShapeType="1"/>
          </p:cNvCxnSpPr>
          <p:nvPr/>
        </p:nvCxnSpPr>
        <p:spPr bwMode="auto">
          <a:xfrm>
            <a:off x="7620000" y="2590800"/>
            <a:ext cx="0" cy="16002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7" name="Gerade Verbindung 246"/>
          <p:cNvCxnSpPr>
            <a:stCxn id="268" idx="3"/>
          </p:cNvCxnSpPr>
          <p:nvPr/>
        </p:nvCxnSpPr>
        <p:spPr bwMode="auto">
          <a:xfrm>
            <a:off x="7543800" y="3657600"/>
            <a:ext cx="76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Gerade Verbindung 124"/>
          <p:cNvCxnSpPr/>
          <p:nvPr/>
        </p:nvCxnSpPr>
        <p:spPr bwMode="auto">
          <a:xfrm>
            <a:off x="8077200" y="3657600"/>
            <a:ext cx="76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mit Pfeil 343"/>
          <p:cNvCxnSpPr>
            <a:cxnSpLocks noChangeShapeType="1"/>
          </p:cNvCxnSpPr>
          <p:nvPr/>
        </p:nvCxnSpPr>
        <p:spPr bwMode="auto">
          <a:xfrm>
            <a:off x="8610600" y="3810000"/>
            <a:ext cx="0" cy="3810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Gerade Verbindung mit Pfeil 129"/>
          <p:cNvCxnSpPr/>
          <p:nvPr/>
        </p:nvCxnSpPr>
        <p:spPr bwMode="auto">
          <a:xfrm>
            <a:off x="3429000" y="33528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Textfeld 1"/>
          <p:cNvSpPr txBox="1"/>
          <p:nvPr/>
        </p:nvSpPr>
        <p:spPr>
          <a:xfrm>
            <a:off x="3810000" y="2971800"/>
            <a:ext cx="3870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diff</a:t>
            </a:r>
            <a:endParaRPr lang="de-DE" dirty="0"/>
          </a:p>
        </p:txBody>
      </p:sp>
      <p:cxnSp>
        <p:nvCxnSpPr>
          <p:cNvPr id="89" name="Gerade Verbindung 88"/>
          <p:cNvCxnSpPr/>
          <p:nvPr/>
        </p:nvCxnSpPr>
        <p:spPr bwMode="auto">
          <a:xfrm>
            <a:off x="2133600" y="4419600"/>
            <a:ext cx="0" cy="1905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Gerade Verbindung 89"/>
          <p:cNvCxnSpPr/>
          <p:nvPr/>
        </p:nvCxnSpPr>
        <p:spPr bwMode="auto">
          <a:xfrm>
            <a:off x="2286000" y="4419600"/>
            <a:ext cx="0" cy="1905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Textfeld 5"/>
          <p:cNvSpPr txBox="1"/>
          <p:nvPr/>
        </p:nvSpPr>
        <p:spPr>
          <a:xfrm>
            <a:off x="2057400" y="4419600"/>
            <a:ext cx="9525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dirty="0" smtClean="0"/>
              <a:t>M2 </a:t>
            </a:r>
            <a:r>
              <a:rPr lang="de-DE" dirty="0" err="1" smtClean="0"/>
              <a:t>and</a:t>
            </a:r>
            <a:r>
              <a:rPr lang="de-DE" dirty="0" smtClean="0"/>
              <a:t> M3</a:t>
            </a:r>
          </a:p>
          <a:p>
            <a:pPr algn="l"/>
            <a:r>
              <a:rPr lang="de-DE" dirty="0" smtClean="0"/>
              <a:t>32  </a:t>
            </a:r>
            <a:r>
              <a:rPr lang="de-DE" dirty="0" err="1" smtClean="0"/>
              <a:t>lines</a:t>
            </a:r>
            <a:endParaRPr lang="de-DE" dirty="0"/>
          </a:p>
        </p:txBody>
      </p:sp>
      <p:sp>
        <p:nvSpPr>
          <p:cNvPr id="92" name="Rechteck 91"/>
          <p:cNvSpPr/>
          <p:nvPr/>
        </p:nvSpPr>
        <p:spPr bwMode="auto">
          <a:xfrm>
            <a:off x="2057400" y="5105400"/>
            <a:ext cx="10668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LV-&gt;CMOS</a:t>
            </a:r>
          </a:p>
        </p:txBody>
      </p:sp>
      <p:cxnSp>
        <p:nvCxnSpPr>
          <p:cNvPr id="93" name="Gerade Verbindung 92"/>
          <p:cNvCxnSpPr/>
          <p:nvPr/>
        </p:nvCxnSpPr>
        <p:spPr bwMode="auto">
          <a:xfrm>
            <a:off x="2438400" y="4419600"/>
            <a:ext cx="0" cy="1905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Gerade Verbindung 94"/>
          <p:cNvCxnSpPr/>
          <p:nvPr/>
        </p:nvCxnSpPr>
        <p:spPr bwMode="auto">
          <a:xfrm>
            <a:off x="2590800" y="4419600"/>
            <a:ext cx="0" cy="1905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 Verbindung 97"/>
          <p:cNvCxnSpPr/>
          <p:nvPr/>
        </p:nvCxnSpPr>
        <p:spPr bwMode="auto">
          <a:xfrm>
            <a:off x="2743200" y="4419600"/>
            <a:ext cx="0" cy="1905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0" name="Rechteck 99"/>
          <p:cNvSpPr/>
          <p:nvPr/>
        </p:nvSpPr>
        <p:spPr bwMode="auto">
          <a:xfrm>
            <a:off x="3276600" y="5029200"/>
            <a:ext cx="1219200" cy="914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Logic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" name="Gerade Verbindung 15"/>
          <p:cNvCxnSpPr/>
          <p:nvPr/>
        </p:nvCxnSpPr>
        <p:spPr bwMode="auto">
          <a:xfrm flipH="1">
            <a:off x="3276600" y="4038600"/>
            <a:ext cx="38100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>
            <a:stCxn id="284" idx="3"/>
          </p:cNvCxnSpPr>
          <p:nvPr/>
        </p:nvCxnSpPr>
        <p:spPr bwMode="auto">
          <a:xfrm flipH="1">
            <a:off x="4495800" y="4100900"/>
            <a:ext cx="4472417" cy="9283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22"/>
          <p:cNvCxnSpPr/>
          <p:nvPr/>
        </p:nvCxnSpPr>
        <p:spPr bwMode="auto">
          <a:xfrm flipH="1">
            <a:off x="3124200" y="4038600"/>
            <a:ext cx="457200" cy="1066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7" name="Gleichschenkliges Dreieck 291"/>
          <p:cNvSpPr>
            <a:spLocks noChangeArrowheads="1"/>
          </p:cNvSpPr>
          <p:nvPr/>
        </p:nvSpPr>
        <p:spPr bwMode="auto">
          <a:xfrm rot="5400000">
            <a:off x="685800" y="1152525"/>
            <a:ext cx="304800" cy="304800"/>
          </a:xfrm>
          <a:prstGeom prst="triangle">
            <a:avLst>
              <a:gd name="adj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de-DE"/>
          </a:p>
        </p:txBody>
      </p:sp>
      <p:cxnSp>
        <p:nvCxnSpPr>
          <p:cNvPr id="158" name="Gerade Verbindung 292"/>
          <p:cNvCxnSpPr>
            <a:cxnSpLocks noChangeShapeType="1"/>
          </p:cNvCxnSpPr>
          <p:nvPr/>
        </p:nvCxnSpPr>
        <p:spPr bwMode="auto">
          <a:xfrm>
            <a:off x="533400" y="1304925"/>
            <a:ext cx="1524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" name="Gerade Verbindung 293"/>
          <p:cNvCxnSpPr>
            <a:cxnSpLocks noChangeShapeType="1"/>
          </p:cNvCxnSpPr>
          <p:nvPr/>
        </p:nvCxnSpPr>
        <p:spPr bwMode="auto">
          <a:xfrm>
            <a:off x="990600" y="1304925"/>
            <a:ext cx="1524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0" name="Gerade Verbindung 294"/>
          <p:cNvCxnSpPr>
            <a:cxnSpLocks noChangeShapeType="1"/>
          </p:cNvCxnSpPr>
          <p:nvPr/>
        </p:nvCxnSpPr>
        <p:spPr bwMode="auto">
          <a:xfrm>
            <a:off x="609600" y="1076325"/>
            <a:ext cx="2286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1" name="Gerade Verbindung 295"/>
          <p:cNvCxnSpPr>
            <a:cxnSpLocks noChangeShapeType="1"/>
          </p:cNvCxnSpPr>
          <p:nvPr/>
        </p:nvCxnSpPr>
        <p:spPr bwMode="auto">
          <a:xfrm>
            <a:off x="838200" y="1000125"/>
            <a:ext cx="0" cy="1524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2" name="Gerade Verbindung 296"/>
          <p:cNvCxnSpPr>
            <a:cxnSpLocks noChangeShapeType="1"/>
          </p:cNvCxnSpPr>
          <p:nvPr/>
        </p:nvCxnSpPr>
        <p:spPr bwMode="auto">
          <a:xfrm>
            <a:off x="914400" y="1000125"/>
            <a:ext cx="0" cy="1524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3" name="Gerade Verbindung 297"/>
          <p:cNvCxnSpPr>
            <a:cxnSpLocks noChangeShapeType="1"/>
          </p:cNvCxnSpPr>
          <p:nvPr/>
        </p:nvCxnSpPr>
        <p:spPr bwMode="auto">
          <a:xfrm>
            <a:off x="914400" y="1076325"/>
            <a:ext cx="1524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" name="Gerade Verbindung 298"/>
          <p:cNvCxnSpPr>
            <a:cxnSpLocks noChangeShapeType="1"/>
          </p:cNvCxnSpPr>
          <p:nvPr/>
        </p:nvCxnSpPr>
        <p:spPr bwMode="auto">
          <a:xfrm>
            <a:off x="1066800" y="1076325"/>
            <a:ext cx="0" cy="2286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5" name="Gerade Verbindung 299"/>
          <p:cNvCxnSpPr>
            <a:cxnSpLocks noChangeShapeType="1"/>
          </p:cNvCxnSpPr>
          <p:nvPr/>
        </p:nvCxnSpPr>
        <p:spPr bwMode="auto">
          <a:xfrm>
            <a:off x="609600" y="1076325"/>
            <a:ext cx="0" cy="2286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6" name="Gerade Verbindung 300"/>
          <p:cNvCxnSpPr>
            <a:cxnSpLocks noChangeShapeType="1"/>
          </p:cNvCxnSpPr>
          <p:nvPr/>
        </p:nvCxnSpPr>
        <p:spPr bwMode="auto">
          <a:xfrm>
            <a:off x="533400" y="1304925"/>
            <a:ext cx="0" cy="1524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7" name="Gerade Verbindung 301"/>
          <p:cNvCxnSpPr>
            <a:cxnSpLocks noChangeShapeType="1"/>
          </p:cNvCxnSpPr>
          <p:nvPr/>
        </p:nvCxnSpPr>
        <p:spPr bwMode="auto">
          <a:xfrm>
            <a:off x="457200" y="1457325"/>
            <a:ext cx="1524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8" name="Gleichschenkliges Dreieck 302"/>
          <p:cNvSpPr>
            <a:spLocks noChangeArrowheads="1"/>
          </p:cNvSpPr>
          <p:nvPr/>
        </p:nvSpPr>
        <p:spPr bwMode="auto">
          <a:xfrm>
            <a:off x="457200" y="1457325"/>
            <a:ext cx="152400" cy="131763"/>
          </a:xfrm>
          <a:prstGeom prst="triangle">
            <a:avLst>
              <a:gd name="adj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de-DE"/>
          </a:p>
        </p:txBody>
      </p:sp>
      <p:cxnSp>
        <p:nvCxnSpPr>
          <p:cNvPr id="169" name="Gerade Verbindung 303"/>
          <p:cNvCxnSpPr>
            <a:cxnSpLocks noChangeShapeType="1"/>
          </p:cNvCxnSpPr>
          <p:nvPr/>
        </p:nvCxnSpPr>
        <p:spPr bwMode="auto">
          <a:xfrm>
            <a:off x="533400" y="1609725"/>
            <a:ext cx="0" cy="762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1" name="Gerade Verbindung mit Pfeil 305"/>
          <p:cNvCxnSpPr>
            <a:cxnSpLocks noChangeShapeType="1"/>
          </p:cNvCxnSpPr>
          <p:nvPr/>
        </p:nvCxnSpPr>
        <p:spPr bwMode="auto">
          <a:xfrm>
            <a:off x="685800" y="771525"/>
            <a:ext cx="0" cy="3810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2" name="Textfeld 306"/>
          <p:cNvSpPr txBox="1">
            <a:spLocks noChangeArrowheads="1"/>
          </p:cNvSpPr>
          <p:nvPr/>
        </p:nvSpPr>
        <p:spPr bwMode="auto">
          <a:xfrm>
            <a:off x="685800" y="685800"/>
            <a:ext cx="5000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de-DE" dirty="0"/>
              <a:t>CSA</a:t>
            </a:r>
          </a:p>
        </p:txBody>
      </p:sp>
      <p:sp>
        <p:nvSpPr>
          <p:cNvPr id="174" name="Textfeld 405"/>
          <p:cNvSpPr txBox="1">
            <a:spLocks noChangeArrowheads="1"/>
          </p:cNvSpPr>
          <p:nvPr/>
        </p:nvSpPr>
        <p:spPr bwMode="auto">
          <a:xfrm>
            <a:off x="381000" y="1762125"/>
            <a:ext cx="5159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de-DE"/>
              <a:t>Pixel</a:t>
            </a:r>
          </a:p>
        </p:txBody>
      </p:sp>
      <p:sp>
        <p:nvSpPr>
          <p:cNvPr id="175" name="Rechteck 91"/>
          <p:cNvSpPr>
            <a:spLocks noChangeArrowheads="1"/>
          </p:cNvSpPr>
          <p:nvPr/>
        </p:nvSpPr>
        <p:spPr bwMode="auto">
          <a:xfrm>
            <a:off x="1143000" y="2895600"/>
            <a:ext cx="2438400" cy="11430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de-DE"/>
          </a:p>
        </p:txBody>
      </p:sp>
      <p:cxnSp>
        <p:nvCxnSpPr>
          <p:cNvPr id="177" name="Gerade Verbindung 176"/>
          <p:cNvCxnSpPr/>
          <p:nvPr/>
        </p:nvCxnSpPr>
        <p:spPr bwMode="auto">
          <a:xfrm>
            <a:off x="1143000" y="1304925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8" name="Textfeld 177"/>
          <p:cNvSpPr txBox="1"/>
          <p:nvPr/>
        </p:nvSpPr>
        <p:spPr>
          <a:xfrm>
            <a:off x="5486400" y="2667000"/>
            <a:ext cx="12570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Digital Pixel </a:t>
            </a:r>
            <a:r>
              <a:rPr lang="de-DE" dirty="0" err="1" smtClean="0"/>
              <a:t>cell</a:t>
            </a:r>
            <a:endParaRPr lang="de-DE" dirty="0"/>
          </a:p>
        </p:txBody>
      </p:sp>
      <p:cxnSp>
        <p:nvCxnSpPr>
          <p:cNvPr id="179" name="Gerade Verbindung 178"/>
          <p:cNvCxnSpPr/>
          <p:nvPr/>
        </p:nvCxnSpPr>
        <p:spPr bwMode="auto">
          <a:xfrm>
            <a:off x="1600200" y="1600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0" name="Gerade Verbindung 179"/>
          <p:cNvCxnSpPr/>
          <p:nvPr/>
        </p:nvCxnSpPr>
        <p:spPr bwMode="auto">
          <a:xfrm>
            <a:off x="2133600" y="1447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1" name="Gerade Verbindung 180"/>
          <p:cNvCxnSpPr/>
          <p:nvPr/>
        </p:nvCxnSpPr>
        <p:spPr bwMode="auto">
          <a:xfrm>
            <a:off x="2209800" y="1447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2" name="Gerade Verbindung 181"/>
          <p:cNvCxnSpPr/>
          <p:nvPr/>
        </p:nvCxnSpPr>
        <p:spPr bwMode="auto">
          <a:xfrm>
            <a:off x="2209800" y="1600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3" name="Gerade Verbindung 182"/>
          <p:cNvCxnSpPr/>
          <p:nvPr/>
        </p:nvCxnSpPr>
        <p:spPr bwMode="auto">
          <a:xfrm>
            <a:off x="2438400" y="1600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4" name="Rechteck 183"/>
          <p:cNvSpPr/>
          <p:nvPr/>
        </p:nvSpPr>
        <p:spPr bwMode="auto">
          <a:xfrm>
            <a:off x="2362200" y="1905000"/>
            <a:ext cx="1524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85" name="Gerade Verbindung 184"/>
          <p:cNvCxnSpPr/>
          <p:nvPr/>
        </p:nvCxnSpPr>
        <p:spPr bwMode="auto">
          <a:xfrm>
            <a:off x="2438400" y="2209800"/>
            <a:ext cx="0" cy="142875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6" name="Gerade Verbindung 185"/>
          <p:cNvCxnSpPr/>
          <p:nvPr/>
        </p:nvCxnSpPr>
        <p:spPr bwMode="auto">
          <a:xfrm>
            <a:off x="1371600" y="1152525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7" name="Gerade Verbindung 186"/>
          <p:cNvCxnSpPr/>
          <p:nvPr/>
        </p:nvCxnSpPr>
        <p:spPr bwMode="auto">
          <a:xfrm>
            <a:off x="1447800" y="1152525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8" name="Gerade Verbindung 187"/>
          <p:cNvCxnSpPr/>
          <p:nvPr/>
        </p:nvCxnSpPr>
        <p:spPr bwMode="auto">
          <a:xfrm>
            <a:off x="1447800" y="1457325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9" name="Gerade Verbindung 188"/>
          <p:cNvCxnSpPr/>
          <p:nvPr/>
        </p:nvCxnSpPr>
        <p:spPr bwMode="auto">
          <a:xfrm>
            <a:off x="1447800" y="1152525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0" name="Gerade Verbindung 189"/>
          <p:cNvCxnSpPr/>
          <p:nvPr/>
        </p:nvCxnSpPr>
        <p:spPr bwMode="auto">
          <a:xfrm>
            <a:off x="1600200" y="1457325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2" name="Ellipse 191"/>
          <p:cNvSpPr/>
          <p:nvPr/>
        </p:nvSpPr>
        <p:spPr bwMode="auto">
          <a:xfrm>
            <a:off x="1447800" y="1762125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93" name="Gerade Verbindung 192"/>
          <p:cNvCxnSpPr/>
          <p:nvPr/>
        </p:nvCxnSpPr>
        <p:spPr bwMode="auto">
          <a:xfrm>
            <a:off x="1600200" y="2066925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" name="Gerade Verbindung 193"/>
          <p:cNvCxnSpPr/>
          <p:nvPr/>
        </p:nvCxnSpPr>
        <p:spPr bwMode="auto">
          <a:xfrm flipH="1">
            <a:off x="1447800" y="2371725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6" name="Gerade Verbindung mit Pfeil 195"/>
          <p:cNvCxnSpPr>
            <a:stCxn id="192" idx="0"/>
            <a:endCxn id="192" idx="4"/>
          </p:cNvCxnSpPr>
          <p:nvPr/>
        </p:nvCxnSpPr>
        <p:spPr bwMode="auto">
          <a:xfrm>
            <a:off x="1600200" y="1762125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7" name="Gerade Verbindung 196"/>
          <p:cNvCxnSpPr/>
          <p:nvPr/>
        </p:nvCxnSpPr>
        <p:spPr bwMode="auto">
          <a:xfrm flipV="1">
            <a:off x="1600200" y="771525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8" name="Gerade Verbindung 197"/>
          <p:cNvCxnSpPr/>
          <p:nvPr/>
        </p:nvCxnSpPr>
        <p:spPr bwMode="auto">
          <a:xfrm>
            <a:off x="1524000" y="771525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1" name="Gerade Verbindung mit Pfeil 200"/>
          <p:cNvCxnSpPr/>
          <p:nvPr/>
        </p:nvCxnSpPr>
        <p:spPr bwMode="auto">
          <a:xfrm flipV="1">
            <a:off x="4343400" y="1066800"/>
            <a:ext cx="0" cy="914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2" name="Textfeld 201"/>
          <p:cNvSpPr txBox="1"/>
          <p:nvPr/>
        </p:nvSpPr>
        <p:spPr>
          <a:xfrm>
            <a:off x="1447800" y="1524000"/>
            <a:ext cx="7393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CR </a:t>
            </a:r>
            <a:r>
              <a:rPr lang="de-DE" dirty="0" err="1" smtClean="0"/>
              <a:t>filter</a:t>
            </a:r>
            <a:endParaRPr lang="de-DE" dirty="0"/>
          </a:p>
        </p:txBody>
      </p:sp>
      <p:sp>
        <p:nvSpPr>
          <p:cNvPr id="203" name="Rechteck 91"/>
          <p:cNvSpPr>
            <a:spLocks noChangeArrowheads="1"/>
          </p:cNvSpPr>
          <p:nvPr/>
        </p:nvSpPr>
        <p:spPr bwMode="auto">
          <a:xfrm>
            <a:off x="152400" y="685799"/>
            <a:ext cx="5334000" cy="2066925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de-DE"/>
          </a:p>
        </p:txBody>
      </p:sp>
      <p:cxnSp>
        <p:nvCxnSpPr>
          <p:cNvPr id="29" name="Gerade Verbindung 28"/>
          <p:cNvCxnSpPr/>
          <p:nvPr/>
        </p:nvCxnSpPr>
        <p:spPr bwMode="auto">
          <a:xfrm flipH="1" flipV="1">
            <a:off x="1143000" y="4038600"/>
            <a:ext cx="914400" cy="1066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8" name="Gerade Verbindung mit Pfeil 227"/>
          <p:cNvCxnSpPr/>
          <p:nvPr/>
        </p:nvCxnSpPr>
        <p:spPr bwMode="auto">
          <a:xfrm>
            <a:off x="3276600" y="6019800"/>
            <a:ext cx="1219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9" name="Textfeld 228"/>
          <p:cNvSpPr txBox="1"/>
          <p:nvPr/>
        </p:nvSpPr>
        <p:spPr>
          <a:xfrm>
            <a:off x="3733800" y="6047601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20u</a:t>
            </a:r>
            <a:endParaRPr lang="de-DE" dirty="0"/>
          </a:p>
        </p:txBody>
      </p:sp>
      <p:cxnSp>
        <p:nvCxnSpPr>
          <p:cNvPr id="205" name="Gerade Verbindung mit Pfeil 204"/>
          <p:cNvCxnSpPr/>
          <p:nvPr/>
        </p:nvCxnSpPr>
        <p:spPr bwMode="auto">
          <a:xfrm>
            <a:off x="1981200" y="6019800"/>
            <a:ext cx="1219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8" name="Textfeld 207"/>
          <p:cNvSpPr txBox="1"/>
          <p:nvPr/>
        </p:nvSpPr>
        <p:spPr>
          <a:xfrm>
            <a:off x="2590800" y="6019800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20u</a:t>
            </a:r>
            <a:endParaRPr lang="de-DE" dirty="0"/>
          </a:p>
        </p:txBody>
      </p:sp>
      <p:cxnSp>
        <p:nvCxnSpPr>
          <p:cNvPr id="209" name="Gerade Verbindung mit Pfeil 208"/>
          <p:cNvCxnSpPr/>
          <p:nvPr/>
        </p:nvCxnSpPr>
        <p:spPr bwMode="auto">
          <a:xfrm>
            <a:off x="2743200" y="3352800"/>
            <a:ext cx="685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7" name="Abgerundetes Rechteck 216"/>
          <p:cNvSpPr/>
          <p:nvPr/>
        </p:nvSpPr>
        <p:spPr bwMode="auto">
          <a:xfrm>
            <a:off x="3886200" y="1981200"/>
            <a:ext cx="990600" cy="3810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Tune DAC</a:t>
            </a:r>
          </a:p>
        </p:txBody>
      </p:sp>
      <p:grpSp>
        <p:nvGrpSpPr>
          <p:cNvPr id="12" name="Gruppieren 11"/>
          <p:cNvGrpSpPr/>
          <p:nvPr/>
        </p:nvGrpSpPr>
        <p:grpSpPr>
          <a:xfrm>
            <a:off x="2743200" y="1066800"/>
            <a:ext cx="228600" cy="914400"/>
            <a:chOff x="2743200" y="1066800"/>
            <a:chExt cx="228600" cy="914400"/>
          </a:xfrm>
        </p:grpSpPr>
        <p:grpSp>
          <p:nvGrpSpPr>
            <p:cNvPr id="218" name="Gruppieren 217"/>
            <p:cNvGrpSpPr/>
            <p:nvPr/>
          </p:nvGrpSpPr>
          <p:grpSpPr>
            <a:xfrm>
              <a:off x="2743200" y="1447800"/>
              <a:ext cx="228600" cy="304800"/>
              <a:chOff x="1447800" y="3200400"/>
              <a:chExt cx="228600" cy="304800"/>
            </a:xfrm>
          </p:grpSpPr>
          <p:cxnSp>
            <p:nvCxnSpPr>
              <p:cNvPr id="219" name="Gerade Verbindung 218"/>
              <p:cNvCxnSpPr/>
              <p:nvPr/>
            </p:nvCxnSpPr>
            <p:spPr bwMode="auto">
              <a:xfrm>
                <a:off x="1447800" y="3200400"/>
                <a:ext cx="0" cy="3048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20" name="Gerade Verbindung 219"/>
              <p:cNvCxnSpPr/>
              <p:nvPr/>
            </p:nvCxnSpPr>
            <p:spPr bwMode="auto">
              <a:xfrm>
                <a:off x="1524000" y="3200400"/>
                <a:ext cx="0" cy="3048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21" name="Gerade Verbindung 220"/>
              <p:cNvCxnSpPr/>
              <p:nvPr/>
            </p:nvCxnSpPr>
            <p:spPr bwMode="auto">
              <a:xfrm>
                <a:off x="1524000" y="3505200"/>
                <a:ext cx="1524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22" name="Gerade Verbindung 221"/>
              <p:cNvCxnSpPr/>
              <p:nvPr/>
            </p:nvCxnSpPr>
            <p:spPr bwMode="auto">
              <a:xfrm>
                <a:off x="1524000" y="3200400"/>
                <a:ext cx="1524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223" name="Gerade Verbindung 222"/>
            <p:cNvCxnSpPr/>
            <p:nvPr/>
          </p:nvCxnSpPr>
          <p:spPr bwMode="auto">
            <a:xfrm>
              <a:off x="2971800" y="1752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4" name="Gerade Verbindung 223"/>
            <p:cNvCxnSpPr/>
            <p:nvPr/>
          </p:nvCxnSpPr>
          <p:spPr bwMode="auto">
            <a:xfrm flipV="1">
              <a:off x="2971800" y="1066800"/>
              <a:ext cx="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225" name="Gerade Verbindung 224"/>
          <p:cNvCxnSpPr/>
          <p:nvPr/>
        </p:nvCxnSpPr>
        <p:spPr bwMode="auto">
          <a:xfrm>
            <a:off x="2971800" y="1981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26" name="Gruppieren 225"/>
          <p:cNvGrpSpPr/>
          <p:nvPr/>
        </p:nvGrpSpPr>
        <p:grpSpPr>
          <a:xfrm flipH="1">
            <a:off x="3581400" y="1066800"/>
            <a:ext cx="228600" cy="914400"/>
            <a:chOff x="2743200" y="1066800"/>
            <a:chExt cx="228600" cy="914400"/>
          </a:xfrm>
        </p:grpSpPr>
        <p:grpSp>
          <p:nvGrpSpPr>
            <p:cNvPr id="227" name="Gruppieren 226"/>
            <p:cNvGrpSpPr/>
            <p:nvPr/>
          </p:nvGrpSpPr>
          <p:grpSpPr>
            <a:xfrm>
              <a:off x="2743200" y="1447800"/>
              <a:ext cx="228600" cy="304800"/>
              <a:chOff x="1447800" y="3200400"/>
              <a:chExt cx="228600" cy="304800"/>
            </a:xfrm>
          </p:grpSpPr>
          <p:cxnSp>
            <p:nvCxnSpPr>
              <p:cNvPr id="232" name="Gerade Verbindung 231"/>
              <p:cNvCxnSpPr/>
              <p:nvPr/>
            </p:nvCxnSpPr>
            <p:spPr bwMode="auto">
              <a:xfrm>
                <a:off x="1447800" y="3200400"/>
                <a:ext cx="0" cy="3048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33" name="Gerade Verbindung 232"/>
              <p:cNvCxnSpPr/>
              <p:nvPr/>
            </p:nvCxnSpPr>
            <p:spPr bwMode="auto">
              <a:xfrm>
                <a:off x="1524000" y="3200400"/>
                <a:ext cx="0" cy="3048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34" name="Gerade Verbindung 233"/>
              <p:cNvCxnSpPr/>
              <p:nvPr/>
            </p:nvCxnSpPr>
            <p:spPr bwMode="auto">
              <a:xfrm>
                <a:off x="1524000" y="3505200"/>
                <a:ext cx="1524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35" name="Gerade Verbindung 234"/>
              <p:cNvCxnSpPr/>
              <p:nvPr/>
            </p:nvCxnSpPr>
            <p:spPr bwMode="auto">
              <a:xfrm>
                <a:off x="1524000" y="3200400"/>
                <a:ext cx="1524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230" name="Gerade Verbindung 229"/>
            <p:cNvCxnSpPr/>
            <p:nvPr/>
          </p:nvCxnSpPr>
          <p:spPr bwMode="auto">
            <a:xfrm>
              <a:off x="2971800" y="1752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1" name="Gerade Verbindung 230"/>
            <p:cNvCxnSpPr/>
            <p:nvPr/>
          </p:nvCxnSpPr>
          <p:spPr bwMode="auto">
            <a:xfrm flipV="1">
              <a:off x="2971800" y="1066800"/>
              <a:ext cx="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36" name="Ellipse 235"/>
          <p:cNvSpPr/>
          <p:nvPr/>
        </p:nvSpPr>
        <p:spPr bwMode="auto">
          <a:xfrm>
            <a:off x="3124200" y="21336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37" name="Gerade Verbindung 236"/>
          <p:cNvCxnSpPr/>
          <p:nvPr/>
        </p:nvCxnSpPr>
        <p:spPr bwMode="auto">
          <a:xfrm>
            <a:off x="3276600" y="24384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8" name="Gerade Verbindung 237"/>
          <p:cNvCxnSpPr/>
          <p:nvPr/>
        </p:nvCxnSpPr>
        <p:spPr bwMode="auto">
          <a:xfrm flipH="1">
            <a:off x="3124200" y="2667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9" name="Gerade Verbindung mit Pfeil 238"/>
          <p:cNvCxnSpPr>
            <a:stCxn id="236" idx="0"/>
            <a:endCxn id="236" idx="4"/>
          </p:cNvCxnSpPr>
          <p:nvPr/>
        </p:nvCxnSpPr>
        <p:spPr bwMode="auto">
          <a:xfrm>
            <a:off x="3276600" y="21336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1" name="Gerade Verbindung 240"/>
          <p:cNvCxnSpPr/>
          <p:nvPr/>
        </p:nvCxnSpPr>
        <p:spPr bwMode="auto">
          <a:xfrm>
            <a:off x="3276600" y="19812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>
            <a:off x="2819400" y="10668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24"/>
          <p:cNvCxnSpPr/>
          <p:nvPr/>
        </p:nvCxnSpPr>
        <p:spPr bwMode="auto">
          <a:xfrm>
            <a:off x="3581400" y="10668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2" name="Textfeld 308"/>
          <p:cNvSpPr txBox="1">
            <a:spLocks noChangeArrowheads="1"/>
          </p:cNvSpPr>
          <p:nvPr/>
        </p:nvSpPr>
        <p:spPr bwMode="auto">
          <a:xfrm>
            <a:off x="2321531" y="3124200"/>
            <a:ext cx="95506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de-DE" dirty="0" smtClean="0"/>
              <a:t>LV-&gt;CMOS</a:t>
            </a:r>
            <a:endParaRPr lang="en-US" altLang="de-DE" dirty="0"/>
          </a:p>
        </p:txBody>
      </p:sp>
      <p:cxnSp>
        <p:nvCxnSpPr>
          <p:cNvPr id="243" name="Gerade Verbindung mit Pfeil 242"/>
          <p:cNvCxnSpPr/>
          <p:nvPr/>
        </p:nvCxnSpPr>
        <p:spPr bwMode="auto">
          <a:xfrm>
            <a:off x="2362200" y="3352800"/>
            <a:ext cx="1066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4" name="Gerade Verbindung 243"/>
          <p:cNvCxnSpPr/>
          <p:nvPr/>
        </p:nvCxnSpPr>
        <p:spPr bwMode="auto">
          <a:xfrm flipV="1">
            <a:off x="1828799" y="3124201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45" name="Gruppieren 244"/>
          <p:cNvGrpSpPr/>
          <p:nvPr/>
        </p:nvGrpSpPr>
        <p:grpSpPr>
          <a:xfrm>
            <a:off x="1676399" y="2819401"/>
            <a:ext cx="304800" cy="304800"/>
            <a:chOff x="1524000" y="3810000"/>
            <a:chExt cx="304800" cy="304800"/>
          </a:xfrm>
        </p:grpSpPr>
        <p:sp>
          <p:nvSpPr>
            <p:cNvPr id="246" name="Ellipse 245"/>
            <p:cNvSpPr/>
            <p:nvPr/>
          </p:nvSpPr>
          <p:spPr bwMode="auto">
            <a:xfrm>
              <a:off x="1524000" y="3810000"/>
              <a:ext cx="304800" cy="3048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48" name="Gerade Verbindung mit Pfeil 247"/>
            <p:cNvCxnSpPr>
              <a:stCxn id="246" idx="0"/>
              <a:endCxn id="246" idx="4"/>
            </p:cNvCxnSpPr>
            <p:nvPr/>
          </p:nvCxnSpPr>
          <p:spPr bwMode="auto">
            <a:xfrm>
              <a:off x="1676400" y="3810000"/>
              <a:ext cx="0" cy="304800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50" name="Gleichschenkliges Dreieck 304"/>
          <p:cNvSpPr>
            <a:spLocks noChangeArrowheads="1"/>
          </p:cNvSpPr>
          <p:nvPr/>
        </p:nvSpPr>
        <p:spPr bwMode="auto">
          <a:xfrm rot="5400000">
            <a:off x="1985168" y="3196432"/>
            <a:ext cx="457200" cy="312737"/>
          </a:xfrm>
          <a:prstGeom prst="triangle">
            <a:avLst>
              <a:gd name="adj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de-DE"/>
          </a:p>
        </p:txBody>
      </p:sp>
      <p:cxnSp>
        <p:nvCxnSpPr>
          <p:cNvPr id="251" name="Gerade Verbindung 250"/>
          <p:cNvCxnSpPr/>
          <p:nvPr/>
        </p:nvCxnSpPr>
        <p:spPr bwMode="auto">
          <a:xfrm>
            <a:off x="1828799" y="3352801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" name="Freihandform 29"/>
          <p:cNvSpPr/>
          <p:nvPr/>
        </p:nvSpPr>
        <p:spPr bwMode="auto">
          <a:xfrm>
            <a:off x="598031" y="1079500"/>
            <a:ext cx="5638832" cy="2273300"/>
          </a:xfrm>
          <a:custGeom>
            <a:avLst/>
            <a:gdLst>
              <a:gd name="connsiteX0" fmla="*/ 4735969 w 5638832"/>
              <a:gd name="connsiteY0" fmla="*/ 0 h 2273300"/>
              <a:gd name="connsiteX1" fmla="*/ 5307469 w 5638832"/>
              <a:gd name="connsiteY1" fmla="*/ 660400 h 2273300"/>
              <a:gd name="connsiteX2" fmla="*/ 252869 w 5638832"/>
              <a:gd name="connsiteY2" fmla="*/ 1714500 h 2273300"/>
              <a:gd name="connsiteX3" fmla="*/ 1218069 w 5638832"/>
              <a:gd name="connsiteY3" fmla="*/ 2273300 h 2273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38832" h="2273300">
                <a:moveTo>
                  <a:pt x="4735969" y="0"/>
                </a:moveTo>
                <a:cubicBezTo>
                  <a:pt x="5395310" y="187325"/>
                  <a:pt x="6054652" y="374650"/>
                  <a:pt x="5307469" y="660400"/>
                </a:cubicBezTo>
                <a:cubicBezTo>
                  <a:pt x="4560286" y="946150"/>
                  <a:pt x="934436" y="1445683"/>
                  <a:pt x="252869" y="1714500"/>
                </a:cubicBezTo>
                <a:cubicBezTo>
                  <a:pt x="-428698" y="1983317"/>
                  <a:pt x="394685" y="2128308"/>
                  <a:pt x="1218069" y="227330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52" name="Gerade Verbindung mit Pfeil 251"/>
          <p:cNvCxnSpPr/>
          <p:nvPr/>
        </p:nvCxnSpPr>
        <p:spPr bwMode="auto">
          <a:xfrm flipV="1">
            <a:off x="4648200" y="5029200"/>
            <a:ext cx="0" cy="914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3" name="Textfeld 252"/>
          <p:cNvSpPr txBox="1"/>
          <p:nvPr/>
        </p:nvSpPr>
        <p:spPr>
          <a:xfrm>
            <a:off x="4648200" y="5334000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21u</a:t>
            </a:r>
            <a:endParaRPr lang="de-DE" dirty="0"/>
          </a:p>
        </p:txBody>
      </p:sp>
      <p:cxnSp>
        <p:nvCxnSpPr>
          <p:cNvPr id="147" name="Gerade Verbindung 146"/>
          <p:cNvCxnSpPr/>
          <p:nvPr/>
        </p:nvCxnSpPr>
        <p:spPr bwMode="auto">
          <a:xfrm>
            <a:off x="2895600" y="4419600"/>
            <a:ext cx="0" cy="1905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870743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Rechteck 135"/>
          <p:cNvSpPr/>
          <p:nvPr/>
        </p:nvSpPr>
        <p:spPr bwMode="auto">
          <a:xfrm>
            <a:off x="990600" y="3124200"/>
            <a:ext cx="3505200" cy="213360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6" name="Rechteck 105"/>
          <p:cNvSpPr/>
          <p:nvPr/>
        </p:nvSpPr>
        <p:spPr bwMode="auto">
          <a:xfrm>
            <a:off x="990600" y="5410200"/>
            <a:ext cx="3505200" cy="99060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218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5AC533B6-74DA-4917-8527-95DA19EAA26F}" type="slidenum">
              <a:rPr lang="de-DE" altLang="de-DE" smtClean="0"/>
              <a:pPr algn="r"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de-DE" altLang="de-DE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z="2000" dirty="0" smtClean="0"/>
              <a:t>…</a:t>
            </a:r>
          </a:p>
        </p:txBody>
      </p:sp>
      <p:cxnSp>
        <p:nvCxnSpPr>
          <p:cNvPr id="476" name="Gerade Verbindung mit Pfeil 475"/>
          <p:cNvCxnSpPr/>
          <p:nvPr/>
        </p:nvCxnSpPr>
        <p:spPr bwMode="auto">
          <a:xfrm>
            <a:off x="990600" y="5562600"/>
            <a:ext cx="1524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3" name="Abgerundetes Rechteck 142"/>
          <p:cNvSpPr>
            <a:spLocks noChangeArrowheads="1"/>
          </p:cNvSpPr>
          <p:nvPr/>
        </p:nvSpPr>
        <p:spPr bwMode="auto">
          <a:xfrm>
            <a:off x="2514600" y="5410200"/>
            <a:ext cx="152400" cy="30480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de-DE" dirty="0" smtClean="0"/>
              <a:t>+</a:t>
            </a:r>
            <a:endParaRPr lang="en-US" altLang="de-DE" dirty="0"/>
          </a:p>
        </p:txBody>
      </p:sp>
      <p:sp>
        <p:nvSpPr>
          <p:cNvPr id="285" name="Abgerundetes Rechteck 142"/>
          <p:cNvSpPr>
            <a:spLocks noChangeArrowheads="1"/>
          </p:cNvSpPr>
          <p:nvPr/>
        </p:nvSpPr>
        <p:spPr bwMode="auto">
          <a:xfrm>
            <a:off x="1828800" y="4267200"/>
            <a:ext cx="152400" cy="30480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de-DE" dirty="0" smtClean="0"/>
              <a:t>f</a:t>
            </a:r>
            <a:endParaRPr lang="en-US" altLang="de-DE" dirty="0"/>
          </a:p>
        </p:txBody>
      </p:sp>
      <p:cxnSp>
        <p:nvCxnSpPr>
          <p:cNvPr id="9289" name="Gerade Verbindung mit Pfeil 9288"/>
          <p:cNvCxnSpPr/>
          <p:nvPr/>
        </p:nvCxnSpPr>
        <p:spPr bwMode="auto">
          <a:xfrm>
            <a:off x="1676400" y="4419600"/>
            <a:ext cx="152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2" name="Gerade Verbindung mit Pfeil 291"/>
          <p:cNvCxnSpPr/>
          <p:nvPr/>
        </p:nvCxnSpPr>
        <p:spPr bwMode="auto">
          <a:xfrm>
            <a:off x="2667000" y="5562600"/>
            <a:ext cx="1828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9" name="Gerade Verbindung 328"/>
          <p:cNvCxnSpPr/>
          <p:nvPr/>
        </p:nvCxnSpPr>
        <p:spPr bwMode="auto">
          <a:xfrm>
            <a:off x="1676400" y="38100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2" name="Gerade Verbindung 341"/>
          <p:cNvCxnSpPr/>
          <p:nvPr/>
        </p:nvCxnSpPr>
        <p:spPr bwMode="auto">
          <a:xfrm>
            <a:off x="1447800" y="3352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3" name="Gerade Verbindung mit Pfeil 342"/>
          <p:cNvCxnSpPr/>
          <p:nvPr/>
        </p:nvCxnSpPr>
        <p:spPr bwMode="auto">
          <a:xfrm>
            <a:off x="381000" y="3810000"/>
            <a:ext cx="990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4" name="Abgerundetes Rechteck 142"/>
          <p:cNvSpPr>
            <a:spLocks noChangeArrowheads="1"/>
          </p:cNvSpPr>
          <p:nvPr/>
        </p:nvSpPr>
        <p:spPr bwMode="auto">
          <a:xfrm>
            <a:off x="1371600" y="3657600"/>
            <a:ext cx="152400" cy="30480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de-DE" dirty="0" smtClean="0"/>
              <a:t>+</a:t>
            </a:r>
            <a:endParaRPr lang="en-US" altLang="de-DE" dirty="0"/>
          </a:p>
        </p:txBody>
      </p:sp>
      <p:cxnSp>
        <p:nvCxnSpPr>
          <p:cNvPr id="348" name="Gerade Verbindung mit Pfeil 347"/>
          <p:cNvCxnSpPr/>
          <p:nvPr/>
        </p:nvCxnSpPr>
        <p:spPr bwMode="auto">
          <a:xfrm>
            <a:off x="1219200" y="33528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9" name="Gerade Verbindung mit Pfeil 348"/>
          <p:cNvCxnSpPr/>
          <p:nvPr/>
        </p:nvCxnSpPr>
        <p:spPr bwMode="auto">
          <a:xfrm>
            <a:off x="1524000" y="3810000"/>
            <a:ext cx="3429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1" name="Gerade Verbindung 350"/>
          <p:cNvCxnSpPr/>
          <p:nvPr/>
        </p:nvCxnSpPr>
        <p:spPr bwMode="auto">
          <a:xfrm>
            <a:off x="914400" y="2895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0" name="Abgerundetes Rechteck 142"/>
          <p:cNvSpPr>
            <a:spLocks noChangeArrowheads="1"/>
          </p:cNvSpPr>
          <p:nvPr/>
        </p:nvSpPr>
        <p:spPr bwMode="auto">
          <a:xfrm>
            <a:off x="3124200" y="4267200"/>
            <a:ext cx="152400" cy="30480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de-DE" dirty="0" smtClean="0"/>
              <a:t>f</a:t>
            </a:r>
            <a:endParaRPr lang="en-US" altLang="de-DE" dirty="0"/>
          </a:p>
        </p:txBody>
      </p:sp>
      <p:cxnSp>
        <p:nvCxnSpPr>
          <p:cNvPr id="96" name="Gerade Verbindung mit Pfeil 95"/>
          <p:cNvCxnSpPr/>
          <p:nvPr/>
        </p:nvCxnSpPr>
        <p:spPr bwMode="auto">
          <a:xfrm>
            <a:off x="3352800" y="3352800"/>
            <a:ext cx="0" cy="1066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3" name="Gerade Verbindung mit Pfeil 412"/>
          <p:cNvCxnSpPr/>
          <p:nvPr/>
        </p:nvCxnSpPr>
        <p:spPr bwMode="auto">
          <a:xfrm>
            <a:off x="4495800" y="14478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4" name="Gerade Verbindung mit Pfeil 413"/>
          <p:cNvCxnSpPr/>
          <p:nvPr/>
        </p:nvCxnSpPr>
        <p:spPr bwMode="auto">
          <a:xfrm>
            <a:off x="4724400" y="12954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7" name="Gerade Verbindung mit Pfeil 416"/>
          <p:cNvCxnSpPr/>
          <p:nvPr/>
        </p:nvCxnSpPr>
        <p:spPr bwMode="auto">
          <a:xfrm>
            <a:off x="4724400" y="14478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8" name="Gerade Verbindung mit Pfeil 417"/>
          <p:cNvCxnSpPr/>
          <p:nvPr/>
        </p:nvCxnSpPr>
        <p:spPr bwMode="auto">
          <a:xfrm>
            <a:off x="5257800" y="14478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9" name="Gerade Verbindung mit Pfeil 418"/>
          <p:cNvCxnSpPr/>
          <p:nvPr/>
        </p:nvCxnSpPr>
        <p:spPr bwMode="auto">
          <a:xfrm>
            <a:off x="5486400" y="12954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0" name="Gerade Verbindung 419"/>
          <p:cNvCxnSpPr/>
          <p:nvPr/>
        </p:nvCxnSpPr>
        <p:spPr bwMode="auto">
          <a:xfrm>
            <a:off x="4724400" y="12954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1" name="Gerade Verbindung 420"/>
          <p:cNvCxnSpPr/>
          <p:nvPr/>
        </p:nvCxnSpPr>
        <p:spPr bwMode="auto">
          <a:xfrm>
            <a:off x="4724400" y="1447800"/>
            <a:ext cx="76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0" name="Gerade Verbindung 439"/>
          <p:cNvCxnSpPr/>
          <p:nvPr/>
        </p:nvCxnSpPr>
        <p:spPr bwMode="auto">
          <a:xfrm>
            <a:off x="5486400" y="1447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1" name="Gerade Verbindung mit Pfeil 440"/>
          <p:cNvCxnSpPr/>
          <p:nvPr/>
        </p:nvCxnSpPr>
        <p:spPr bwMode="auto">
          <a:xfrm>
            <a:off x="5486400" y="18288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2" name="Gerade Verbindung mit Pfeil 441"/>
          <p:cNvCxnSpPr/>
          <p:nvPr/>
        </p:nvCxnSpPr>
        <p:spPr bwMode="auto">
          <a:xfrm>
            <a:off x="5257800" y="18288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4" name="Gerade Verbindung 513"/>
          <p:cNvCxnSpPr/>
          <p:nvPr/>
        </p:nvCxnSpPr>
        <p:spPr bwMode="auto">
          <a:xfrm>
            <a:off x="3276600" y="4419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23" name="Gruppieren 122"/>
          <p:cNvGrpSpPr/>
          <p:nvPr/>
        </p:nvGrpSpPr>
        <p:grpSpPr>
          <a:xfrm rot="5400000" flipH="1">
            <a:off x="3314700" y="3314700"/>
            <a:ext cx="609600" cy="1752600"/>
            <a:chOff x="4343400" y="2590800"/>
            <a:chExt cx="609600" cy="1752600"/>
          </a:xfrm>
        </p:grpSpPr>
        <p:sp>
          <p:nvSpPr>
            <p:cNvPr id="507" name="Rechteck 506"/>
            <p:cNvSpPr/>
            <p:nvPr/>
          </p:nvSpPr>
          <p:spPr bwMode="auto">
            <a:xfrm>
              <a:off x="4343400" y="2743200"/>
              <a:ext cx="152400" cy="685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508" name="Gerade Verbindung 507"/>
            <p:cNvCxnSpPr/>
            <p:nvPr/>
          </p:nvCxnSpPr>
          <p:spPr bwMode="auto">
            <a:xfrm>
              <a:off x="4495800" y="30480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09" name="Gerade Verbindung 508"/>
            <p:cNvCxnSpPr/>
            <p:nvPr/>
          </p:nvCxnSpPr>
          <p:spPr bwMode="auto">
            <a:xfrm>
              <a:off x="4495800" y="3124200"/>
              <a:ext cx="228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0" name="Gerade Verbindung 509"/>
            <p:cNvCxnSpPr/>
            <p:nvPr/>
          </p:nvCxnSpPr>
          <p:spPr bwMode="auto">
            <a:xfrm>
              <a:off x="4495800" y="3200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1" name="Gerade Verbindung 510"/>
            <p:cNvCxnSpPr/>
            <p:nvPr/>
          </p:nvCxnSpPr>
          <p:spPr bwMode="auto">
            <a:xfrm>
              <a:off x="4495800" y="3276600"/>
              <a:ext cx="3810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2" name="Gerade Verbindung 511"/>
            <p:cNvCxnSpPr/>
            <p:nvPr/>
          </p:nvCxnSpPr>
          <p:spPr bwMode="auto">
            <a:xfrm>
              <a:off x="4495800" y="3352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3" name="Gerade Verbindung mit Pfeil 512"/>
            <p:cNvCxnSpPr/>
            <p:nvPr/>
          </p:nvCxnSpPr>
          <p:spPr bwMode="auto">
            <a:xfrm flipV="1">
              <a:off x="4419600" y="3429000"/>
              <a:ext cx="0" cy="228600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5" name="Gerade Verbindung 514"/>
            <p:cNvCxnSpPr/>
            <p:nvPr/>
          </p:nvCxnSpPr>
          <p:spPr bwMode="auto">
            <a:xfrm>
              <a:off x="4648200" y="2590800"/>
              <a:ext cx="0" cy="1752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6" name="Gerade Verbindung 515"/>
            <p:cNvCxnSpPr/>
            <p:nvPr/>
          </p:nvCxnSpPr>
          <p:spPr bwMode="auto">
            <a:xfrm>
              <a:off x="4724400" y="2590800"/>
              <a:ext cx="0" cy="1752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7" name="Gerade Verbindung 516"/>
            <p:cNvCxnSpPr/>
            <p:nvPr/>
          </p:nvCxnSpPr>
          <p:spPr bwMode="auto">
            <a:xfrm>
              <a:off x="4800600" y="2590800"/>
              <a:ext cx="0" cy="1752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8" name="Gerade Verbindung 517"/>
            <p:cNvCxnSpPr/>
            <p:nvPr/>
          </p:nvCxnSpPr>
          <p:spPr bwMode="auto">
            <a:xfrm>
              <a:off x="4876800" y="2590800"/>
              <a:ext cx="0" cy="1752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9" name="Gerade Verbindung 518"/>
            <p:cNvCxnSpPr/>
            <p:nvPr/>
          </p:nvCxnSpPr>
          <p:spPr bwMode="auto">
            <a:xfrm>
              <a:off x="4953000" y="2590800"/>
              <a:ext cx="0" cy="1752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522" name="Abgerundetes Rechteck 6"/>
          <p:cNvSpPr>
            <a:spLocks noChangeArrowheads="1"/>
          </p:cNvSpPr>
          <p:nvPr/>
        </p:nvSpPr>
        <p:spPr bwMode="auto">
          <a:xfrm>
            <a:off x="3886200" y="4724400"/>
            <a:ext cx="1066800" cy="22860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de-DE" dirty="0" err="1" smtClean="0"/>
              <a:t>Strixel</a:t>
            </a:r>
            <a:r>
              <a:rPr lang="en-US" altLang="de-DE" dirty="0" smtClean="0"/>
              <a:t> </a:t>
            </a:r>
            <a:r>
              <a:rPr lang="en-US" altLang="de-DE" dirty="0" err="1" smtClean="0"/>
              <a:t>addr</a:t>
            </a:r>
            <a:endParaRPr lang="en-US" altLang="de-DE" dirty="0"/>
          </a:p>
        </p:txBody>
      </p:sp>
      <p:cxnSp>
        <p:nvCxnSpPr>
          <p:cNvPr id="134" name="Gerade Verbindung mit Pfeil 133"/>
          <p:cNvCxnSpPr/>
          <p:nvPr/>
        </p:nvCxnSpPr>
        <p:spPr bwMode="auto">
          <a:xfrm flipV="1">
            <a:off x="4038600" y="4495800"/>
            <a:ext cx="0" cy="228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3" name="Abgerundetes Rechteck 142"/>
          <p:cNvSpPr>
            <a:spLocks noChangeArrowheads="1"/>
          </p:cNvSpPr>
          <p:nvPr/>
        </p:nvSpPr>
        <p:spPr bwMode="auto">
          <a:xfrm>
            <a:off x="1828800" y="3200400"/>
            <a:ext cx="152400" cy="30480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de-DE" dirty="0" smtClean="0"/>
              <a:t>f</a:t>
            </a:r>
            <a:endParaRPr lang="en-US" altLang="de-DE" dirty="0"/>
          </a:p>
        </p:txBody>
      </p:sp>
      <p:sp>
        <p:nvSpPr>
          <p:cNvPr id="524" name="Abgerundetes Rechteck 142"/>
          <p:cNvSpPr>
            <a:spLocks noChangeArrowheads="1"/>
          </p:cNvSpPr>
          <p:nvPr/>
        </p:nvSpPr>
        <p:spPr bwMode="auto">
          <a:xfrm>
            <a:off x="3124200" y="3200400"/>
            <a:ext cx="152400" cy="30480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de-DE" dirty="0" smtClean="0"/>
              <a:t>f</a:t>
            </a:r>
            <a:endParaRPr lang="en-US" altLang="de-DE" dirty="0"/>
          </a:p>
        </p:txBody>
      </p:sp>
      <p:cxnSp>
        <p:nvCxnSpPr>
          <p:cNvPr id="158" name="Gerade Verbindung 157"/>
          <p:cNvCxnSpPr/>
          <p:nvPr/>
        </p:nvCxnSpPr>
        <p:spPr bwMode="auto">
          <a:xfrm>
            <a:off x="3276600" y="3352800"/>
            <a:ext cx="76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 Verbindung mit Pfeil 97"/>
          <p:cNvCxnSpPr/>
          <p:nvPr/>
        </p:nvCxnSpPr>
        <p:spPr bwMode="auto">
          <a:xfrm>
            <a:off x="2971800" y="14478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6" name="Gerade Verbindung mit Pfeil 395"/>
          <p:cNvCxnSpPr/>
          <p:nvPr/>
        </p:nvCxnSpPr>
        <p:spPr bwMode="auto">
          <a:xfrm>
            <a:off x="3200400" y="12954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5" name="Gerade Verbindung 414"/>
          <p:cNvCxnSpPr/>
          <p:nvPr/>
        </p:nvCxnSpPr>
        <p:spPr bwMode="auto">
          <a:xfrm>
            <a:off x="3200400" y="12954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8" name="Gerade Verbindung 437"/>
          <p:cNvCxnSpPr/>
          <p:nvPr/>
        </p:nvCxnSpPr>
        <p:spPr bwMode="auto">
          <a:xfrm>
            <a:off x="3200400" y="1447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9" name="Gerade Verbindung mit Pfeil 438"/>
          <p:cNvCxnSpPr/>
          <p:nvPr/>
        </p:nvCxnSpPr>
        <p:spPr bwMode="auto">
          <a:xfrm>
            <a:off x="3200400" y="18288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Gerade Verbindung mit Pfeil 119"/>
          <p:cNvCxnSpPr/>
          <p:nvPr/>
        </p:nvCxnSpPr>
        <p:spPr bwMode="auto">
          <a:xfrm>
            <a:off x="2209800" y="14478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mit Pfeil 120"/>
          <p:cNvCxnSpPr/>
          <p:nvPr/>
        </p:nvCxnSpPr>
        <p:spPr bwMode="auto">
          <a:xfrm>
            <a:off x="2438400" y="12954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121"/>
          <p:cNvCxnSpPr/>
          <p:nvPr/>
        </p:nvCxnSpPr>
        <p:spPr bwMode="auto">
          <a:xfrm>
            <a:off x="2438400" y="12954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8" name="Gerade Verbindung mit Pfeil 127"/>
          <p:cNvCxnSpPr/>
          <p:nvPr/>
        </p:nvCxnSpPr>
        <p:spPr bwMode="auto">
          <a:xfrm>
            <a:off x="1676400" y="12954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Gerade Verbindung 128"/>
          <p:cNvCxnSpPr/>
          <p:nvPr/>
        </p:nvCxnSpPr>
        <p:spPr bwMode="auto">
          <a:xfrm>
            <a:off x="1676400" y="12954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Gerade Verbindung mit Pfeil 132"/>
          <p:cNvCxnSpPr/>
          <p:nvPr/>
        </p:nvCxnSpPr>
        <p:spPr bwMode="auto">
          <a:xfrm>
            <a:off x="2438400" y="14478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5" name="Gerade Verbindung mit Pfeil 134"/>
          <p:cNvCxnSpPr/>
          <p:nvPr/>
        </p:nvCxnSpPr>
        <p:spPr bwMode="auto">
          <a:xfrm>
            <a:off x="1676400" y="14478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Gerade Verbindung mit Pfeil 139"/>
          <p:cNvCxnSpPr/>
          <p:nvPr/>
        </p:nvCxnSpPr>
        <p:spPr bwMode="auto">
          <a:xfrm>
            <a:off x="5257800" y="14478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Gerade Verbindung mit Pfeil 140"/>
          <p:cNvCxnSpPr/>
          <p:nvPr/>
        </p:nvCxnSpPr>
        <p:spPr bwMode="auto">
          <a:xfrm>
            <a:off x="5486400" y="12954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" name="Gerade Verbindung 141"/>
          <p:cNvCxnSpPr/>
          <p:nvPr/>
        </p:nvCxnSpPr>
        <p:spPr bwMode="auto">
          <a:xfrm>
            <a:off x="5486400" y="12954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" name="Gerade Verbindung 142"/>
          <p:cNvCxnSpPr/>
          <p:nvPr/>
        </p:nvCxnSpPr>
        <p:spPr bwMode="auto">
          <a:xfrm>
            <a:off x="5486400" y="1447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4" name="Gerade Verbindung mit Pfeil 143"/>
          <p:cNvCxnSpPr/>
          <p:nvPr/>
        </p:nvCxnSpPr>
        <p:spPr bwMode="auto">
          <a:xfrm>
            <a:off x="5486400" y="18288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" name="Gerade Verbindung mit Pfeil 144"/>
          <p:cNvCxnSpPr/>
          <p:nvPr/>
        </p:nvCxnSpPr>
        <p:spPr bwMode="auto">
          <a:xfrm>
            <a:off x="4495800" y="14478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Gerade Verbindung mit Pfeil 145"/>
          <p:cNvCxnSpPr/>
          <p:nvPr/>
        </p:nvCxnSpPr>
        <p:spPr bwMode="auto">
          <a:xfrm>
            <a:off x="4724400" y="12954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7" name="Gerade Verbindung 146"/>
          <p:cNvCxnSpPr/>
          <p:nvPr/>
        </p:nvCxnSpPr>
        <p:spPr bwMode="auto">
          <a:xfrm>
            <a:off x="4724400" y="12954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9" name="Gerade Verbindung mit Pfeil 148"/>
          <p:cNvCxnSpPr/>
          <p:nvPr/>
        </p:nvCxnSpPr>
        <p:spPr bwMode="auto">
          <a:xfrm>
            <a:off x="3962400" y="12954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0" name="Gerade Verbindung 149"/>
          <p:cNvCxnSpPr/>
          <p:nvPr/>
        </p:nvCxnSpPr>
        <p:spPr bwMode="auto">
          <a:xfrm>
            <a:off x="3962400" y="12954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1" name="Gerade Verbindung mit Pfeil 150"/>
          <p:cNvCxnSpPr/>
          <p:nvPr/>
        </p:nvCxnSpPr>
        <p:spPr bwMode="auto">
          <a:xfrm>
            <a:off x="4724400" y="14478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2" name="Gerade Verbindung mit Pfeil 151"/>
          <p:cNvCxnSpPr/>
          <p:nvPr/>
        </p:nvCxnSpPr>
        <p:spPr bwMode="auto">
          <a:xfrm>
            <a:off x="3962400" y="14478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5" name="Gerade Verbindung mit Pfeil 154"/>
          <p:cNvCxnSpPr/>
          <p:nvPr/>
        </p:nvCxnSpPr>
        <p:spPr bwMode="auto">
          <a:xfrm>
            <a:off x="6781800" y="14478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Gerade Verbindung mit Pfeil 155"/>
          <p:cNvCxnSpPr/>
          <p:nvPr/>
        </p:nvCxnSpPr>
        <p:spPr bwMode="auto">
          <a:xfrm>
            <a:off x="7010400" y="12954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Gerade Verbindung mit Pfeil 156"/>
          <p:cNvCxnSpPr/>
          <p:nvPr/>
        </p:nvCxnSpPr>
        <p:spPr bwMode="auto">
          <a:xfrm>
            <a:off x="7010400" y="14478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" name="Gerade Verbindung mit Pfeil 158"/>
          <p:cNvCxnSpPr/>
          <p:nvPr/>
        </p:nvCxnSpPr>
        <p:spPr bwMode="auto">
          <a:xfrm>
            <a:off x="7543800" y="14478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0" name="Gerade Verbindung mit Pfeil 159"/>
          <p:cNvCxnSpPr/>
          <p:nvPr/>
        </p:nvCxnSpPr>
        <p:spPr bwMode="auto">
          <a:xfrm>
            <a:off x="7772400" y="12954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1" name="Gerade Verbindung 160"/>
          <p:cNvCxnSpPr/>
          <p:nvPr/>
        </p:nvCxnSpPr>
        <p:spPr bwMode="auto">
          <a:xfrm>
            <a:off x="7010400" y="12954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2" name="Gerade Verbindung 161"/>
          <p:cNvCxnSpPr/>
          <p:nvPr/>
        </p:nvCxnSpPr>
        <p:spPr bwMode="auto">
          <a:xfrm>
            <a:off x="7010400" y="1447800"/>
            <a:ext cx="76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3" name="Gerade Verbindung 162"/>
          <p:cNvCxnSpPr/>
          <p:nvPr/>
        </p:nvCxnSpPr>
        <p:spPr bwMode="auto">
          <a:xfrm>
            <a:off x="7772400" y="1447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" name="Gerade Verbindung mit Pfeil 163"/>
          <p:cNvCxnSpPr/>
          <p:nvPr/>
        </p:nvCxnSpPr>
        <p:spPr bwMode="auto">
          <a:xfrm>
            <a:off x="7772400" y="18288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5" name="Gerade Verbindung mit Pfeil 164"/>
          <p:cNvCxnSpPr/>
          <p:nvPr/>
        </p:nvCxnSpPr>
        <p:spPr bwMode="auto">
          <a:xfrm>
            <a:off x="7543800" y="18288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9" name="Gerade Verbindung mit Pfeil 168"/>
          <p:cNvCxnSpPr/>
          <p:nvPr/>
        </p:nvCxnSpPr>
        <p:spPr bwMode="auto">
          <a:xfrm>
            <a:off x="7543800" y="14478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0" name="Gerade Verbindung mit Pfeil 169"/>
          <p:cNvCxnSpPr/>
          <p:nvPr/>
        </p:nvCxnSpPr>
        <p:spPr bwMode="auto">
          <a:xfrm>
            <a:off x="7772400" y="12954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1" name="Gerade Verbindung 170"/>
          <p:cNvCxnSpPr/>
          <p:nvPr/>
        </p:nvCxnSpPr>
        <p:spPr bwMode="auto">
          <a:xfrm>
            <a:off x="7772400" y="12954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2" name="Gerade Verbindung 171"/>
          <p:cNvCxnSpPr/>
          <p:nvPr/>
        </p:nvCxnSpPr>
        <p:spPr bwMode="auto">
          <a:xfrm>
            <a:off x="7772400" y="1447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3" name="Gerade Verbindung mit Pfeil 172"/>
          <p:cNvCxnSpPr/>
          <p:nvPr/>
        </p:nvCxnSpPr>
        <p:spPr bwMode="auto">
          <a:xfrm>
            <a:off x="7772400" y="18288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" name="Gerade Verbindung mit Pfeil 173"/>
          <p:cNvCxnSpPr/>
          <p:nvPr/>
        </p:nvCxnSpPr>
        <p:spPr bwMode="auto">
          <a:xfrm>
            <a:off x="6781800" y="14478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5" name="Gerade Verbindung mit Pfeil 174"/>
          <p:cNvCxnSpPr/>
          <p:nvPr/>
        </p:nvCxnSpPr>
        <p:spPr bwMode="auto">
          <a:xfrm>
            <a:off x="7010400" y="12954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6" name="Gerade Verbindung 175"/>
          <p:cNvCxnSpPr/>
          <p:nvPr/>
        </p:nvCxnSpPr>
        <p:spPr bwMode="auto">
          <a:xfrm>
            <a:off x="7010400" y="12954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8" name="Gerade Verbindung mit Pfeil 177"/>
          <p:cNvCxnSpPr/>
          <p:nvPr/>
        </p:nvCxnSpPr>
        <p:spPr bwMode="auto">
          <a:xfrm>
            <a:off x="6248400" y="12954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9" name="Gerade Verbindung 178"/>
          <p:cNvCxnSpPr/>
          <p:nvPr/>
        </p:nvCxnSpPr>
        <p:spPr bwMode="auto">
          <a:xfrm>
            <a:off x="6248400" y="12954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0" name="Gerade Verbindung mit Pfeil 179"/>
          <p:cNvCxnSpPr/>
          <p:nvPr/>
        </p:nvCxnSpPr>
        <p:spPr bwMode="auto">
          <a:xfrm>
            <a:off x="7010400" y="14478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1" name="Gerade Verbindung mit Pfeil 180"/>
          <p:cNvCxnSpPr/>
          <p:nvPr/>
        </p:nvCxnSpPr>
        <p:spPr bwMode="auto">
          <a:xfrm>
            <a:off x="6248400" y="14478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mit Pfeil 14"/>
          <p:cNvCxnSpPr/>
          <p:nvPr/>
        </p:nvCxnSpPr>
        <p:spPr bwMode="auto">
          <a:xfrm>
            <a:off x="7772400" y="14478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Ellipse 16"/>
          <p:cNvSpPr/>
          <p:nvPr/>
        </p:nvSpPr>
        <p:spPr bwMode="auto">
          <a:xfrm>
            <a:off x="2362200" y="13716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3" name="Ellipse 182"/>
          <p:cNvSpPr/>
          <p:nvPr/>
        </p:nvSpPr>
        <p:spPr bwMode="auto">
          <a:xfrm>
            <a:off x="3124200" y="13716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4" name="Ellipse 183"/>
          <p:cNvSpPr/>
          <p:nvPr/>
        </p:nvSpPr>
        <p:spPr bwMode="auto">
          <a:xfrm>
            <a:off x="4648200" y="13716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5" name="Ellipse 184"/>
          <p:cNvSpPr/>
          <p:nvPr/>
        </p:nvSpPr>
        <p:spPr bwMode="auto">
          <a:xfrm>
            <a:off x="5410200" y="13716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6" name="Ellipse 185"/>
          <p:cNvSpPr/>
          <p:nvPr/>
        </p:nvSpPr>
        <p:spPr bwMode="auto">
          <a:xfrm>
            <a:off x="5410200" y="17526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7" name="Ellipse 186"/>
          <p:cNvSpPr/>
          <p:nvPr/>
        </p:nvSpPr>
        <p:spPr bwMode="auto">
          <a:xfrm>
            <a:off x="7696200" y="17526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8" name="Ellipse 187"/>
          <p:cNvSpPr/>
          <p:nvPr/>
        </p:nvSpPr>
        <p:spPr bwMode="auto">
          <a:xfrm>
            <a:off x="6934200" y="13716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9" name="Ellipse 188"/>
          <p:cNvSpPr/>
          <p:nvPr/>
        </p:nvSpPr>
        <p:spPr bwMode="auto">
          <a:xfrm>
            <a:off x="7696200" y="13716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2" name="Abgerundetes Rechteck 142"/>
          <p:cNvSpPr>
            <a:spLocks noChangeArrowheads="1"/>
          </p:cNvSpPr>
          <p:nvPr/>
        </p:nvSpPr>
        <p:spPr bwMode="auto">
          <a:xfrm>
            <a:off x="1066800" y="4876800"/>
            <a:ext cx="152400" cy="30480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de-DE" dirty="0" smtClean="0"/>
              <a:t>f</a:t>
            </a:r>
            <a:endParaRPr lang="en-US" altLang="de-DE" dirty="0"/>
          </a:p>
        </p:txBody>
      </p:sp>
      <p:cxnSp>
        <p:nvCxnSpPr>
          <p:cNvPr id="190" name="Gerade Verbindung mit Pfeil 189"/>
          <p:cNvCxnSpPr/>
          <p:nvPr/>
        </p:nvCxnSpPr>
        <p:spPr bwMode="auto">
          <a:xfrm>
            <a:off x="1219200" y="5029200"/>
            <a:ext cx="609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1" name="Gerade Verbindung 190"/>
          <p:cNvCxnSpPr/>
          <p:nvPr/>
        </p:nvCxnSpPr>
        <p:spPr bwMode="auto">
          <a:xfrm>
            <a:off x="762000" y="2895600"/>
            <a:ext cx="0" cy="2133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5" name="Abgerundetes Rechteck 142"/>
          <p:cNvSpPr>
            <a:spLocks noChangeArrowheads="1"/>
          </p:cNvSpPr>
          <p:nvPr/>
        </p:nvSpPr>
        <p:spPr bwMode="auto">
          <a:xfrm>
            <a:off x="1828800" y="4876800"/>
            <a:ext cx="152400" cy="30480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de-DE" dirty="0" smtClean="0"/>
              <a:t>f</a:t>
            </a:r>
            <a:endParaRPr lang="en-US" altLang="de-DE" dirty="0"/>
          </a:p>
        </p:txBody>
      </p:sp>
      <p:cxnSp>
        <p:nvCxnSpPr>
          <p:cNvPr id="207" name="Gerade Verbindung mit Pfeil 206"/>
          <p:cNvCxnSpPr>
            <a:endCxn id="195" idx="1"/>
          </p:cNvCxnSpPr>
          <p:nvPr/>
        </p:nvCxnSpPr>
        <p:spPr bwMode="auto">
          <a:xfrm>
            <a:off x="1524000" y="50292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8" name="Gerade Verbindung mit Pfeil 207"/>
          <p:cNvCxnSpPr>
            <a:stCxn id="238" idx="3"/>
          </p:cNvCxnSpPr>
          <p:nvPr/>
        </p:nvCxnSpPr>
        <p:spPr bwMode="auto">
          <a:xfrm>
            <a:off x="3276600" y="50292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9" name="Gerade Verbindung mit Pfeil 208"/>
          <p:cNvCxnSpPr>
            <a:stCxn id="195" idx="3"/>
          </p:cNvCxnSpPr>
          <p:nvPr/>
        </p:nvCxnSpPr>
        <p:spPr bwMode="auto">
          <a:xfrm>
            <a:off x="1981200" y="5029200"/>
            <a:ext cx="1143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 flipV="1">
            <a:off x="3810000" y="4495800"/>
            <a:ext cx="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0" name="Rechteck 209"/>
          <p:cNvSpPr/>
          <p:nvPr/>
        </p:nvSpPr>
        <p:spPr bwMode="auto">
          <a:xfrm>
            <a:off x="404553" y="2286000"/>
            <a:ext cx="838200" cy="609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/>
              <a:t>Strixel</a:t>
            </a:r>
            <a:endParaRPr lang="en-US" dirty="0" smtClean="0"/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32 pixels</a:t>
            </a:r>
          </a:p>
        </p:txBody>
      </p:sp>
      <p:sp>
        <p:nvSpPr>
          <p:cNvPr id="211" name="Textfeld 210"/>
          <p:cNvSpPr txBox="1"/>
          <p:nvPr/>
        </p:nvSpPr>
        <p:spPr>
          <a:xfrm>
            <a:off x="937953" y="2895600"/>
            <a:ext cx="8146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Hit signal</a:t>
            </a:r>
            <a:endParaRPr lang="en-US" dirty="0"/>
          </a:p>
        </p:txBody>
      </p:sp>
      <p:sp>
        <p:nvSpPr>
          <p:cNvPr id="212" name="Textfeld 211"/>
          <p:cNvSpPr txBox="1"/>
          <p:nvPr/>
        </p:nvSpPr>
        <p:spPr>
          <a:xfrm>
            <a:off x="-52647" y="2895600"/>
            <a:ext cx="11047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Pixel address</a:t>
            </a:r>
            <a:endParaRPr lang="en-US" dirty="0"/>
          </a:p>
        </p:txBody>
      </p:sp>
      <p:sp>
        <p:nvSpPr>
          <p:cNvPr id="213" name="Textfeld 212"/>
          <p:cNvSpPr txBox="1"/>
          <p:nvPr/>
        </p:nvSpPr>
        <p:spPr>
          <a:xfrm>
            <a:off x="3327096" y="3124200"/>
            <a:ext cx="11576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Strixel</a:t>
            </a:r>
            <a:r>
              <a:rPr lang="en-US" dirty="0" smtClean="0"/>
              <a:t> RO cell</a:t>
            </a:r>
            <a:endParaRPr lang="en-US" dirty="0"/>
          </a:p>
        </p:txBody>
      </p:sp>
      <p:sp>
        <p:nvSpPr>
          <p:cNvPr id="12" name="Rechteck 11"/>
          <p:cNvSpPr/>
          <p:nvPr/>
        </p:nvSpPr>
        <p:spPr bwMode="auto">
          <a:xfrm>
            <a:off x="1371600" y="7620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32 pixels</a:t>
            </a:r>
          </a:p>
        </p:txBody>
      </p:sp>
      <p:sp>
        <p:nvSpPr>
          <p:cNvPr id="215" name="Rechteck 214"/>
          <p:cNvSpPr/>
          <p:nvPr/>
        </p:nvSpPr>
        <p:spPr bwMode="auto">
          <a:xfrm>
            <a:off x="2133600" y="7620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32 pixels</a:t>
            </a:r>
          </a:p>
        </p:txBody>
      </p:sp>
      <p:sp>
        <p:nvSpPr>
          <p:cNvPr id="216" name="Rechteck 215"/>
          <p:cNvSpPr/>
          <p:nvPr/>
        </p:nvSpPr>
        <p:spPr bwMode="auto">
          <a:xfrm>
            <a:off x="2895600" y="7620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32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pixels</a:t>
            </a:r>
          </a:p>
        </p:txBody>
      </p:sp>
      <p:sp>
        <p:nvSpPr>
          <p:cNvPr id="217" name="Rechteck 216"/>
          <p:cNvSpPr/>
          <p:nvPr/>
        </p:nvSpPr>
        <p:spPr bwMode="auto">
          <a:xfrm>
            <a:off x="3657600" y="7620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32 pixels</a:t>
            </a:r>
          </a:p>
        </p:txBody>
      </p:sp>
      <p:sp>
        <p:nvSpPr>
          <p:cNvPr id="218" name="Rechteck 217"/>
          <p:cNvSpPr/>
          <p:nvPr/>
        </p:nvSpPr>
        <p:spPr bwMode="auto">
          <a:xfrm>
            <a:off x="4419600" y="7620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32 pixels</a:t>
            </a:r>
          </a:p>
        </p:txBody>
      </p:sp>
      <p:sp>
        <p:nvSpPr>
          <p:cNvPr id="219" name="Rechteck 218"/>
          <p:cNvSpPr/>
          <p:nvPr/>
        </p:nvSpPr>
        <p:spPr bwMode="auto">
          <a:xfrm>
            <a:off x="5181600" y="7620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32 pixels</a:t>
            </a:r>
          </a:p>
        </p:txBody>
      </p:sp>
      <p:sp>
        <p:nvSpPr>
          <p:cNvPr id="220" name="Rechteck 219"/>
          <p:cNvSpPr/>
          <p:nvPr/>
        </p:nvSpPr>
        <p:spPr bwMode="auto">
          <a:xfrm>
            <a:off x="5943600" y="7620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32 pixels</a:t>
            </a:r>
          </a:p>
        </p:txBody>
      </p:sp>
      <p:sp>
        <p:nvSpPr>
          <p:cNvPr id="221" name="Rechteck 220"/>
          <p:cNvSpPr/>
          <p:nvPr/>
        </p:nvSpPr>
        <p:spPr bwMode="auto">
          <a:xfrm>
            <a:off x="6705600" y="7620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32 pixels</a:t>
            </a:r>
          </a:p>
        </p:txBody>
      </p:sp>
      <p:sp>
        <p:nvSpPr>
          <p:cNvPr id="222" name="Rechteck 221"/>
          <p:cNvSpPr/>
          <p:nvPr/>
        </p:nvSpPr>
        <p:spPr bwMode="auto">
          <a:xfrm>
            <a:off x="7467600" y="7620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32 pixels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981726" y="1447800"/>
            <a:ext cx="7393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Strixel</a:t>
            </a:r>
            <a:r>
              <a:rPr lang="en-US" dirty="0" smtClean="0"/>
              <a:t> 0</a:t>
            </a:r>
            <a:endParaRPr lang="en-US" dirty="0"/>
          </a:p>
        </p:txBody>
      </p:sp>
      <p:sp>
        <p:nvSpPr>
          <p:cNvPr id="223" name="Textfeld 222"/>
          <p:cNvSpPr txBox="1"/>
          <p:nvPr/>
        </p:nvSpPr>
        <p:spPr>
          <a:xfrm>
            <a:off x="1972326" y="1447800"/>
            <a:ext cx="7393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Strixel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224" name="Textfeld 223"/>
          <p:cNvSpPr txBox="1"/>
          <p:nvPr/>
        </p:nvSpPr>
        <p:spPr>
          <a:xfrm>
            <a:off x="1650696" y="2057400"/>
            <a:ext cx="11737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Strixel</a:t>
            </a:r>
            <a:r>
              <a:rPr lang="en-US" dirty="0" smtClean="0"/>
              <a:t> group 0</a:t>
            </a:r>
            <a:endParaRPr lang="en-US" dirty="0"/>
          </a:p>
        </p:txBody>
      </p:sp>
      <p:sp>
        <p:nvSpPr>
          <p:cNvPr id="225" name="Textfeld 224"/>
          <p:cNvSpPr txBox="1"/>
          <p:nvPr/>
        </p:nvSpPr>
        <p:spPr>
          <a:xfrm>
            <a:off x="2768047" y="1447800"/>
            <a:ext cx="8242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Strixel</a:t>
            </a:r>
            <a:r>
              <a:rPr lang="en-US" dirty="0" smtClean="0"/>
              <a:t> 15</a:t>
            </a:r>
            <a:endParaRPr lang="en-US" dirty="0"/>
          </a:p>
        </p:txBody>
      </p:sp>
      <p:sp>
        <p:nvSpPr>
          <p:cNvPr id="226" name="Textfeld 225"/>
          <p:cNvSpPr txBox="1"/>
          <p:nvPr/>
        </p:nvSpPr>
        <p:spPr>
          <a:xfrm>
            <a:off x="3860495" y="2057400"/>
            <a:ext cx="11737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Strixel</a:t>
            </a:r>
            <a:r>
              <a:rPr lang="en-US" dirty="0" smtClean="0"/>
              <a:t> group 1</a:t>
            </a:r>
            <a:endParaRPr lang="en-US" dirty="0"/>
          </a:p>
        </p:txBody>
      </p:sp>
      <p:sp>
        <p:nvSpPr>
          <p:cNvPr id="227" name="Textfeld 226"/>
          <p:cNvSpPr txBox="1"/>
          <p:nvPr/>
        </p:nvSpPr>
        <p:spPr>
          <a:xfrm>
            <a:off x="6146495" y="2057400"/>
            <a:ext cx="11737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Strixel</a:t>
            </a:r>
            <a:r>
              <a:rPr lang="en-US" dirty="0"/>
              <a:t> </a:t>
            </a:r>
            <a:r>
              <a:rPr lang="en-US" dirty="0" smtClean="0"/>
              <a:t>group 7</a:t>
            </a:r>
            <a:endParaRPr lang="en-US" dirty="0"/>
          </a:p>
        </p:txBody>
      </p:sp>
      <p:sp>
        <p:nvSpPr>
          <p:cNvPr id="228" name="Textfeld 227"/>
          <p:cNvSpPr txBox="1"/>
          <p:nvPr/>
        </p:nvSpPr>
        <p:spPr>
          <a:xfrm>
            <a:off x="1170569" y="3429000"/>
            <a:ext cx="3534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ff0</a:t>
            </a:r>
            <a:endParaRPr lang="en-US" dirty="0"/>
          </a:p>
        </p:txBody>
      </p:sp>
      <p:sp>
        <p:nvSpPr>
          <p:cNvPr id="229" name="Textfeld 228"/>
          <p:cNvSpPr txBox="1"/>
          <p:nvPr/>
        </p:nvSpPr>
        <p:spPr>
          <a:xfrm>
            <a:off x="1905000" y="3429000"/>
            <a:ext cx="3534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ff1</a:t>
            </a:r>
            <a:endParaRPr lang="en-US" dirty="0"/>
          </a:p>
        </p:txBody>
      </p:sp>
      <p:sp>
        <p:nvSpPr>
          <p:cNvPr id="230" name="Textfeld 229"/>
          <p:cNvSpPr txBox="1"/>
          <p:nvPr/>
        </p:nvSpPr>
        <p:spPr>
          <a:xfrm>
            <a:off x="2819400" y="3429000"/>
            <a:ext cx="3534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ff2</a:t>
            </a:r>
            <a:endParaRPr lang="en-US" dirty="0"/>
          </a:p>
        </p:txBody>
      </p:sp>
      <p:sp>
        <p:nvSpPr>
          <p:cNvPr id="233" name="Textfeld 232"/>
          <p:cNvSpPr txBox="1"/>
          <p:nvPr/>
        </p:nvSpPr>
        <p:spPr>
          <a:xfrm>
            <a:off x="609600" y="502920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reg0</a:t>
            </a:r>
            <a:endParaRPr lang="en-US" dirty="0"/>
          </a:p>
        </p:txBody>
      </p:sp>
      <p:sp>
        <p:nvSpPr>
          <p:cNvPr id="234" name="Textfeld 233"/>
          <p:cNvSpPr txBox="1"/>
          <p:nvPr/>
        </p:nvSpPr>
        <p:spPr>
          <a:xfrm>
            <a:off x="3276600" y="502920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reg2</a:t>
            </a:r>
            <a:endParaRPr lang="en-US" dirty="0"/>
          </a:p>
        </p:txBody>
      </p:sp>
      <p:sp>
        <p:nvSpPr>
          <p:cNvPr id="235" name="Textfeld 234"/>
          <p:cNvSpPr txBox="1"/>
          <p:nvPr/>
        </p:nvSpPr>
        <p:spPr>
          <a:xfrm>
            <a:off x="3733800" y="4267200"/>
            <a:ext cx="6447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demux</a:t>
            </a:r>
            <a:endParaRPr lang="en-US" dirty="0"/>
          </a:p>
        </p:txBody>
      </p:sp>
      <p:sp>
        <p:nvSpPr>
          <p:cNvPr id="236" name="Textfeld 235"/>
          <p:cNvSpPr txBox="1"/>
          <p:nvPr/>
        </p:nvSpPr>
        <p:spPr>
          <a:xfrm>
            <a:off x="4267200" y="3810000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Add0</a:t>
            </a:r>
            <a:endParaRPr lang="en-US" dirty="0"/>
          </a:p>
        </p:txBody>
      </p:sp>
      <p:sp>
        <p:nvSpPr>
          <p:cNvPr id="237" name="Textfeld 236"/>
          <p:cNvSpPr txBox="1"/>
          <p:nvPr/>
        </p:nvSpPr>
        <p:spPr>
          <a:xfrm>
            <a:off x="4267200" y="4114800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Add7</a:t>
            </a:r>
            <a:endParaRPr lang="en-US" dirty="0"/>
          </a:p>
        </p:txBody>
      </p:sp>
      <p:sp>
        <p:nvSpPr>
          <p:cNvPr id="240" name="Textfeld 239"/>
          <p:cNvSpPr txBox="1"/>
          <p:nvPr/>
        </p:nvSpPr>
        <p:spPr>
          <a:xfrm>
            <a:off x="1066800" y="4419600"/>
            <a:ext cx="7809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regsum0</a:t>
            </a:r>
            <a:endParaRPr lang="en-US" dirty="0"/>
          </a:p>
        </p:txBody>
      </p:sp>
      <p:cxnSp>
        <p:nvCxnSpPr>
          <p:cNvPr id="242" name="Gerade Verbindung mit Pfeil 241"/>
          <p:cNvCxnSpPr>
            <a:endCxn id="360" idx="1"/>
          </p:cNvCxnSpPr>
          <p:nvPr/>
        </p:nvCxnSpPr>
        <p:spPr bwMode="auto">
          <a:xfrm>
            <a:off x="2667000" y="4419600"/>
            <a:ext cx="457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4" name="Gerade Verbindung mit Pfeil 243"/>
          <p:cNvCxnSpPr/>
          <p:nvPr/>
        </p:nvCxnSpPr>
        <p:spPr bwMode="auto">
          <a:xfrm>
            <a:off x="1371600" y="3352800"/>
            <a:ext cx="457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5" name="Gerade Verbindung mit Pfeil 244"/>
          <p:cNvCxnSpPr/>
          <p:nvPr/>
        </p:nvCxnSpPr>
        <p:spPr bwMode="auto">
          <a:xfrm>
            <a:off x="1981200" y="3352800"/>
            <a:ext cx="1143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7" name="Textfeld 246"/>
          <p:cNvSpPr txBox="1"/>
          <p:nvPr/>
        </p:nvSpPr>
        <p:spPr>
          <a:xfrm>
            <a:off x="990600" y="5486400"/>
            <a:ext cx="9108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MSB Bus0</a:t>
            </a:r>
            <a:endParaRPr lang="en-US" dirty="0"/>
          </a:p>
        </p:txBody>
      </p:sp>
      <p:sp>
        <p:nvSpPr>
          <p:cNvPr id="249" name="Textfeld 248"/>
          <p:cNvSpPr txBox="1"/>
          <p:nvPr/>
        </p:nvSpPr>
        <p:spPr>
          <a:xfrm>
            <a:off x="3276600" y="5486400"/>
            <a:ext cx="9108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MSB Bus1</a:t>
            </a:r>
            <a:endParaRPr lang="en-US" dirty="0"/>
          </a:p>
        </p:txBody>
      </p:sp>
      <p:sp>
        <p:nvSpPr>
          <p:cNvPr id="250" name="Textfeld 249"/>
          <p:cNvSpPr txBox="1"/>
          <p:nvPr/>
        </p:nvSpPr>
        <p:spPr>
          <a:xfrm>
            <a:off x="3415493" y="3505200"/>
            <a:ext cx="12426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LSB hit number</a:t>
            </a:r>
            <a:endParaRPr lang="en-US" dirty="0"/>
          </a:p>
        </p:txBody>
      </p:sp>
      <p:cxnSp>
        <p:nvCxnSpPr>
          <p:cNvPr id="9287" name="Gerade Verbindung 9286"/>
          <p:cNvCxnSpPr/>
          <p:nvPr/>
        </p:nvCxnSpPr>
        <p:spPr bwMode="auto">
          <a:xfrm>
            <a:off x="3657600" y="1981200"/>
            <a:ext cx="2133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2" name="Gerade Verbindung 251"/>
          <p:cNvCxnSpPr/>
          <p:nvPr/>
        </p:nvCxnSpPr>
        <p:spPr bwMode="auto">
          <a:xfrm>
            <a:off x="5943600" y="1981200"/>
            <a:ext cx="2133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3" name="Gerade Verbindung 252"/>
          <p:cNvCxnSpPr/>
          <p:nvPr/>
        </p:nvCxnSpPr>
        <p:spPr bwMode="auto">
          <a:xfrm>
            <a:off x="1371600" y="1981200"/>
            <a:ext cx="2133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4" name="Textfeld 253"/>
          <p:cNvSpPr txBox="1"/>
          <p:nvPr/>
        </p:nvSpPr>
        <p:spPr>
          <a:xfrm>
            <a:off x="1752600" y="1752600"/>
            <a:ext cx="9108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MSB Bus0</a:t>
            </a:r>
            <a:endParaRPr lang="en-US" dirty="0"/>
          </a:p>
        </p:txBody>
      </p:sp>
      <p:sp>
        <p:nvSpPr>
          <p:cNvPr id="255" name="Textfeld 254"/>
          <p:cNvSpPr txBox="1"/>
          <p:nvPr/>
        </p:nvSpPr>
        <p:spPr>
          <a:xfrm>
            <a:off x="4114800" y="1752600"/>
            <a:ext cx="9108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MSB Bus1</a:t>
            </a:r>
            <a:endParaRPr lang="en-US" dirty="0"/>
          </a:p>
        </p:txBody>
      </p:sp>
      <p:sp>
        <p:nvSpPr>
          <p:cNvPr id="256" name="Textfeld 255"/>
          <p:cNvSpPr txBox="1"/>
          <p:nvPr/>
        </p:nvSpPr>
        <p:spPr>
          <a:xfrm>
            <a:off x="6324600" y="1752600"/>
            <a:ext cx="9108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MSB Bus7</a:t>
            </a:r>
            <a:endParaRPr lang="en-US" dirty="0"/>
          </a:p>
        </p:txBody>
      </p:sp>
      <p:cxnSp>
        <p:nvCxnSpPr>
          <p:cNvPr id="9292" name="Gerade Verbindung 9291"/>
          <p:cNvCxnSpPr/>
          <p:nvPr/>
        </p:nvCxnSpPr>
        <p:spPr bwMode="auto">
          <a:xfrm>
            <a:off x="3429000" y="1828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7" name="Gerade Verbindung 256"/>
          <p:cNvCxnSpPr/>
          <p:nvPr/>
        </p:nvCxnSpPr>
        <p:spPr bwMode="auto">
          <a:xfrm>
            <a:off x="3429000" y="1828800"/>
            <a:ext cx="2286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9" name="Gerade Verbindung 258"/>
          <p:cNvCxnSpPr/>
          <p:nvPr/>
        </p:nvCxnSpPr>
        <p:spPr bwMode="auto">
          <a:xfrm>
            <a:off x="5715000" y="1828800"/>
            <a:ext cx="2286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298" name="Ellipse 9297"/>
          <p:cNvSpPr/>
          <p:nvPr/>
        </p:nvSpPr>
        <p:spPr bwMode="auto">
          <a:xfrm>
            <a:off x="5029200" y="1143000"/>
            <a:ext cx="990600" cy="1295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300" name="Gerade Verbindung mit Pfeil 9299"/>
          <p:cNvCxnSpPr/>
          <p:nvPr/>
        </p:nvCxnSpPr>
        <p:spPr bwMode="auto">
          <a:xfrm flipV="1">
            <a:off x="4495800" y="2438400"/>
            <a:ext cx="762000" cy="685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2" name="Abgerundetes Rechteck 142"/>
          <p:cNvSpPr>
            <a:spLocks noChangeArrowheads="1"/>
          </p:cNvSpPr>
          <p:nvPr/>
        </p:nvSpPr>
        <p:spPr bwMode="auto">
          <a:xfrm>
            <a:off x="1066800" y="3200400"/>
            <a:ext cx="152400" cy="30480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de-DE" dirty="0" smtClean="0"/>
              <a:t>f</a:t>
            </a:r>
            <a:endParaRPr lang="en-US" altLang="de-DE" dirty="0"/>
          </a:p>
        </p:txBody>
      </p:sp>
      <p:cxnSp>
        <p:nvCxnSpPr>
          <p:cNvPr id="193" name="Gerade Verbindung mit Pfeil 192"/>
          <p:cNvCxnSpPr/>
          <p:nvPr/>
        </p:nvCxnSpPr>
        <p:spPr bwMode="auto">
          <a:xfrm>
            <a:off x="914400" y="3352800"/>
            <a:ext cx="152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" name="Gerade Verbindung mit Pfeil 193"/>
          <p:cNvCxnSpPr/>
          <p:nvPr/>
        </p:nvCxnSpPr>
        <p:spPr bwMode="auto">
          <a:xfrm>
            <a:off x="762000" y="50292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6" name="Abgerundetes Rechteck 142"/>
          <p:cNvSpPr>
            <a:spLocks noChangeArrowheads="1"/>
          </p:cNvSpPr>
          <p:nvPr/>
        </p:nvSpPr>
        <p:spPr bwMode="auto">
          <a:xfrm>
            <a:off x="2514600" y="4267200"/>
            <a:ext cx="152400" cy="30480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de-DE" dirty="0" smtClean="0"/>
              <a:t>+</a:t>
            </a:r>
            <a:endParaRPr lang="en-US" altLang="de-DE" dirty="0"/>
          </a:p>
        </p:txBody>
      </p:sp>
      <p:cxnSp>
        <p:nvCxnSpPr>
          <p:cNvPr id="197" name="Gerade Verbindung mit Pfeil 196"/>
          <p:cNvCxnSpPr>
            <a:endCxn id="196" idx="1"/>
          </p:cNvCxnSpPr>
          <p:nvPr/>
        </p:nvCxnSpPr>
        <p:spPr bwMode="auto">
          <a:xfrm>
            <a:off x="1981200" y="44196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Gerade Verbindung mit Pfeil 29"/>
          <p:cNvCxnSpPr/>
          <p:nvPr/>
        </p:nvCxnSpPr>
        <p:spPr bwMode="auto">
          <a:xfrm flipV="1">
            <a:off x="2286000" y="4495800"/>
            <a:ext cx="0" cy="1066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80" name="Gerade Verbindung mit Pfeil 9279"/>
          <p:cNvCxnSpPr/>
          <p:nvPr/>
        </p:nvCxnSpPr>
        <p:spPr bwMode="auto">
          <a:xfrm>
            <a:off x="2286000" y="44958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85" name="Gerade Verbindung 9284"/>
          <p:cNvCxnSpPr/>
          <p:nvPr/>
        </p:nvCxnSpPr>
        <p:spPr bwMode="auto">
          <a:xfrm>
            <a:off x="2133600" y="4419600"/>
            <a:ext cx="0" cy="1066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88" name="Gerade Verbindung mit Pfeil 9287"/>
          <p:cNvCxnSpPr/>
          <p:nvPr/>
        </p:nvCxnSpPr>
        <p:spPr bwMode="auto">
          <a:xfrm>
            <a:off x="2133600" y="54864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8" name="Abgerundetes Rechteck 142"/>
          <p:cNvSpPr>
            <a:spLocks noChangeArrowheads="1"/>
          </p:cNvSpPr>
          <p:nvPr/>
        </p:nvSpPr>
        <p:spPr bwMode="auto">
          <a:xfrm>
            <a:off x="3124200" y="4876800"/>
            <a:ext cx="152400" cy="30480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de-DE" dirty="0" smtClean="0"/>
              <a:t>f</a:t>
            </a:r>
            <a:endParaRPr lang="en-US" altLang="de-DE" dirty="0"/>
          </a:p>
        </p:txBody>
      </p:sp>
      <p:sp>
        <p:nvSpPr>
          <p:cNvPr id="258" name="Textfeld 257"/>
          <p:cNvSpPr txBox="1"/>
          <p:nvPr/>
        </p:nvSpPr>
        <p:spPr>
          <a:xfrm>
            <a:off x="1981200" y="502920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reg1</a:t>
            </a:r>
            <a:endParaRPr lang="en-US" dirty="0"/>
          </a:p>
        </p:txBody>
      </p:sp>
      <p:sp>
        <p:nvSpPr>
          <p:cNvPr id="261" name="Textfeld 260"/>
          <p:cNvSpPr txBox="1"/>
          <p:nvPr/>
        </p:nvSpPr>
        <p:spPr>
          <a:xfrm>
            <a:off x="7729921" y="1447800"/>
            <a:ext cx="9092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Strixel</a:t>
            </a:r>
            <a:r>
              <a:rPr lang="en-US" dirty="0" smtClean="0"/>
              <a:t> 127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2233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Rechteck 358"/>
          <p:cNvSpPr/>
          <p:nvPr/>
        </p:nvSpPr>
        <p:spPr bwMode="auto">
          <a:xfrm>
            <a:off x="685800" y="1066800"/>
            <a:ext cx="5715000" cy="1981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58" name="Rechteck 357"/>
          <p:cNvSpPr/>
          <p:nvPr/>
        </p:nvSpPr>
        <p:spPr bwMode="auto">
          <a:xfrm>
            <a:off x="609600" y="990600"/>
            <a:ext cx="5715000" cy="1981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195" name="Rechteck 7194"/>
          <p:cNvSpPr/>
          <p:nvPr/>
        </p:nvSpPr>
        <p:spPr bwMode="auto">
          <a:xfrm>
            <a:off x="533400" y="914400"/>
            <a:ext cx="5715000" cy="1981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170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F2A9EF66-9BEB-4F4B-B925-9EED9A53765A}" type="slidenum">
              <a:rPr lang="de-DE" altLang="de-DE" smtClean="0"/>
              <a:pPr algn="r"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de-DE" altLang="de-DE" smtClean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z="2000" dirty="0" smtClean="0"/>
              <a:t>…</a:t>
            </a:r>
          </a:p>
        </p:txBody>
      </p:sp>
      <p:sp>
        <p:nvSpPr>
          <p:cNvPr id="7194" name="Textfeld 767"/>
          <p:cNvSpPr txBox="1">
            <a:spLocks noChangeArrowheads="1"/>
          </p:cNvSpPr>
          <p:nvPr/>
        </p:nvSpPr>
        <p:spPr bwMode="auto">
          <a:xfrm>
            <a:off x="7010400" y="4876800"/>
            <a:ext cx="18288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dirty="0"/>
              <a:t>Segmented strip with </a:t>
            </a:r>
            <a:r>
              <a:rPr lang="en-US" altLang="de-DE" dirty="0" smtClean="0"/>
              <a:t>binary </a:t>
            </a:r>
            <a:r>
              <a:rPr lang="en-US" altLang="de-DE" dirty="0"/>
              <a:t>row encoding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dirty="0"/>
              <a:t>Output width </a:t>
            </a:r>
            <a:r>
              <a:rPr lang="en-US" altLang="de-DE" dirty="0" smtClean="0"/>
              <a:t>8x13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dirty="0" smtClean="0"/>
              <a:t>Constant delay</a:t>
            </a:r>
            <a:endParaRPr lang="en-US" altLang="de-DE" dirty="0"/>
          </a:p>
          <a:p>
            <a:pPr eaLnBrk="1" hangingPunct="1">
              <a:spcBef>
                <a:spcPct val="0"/>
              </a:spcBef>
              <a:buNone/>
            </a:pPr>
            <a:r>
              <a:rPr lang="en-US" altLang="de-DE" dirty="0" smtClean="0"/>
              <a:t>Hit loss when more than 8 hits/BC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dirty="0"/>
          </a:p>
        </p:txBody>
      </p:sp>
      <p:sp>
        <p:nvSpPr>
          <p:cNvPr id="127" name="Abgerundetes Rechteck 142"/>
          <p:cNvSpPr>
            <a:spLocks noChangeArrowheads="1"/>
          </p:cNvSpPr>
          <p:nvPr/>
        </p:nvSpPr>
        <p:spPr bwMode="auto">
          <a:xfrm>
            <a:off x="990600" y="1752600"/>
            <a:ext cx="228600" cy="45720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dirty="0" smtClean="0"/>
              <a:t>f</a:t>
            </a:r>
            <a:endParaRPr lang="de-DE" altLang="de-DE" dirty="0"/>
          </a:p>
        </p:txBody>
      </p:sp>
      <p:cxnSp>
        <p:nvCxnSpPr>
          <p:cNvPr id="5" name="Gerade Verbindung mit Pfeil 4"/>
          <p:cNvCxnSpPr/>
          <p:nvPr/>
        </p:nvCxnSpPr>
        <p:spPr bwMode="auto">
          <a:xfrm>
            <a:off x="1219200" y="1981200"/>
            <a:ext cx="457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Rechteck 5"/>
          <p:cNvSpPr/>
          <p:nvPr/>
        </p:nvSpPr>
        <p:spPr bwMode="auto">
          <a:xfrm>
            <a:off x="1676400" y="1828800"/>
            <a:ext cx="304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7" name="Gerade Verbindung mit Pfeil 146"/>
          <p:cNvCxnSpPr/>
          <p:nvPr/>
        </p:nvCxnSpPr>
        <p:spPr bwMode="auto">
          <a:xfrm>
            <a:off x="1828800" y="25146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8" name="Abgerundetes Rechteck 142"/>
          <p:cNvSpPr>
            <a:spLocks noChangeArrowheads="1"/>
          </p:cNvSpPr>
          <p:nvPr/>
        </p:nvSpPr>
        <p:spPr bwMode="auto">
          <a:xfrm>
            <a:off x="2362200" y="2286000"/>
            <a:ext cx="228600" cy="45720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dirty="0" smtClean="0"/>
              <a:t>f</a:t>
            </a:r>
            <a:endParaRPr lang="de-DE" altLang="de-DE" dirty="0"/>
          </a:p>
        </p:txBody>
      </p:sp>
      <p:cxnSp>
        <p:nvCxnSpPr>
          <p:cNvPr id="17" name="Gerade Verbindung mit Pfeil 16"/>
          <p:cNvCxnSpPr/>
          <p:nvPr/>
        </p:nvCxnSpPr>
        <p:spPr bwMode="auto">
          <a:xfrm flipH="1">
            <a:off x="1828800" y="25146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4" name="Rechteck 153"/>
          <p:cNvSpPr/>
          <p:nvPr/>
        </p:nvSpPr>
        <p:spPr bwMode="auto">
          <a:xfrm>
            <a:off x="3276600" y="2286000"/>
            <a:ext cx="304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5" name="Abgerundetes Rechteck 142"/>
          <p:cNvSpPr>
            <a:spLocks noChangeArrowheads="1"/>
          </p:cNvSpPr>
          <p:nvPr/>
        </p:nvSpPr>
        <p:spPr bwMode="auto">
          <a:xfrm>
            <a:off x="2362200" y="4724400"/>
            <a:ext cx="228600" cy="45720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dirty="0" smtClean="0"/>
              <a:t>f</a:t>
            </a:r>
            <a:endParaRPr lang="de-DE" altLang="de-DE" dirty="0"/>
          </a:p>
        </p:txBody>
      </p:sp>
      <p:cxnSp>
        <p:nvCxnSpPr>
          <p:cNvPr id="163" name="Gerade Verbindung mit Pfeil 162"/>
          <p:cNvCxnSpPr/>
          <p:nvPr/>
        </p:nvCxnSpPr>
        <p:spPr bwMode="auto">
          <a:xfrm>
            <a:off x="2590800" y="4953000"/>
            <a:ext cx="152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>
            <a:endCxn id="165" idx="0"/>
          </p:cNvCxnSpPr>
          <p:nvPr/>
        </p:nvCxnSpPr>
        <p:spPr bwMode="auto">
          <a:xfrm>
            <a:off x="2895600" y="914400"/>
            <a:ext cx="0" cy="426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5" name="Rechteck 164"/>
          <p:cNvSpPr/>
          <p:nvPr/>
        </p:nvSpPr>
        <p:spPr bwMode="auto">
          <a:xfrm>
            <a:off x="2743200" y="5181600"/>
            <a:ext cx="304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b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2" name="Abgerundetes Rechteck 142"/>
          <p:cNvSpPr>
            <a:spLocks noChangeArrowheads="1"/>
          </p:cNvSpPr>
          <p:nvPr/>
        </p:nvSpPr>
        <p:spPr bwMode="auto">
          <a:xfrm>
            <a:off x="990600" y="4191000"/>
            <a:ext cx="228600" cy="45720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dirty="0" smtClean="0"/>
              <a:t>f</a:t>
            </a:r>
            <a:endParaRPr lang="de-DE" altLang="de-DE" dirty="0"/>
          </a:p>
        </p:txBody>
      </p:sp>
      <p:cxnSp>
        <p:nvCxnSpPr>
          <p:cNvPr id="173" name="Gerade Verbindung mit Pfeil 172"/>
          <p:cNvCxnSpPr/>
          <p:nvPr/>
        </p:nvCxnSpPr>
        <p:spPr bwMode="auto">
          <a:xfrm>
            <a:off x="1219200" y="4419600"/>
            <a:ext cx="457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9" name="Gerade Verbindung mit Pfeil 178"/>
          <p:cNvCxnSpPr/>
          <p:nvPr/>
        </p:nvCxnSpPr>
        <p:spPr bwMode="auto">
          <a:xfrm>
            <a:off x="1828800" y="38100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2" name="Gerade Verbindung mit Pfeil 181"/>
          <p:cNvCxnSpPr/>
          <p:nvPr/>
        </p:nvCxnSpPr>
        <p:spPr bwMode="auto">
          <a:xfrm>
            <a:off x="2590800" y="2514600"/>
            <a:ext cx="685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3" name="Gerade Verbindung mit Pfeil 182"/>
          <p:cNvCxnSpPr/>
          <p:nvPr/>
        </p:nvCxnSpPr>
        <p:spPr bwMode="auto">
          <a:xfrm>
            <a:off x="2971800" y="23622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5" name="Gerade Verbindung mit Pfeil 184"/>
          <p:cNvCxnSpPr/>
          <p:nvPr/>
        </p:nvCxnSpPr>
        <p:spPr bwMode="auto">
          <a:xfrm flipH="1">
            <a:off x="2895600" y="23622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7" name="Gerade Verbindung mit Pfeil 186"/>
          <p:cNvCxnSpPr/>
          <p:nvPr/>
        </p:nvCxnSpPr>
        <p:spPr bwMode="auto">
          <a:xfrm>
            <a:off x="3581400" y="24384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9" name="Abgerundetes Rechteck 142"/>
          <p:cNvSpPr>
            <a:spLocks noChangeArrowheads="1"/>
          </p:cNvSpPr>
          <p:nvPr/>
        </p:nvSpPr>
        <p:spPr bwMode="auto">
          <a:xfrm>
            <a:off x="3886200" y="2286000"/>
            <a:ext cx="228600" cy="45720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dirty="0" smtClean="0"/>
              <a:t>f</a:t>
            </a:r>
            <a:endParaRPr lang="de-DE" altLang="de-DE" dirty="0"/>
          </a:p>
        </p:txBody>
      </p:sp>
      <p:cxnSp>
        <p:nvCxnSpPr>
          <p:cNvPr id="30" name="Gerade Verbindung mit Pfeil 29"/>
          <p:cNvCxnSpPr>
            <a:endCxn id="6" idx="0"/>
          </p:cNvCxnSpPr>
          <p:nvPr/>
        </p:nvCxnSpPr>
        <p:spPr bwMode="auto">
          <a:xfrm>
            <a:off x="1828800" y="914400"/>
            <a:ext cx="0" cy="914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3" name="Gerade Verbindung mit Pfeil 192"/>
          <p:cNvCxnSpPr>
            <a:stCxn id="6" idx="2"/>
          </p:cNvCxnSpPr>
          <p:nvPr/>
        </p:nvCxnSpPr>
        <p:spPr bwMode="auto">
          <a:xfrm>
            <a:off x="1828800" y="2133600"/>
            <a:ext cx="0" cy="762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5" name="Rechteck 194"/>
          <p:cNvSpPr/>
          <p:nvPr/>
        </p:nvSpPr>
        <p:spPr bwMode="auto">
          <a:xfrm>
            <a:off x="1676400" y="4267200"/>
            <a:ext cx="304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</a:t>
            </a:r>
          </a:p>
        </p:txBody>
      </p:sp>
      <p:cxnSp>
        <p:nvCxnSpPr>
          <p:cNvPr id="196" name="Gerade Verbindung mit Pfeil 195"/>
          <p:cNvCxnSpPr>
            <a:endCxn id="258" idx="1"/>
          </p:cNvCxnSpPr>
          <p:nvPr/>
        </p:nvCxnSpPr>
        <p:spPr bwMode="auto">
          <a:xfrm>
            <a:off x="1676400" y="4419600"/>
            <a:ext cx="685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8" name="Gerade Verbindung mit Pfeil 197"/>
          <p:cNvCxnSpPr/>
          <p:nvPr/>
        </p:nvCxnSpPr>
        <p:spPr bwMode="auto">
          <a:xfrm>
            <a:off x="1828800" y="49530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0" name="Gerade Verbindung mit Pfeil 199"/>
          <p:cNvCxnSpPr/>
          <p:nvPr/>
        </p:nvCxnSpPr>
        <p:spPr bwMode="auto">
          <a:xfrm flipH="1">
            <a:off x="1828800" y="49530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1" name="Gerade Verbindung mit Pfeil 200"/>
          <p:cNvCxnSpPr>
            <a:endCxn id="195" idx="0"/>
          </p:cNvCxnSpPr>
          <p:nvPr/>
        </p:nvCxnSpPr>
        <p:spPr bwMode="auto">
          <a:xfrm>
            <a:off x="1828800" y="30480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2" name="Gerade Verbindung mit Pfeil 201"/>
          <p:cNvCxnSpPr>
            <a:stCxn id="195" idx="2"/>
          </p:cNvCxnSpPr>
          <p:nvPr/>
        </p:nvCxnSpPr>
        <p:spPr bwMode="auto">
          <a:xfrm>
            <a:off x="1828800" y="4572000"/>
            <a:ext cx="0" cy="1295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9" name="Gerade Verbindung 228"/>
          <p:cNvCxnSpPr/>
          <p:nvPr/>
        </p:nvCxnSpPr>
        <p:spPr bwMode="auto">
          <a:xfrm flipH="1">
            <a:off x="1752600" y="1524000"/>
            <a:ext cx="1524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4" name="Gerade Verbindung 213"/>
          <p:cNvCxnSpPr/>
          <p:nvPr/>
        </p:nvCxnSpPr>
        <p:spPr bwMode="auto">
          <a:xfrm flipH="1">
            <a:off x="1981200" y="2438400"/>
            <a:ext cx="76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" name="Gerade Verbindung 214"/>
          <p:cNvCxnSpPr/>
          <p:nvPr/>
        </p:nvCxnSpPr>
        <p:spPr bwMode="auto">
          <a:xfrm flipH="1">
            <a:off x="2743200" y="2438400"/>
            <a:ext cx="76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6" name="Gerade Verbindung 215"/>
          <p:cNvCxnSpPr/>
          <p:nvPr/>
        </p:nvCxnSpPr>
        <p:spPr bwMode="auto">
          <a:xfrm flipH="1">
            <a:off x="2819400" y="4572000"/>
            <a:ext cx="1524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7" name="Gerade Verbindung 216"/>
          <p:cNvCxnSpPr/>
          <p:nvPr/>
        </p:nvCxnSpPr>
        <p:spPr bwMode="auto">
          <a:xfrm flipH="1">
            <a:off x="3048000" y="2286000"/>
            <a:ext cx="76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8" name="Gerade Verbindung 217"/>
          <p:cNvCxnSpPr/>
          <p:nvPr/>
        </p:nvCxnSpPr>
        <p:spPr bwMode="auto">
          <a:xfrm flipH="1">
            <a:off x="3657600" y="2362200"/>
            <a:ext cx="76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1" name="Rechteck 220"/>
          <p:cNvSpPr/>
          <p:nvPr/>
        </p:nvSpPr>
        <p:spPr bwMode="auto">
          <a:xfrm>
            <a:off x="3276600" y="4724400"/>
            <a:ext cx="3048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22" name="Gerade Verbindung mit Pfeil 221"/>
          <p:cNvCxnSpPr/>
          <p:nvPr/>
        </p:nvCxnSpPr>
        <p:spPr bwMode="auto">
          <a:xfrm>
            <a:off x="2590800" y="4953000"/>
            <a:ext cx="685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3" name="Gerade Verbindung mit Pfeil 222"/>
          <p:cNvCxnSpPr/>
          <p:nvPr/>
        </p:nvCxnSpPr>
        <p:spPr bwMode="auto">
          <a:xfrm>
            <a:off x="2971800" y="48006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3" name="Gerade Verbindung mit Pfeil 242"/>
          <p:cNvCxnSpPr/>
          <p:nvPr/>
        </p:nvCxnSpPr>
        <p:spPr bwMode="auto">
          <a:xfrm flipH="1">
            <a:off x="2895600" y="48006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4" name="Gerade Verbindung mit Pfeil 243"/>
          <p:cNvCxnSpPr/>
          <p:nvPr/>
        </p:nvCxnSpPr>
        <p:spPr bwMode="auto">
          <a:xfrm>
            <a:off x="3581400" y="48768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5" name="Abgerundetes Rechteck 142"/>
          <p:cNvSpPr>
            <a:spLocks noChangeArrowheads="1"/>
          </p:cNvSpPr>
          <p:nvPr/>
        </p:nvSpPr>
        <p:spPr bwMode="auto">
          <a:xfrm>
            <a:off x="3886200" y="4724400"/>
            <a:ext cx="228600" cy="45720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dirty="0" smtClean="0"/>
              <a:t>f</a:t>
            </a:r>
            <a:endParaRPr lang="de-DE" altLang="de-DE" dirty="0"/>
          </a:p>
        </p:txBody>
      </p:sp>
      <p:cxnSp>
        <p:nvCxnSpPr>
          <p:cNvPr id="246" name="Gerade Verbindung 245"/>
          <p:cNvCxnSpPr/>
          <p:nvPr/>
        </p:nvCxnSpPr>
        <p:spPr bwMode="auto">
          <a:xfrm flipH="1">
            <a:off x="2743200" y="4876800"/>
            <a:ext cx="76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5" name="Gerade Verbindung 254"/>
          <p:cNvCxnSpPr/>
          <p:nvPr/>
        </p:nvCxnSpPr>
        <p:spPr bwMode="auto">
          <a:xfrm flipH="1">
            <a:off x="3048000" y="4724400"/>
            <a:ext cx="76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6" name="Gerade Verbindung 255"/>
          <p:cNvCxnSpPr/>
          <p:nvPr/>
        </p:nvCxnSpPr>
        <p:spPr bwMode="auto">
          <a:xfrm flipH="1">
            <a:off x="3657600" y="4800600"/>
            <a:ext cx="76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7" name="Gerade Verbindung mit Pfeil 256"/>
          <p:cNvCxnSpPr/>
          <p:nvPr/>
        </p:nvCxnSpPr>
        <p:spPr bwMode="auto">
          <a:xfrm>
            <a:off x="2895600" y="54864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8" name="Abgerundetes Rechteck 142"/>
          <p:cNvSpPr>
            <a:spLocks noChangeArrowheads="1"/>
          </p:cNvSpPr>
          <p:nvPr/>
        </p:nvSpPr>
        <p:spPr bwMode="auto">
          <a:xfrm>
            <a:off x="2362200" y="4191000"/>
            <a:ext cx="228600" cy="45720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dirty="0" smtClean="0"/>
              <a:t>f</a:t>
            </a:r>
            <a:endParaRPr lang="de-DE" altLang="de-DE" dirty="0"/>
          </a:p>
        </p:txBody>
      </p:sp>
      <p:cxnSp>
        <p:nvCxnSpPr>
          <p:cNvPr id="259" name="Gerade Verbindung mit Pfeil 258"/>
          <p:cNvCxnSpPr>
            <a:endCxn id="260" idx="1"/>
          </p:cNvCxnSpPr>
          <p:nvPr/>
        </p:nvCxnSpPr>
        <p:spPr bwMode="auto">
          <a:xfrm>
            <a:off x="2590800" y="4419600"/>
            <a:ext cx="1295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0" name="Abgerundetes Rechteck 142"/>
          <p:cNvSpPr>
            <a:spLocks noChangeArrowheads="1"/>
          </p:cNvSpPr>
          <p:nvPr/>
        </p:nvSpPr>
        <p:spPr bwMode="auto">
          <a:xfrm>
            <a:off x="3886200" y="4191000"/>
            <a:ext cx="228600" cy="45720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dirty="0" smtClean="0"/>
              <a:t>f</a:t>
            </a:r>
            <a:endParaRPr lang="de-DE" altLang="de-DE" dirty="0"/>
          </a:p>
        </p:txBody>
      </p:sp>
      <p:sp>
        <p:nvSpPr>
          <p:cNvPr id="261" name="Abgerundetes Rechteck 142"/>
          <p:cNvSpPr>
            <a:spLocks noChangeArrowheads="1"/>
          </p:cNvSpPr>
          <p:nvPr/>
        </p:nvSpPr>
        <p:spPr bwMode="auto">
          <a:xfrm>
            <a:off x="3886200" y="1752600"/>
            <a:ext cx="228600" cy="45720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dirty="0" smtClean="0"/>
              <a:t>f</a:t>
            </a:r>
            <a:endParaRPr lang="de-DE" altLang="de-DE" dirty="0"/>
          </a:p>
        </p:txBody>
      </p:sp>
      <p:cxnSp>
        <p:nvCxnSpPr>
          <p:cNvPr id="262" name="Gerade Verbindung mit Pfeil 261"/>
          <p:cNvCxnSpPr>
            <a:stCxn id="263" idx="3"/>
          </p:cNvCxnSpPr>
          <p:nvPr/>
        </p:nvCxnSpPr>
        <p:spPr bwMode="auto">
          <a:xfrm>
            <a:off x="2590800" y="1981200"/>
            <a:ext cx="1295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3" name="Abgerundetes Rechteck 142"/>
          <p:cNvSpPr>
            <a:spLocks noChangeArrowheads="1"/>
          </p:cNvSpPr>
          <p:nvPr/>
        </p:nvSpPr>
        <p:spPr bwMode="auto">
          <a:xfrm>
            <a:off x="2362200" y="1752600"/>
            <a:ext cx="228600" cy="45720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dirty="0" smtClean="0"/>
              <a:t>f</a:t>
            </a:r>
            <a:endParaRPr lang="de-DE" altLang="de-DE" dirty="0"/>
          </a:p>
        </p:txBody>
      </p:sp>
      <p:cxnSp>
        <p:nvCxnSpPr>
          <p:cNvPr id="264" name="Gerade Verbindung mit Pfeil 263"/>
          <p:cNvCxnSpPr/>
          <p:nvPr/>
        </p:nvCxnSpPr>
        <p:spPr bwMode="auto">
          <a:xfrm>
            <a:off x="1676400" y="1981200"/>
            <a:ext cx="685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5" name="Gerade Verbindung mit Pfeil 264"/>
          <p:cNvCxnSpPr/>
          <p:nvPr/>
        </p:nvCxnSpPr>
        <p:spPr bwMode="auto">
          <a:xfrm>
            <a:off x="4114800" y="19812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Gerade Verbindung 112"/>
          <p:cNvCxnSpPr/>
          <p:nvPr/>
        </p:nvCxnSpPr>
        <p:spPr bwMode="auto">
          <a:xfrm>
            <a:off x="5029200" y="1752600"/>
            <a:ext cx="0" cy="3124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6" name="Gerade Verbindung 265"/>
          <p:cNvCxnSpPr/>
          <p:nvPr/>
        </p:nvCxnSpPr>
        <p:spPr bwMode="auto">
          <a:xfrm>
            <a:off x="5181600" y="1752600"/>
            <a:ext cx="0" cy="3124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7" name="Gerade Verbindung 266"/>
          <p:cNvCxnSpPr/>
          <p:nvPr/>
        </p:nvCxnSpPr>
        <p:spPr bwMode="auto">
          <a:xfrm>
            <a:off x="5334000" y="1752600"/>
            <a:ext cx="0" cy="3124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8" name="Gerade Verbindung 267"/>
          <p:cNvCxnSpPr/>
          <p:nvPr/>
        </p:nvCxnSpPr>
        <p:spPr bwMode="auto">
          <a:xfrm>
            <a:off x="5486400" y="1752600"/>
            <a:ext cx="0" cy="3124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Gerade Verbindung 116"/>
          <p:cNvCxnSpPr/>
          <p:nvPr/>
        </p:nvCxnSpPr>
        <p:spPr bwMode="auto">
          <a:xfrm>
            <a:off x="4114800" y="2438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8" name="Gerade Verbindung mit Pfeil 127"/>
          <p:cNvCxnSpPr/>
          <p:nvPr/>
        </p:nvCxnSpPr>
        <p:spPr bwMode="auto">
          <a:xfrm flipV="1">
            <a:off x="4572000" y="2209800"/>
            <a:ext cx="0" cy="228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3" name="Rechteck 202"/>
          <p:cNvSpPr/>
          <p:nvPr/>
        </p:nvSpPr>
        <p:spPr bwMode="auto">
          <a:xfrm>
            <a:off x="4495800" y="1752600"/>
            <a:ext cx="1524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71" name="Gerade Verbindung mit Pfeil 270"/>
          <p:cNvCxnSpPr/>
          <p:nvPr/>
        </p:nvCxnSpPr>
        <p:spPr bwMode="auto">
          <a:xfrm>
            <a:off x="4648200" y="18288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2" name="Gerade Verbindung mit Pfeil 271"/>
          <p:cNvCxnSpPr/>
          <p:nvPr/>
        </p:nvCxnSpPr>
        <p:spPr bwMode="auto">
          <a:xfrm>
            <a:off x="4648200" y="19050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4" name="Gerade Verbindung 273"/>
          <p:cNvCxnSpPr/>
          <p:nvPr/>
        </p:nvCxnSpPr>
        <p:spPr bwMode="auto">
          <a:xfrm>
            <a:off x="5791200" y="1752600"/>
            <a:ext cx="0" cy="3124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5" name="Gerade Verbindung 274"/>
          <p:cNvCxnSpPr/>
          <p:nvPr/>
        </p:nvCxnSpPr>
        <p:spPr bwMode="auto">
          <a:xfrm>
            <a:off x="5791200" y="1752600"/>
            <a:ext cx="0" cy="3124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8" name="Gerade Verbindung mit Pfeil 277"/>
          <p:cNvCxnSpPr/>
          <p:nvPr/>
        </p:nvCxnSpPr>
        <p:spPr bwMode="auto">
          <a:xfrm>
            <a:off x="4648200" y="1981200"/>
            <a:ext cx="685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0" name="Gerade Verbindung mit Pfeil 279"/>
          <p:cNvCxnSpPr/>
          <p:nvPr/>
        </p:nvCxnSpPr>
        <p:spPr bwMode="auto">
          <a:xfrm>
            <a:off x="4648200" y="2057400"/>
            <a:ext cx="838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2" name="Gerade Verbindung mit Pfeil 281"/>
          <p:cNvCxnSpPr/>
          <p:nvPr/>
        </p:nvCxnSpPr>
        <p:spPr bwMode="auto">
          <a:xfrm>
            <a:off x="4648200" y="2133600"/>
            <a:ext cx="1143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5" name="Gerade Verbindung mit Pfeil 284"/>
          <p:cNvCxnSpPr/>
          <p:nvPr/>
        </p:nvCxnSpPr>
        <p:spPr bwMode="auto">
          <a:xfrm>
            <a:off x="533400" y="1981200"/>
            <a:ext cx="457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6" name="Gerade Verbindung mit Pfeil 285"/>
          <p:cNvCxnSpPr/>
          <p:nvPr/>
        </p:nvCxnSpPr>
        <p:spPr bwMode="auto">
          <a:xfrm>
            <a:off x="533400" y="4419600"/>
            <a:ext cx="457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7" name="Gerade Verbindung 286"/>
          <p:cNvCxnSpPr/>
          <p:nvPr/>
        </p:nvCxnSpPr>
        <p:spPr bwMode="auto">
          <a:xfrm flipH="1">
            <a:off x="1752600" y="4038600"/>
            <a:ext cx="1524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9" name="Textfeld 288"/>
          <p:cNvSpPr txBox="1"/>
          <p:nvPr/>
        </p:nvSpPr>
        <p:spPr>
          <a:xfrm>
            <a:off x="533400" y="17526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294" name="Textfeld 293"/>
          <p:cNvSpPr txBox="1"/>
          <p:nvPr/>
        </p:nvSpPr>
        <p:spPr>
          <a:xfrm>
            <a:off x="1295400" y="1981200"/>
            <a:ext cx="3802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inc</a:t>
            </a:r>
            <a:endParaRPr lang="de-DE" dirty="0"/>
          </a:p>
        </p:txBody>
      </p:sp>
      <p:cxnSp>
        <p:nvCxnSpPr>
          <p:cNvPr id="296" name="Gerade Verbindung mit Pfeil 295"/>
          <p:cNvCxnSpPr>
            <a:endCxn id="203" idx="0"/>
          </p:cNvCxnSpPr>
          <p:nvPr/>
        </p:nvCxnSpPr>
        <p:spPr bwMode="auto">
          <a:xfrm>
            <a:off x="4572000" y="16002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3" name="Textfeld 302"/>
          <p:cNvSpPr txBox="1"/>
          <p:nvPr/>
        </p:nvSpPr>
        <p:spPr>
          <a:xfrm>
            <a:off x="4127625" y="175260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</a:t>
            </a:r>
            <a:endParaRPr lang="de-DE" dirty="0"/>
          </a:p>
        </p:txBody>
      </p:sp>
      <p:sp>
        <p:nvSpPr>
          <p:cNvPr id="304" name="Textfeld 303"/>
          <p:cNvSpPr txBox="1"/>
          <p:nvPr/>
        </p:nvSpPr>
        <p:spPr>
          <a:xfrm>
            <a:off x="4114800" y="2514600"/>
            <a:ext cx="5164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chan</a:t>
            </a:r>
            <a:endParaRPr lang="de-DE" dirty="0"/>
          </a:p>
        </p:txBody>
      </p:sp>
      <p:cxnSp>
        <p:nvCxnSpPr>
          <p:cNvPr id="309" name="Gerade Verbindung 308"/>
          <p:cNvCxnSpPr/>
          <p:nvPr/>
        </p:nvCxnSpPr>
        <p:spPr bwMode="auto">
          <a:xfrm flipH="1">
            <a:off x="4953000" y="2667000"/>
            <a:ext cx="1524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0" name="Textfeld 309"/>
          <p:cNvSpPr txBox="1"/>
          <p:nvPr/>
        </p:nvSpPr>
        <p:spPr>
          <a:xfrm>
            <a:off x="4800600" y="24384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7</a:t>
            </a:r>
            <a:endParaRPr lang="de-DE" dirty="0"/>
          </a:p>
        </p:txBody>
      </p:sp>
      <p:cxnSp>
        <p:nvCxnSpPr>
          <p:cNvPr id="311" name="Gerade Verbindung 310"/>
          <p:cNvCxnSpPr/>
          <p:nvPr/>
        </p:nvCxnSpPr>
        <p:spPr bwMode="auto">
          <a:xfrm flipH="1">
            <a:off x="5715000" y="2667000"/>
            <a:ext cx="1524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2" name="Textfeld 311"/>
          <p:cNvSpPr txBox="1"/>
          <p:nvPr/>
        </p:nvSpPr>
        <p:spPr>
          <a:xfrm>
            <a:off x="5562600" y="2438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6</a:t>
            </a:r>
            <a:endParaRPr lang="de-DE" dirty="0"/>
          </a:p>
        </p:txBody>
      </p:sp>
      <p:cxnSp>
        <p:nvCxnSpPr>
          <p:cNvPr id="313" name="Gerade Verbindung 312"/>
          <p:cNvCxnSpPr/>
          <p:nvPr/>
        </p:nvCxnSpPr>
        <p:spPr bwMode="auto">
          <a:xfrm flipH="1">
            <a:off x="4800600" y="2057400"/>
            <a:ext cx="76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4" name="Textfeld 313"/>
          <p:cNvSpPr txBox="1"/>
          <p:nvPr/>
        </p:nvSpPr>
        <p:spPr>
          <a:xfrm>
            <a:off x="4800600" y="21336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7</a:t>
            </a:r>
            <a:endParaRPr lang="de-DE" dirty="0"/>
          </a:p>
        </p:txBody>
      </p:sp>
      <p:cxnSp>
        <p:nvCxnSpPr>
          <p:cNvPr id="315" name="Gerade Verbindung 314"/>
          <p:cNvCxnSpPr/>
          <p:nvPr/>
        </p:nvCxnSpPr>
        <p:spPr bwMode="auto">
          <a:xfrm flipH="1">
            <a:off x="4800600" y="1752600"/>
            <a:ext cx="76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6" name="Gerade Verbindung 315"/>
          <p:cNvCxnSpPr/>
          <p:nvPr/>
        </p:nvCxnSpPr>
        <p:spPr bwMode="auto">
          <a:xfrm flipH="1">
            <a:off x="4267200" y="2362200"/>
            <a:ext cx="76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8" name="Textfeld 317"/>
          <p:cNvSpPr txBox="1"/>
          <p:nvPr/>
        </p:nvSpPr>
        <p:spPr>
          <a:xfrm>
            <a:off x="4267200" y="22098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3</a:t>
            </a:r>
            <a:endParaRPr lang="de-DE" dirty="0"/>
          </a:p>
        </p:txBody>
      </p:sp>
      <p:sp>
        <p:nvSpPr>
          <p:cNvPr id="319" name="Textfeld 318"/>
          <p:cNvSpPr txBox="1"/>
          <p:nvPr/>
        </p:nvSpPr>
        <p:spPr>
          <a:xfrm>
            <a:off x="2590800" y="2286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3</a:t>
            </a:r>
            <a:endParaRPr lang="de-DE" dirty="0"/>
          </a:p>
        </p:txBody>
      </p:sp>
      <p:sp>
        <p:nvSpPr>
          <p:cNvPr id="320" name="Textfeld 319"/>
          <p:cNvSpPr txBox="1"/>
          <p:nvPr/>
        </p:nvSpPr>
        <p:spPr>
          <a:xfrm>
            <a:off x="2895600" y="2057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3</a:t>
            </a:r>
            <a:endParaRPr lang="de-DE" dirty="0"/>
          </a:p>
        </p:txBody>
      </p:sp>
      <p:sp>
        <p:nvSpPr>
          <p:cNvPr id="321" name="Textfeld 320"/>
          <p:cNvSpPr txBox="1"/>
          <p:nvPr/>
        </p:nvSpPr>
        <p:spPr>
          <a:xfrm>
            <a:off x="3581400" y="2438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3</a:t>
            </a:r>
            <a:endParaRPr lang="de-DE" dirty="0"/>
          </a:p>
        </p:txBody>
      </p:sp>
      <p:sp>
        <p:nvSpPr>
          <p:cNvPr id="322" name="Textfeld 321"/>
          <p:cNvSpPr txBox="1"/>
          <p:nvPr/>
        </p:nvSpPr>
        <p:spPr>
          <a:xfrm>
            <a:off x="1828800" y="1524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3</a:t>
            </a:r>
            <a:endParaRPr lang="de-DE" dirty="0"/>
          </a:p>
        </p:txBody>
      </p:sp>
      <p:sp>
        <p:nvSpPr>
          <p:cNvPr id="323" name="Textfeld 322"/>
          <p:cNvSpPr txBox="1"/>
          <p:nvPr/>
        </p:nvSpPr>
        <p:spPr>
          <a:xfrm>
            <a:off x="1981200" y="25146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3</a:t>
            </a:r>
            <a:endParaRPr lang="de-DE" dirty="0"/>
          </a:p>
        </p:txBody>
      </p:sp>
      <p:cxnSp>
        <p:nvCxnSpPr>
          <p:cNvPr id="324" name="Gerade Verbindung mit Pfeil 323"/>
          <p:cNvCxnSpPr/>
          <p:nvPr/>
        </p:nvCxnSpPr>
        <p:spPr bwMode="auto">
          <a:xfrm>
            <a:off x="4114800" y="44196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5" name="Gerade Verbindung 324"/>
          <p:cNvCxnSpPr/>
          <p:nvPr/>
        </p:nvCxnSpPr>
        <p:spPr bwMode="auto">
          <a:xfrm>
            <a:off x="4114800" y="4876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6" name="Gerade Verbindung mit Pfeil 325"/>
          <p:cNvCxnSpPr/>
          <p:nvPr/>
        </p:nvCxnSpPr>
        <p:spPr bwMode="auto">
          <a:xfrm flipV="1">
            <a:off x="4572000" y="4648200"/>
            <a:ext cx="0" cy="228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7" name="Rechteck 326"/>
          <p:cNvSpPr/>
          <p:nvPr/>
        </p:nvSpPr>
        <p:spPr bwMode="auto">
          <a:xfrm>
            <a:off x="4495800" y="4191000"/>
            <a:ext cx="1524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28" name="Gerade Verbindung mit Pfeil 327"/>
          <p:cNvCxnSpPr/>
          <p:nvPr/>
        </p:nvCxnSpPr>
        <p:spPr bwMode="auto">
          <a:xfrm>
            <a:off x="4648200" y="42672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9" name="Gerade Verbindung mit Pfeil 328"/>
          <p:cNvCxnSpPr/>
          <p:nvPr/>
        </p:nvCxnSpPr>
        <p:spPr bwMode="auto">
          <a:xfrm>
            <a:off x="4648200" y="43434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0" name="Gerade Verbindung mit Pfeil 329"/>
          <p:cNvCxnSpPr/>
          <p:nvPr/>
        </p:nvCxnSpPr>
        <p:spPr bwMode="auto">
          <a:xfrm>
            <a:off x="4648200" y="4419600"/>
            <a:ext cx="685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1" name="Gerade Verbindung mit Pfeil 330"/>
          <p:cNvCxnSpPr/>
          <p:nvPr/>
        </p:nvCxnSpPr>
        <p:spPr bwMode="auto">
          <a:xfrm>
            <a:off x="4648200" y="4495800"/>
            <a:ext cx="838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2" name="Gerade Verbindung mit Pfeil 331"/>
          <p:cNvCxnSpPr/>
          <p:nvPr/>
        </p:nvCxnSpPr>
        <p:spPr bwMode="auto">
          <a:xfrm>
            <a:off x="4648200" y="4572000"/>
            <a:ext cx="1143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5" name="Textfeld 334"/>
          <p:cNvSpPr txBox="1"/>
          <p:nvPr/>
        </p:nvSpPr>
        <p:spPr>
          <a:xfrm>
            <a:off x="4127625" y="419100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</a:t>
            </a:r>
            <a:endParaRPr lang="de-DE" dirty="0"/>
          </a:p>
        </p:txBody>
      </p:sp>
      <p:cxnSp>
        <p:nvCxnSpPr>
          <p:cNvPr id="339" name="Gerade Verbindung 338"/>
          <p:cNvCxnSpPr/>
          <p:nvPr/>
        </p:nvCxnSpPr>
        <p:spPr bwMode="auto">
          <a:xfrm flipH="1">
            <a:off x="4800600" y="4495800"/>
            <a:ext cx="76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1" name="Gerade Verbindung 340"/>
          <p:cNvCxnSpPr/>
          <p:nvPr/>
        </p:nvCxnSpPr>
        <p:spPr bwMode="auto">
          <a:xfrm flipH="1">
            <a:off x="4800600" y="4191000"/>
            <a:ext cx="76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2" name="Gerade Verbindung 341"/>
          <p:cNvCxnSpPr/>
          <p:nvPr/>
        </p:nvCxnSpPr>
        <p:spPr bwMode="auto">
          <a:xfrm flipH="1">
            <a:off x="4267200" y="4800600"/>
            <a:ext cx="76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4" name="Textfeld 343"/>
          <p:cNvSpPr txBox="1"/>
          <p:nvPr/>
        </p:nvSpPr>
        <p:spPr>
          <a:xfrm>
            <a:off x="1295400" y="4419600"/>
            <a:ext cx="3802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inc</a:t>
            </a:r>
            <a:endParaRPr lang="de-DE" dirty="0"/>
          </a:p>
        </p:txBody>
      </p:sp>
      <p:sp>
        <p:nvSpPr>
          <p:cNvPr id="345" name="Textfeld 344"/>
          <p:cNvSpPr txBox="1"/>
          <p:nvPr/>
        </p:nvSpPr>
        <p:spPr>
          <a:xfrm>
            <a:off x="533400" y="4142601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357" name="Rechteck 356"/>
          <p:cNvSpPr/>
          <p:nvPr/>
        </p:nvSpPr>
        <p:spPr bwMode="auto">
          <a:xfrm>
            <a:off x="533400" y="3352800"/>
            <a:ext cx="5715000" cy="2362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196" name="Textfeld 7195"/>
          <p:cNvSpPr txBox="1"/>
          <p:nvPr/>
        </p:nvSpPr>
        <p:spPr>
          <a:xfrm>
            <a:off x="533400" y="2590800"/>
            <a:ext cx="8563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Chan0-14</a:t>
            </a:r>
            <a:endParaRPr lang="de-DE" dirty="0"/>
          </a:p>
        </p:txBody>
      </p:sp>
      <p:sp>
        <p:nvSpPr>
          <p:cNvPr id="360" name="Textfeld 359"/>
          <p:cNvSpPr txBox="1"/>
          <p:nvPr/>
        </p:nvSpPr>
        <p:spPr>
          <a:xfrm>
            <a:off x="601528" y="5410200"/>
            <a:ext cx="7200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Chan15</a:t>
            </a:r>
            <a:endParaRPr lang="de-DE" dirty="0"/>
          </a:p>
        </p:txBody>
      </p:sp>
      <p:sp>
        <p:nvSpPr>
          <p:cNvPr id="361" name="Rechteck 360"/>
          <p:cNvSpPr/>
          <p:nvPr/>
        </p:nvSpPr>
        <p:spPr bwMode="auto">
          <a:xfrm>
            <a:off x="685800" y="6019800"/>
            <a:ext cx="5715000" cy="3048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62" name="Rechteck 361"/>
          <p:cNvSpPr/>
          <p:nvPr/>
        </p:nvSpPr>
        <p:spPr bwMode="auto">
          <a:xfrm>
            <a:off x="609600" y="5943600"/>
            <a:ext cx="5715000" cy="3048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63" name="Rechteck 362"/>
          <p:cNvSpPr/>
          <p:nvPr/>
        </p:nvSpPr>
        <p:spPr bwMode="auto">
          <a:xfrm>
            <a:off x="533400" y="5867400"/>
            <a:ext cx="5715000" cy="3048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64" name="Textfeld 363"/>
          <p:cNvSpPr txBox="1"/>
          <p:nvPr/>
        </p:nvSpPr>
        <p:spPr>
          <a:xfrm>
            <a:off x="506517" y="5867400"/>
            <a:ext cx="9412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Chan16-30</a:t>
            </a:r>
            <a:endParaRPr lang="de-DE" dirty="0"/>
          </a:p>
        </p:txBody>
      </p:sp>
      <p:cxnSp>
        <p:nvCxnSpPr>
          <p:cNvPr id="347" name="Gerade Verbindung mit Pfeil 346"/>
          <p:cNvCxnSpPr/>
          <p:nvPr/>
        </p:nvCxnSpPr>
        <p:spPr bwMode="auto">
          <a:xfrm>
            <a:off x="5791200" y="4876800"/>
            <a:ext cx="0" cy="1600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5" name="Gerade Verbindung mit Pfeil 364"/>
          <p:cNvCxnSpPr/>
          <p:nvPr/>
        </p:nvCxnSpPr>
        <p:spPr bwMode="auto">
          <a:xfrm>
            <a:off x="5486400" y="4876800"/>
            <a:ext cx="0" cy="1600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6" name="Gerade Verbindung mit Pfeil 365"/>
          <p:cNvCxnSpPr/>
          <p:nvPr/>
        </p:nvCxnSpPr>
        <p:spPr bwMode="auto">
          <a:xfrm>
            <a:off x="5334000" y="4876800"/>
            <a:ext cx="0" cy="1600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7" name="Gerade Verbindung mit Pfeil 366"/>
          <p:cNvCxnSpPr/>
          <p:nvPr/>
        </p:nvCxnSpPr>
        <p:spPr bwMode="auto">
          <a:xfrm>
            <a:off x="5181600" y="4876800"/>
            <a:ext cx="0" cy="1600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8" name="Gerade Verbindung mit Pfeil 367"/>
          <p:cNvCxnSpPr/>
          <p:nvPr/>
        </p:nvCxnSpPr>
        <p:spPr bwMode="auto">
          <a:xfrm>
            <a:off x="5029200" y="4876800"/>
            <a:ext cx="0" cy="1600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9" name="Abgerundetes Rechteck 142"/>
          <p:cNvSpPr>
            <a:spLocks noChangeArrowheads="1"/>
          </p:cNvSpPr>
          <p:nvPr/>
        </p:nvSpPr>
        <p:spPr bwMode="auto">
          <a:xfrm>
            <a:off x="990600" y="990600"/>
            <a:ext cx="228600" cy="45720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dirty="0" smtClean="0"/>
              <a:t>f</a:t>
            </a:r>
            <a:endParaRPr lang="de-DE" altLang="de-DE" dirty="0"/>
          </a:p>
        </p:txBody>
      </p:sp>
      <p:cxnSp>
        <p:nvCxnSpPr>
          <p:cNvPr id="270" name="Gerade Verbindung mit Pfeil 269"/>
          <p:cNvCxnSpPr/>
          <p:nvPr/>
        </p:nvCxnSpPr>
        <p:spPr bwMode="auto">
          <a:xfrm>
            <a:off x="533400" y="1219200"/>
            <a:ext cx="457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3" name="Textfeld 272"/>
          <p:cNvSpPr txBox="1"/>
          <p:nvPr/>
        </p:nvSpPr>
        <p:spPr>
          <a:xfrm>
            <a:off x="446037" y="990600"/>
            <a:ext cx="4443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5+1</a:t>
            </a:r>
            <a:endParaRPr lang="de-DE" dirty="0"/>
          </a:p>
        </p:txBody>
      </p:sp>
      <p:cxnSp>
        <p:nvCxnSpPr>
          <p:cNvPr id="276" name="Gerade Verbindung mit Pfeil 275"/>
          <p:cNvCxnSpPr/>
          <p:nvPr/>
        </p:nvCxnSpPr>
        <p:spPr bwMode="auto">
          <a:xfrm>
            <a:off x="1219200" y="1219200"/>
            <a:ext cx="1143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7" name="Gerade Verbindung 276"/>
          <p:cNvCxnSpPr/>
          <p:nvPr/>
        </p:nvCxnSpPr>
        <p:spPr bwMode="auto">
          <a:xfrm flipH="1">
            <a:off x="762000" y="1143000"/>
            <a:ext cx="76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9" name="Abgerundetes Rechteck 142"/>
          <p:cNvSpPr>
            <a:spLocks noChangeArrowheads="1"/>
          </p:cNvSpPr>
          <p:nvPr/>
        </p:nvSpPr>
        <p:spPr bwMode="auto">
          <a:xfrm>
            <a:off x="2362200" y="990600"/>
            <a:ext cx="228600" cy="45720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dirty="0" smtClean="0"/>
              <a:t>f</a:t>
            </a:r>
            <a:endParaRPr lang="de-DE" altLang="de-DE" dirty="0"/>
          </a:p>
        </p:txBody>
      </p:sp>
      <p:sp>
        <p:nvSpPr>
          <p:cNvPr id="281" name="Abgerundetes Rechteck 142"/>
          <p:cNvSpPr>
            <a:spLocks noChangeArrowheads="1"/>
          </p:cNvSpPr>
          <p:nvPr/>
        </p:nvSpPr>
        <p:spPr bwMode="auto">
          <a:xfrm>
            <a:off x="3886200" y="990600"/>
            <a:ext cx="228600" cy="45720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dirty="0" smtClean="0"/>
              <a:t>f</a:t>
            </a:r>
            <a:endParaRPr lang="de-DE" altLang="de-DE" dirty="0"/>
          </a:p>
        </p:txBody>
      </p:sp>
      <p:cxnSp>
        <p:nvCxnSpPr>
          <p:cNvPr id="283" name="Gerade Verbindung mit Pfeil 282"/>
          <p:cNvCxnSpPr/>
          <p:nvPr/>
        </p:nvCxnSpPr>
        <p:spPr bwMode="auto">
          <a:xfrm>
            <a:off x="2590800" y="1219200"/>
            <a:ext cx="1295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8" name="Rechteck 287"/>
          <p:cNvSpPr/>
          <p:nvPr/>
        </p:nvSpPr>
        <p:spPr bwMode="auto">
          <a:xfrm>
            <a:off x="4495800" y="990600"/>
            <a:ext cx="1524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90" name="Gerade Verbindung mit Pfeil 289"/>
          <p:cNvCxnSpPr/>
          <p:nvPr/>
        </p:nvCxnSpPr>
        <p:spPr bwMode="auto">
          <a:xfrm>
            <a:off x="4648200" y="1066800"/>
            <a:ext cx="457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2" name="Gerade Verbindung mit Pfeil 291"/>
          <p:cNvCxnSpPr/>
          <p:nvPr/>
        </p:nvCxnSpPr>
        <p:spPr bwMode="auto">
          <a:xfrm>
            <a:off x="4648200" y="1143000"/>
            <a:ext cx="609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5" name="Gerade Verbindung mit Pfeil 294"/>
          <p:cNvCxnSpPr/>
          <p:nvPr/>
        </p:nvCxnSpPr>
        <p:spPr bwMode="auto">
          <a:xfrm>
            <a:off x="4648200" y="12192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8" name="Gerade Verbindung mit Pfeil 297"/>
          <p:cNvCxnSpPr/>
          <p:nvPr/>
        </p:nvCxnSpPr>
        <p:spPr bwMode="auto">
          <a:xfrm>
            <a:off x="4648200" y="1295400"/>
            <a:ext cx="914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1" name="Gerade Verbindung mit Pfeil 300"/>
          <p:cNvCxnSpPr/>
          <p:nvPr/>
        </p:nvCxnSpPr>
        <p:spPr bwMode="auto">
          <a:xfrm>
            <a:off x="4648200" y="1371600"/>
            <a:ext cx="1219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6" name="Gerade Verbindung 305"/>
          <p:cNvCxnSpPr/>
          <p:nvPr/>
        </p:nvCxnSpPr>
        <p:spPr bwMode="auto">
          <a:xfrm flipH="1">
            <a:off x="4876800" y="1295400"/>
            <a:ext cx="76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7" name="Gerade Verbindung 316"/>
          <p:cNvCxnSpPr/>
          <p:nvPr/>
        </p:nvCxnSpPr>
        <p:spPr bwMode="auto">
          <a:xfrm flipH="1">
            <a:off x="4876800" y="990600"/>
            <a:ext cx="76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0" name="Gerade Verbindung mit Pfeil 339"/>
          <p:cNvCxnSpPr>
            <a:endCxn id="288" idx="1"/>
          </p:cNvCxnSpPr>
          <p:nvPr/>
        </p:nvCxnSpPr>
        <p:spPr bwMode="auto">
          <a:xfrm>
            <a:off x="4114800" y="12192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Gerade Verbindung 15"/>
          <p:cNvCxnSpPr/>
          <p:nvPr/>
        </p:nvCxnSpPr>
        <p:spPr bwMode="auto">
          <a:xfrm flipV="1">
            <a:off x="4191000" y="13716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3" name="Gerade Verbindung mit Pfeil 342"/>
          <p:cNvCxnSpPr/>
          <p:nvPr/>
        </p:nvCxnSpPr>
        <p:spPr bwMode="auto">
          <a:xfrm>
            <a:off x="4191000" y="13716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6" name="Gerade Verbindung 345"/>
          <p:cNvCxnSpPr/>
          <p:nvPr/>
        </p:nvCxnSpPr>
        <p:spPr bwMode="auto">
          <a:xfrm>
            <a:off x="5105400" y="914400"/>
            <a:ext cx="0" cy="3124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8" name="Gerade Verbindung 347"/>
          <p:cNvCxnSpPr/>
          <p:nvPr/>
        </p:nvCxnSpPr>
        <p:spPr bwMode="auto">
          <a:xfrm>
            <a:off x="5257800" y="914400"/>
            <a:ext cx="0" cy="3124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9" name="Gerade Verbindung 348"/>
          <p:cNvCxnSpPr/>
          <p:nvPr/>
        </p:nvCxnSpPr>
        <p:spPr bwMode="auto">
          <a:xfrm>
            <a:off x="5410200" y="914400"/>
            <a:ext cx="0" cy="3124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0" name="Gerade Verbindung 349"/>
          <p:cNvCxnSpPr/>
          <p:nvPr/>
        </p:nvCxnSpPr>
        <p:spPr bwMode="auto">
          <a:xfrm>
            <a:off x="5562600" y="914400"/>
            <a:ext cx="0" cy="3124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1" name="Gerade Verbindung 350"/>
          <p:cNvCxnSpPr/>
          <p:nvPr/>
        </p:nvCxnSpPr>
        <p:spPr bwMode="auto">
          <a:xfrm>
            <a:off x="5867400" y="914400"/>
            <a:ext cx="0" cy="3124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4" name="Gerade Verbindung mit Pfeil 353"/>
          <p:cNvCxnSpPr/>
          <p:nvPr/>
        </p:nvCxnSpPr>
        <p:spPr bwMode="auto">
          <a:xfrm>
            <a:off x="5867400" y="4038600"/>
            <a:ext cx="0" cy="1600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5" name="Gerade Verbindung mit Pfeil 354"/>
          <p:cNvCxnSpPr/>
          <p:nvPr/>
        </p:nvCxnSpPr>
        <p:spPr bwMode="auto">
          <a:xfrm>
            <a:off x="5562600" y="4038600"/>
            <a:ext cx="0" cy="1600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6" name="Gerade Verbindung mit Pfeil 355"/>
          <p:cNvCxnSpPr/>
          <p:nvPr/>
        </p:nvCxnSpPr>
        <p:spPr bwMode="auto">
          <a:xfrm>
            <a:off x="5410200" y="4038600"/>
            <a:ext cx="0" cy="1600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9" name="Gerade Verbindung mit Pfeil 368"/>
          <p:cNvCxnSpPr/>
          <p:nvPr/>
        </p:nvCxnSpPr>
        <p:spPr bwMode="auto">
          <a:xfrm>
            <a:off x="5257800" y="4038600"/>
            <a:ext cx="0" cy="1600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0" name="Gerade Verbindung mit Pfeil 369"/>
          <p:cNvCxnSpPr/>
          <p:nvPr/>
        </p:nvCxnSpPr>
        <p:spPr bwMode="auto">
          <a:xfrm>
            <a:off x="5105400" y="4038600"/>
            <a:ext cx="0" cy="1600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1" name="Textfeld 370"/>
          <p:cNvSpPr txBox="1"/>
          <p:nvPr/>
        </p:nvSpPr>
        <p:spPr>
          <a:xfrm>
            <a:off x="4431760" y="1447800"/>
            <a:ext cx="7040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7b </a:t>
            </a:r>
            <a:r>
              <a:rPr lang="de-DE" dirty="0" err="1" smtClean="0"/>
              <a:t>addr</a:t>
            </a:r>
            <a:endParaRPr lang="de-DE" dirty="0"/>
          </a:p>
        </p:txBody>
      </p:sp>
      <p:sp>
        <p:nvSpPr>
          <p:cNvPr id="372" name="Textfeld 371"/>
          <p:cNvSpPr txBox="1"/>
          <p:nvPr/>
        </p:nvSpPr>
        <p:spPr>
          <a:xfrm>
            <a:off x="1817637" y="990600"/>
            <a:ext cx="4443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5+1</a:t>
            </a:r>
            <a:endParaRPr lang="de-DE" dirty="0"/>
          </a:p>
        </p:txBody>
      </p:sp>
      <p:cxnSp>
        <p:nvCxnSpPr>
          <p:cNvPr id="373" name="Gerade Verbindung 372"/>
          <p:cNvCxnSpPr/>
          <p:nvPr/>
        </p:nvCxnSpPr>
        <p:spPr bwMode="auto">
          <a:xfrm flipH="1">
            <a:off x="2133600" y="1143000"/>
            <a:ext cx="76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4" name="Textfeld 373"/>
          <p:cNvSpPr txBox="1"/>
          <p:nvPr/>
        </p:nvSpPr>
        <p:spPr>
          <a:xfrm>
            <a:off x="3276600" y="9906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6</a:t>
            </a:r>
            <a:endParaRPr lang="de-DE" dirty="0"/>
          </a:p>
        </p:txBody>
      </p:sp>
      <p:cxnSp>
        <p:nvCxnSpPr>
          <p:cNvPr id="375" name="Gerade Verbindung 374"/>
          <p:cNvCxnSpPr/>
          <p:nvPr/>
        </p:nvCxnSpPr>
        <p:spPr bwMode="auto">
          <a:xfrm flipH="1">
            <a:off x="3505200" y="1143000"/>
            <a:ext cx="76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7" name="Textfeld 376"/>
          <p:cNvSpPr txBox="1"/>
          <p:nvPr/>
        </p:nvSpPr>
        <p:spPr>
          <a:xfrm>
            <a:off x="4724400" y="8382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6</a:t>
            </a:r>
            <a:endParaRPr lang="de-DE" dirty="0"/>
          </a:p>
        </p:txBody>
      </p:sp>
      <p:sp>
        <p:nvSpPr>
          <p:cNvPr id="378" name="Textfeld 377"/>
          <p:cNvSpPr txBox="1"/>
          <p:nvPr/>
        </p:nvSpPr>
        <p:spPr>
          <a:xfrm>
            <a:off x="4724400" y="12954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6</a:t>
            </a:r>
            <a:endParaRPr lang="de-DE" dirty="0"/>
          </a:p>
        </p:txBody>
      </p:sp>
      <p:sp>
        <p:nvSpPr>
          <p:cNvPr id="379" name="Textfeld 378"/>
          <p:cNvSpPr txBox="1"/>
          <p:nvPr/>
        </p:nvSpPr>
        <p:spPr>
          <a:xfrm>
            <a:off x="4267200" y="1524000"/>
            <a:ext cx="3032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in</a:t>
            </a:r>
            <a:endParaRPr lang="de-DE" dirty="0"/>
          </a:p>
        </p:txBody>
      </p:sp>
      <p:sp>
        <p:nvSpPr>
          <p:cNvPr id="380" name="Textfeld 379"/>
          <p:cNvSpPr txBox="1"/>
          <p:nvPr/>
        </p:nvSpPr>
        <p:spPr>
          <a:xfrm>
            <a:off x="4191000" y="990600"/>
            <a:ext cx="3032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in</a:t>
            </a:r>
            <a:endParaRPr lang="de-DE" dirty="0"/>
          </a:p>
        </p:txBody>
      </p:sp>
      <p:sp>
        <p:nvSpPr>
          <p:cNvPr id="381" name="Abgerundetes Rechteck 142"/>
          <p:cNvSpPr>
            <a:spLocks noChangeArrowheads="1"/>
          </p:cNvSpPr>
          <p:nvPr/>
        </p:nvSpPr>
        <p:spPr bwMode="auto">
          <a:xfrm>
            <a:off x="990600" y="3429000"/>
            <a:ext cx="228600" cy="45720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dirty="0" smtClean="0"/>
              <a:t>f</a:t>
            </a:r>
            <a:endParaRPr lang="de-DE" altLang="de-DE" dirty="0"/>
          </a:p>
        </p:txBody>
      </p:sp>
      <p:cxnSp>
        <p:nvCxnSpPr>
          <p:cNvPr id="382" name="Gerade Verbindung mit Pfeil 381"/>
          <p:cNvCxnSpPr/>
          <p:nvPr/>
        </p:nvCxnSpPr>
        <p:spPr bwMode="auto">
          <a:xfrm>
            <a:off x="533400" y="3657600"/>
            <a:ext cx="457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3" name="Textfeld 382"/>
          <p:cNvSpPr txBox="1"/>
          <p:nvPr/>
        </p:nvSpPr>
        <p:spPr>
          <a:xfrm>
            <a:off x="446037" y="3429000"/>
            <a:ext cx="4443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5+1</a:t>
            </a:r>
            <a:endParaRPr lang="de-DE" dirty="0"/>
          </a:p>
        </p:txBody>
      </p:sp>
      <p:cxnSp>
        <p:nvCxnSpPr>
          <p:cNvPr id="384" name="Gerade Verbindung mit Pfeil 383"/>
          <p:cNvCxnSpPr/>
          <p:nvPr/>
        </p:nvCxnSpPr>
        <p:spPr bwMode="auto">
          <a:xfrm>
            <a:off x="1219200" y="3657600"/>
            <a:ext cx="1143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5" name="Gerade Verbindung 384"/>
          <p:cNvCxnSpPr/>
          <p:nvPr/>
        </p:nvCxnSpPr>
        <p:spPr bwMode="auto">
          <a:xfrm flipH="1">
            <a:off x="762000" y="3581400"/>
            <a:ext cx="76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6" name="Abgerundetes Rechteck 142"/>
          <p:cNvSpPr>
            <a:spLocks noChangeArrowheads="1"/>
          </p:cNvSpPr>
          <p:nvPr/>
        </p:nvSpPr>
        <p:spPr bwMode="auto">
          <a:xfrm>
            <a:off x="2362200" y="3429000"/>
            <a:ext cx="228600" cy="45720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dirty="0" smtClean="0"/>
              <a:t>f</a:t>
            </a:r>
            <a:endParaRPr lang="de-DE" altLang="de-DE" dirty="0"/>
          </a:p>
        </p:txBody>
      </p:sp>
      <p:sp>
        <p:nvSpPr>
          <p:cNvPr id="387" name="Abgerundetes Rechteck 142"/>
          <p:cNvSpPr>
            <a:spLocks noChangeArrowheads="1"/>
          </p:cNvSpPr>
          <p:nvPr/>
        </p:nvSpPr>
        <p:spPr bwMode="auto">
          <a:xfrm>
            <a:off x="3886200" y="3429000"/>
            <a:ext cx="228600" cy="45720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dirty="0" smtClean="0"/>
              <a:t>f</a:t>
            </a:r>
            <a:endParaRPr lang="de-DE" altLang="de-DE" dirty="0"/>
          </a:p>
        </p:txBody>
      </p:sp>
      <p:cxnSp>
        <p:nvCxnSpPr>
          <p:cNvPr id="388" name="Gerade Verbindung mit Pfeil 387"/>
          <p:cNvCxnSpPr/>
          <p:nvPr/>
        </p:nvCxnSpPr>
        <p:spPr bwMode="auto">
          <a:xfrm>
            <a:off x="2590800" y="3657600"/>
            <a:ext cx="1295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9" name="Rechteck 388"/>
          <p:cNvSpPr/>
          <p:nvPr/>
        </p:nvSpPr>
        <p:spPr bwMode="auto">
          <a:xfrm>
            <a:off x="4495800" y="3429000"/>
            <a:ext cx="1524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90" name="Gerade Verbindung mit Pfeil 389"/>
          <p:cNvCxnSpPr/>
          <p:nvPr/>
        </p:nvCxnSpPr>
        <p:spPr bwMode="auto">
          <a:xfrm>
            <a:off x="4648200" y="3505200"/>
            <a:ext cx="457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1" name="Gerade Verbindung mit Pfeil 390"/>
          <p:cNvCxnSpPr/>
          <p:nvPr/>
        </p:nvCxnSpPr>
        <p:spPr bwMode="auto">
          <a:xfrm>
            <a:off x="4648200" y="3581400"/>
            <a:ext cx="609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2" name="Gerade Verbindung mit Pfeil 391"/>
          <p:cNvCxnSpPr/>
          <p:nvPr/>
        </p:nvCxnSpPr>
        <p:spPr bwMode="auto">
          <a:xfrm>
            <a:off x="4648200" y="36576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3" name="Gerade Verbindung mit Pfeil 392"/>
          <p:cNvCxnSpPr/>
          <p:nvPr/>
        </p:nvCxnSpPr>
        <p:spPr bwMode="auto">
          <a:xfrm>
            <a:off x="4648200" y="3733800"/>
            <a:ext cx="914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4" name="Gerade Verbindung mit Pfeil 393"/>
          <p:cNvCxnSpPr/>
          <p:nvPr/>
        </p:nvCxnSpPr>
        <p:spPr bwMode="auto">
          <a:xfrm>
            <a:off x="4648200" y="3810000"/>
            <a:ext cx="1219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5" name="Gerade Verbindung 394"/>
          <p:cNvCxnSpPr/>
          <p:nvPr/>
        </p:nvCxnSpPr>
        <p:spPr bwMode="auto">
          <a:xfrm flipH="1">
            <a:off x="4876800" y="3733800"/>
            <a:ext cx="76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6" name="Gerade Verbindung 395"/>
          <p:cNvCxnSpPr/>
          <p:nvPr/>
        </p:nvCxnSpPr>
        <p:spPr bwMode="auto">
          <a:xfrm flipH="1">
            <a:off x="4876800" y="3429000"/>
            <a:ext cx="76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7" name="Gerade Verbindung mit Pfeil 396"/>
          <p:cNvCxnSpPr>
            <a:endCxn id="389" idx="1"/>
          </p:cNvCxnSpPr>
          <p:nvPr/>
        </p:nvCxnSpPr>
        <p:spPr bwMode="auto">
          <a:xfrm>
            <a:off x="4114800" y="36576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8" name="Gerade Verbindung 397"/>
          <p:cNvCxnSpPr/>
          <p:nvPr/>
        </p:nvCxnSpPr>
        <p:spPr bwMode="auto">
          <a:xfrm flipV="1">
            <a:off x="4191000" y="38100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9" name="Textfeld 398"/>
          <p:cNvSpPr txBox="1"/>
          <p:nvPr/>
        </p:nvSpPr>
        <p:spPr>
          <a:xfrm>
            <a:off x="1817637" y="3429000"/>
            <a:ext cx="4443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5+1</a:t>
            </a:r>
            <a:endParaRPr lang="de-DE" dirty="0"/>
          </a:p>
        </p:txBody>
      </p:sp>
      <p:cxnSp>
        <p:nvCxnSpPr>
          <p:cNvPr id="400" name="Gerade Verbindung 399"/>
          <p:cNvCxnSpPr/>
          <p:nvPr/>
        </p:nvCxnSpPr>
        <p:spPr bwMode="auto">
          <a:xfrm flipH="1">
            <a:off x="2133600" y="3581400"/>
            <a:ext cx="76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1" name="Textfeld 400"/>
          <p:cNvSpPr txBox="1"/>
          <p:nvPr/>
        </p:nvSpPr>
        <p:spPr>
          <a:xfrm>
            <a:off x="3276600" y="34290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6</a:t>
            </a:r>
            <a:endParaRPr lang="de-DE" dirty="0"/>
          </a:p>
        </p:txBody>
      </p:sp>
      <p:cxnSp>
        <p:nvCxnSpPr>
          <p:cNvPr id="402" name="Gerade Verbindung 401"/>
          <p:cNvCxnSpPr/>
          <p:nvPr/>
        </p:nvCxnSpPr>
        <p:spPr bwMode="auto">
          <a:xfrm flipH="1">
            <a:off x="3505200" y="3581400"/>
            <a:ext cx="76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3" name="Textfeld 402"/>
          <p:cNvSpPr txBox="1"/>
          <p:nvPr/>
        </p:nvSpPr>
        <p:spPr>
          <a:xfrm>
            <a:off x="4724400" y="32766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6</a:t>
            </a:r>
            <a:endParaRPr lang="de-DE" dirty="0"/>
          </a:p>
        </p:txBody>
      </p:sp>
      <p:sp>
        <p:nvSpPr>
          <p:cNvPr id="404" name="Textfeld 403"/>
          <p:cNvSpPr txBox="1"/>
          <p:nvPr/>
        </p:nvSpPr>
        <p:spPr>
          <a:xfrm>
            <a:off x="4191000" y="3429000"/>
            <a:ext cx="3032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in</a:t>
            </a:r>
            <a:endParaRPr lang="de-DE" dirty="0"/>
          </a:p>
        </p:txBody>
      </p:sp>
      <p:cxnSp>
        <p:nvCxnSpPr>
          <p:cNvPr id="405" name="Gerade Verbindung mit Pfeil 404"/>
          <p:cNvCxnSpPr/>
          <p:nvPr/>
        </p:nvCxnSpPr>
        <p:spPr bwMode="auto">
          <a:xfrm>
            <a:off x="4191000" y="38100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7" name="Gerade Verbindung mit Pfeil 306"/>
          <p:cNvCxnSpPr/>
          <p:nvPr/>
        </p:nvCxnSpPr>
        <p:spPr bwMode="auto">
          <a:xfrm flipH="1">
            <a:off x="2895600" y="49530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8" name="Textfeld 357"/>
          <p:cNvSpPr txBox="1">
            <a:spLocks noChangeArrowheads="1"/>
          </p:cNvSpPr>
          <p:nvPr/>
        </p:nvSpPr>
        <p:spPr bwMode="auto">
          <a:xfrm>
            <a:off x="98832" y="762000"/>
            <a:ext cx="140455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de-DE" dirty="0" smtClean="0"/>
              <a:t>Address</a:t>
            </a:r>
            <a:r>
              <a:rPr lang="en-US" altLang="de-DE" dirty="0"/>
              <a:t>, </a:t>
            </a:r>
            <a:r>
              <a:rPr lang="en-US" altLang="de-DE" dirty="0" smtClean="0"/>
              <a:t>overflow</a:t>
            </a:r>
            <a:endParaRPr lang="en-US" altLang="de-DE" dirty="0"/>
          </a:p>
        </p:txBody>
      </p:sp>
      <p:sp>
        <p:nvSpPr>
          <p:cNvPr id="190" name="Textfeld 357"/>
          <p:cNvSpPr txBox="1">
            <a:spLocks noChangeArrowheads="1"/>
          </p:cNvSpPr>
          <p:nvPr/>
        </p:nvSpPr>
        <p:spPr bwMode="auto">
          <a:xfrm>
            <a:off x="516167" y="1600200"/>
            <a:ext cx="37221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de-DE" dirty="0" smtClean="0"/>
              <a:t>Hit</a:t>
            </a:r>
            <a:endParaRPr lang="en-US" altLang="de-DE" dirty="0"/>
          </a:p>
        </p:txBody>
      </p:sp>
      <p:sp>
        <p:nvSpPr>
          <p:cNvPr id="3" name="Ellipse 2"/>
          <p:cNvSpPr/>
          <p:nvPr/>
        </p:nvSpPr>
        <p:spPr bwMode="auto">
          <a:xfrm>
            <a:off x="838200" y="838200"/>
            <a:ext cx="533400" cy="426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1" name="Ellipse 190"/>
          <p:cNvSpPr/>
          <p:nvPr/>
        </p:nvSpPr>
        <p:spPr bwMode="auto">
          <a:xfrm>
            <a:off x="2209800" y="990600"/>
            <a:ext cx="533400" cy="426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2" name="Ellipse 191"/>
          <p:cNvSpPr/>
          <p:nvPr/>
        </p:nvSpPr>
        <p:spPr bwMode="auto">
          <a:xfrm>
            <a:off x="3733800" y="990600"/>
            <a:ext cx="533400" cy="426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381000" y="4800600"/>
            <a:ext cx="670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Stage1</a:t>
            </a:r>
            <a:endParaRPr lang="de-DE" dirty="0"/>
          </a:p>
        </p:txBody>
      </p:sp>
      <p:sp>
        <p:nvSpPr>
          <p:cNvPr id="194" name="Textfeld 193"/>
          <p:cNvSpPr txBox="1"/>
          <p:nvPr/>
        </p:nvSpPr>
        <p:spPr>
          <a:xfrm>
            <a:off x="1905000" y="5105400"/>
            <a:ext cx="670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Stage2</a:t>
            </a:r>
            <a:endParaRPr lang="de-DE" dirty="0"/>
          </a:p>
        </p:txBody>
      </p:sp>
      <p:sp>
        <p:nvSpPr>
          <p:cNvPr id="197" name="Textfeld 196"/>
          <p:cNvSpPr txBox="1"/>
          <p:nvPr/>
        </p:nvSpPr>
        <p:spPr>
          <a:xfrm>
            <a:off x="3657600" y="5181600"/>
            <a:ext cx="670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Stage3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69113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DSSMALL2_2">
  <a:themeElements>
    <a:clrScheme name="SDSSMALL2_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DSSMALL2_2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SDSSMALL2_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SDSSMALL2_2</Template>
  <TotalTime>0</TotalTime>
  <Words>314</Words>
  <Application>Microsoft Office PowerPoint</Application>
  <PresentationFormat>Bildschirmpräsentation (4:3)</PresentationFormat>
  <Paragraphs>221</Paragraphs>
  <Slides>6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7" baseType="lpstr">
      <vt:lpstr>SDSSMALL2_2</vt:lpstr>
      <vt:lpstr>…</vt:lpstr>
      <vt:lpstr>…</vt:lpstr>
      <vt:lpstr>…</vt:lpstr>
      <vt:lpstr>…</vt:lpstr>
      <vt:lpstr>…</vt:lpstr>
      <vt:lpstr>…</vt:lpstr>
    </vt:vector>
  </TitlesOfParts>
  <Company>University Mannheim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Ivan Peric</dc:creator>
  <cp:lastModifiedBy>ivan</cp:lastModifiedBy>
  <cp:revision>646</cp:revision>
  <dcterms:created xsi:type="dcterms:W3CDTF">2010-08-30T10:07:17Z</dcterms:created>
  <dcterms:modified xsi:type="dcterms:W3CDTF">2015-05-03T11:58:13Z</dcterms:modified>
</cp:coreProperties>
</file>