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3" r:id="rId2"/>
    <p:sldId id="487" r:id="rId3"/>
    <p:sldId id="485" r:id="rId4"/>
    <p:sldId id="486" r:id="rId5"/>
    <p:sldId id="475" r:id="rId6"/>
    <p:sldId id="477" r:id="rId7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7" autoAdjust="0"/>
    <p:restoredTop sz="91156" autoAdjust="0"/>
  </p:normalViewPr>
  <p:slideViewPr>
    <p:cSldViewPr>
      <p:cViewPr>
        <p:scale>
          <a:sx n="75" d="100"/>
          <a:sy n="75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C2D8B590-9B76-490E-A7B2-8546C6EC42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55910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D224D19-0344-4F4B-89C2-CBF4B6C65BF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453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7824-5E48-4B9C-A110-0305FE889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442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EBF5-2A5F-43F6-88B1-CB7CF17FE0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645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43F23-CEE8-4BA9-BD44-9D6F019821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63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9CA0-97D3-4388-941C-F32DC89FBE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888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2CEC3-0960-44AB-ADB4-06AB9C1766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255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530F9-F3F8-4E89-B0B5-C36555CB48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021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D29AD-C7AA-4991-91E2-6AEC9D42C9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304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CCEDA-D21E-4319-9682-2E2CD53C83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09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33C4-7BCF-40FF-8257-FD2AC38AF9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529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7C83-A708-4D93-B07A-98914C83AA9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48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4E99-22B8-4942-AC46-0F3B9AE0CF8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6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0AB766-A106-43D4-9AEB-683B9DEB91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0" y="6477000"/>
            <a:ext cx="34528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Ivan </a:t>
            </a:r>
            <a:r>
              <a:rPr lang="en-US" dirty="0" err="1" smtClean="0"/>
              <a:t>Peric</a:t>
            </a:r>
            <a:r>
              <a:rPr lang="en-US" dirty="0" smtClean="0"/>
              <a:t>, Monolithic Detectors for Strip Region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C533B6-74DA-4917-8527-95DA19EAA26F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sp>
        <p:nvSpPr>
          <p:cNvPr id="267" name="Rechteck 332"/>
          <p:cNvSpPr>
            <a:spLocks noChangeArrowheads="1"/>
          </p:cNvSpPr>
          <p:nvPr/>
        </p:nvSpPr>
        <p:spPr bwMode="auto">
          <a:xfrm>
            <a:off x="5486400" y="3200400"/>
            <a:ext cx="381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lat</a:t>
            </a:r>
            <a:endParaRPr lang="de-DE" altLang="de-DE" dirty="0"/>
          </a:p>
        </p:txBody>
      </p:sp>
      <p:sp>
        <p:nvSpPr>
          <p:cNvPr id="268" name="Abgerundetes Rechteck 333"/>
          <p:cNvSpPr>
            <a:spLocks noChangeArrowheads="1"/>
          </p:cNvSpPr>
          <p:nvPr/>
        </p:nvSpPr>
        <p:spPr bwMode="auto">
          <a:xfrm>
            <a:off x="6934200" y="3505200"/>
            <a:ext cx="6096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addr</a:t>
            </a:r>
            <a:endParaRPr lang="de-DE" altLang="de-DE" dirty="0"/>
          </a:p>
        </p:txBody>
      </p:sp>
      <p:cxnSp>
        <p:nvCxnSpPr>
          <p:cNvPr id="270" name="Gerade Verbindung mit Pfeil 341"/>
          <p:cNvCxnSpPr>
            <a:cxnSpLocks noChangeShapeType="1"/>
          </p:cNvCxnSpPr>
          <p:nvPr/>
        </p:nvCxnSpPr>
        <p:spPr bwMode="auto">
          <a:xfrm>
            <a:off x="6629400" y="33528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mit Pfeil 343"/>
          <p:cNvCxnSpPr>
            <a:cxnSpLocks noChangeShapeType="1"/>
          </p:cNvCxnSpPr>
          <p:nvPr/>
        </p:nvCxnSpPr>
        <p:spPr bwMode="auto">
          <a:xfrm>
            <a:off x="81534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3" name="Rechteck 346"/>
          <p:cNvSpPr>
            <a:spLocks noChangeArrowheads="1"/>
          </p:cNvSpPr>
          <p:nvPr/>
        </p:nvSpPr>
        <p:spPr bwMode="auto">
          <a:xfrm>
            <a:off x="3657600" y="2895600"/>
            <a:ext cx="53340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sp>
        <p:nvSpPr>
          <p:cNvPr id="275" name="Abgerundetes Rechteck 348"/>
          <p:cNvSpPr>
            <a:spLocks noChangeArrowheads="1"/>
          </p:cNvSpPr>
          <p:nvPr/>
        </p:nvSpPr>
        <p:spPr bwMode="auto">
          <a:xfrm>
            <a:off x="4800600" y="3200400"/>
            <a:ext cx="304800" cy="533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/>
              <a:t>sr</a:t>
            </a:r>
            <a:endParaRPr lang="de-DE" altLang="de-DE" dirty="0"/>
          </a:p>
        </p:txBody>
      </p:sp>
      <p:sp>
        <p:nvSpPr>
          <p:cNvPr id="284" name="Textfeld 357"/>
          <p:cNvSpPr txBox="1">
            <a:spLocks noChangeArrowheads="1"/>
          </p:cNvSpPr>
          <p:nvPr/>
        </p:nvSpPr>
        <p:spPr bwMode="auto">
          <a:xfrm>
            <a:off x="7315200" y="3962400"/>
            <a:ext cx="16530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Address</a:t>
            </a:r>
            <a:r>
              <a:rPr lang="en-US" altLang="de-DE" dirty="0"/>
              <a:t>, </a:t>
            </a:r>
            <a:r>
              <a:rPr lang="en-US" altLang="de-DE" dirty="0" smtClean="0"/>
              <a:t>hit, overflow</a:t>
            </a:r>
            <a:endParaRPr lang="en-US" altLang="de-DE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838200" y="5029200"/>
            <a:ext cx="2362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mit Pfeil 49"/>
          <p:cNvCxnSpPr/>
          <p:nvPr/>
        </p:nvCxnSpPr>
        <p:spPr bwMode="auto">
          <a:xfrm>
            <a:off x="5105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5867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6482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733800" y="3200400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winkelte Verbindung 9"/>
          <p:cNvCxnSpPr/>
          <p:nvPr/>
        </p:nvCxnSpPr>
        <p:spPr bwMode="auto">
          <a:xfrm flipV="1">
            <a:off x="3810000" y="3276600"/>
            <a:ext cx="152400" cy="762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 flipV="1">
            <a:off x="4038600" y="3276600"/>
            <a:ext cx="228600" cy="76200"/>
            <a:chOff x="5410200" y="1905000"/>
            <a:chExt cx="228600" cy="76200"/>
          </a:xfrm>
        </p:grpSpPr>
        <p:cxnSp>
          <p:nvCxnSpPr>
            <p:cNvPr id="60" name="Gewinkelte Verbindung 59"/>
            <p:cNvCxnSpPr/>
            <p:nvPr/>
          </p:nvCxnSpPr>
          <p:spPr bwMode="auto">
            <a:xfrm flipV="1">
              <a:off x="54102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winkelte Verbindung 60"/>
            <p:cNvCxnSpPr/>
            <p:nvPr/>
          </p:nvCxnSpPr>
          <p:spPr bwMode="auto">
            <a:xfrm flipH="1" flipV="1">
              <a:off x="54864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mit Pfeil 62"/>
          <p:cNvCxnSpPr/>
          <p:nvPr/>
        </p:nvCxnSpPr>
        <p:spPr bwMode="auto">
          <a:xfrm>
            <a:off x="43434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4648200" y="3505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6781800" y="3352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4495800" y="38100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4958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334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hteck 93"/>
          <p:cNvSpPr/>
          <p:nvPr/>
        </p:nvSpPr>
        <p:spPr bwMode="auto">
          <a:xfrm>
            <a:off x="6248400" y="3200400"/>
            <a:ext cx="381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5867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97" name="Gerade Verbindung mit Pfeil 96"/>
          <p:cNvCxnSpPr/>
          <p:nvPr/>
        </p:nvCxnSpPr>
        <p:spPr bwMode="auto">
          <a:xfrm>
            <a:off x="6096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5105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04" name="Abgerundetes Rechteck 333"/>
          <p:cNvSpPr>
            <a:spLocks noChangeArrowheads="1"/>
          </p:cNvSpPr>
          <p:nvPr/>
        </p:nvSpPr>
        <p:spPr bwMode="auto">
          <a:xfrm>
            <a:off x="7696200" y="3505200"/>
            <a:ext cx="3810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hit</a:t>
            </a:r>
            <a:endParaRPr lang="de-DE" altLang="de-DE" dirty="0"/>
          </a:p>
        </p:txBody>
      </p:sp>
      <p:sp>
        <p:nvSpPr>
          <p:cNvPr id="107" name="Abgerundetes Rechteck 333"/>
          <p:cNvSpPr>
            <a:spLocks noChangeArrowheads="1"/>
          </p:cNvSpPr>
          <p:nvPr/>
        </p:nvSpPr>
        <p:spPr bwMode="auto">
          <a:xfrm>
            <a:off x="8229600" y="3505200"/>
            <a:ext cx="6858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logic</a:t>
            </a:r>
            <a:endParaRPr lang="de-DE" altLang="de-DE" dirty="0"/>
          </a:p>
        </p:txBody>
      </p:sp>
      <p:cxnSp>
        <p:nvCxnSpPr>
          <p:cNvPr id="111" name="Gerade Verbindung mit Pfeil 343"/>
          <p:cNvCxnSpPr>
            <a:cxnSpLocks noChangeShapeType="1"/>
            <a:endCxn id="268" idx="0"/>
          </p:cNvCxnSpPr>
          <p:nvPr/>
        </p:nvCxnSpPr>
        <p:spPr bwMode="auto">
          <a:xfrm>
            <a:off x="72390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343"/>
          <p:cNvCxnSpPr>
            <a:cxnSpLocks noChangeShapeType="1"/>
          </p:cNvCxnSpPr>
          <p:nvPr/>
        </p:nvCxnSpPr>
        <p:spPr bwMode="auto">
          <a:xfrm>
            <a:off x="78486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343"/>
          <p:cNvCxnSpPr>
            <a:cxnSpLocks noChangeShapeType="1"/>
          </p:cNvCxnSpPr>
          <p:nvPr/>
        </p:nvCxnSpPr>
        <p:spPr bwMode="auto">
          <a:xfrm>
            <a:off x="84582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mit Pfeil 343"/>
          <p:cNvCxnSpPr>
            <a:cxnSpLocks noChangeShapeType="1"/>
          </p:cNvCxnSpPr>
          <p:nvPr/>
        </p:nvCxnSpPr>
        <p:spPr bwMode="auto">
          <a:xfrm>
            <a:off x="8610600" y="2590800"/>
            <a:ext cx="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343"/>
          <p:cNvCxnSpPr>
            <a:cxnSpLocks noChangeShapeType="1"/>
          </p:cNvCxnSpPr>
          <p:nvPr/>
        </p:nvCxnSpPr>
        <p:spPr bwMode="auto">
          <a:xfrm>
            <a:off x="76200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>
            <a:stCxn id="268" idx="3"/>
          </p:cNvCxnSpPr>
          <p:nvPr/>
        </p:nvCxnSpPr>
        <p:spPr bwMode="auto">
          <a:xfrm>
            <a:off x="75438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80772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343"/>
          <p:cNvCxnSpPr>
            <a:cxnSpLocks noChangeShapeType="1"/>
          </p:cNvCxnSpPr>
          <p:nvPr/>
        </p:nvCxnSpPr>
        <p:spPr bwMode="auto">
          <a:xfrm>
            <a:off x="8610600" y="381000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mit Pfeil 129"/>
          <p:cNvCxnSpPr/>
          <p:nvPr/>
        </p:nvCxnSpPr>
        <p:spPr bwMode="auto">
          <a:xfrm>
            <a:off x="34290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810000" y="2971800"/>
            <a:ext cx="387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19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1371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5240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16764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18288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1981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2133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2860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219200" y="44196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M2 </a:t>
            </a:r>
            <a:r>
              <a:rPr lang="de-DE" dirty="0" err="1" smtClean="0"/>
              <a:t>and</a:t>
            </a:r>
            <a:r>
              <a:rPr lang="de-DE" dirty="0" smtClean="0"/>
              <a:t> M3</a:t>
            </a:r>
          </a:p>
          <a:p>
            <a:pPr algn="l"/>
            <a:r>
              <a:rPr lang="de-DE" dirty="0" smtClean="0"/>
              <a:t>64 </a:t>
            </a:r>
            <a:r>
              <a:rPr lang="de-DE" dirty="0" err="1" smtClean="0"/>
              <a:t>lines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914400" y="51054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TDAC</a:t>
            </a:r>
          </a:p>
        </p:txBody>
      </p:sp>
      <p:sp>
        <p:nvSpPr>
          <p:cNvPr id="91" name="Rechteck 90"/>
          <p:cNvSpPr/>
          <p:nvPr/>
        </p:nvSpPr>
        <p:spPr bwMode="auto">
          <a:xfrm>
            <a:off x="2057400" y="51054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CR</a:t>
            </a:r>
          </a:p>
        </p:txBody>
      </p:sp>
      <p:sp>
        <p:nvSpPr>
          <p:cNvPr id="92" name="Rechteck 91"/>
          <p:cNvSpPr/>
          <p:nvPr/>
        </p:nvSpPr>
        <p:spPr bwMode="auto">
          <a:xfrm>
            <a:off x="2590800" y="5105400"/>
            <a:ext cx="533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Comparator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24384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25908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 bwMode="auto">
          <a:xfrm>
            <a:off x="3276600" y="5029200"/>
            <a:ext cx="2362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Logic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3276600" y="4038600"/>
            <a:ext cx="381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5638801" y="4038600"/>
            <a:ext cx="3352799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3200400" y="4038600"/>
            <a:ext cx="381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Gleichschenkliges Dreieck 291"/>
          <p:cNvSpPr>
            <a:spLocks noChangeArrowheads="1"/>
          </p:cNvSpPr>
          <p:nvPr/>
        </p:nvSpPr>
        <p:spPr bwMode="auto">
          <a:xfrm rot="5400000">
            <a:off x="685800" y="1152525"/>
            <a:ext cx="304800" cy="304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58" name="Gerade Verbindung 292"/>
          <p:cNvCxnSpPr>
            <a:cxnSpLocks noChangeShapeType="1"/>
          </p:cNvCxnSpPr>
          <p:nvPr/>
        </p:nvCxnSpPr>
        <p:spPr bwMode="auto">
          <a:xfrm>
            <a:off x="5334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293"/>
          <p:cNvCxnSpPr>
            <a:cxnSpLocks noChangeShapeType="1"/>
          </p:cNvCxnSpPr>
          <p:nvPr/>
        </p:nvCxnSpPr>
        <p:spPr bwMode="auto">
          <a:xfrm>
            <a:off x="9906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294"/>
          <p:cNvCxnSpPr>
            <a:cxnSpLocks noChangeShapeType="1"/>
          </p:cNvCxnSpPr>
          <p:nvPr/>
        </p:nvCxnSpPr>
        <p:spPr bwMode="auto">
          <a:xfrm>
            <a:off x="609600" y="1076325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295"/>
          <p:cNvCxnSpPr>
            <a:cxnSpLocks noChangeShapeType="1"/>
          </p:cNvCxnSpPr>
          <p:nvPr/>
        </p:nvCxnSpPr>
        <p:spPr bwMode="auto">
          <a:xfrm>
            <a:off x="8382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296"/>
          <p:cNvCxnSpPr>
            <a:cxnSpLocks noChangeShapeType="1"/>
          </p:cNvCxnSpPr>
          <p:nvPr/>
        </p:nvCxnSpPr>
        <p:spPr bwMode="auto">
          <a:xfrm>
            <a:off x="9144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297"/>
          <p:cNvCxnSpPr>
            <a:cxnSpLocks noChangeShapeType="1"/>
          </p:cNvCxnSpPr>
          <p:nvPr/>
        </p:nvCxnSpPr>
        <p:spPr bwMode="auto">
          <a:xfrm>
            <a:off x="914400" y="1076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298"/>
          <p:cNvCxnSpPr>
            <a:cxnSpLocks noChangeShapeType="1"/>
          </p:cNvCxnSpPr>
          <p:nvPr/>
        </p:nvCxnSpPr>
        <p:spPr bwMode="auto">
          <a:xfrm>
            <a:off x="10668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299"/>
          <p:cNvCxnSpPr>
            <a:cxnSpLocks noChangeShapeType="1"/>
          </p:cNvCxnSpPr>
          <p:nvPr/>
        </p:nvCxnSpPr>
        <p:spPr bwMode="auto">
          <a:xfrm>
            <a:off x="6096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300"/>
          <p:cNvCxnSpPr>
            <a:cxnSpLocks noChangeShapeType="1"/>
          </p:cNvCxnSpPr>
          <p:nvPr/>
        </p:nvCxnSpPr>
        <p:spPr bwMode="auto">
          <a:xfrm>
            <a:off x="533400" y="13049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01"/>
          <p:cNvCxnSpPr>
            <a:cxnSpLocks noChangeShapeType="1"/>
          </p:cNvCxnSpPr>
          <p:nvPr/>
        </p:nvCxnSpPr>
        <p:spPr bwMode="auto">
          <a:xfrm>
            <a:off x="457200" y="1457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Gleichschenkliges Dreieck 302"/>
          <p:cNvSpPr>
            <a:spLocks noChangeArrowheads="1"/>
          </p:cNvSpPr>
          <p:nvPr/>
        </p:nvSpPr>
        <p:spPr bwMode="auto">
          <a:xfrm>
            <a:off x="457200" y="1457325"/>
            <a:ext cx="152400" cy="1317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69" name="Gerade Verbindung 303"/>
          <p:cNvCxnSpPr>
            <a:cxnSpLocks noChangeShapeType="1"/>
          </p:cNvCxnSpPr>
          <p:nvPr/>
        </p:nvCxnSpPr>
        <p:spPr bwMode="auto">
          <a:xfrm>
            <a:off x="533400" y="1609725"/>
            <a:ext cx="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Gleichschenkliges Dreieck 304"/>
          <p:cNvSpPr>
            <a:spLocks noChangeArrowheads="1"/>
          </p:cNvSpPr>
          <p:nvPr/>
        </p:nvSpPr>
        <p:spPr bwMode="auto">
          <a:xfrm rot="5400000">
            <a:off x="2289968" y="3205957"/>
            <a:ext cx="457200" cy="312737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71" name="Gerade Verbindung mit Pfeil 305"/>
          <p:cNvCxnSpPr>
            <a:cxnSpLocks noChangeShapeType="1"/>
          </p:cNvCxnSpPr>
          <p:nvPr/>
        </p:nvCxnSpPr>
        <p:spPr bwMode="auto">
          <a:xfrm>
            <a:off x="685800" y="771525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306"/>
          <p:cNvSpPr txBox="1">
            <a:spLocks noChangeArrowheads="1"/>
          </p:cNvSpPr>
          <p:nvPr/>
        </p:nvSpPr>
        <p:spPr bwMode="auto">
          <a:xfrm>
            <a:off x="685800" y="685800"/>
            <a:ext cx="500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CSA</a:t>
            </a:r>
          </a:p>
        </p:txBody>
      </p:sp>
      <p:sp>
        <p:nvSpPr>
          <p:cNvPr id="173" name="Textfeld 308"/>
          <p:cNvSpPr txBox="1">
            <a:spLocks noChangeArrowheads="1"/>
          </p:cNvSpPr>
          <p:nvPr/>
        </p:nvSpPr>
        <p:spPr bwMode="auto">
          <a:xfrm>
            <a:off x="2590800" y="30480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Comparator</a:t>
            </a:r>
          </a:p>
        </p:txBody>
      </p:sp>
      <p:sp>
        <p:nvSpPr>
          <p:cNvPr id="174" name="Textfeld 405"/>
          <p:cNvSpPr txBox="1">
            <a:spLocks noChangeArrowheads="1"/>
          </p:cNvSpPr>
          <p:nvPr/>
        </p:nvSpPr>
        <p:spPr bwMode="auto">
          <a:xfrm>
            <a:off x="381000" y="1762125"/>
            <a:ext cx="515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/>
              <a:t>Pixel</a:t>
            </a:r>
          </a:p>
        </p:txBody>
      </p:sp>
      <p:sp>
        <p:nvSpPr>
          <p:cNvPr id="175" name="Rechteck 91"/>
          <p:cNvSpPr>
            <a:spLocks noChangeArrowheads="1"/>
          </p:cNvSpPr>
          <p:nvPr/>
        </p:nvSpPr>
        <p:spPr bwMode="auto">
          <a:xfrm>
            <a:off x="1143000" y="2895600"/>
            <a:ext cx="24384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143000" y="1304925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3657600" y="2590800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Digital Pixel </a:t>
            </a:r>
            <a:r>
              <a:rPr lang="de-DE" dirty="0" err="1" smtClean="0"/>
              <a:t>cell</a:t>
            </a:r>
            <a:endParaRPr lang="de-DE" dirty="0"/>
          </a:p>
        </p:txBody>
      </p:sp>
      <p:cxnSp>
        <p:nvCxnSpPr>
          <p:cNvPr id="179" name="Gerade Verbindung 178"/>
          <p:cNvCxnSpPr/>
          <p:nvPr/>
        </p:nvCxnSpPr>
        <p:spPr bwMode="auto">
          <a:xfrm>
            <a:off x="1219200" y="328612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752600" y="31337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1828800" y="31337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1828800" y="328612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057400" y="32861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Rechteck 183"/>
          <p:cNvSpPr/>
          <p:nvPr/>
        </p:nvSpPr>
        <p:spPr bwMode="auto">
          <a:xfrm>
            <a:off x="1981200" y="3590925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2057400" y="3895725"/>
            <a:ext cx="0" cy="142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13716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14478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1447800" y="14573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1447800" y="1152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600200" y="14573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1447800" y="1762125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3" name="Gerade Verbindung 192"/>
          <p:cNvCxnSpPr/>
          <p:nvPr/>
        </p:nvCxnSpPr>
        <p:spPr bwMode="auto">
          <a:xfrm>
            <a:off x="1600200" y="20669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 flipH="1">
            <a:off x="1447800" y="237172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mit Pfeil 195"/>
          <p:cNvCxnSpPr>
            <a:stCxn id="192" idx="0"/>
            <a:endCxn id="192" idx="4"/>
          </p:cNvCxnSpPr>
          <p:nvPr/>
        </p:nvCxnSpPr>
        <p:spPr bwMode="auto">
          <a:xfrm>
            <a:off x="1600200" y="1762125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600200" y="771525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524000" y="771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Abgerundetes Rechteck 199"/>
          <p:cNvSpPr/>
          <p:nvPr/>
        </p:nvSpPr>
        <p:spPr bwMode="auto">
          <a:xfrm>
            <a:off x="2514600" y="3657600"/>
            <a:ext cx="9906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Tune DAC</a:t>
            </a:r>
          </a:p>
        </p:txBody>
      </p:sp>
      <p:cxnSp>
        <p:nvCxnSpPr>
          <p:cNvPr id="201" name="Gerade Verbindung mit Pfeil 200"/>
          <p:cNvCxnSpPr/>
          <p:nvPr/>
        </p:nvCxnSpPr>
        <p:spPr bwMode="auto">
          <a:xfrm flipV="1">
            <a:off x="2514600" y="3514725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Textfeld 201"/>
          <p:cNvSpPr txBox="1"/>
          <p:nvPr/>
        </p:nvSpPr>
        <p:spPr>
          <a:xfrm>
            <a:off x="1066800" y="32766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 </a:t>
            </a:r>
            <a:r>
              <a:rPr lang="de-DE" dirty="0" err="1" smtClean="0"/>
              <a:t>filter</a:t>
            </a:r>
            <a:endParaRPr lang="de-DE" dirty="0"/>
          </a:p>
        </p:txBody>
      </p:sp>
      <p:sp>
        <p:nvSpPr>
          <p:cNvPr id="203" name="Rechteck 91"/>
          <p:cNvSpPr>
            <a:spLocks noChangeArrowheads="1"/>
          </p:cNvSpPr>
          <p:nvPr/>
        </p:nvSpPr>
        <p:spPr bwMode="auto">
          <a:xfrm>
            <a:off x="152400" y="685799"/>
            <a:ext cx="2438400" cy="20669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sp>
        <p:nvSpPr>
          <p:cNvPr id="204" name="Textfeld 203"/>
          <p:cNvSpPr txBox="1"/>
          <p:nvPr/>
        </p:nvSpPr>
        <p:spPr>
          <a:xfrm>
            <a:off x="2057400" y="6858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 flipV="1">
            <a:off x="838200" y="4038600"/>
            <a:ext cx="304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mit Pfeil 227"/>
          <p:cNvCxnSpPr/>
          <p:nvPr/>
        </p:nvCxnSpPr>
        <p:spPr bwMode="auto">
          <a:xfrm>
            <a:off x="3276600" y="6019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" name="Textfeld 228"/>
          <p:cNvSpPr txBox="1"/>
          <p:nvPr/>
        </p:nvSpPr>
        <p:spPr>
          <a:xfrm>
            <a:off x="3886200" y="60198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40u</a:t>
            </a:r>
            <a:endParaRPr lang="de-DE" dirty="0"/>
          </a:p>
        </p:txBody>
      </p:sp>
      <p:cxnSp>
        <p:nvCxnSpPr>
          <p:cNvPr id="205" name="Gerade Verbindung mit Pfeil 204"/>
          <p:cNvCxnSpPr/>
          <p:nvPr/>
        </p:nvCxnSpPr>
        <p:spPr bwMode="auto">
          <a:xfrm>
            <a:off x="838200" y="6019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Textfeld 207"/>
          <p:cNvSpPr txBox="1"/>
          <p:nvPr/>
        </p:nvSpPr>
        <p:spPr>
          <a:xfrm>
            <a:off x="2743200" y="60198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40u</a:t>
            </a:r>
            <a:endParaRPr lang="de-DE" dirty="0"/>
          </a:p>
        </p:txBody>
      </p:sp>
      <p:cxnSp>
        <p:nvCxnSpPr>
          <p:cNvPr id="209" name="Gerade Verbindung mit Pfeil 208"/>
          <p:cNvCxnSpPr/>
          <p:nvPr/>
        </p:nvCxnSpPr>
        <p:spPr bwMode="auto">
          <a:xfrm>
            <a:off x="2743200" y="3352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Freihandform 239"/>
          <p:cNvSpPr/>
          <p:nvPr/>
        </p:nvSpPr>
        <p:spPr bwMode="auto">
          <a:xfrm>
            <a:off x="1038199" y="1600200"/>
            <a:ext cx="1145118" cy="1689100"/>
          </a:xfrm>
          <a:custGeom>
            <a:avLst/>
            <a:gdLst>
              <a:gd name="connsiteX0" fmla="*/ 549301 w 1145118"/>
              <a:gd name="connsiteY0" fmla="*/ 0 h 1689100"/>
              <a:gd name="connsiteX1" fmla="*/ 1133501 w 1145118"/>
              <a:gd name="connsiteY1" fmla="*/ 292100 h 1689100"/>
              <a:gd name="connsiteX2" fmla="*/ 79401 w 1145118"/>
              <a:gd name="connsiteY2" fmla="*/ 1231900 h 1689100"/>
              <a:gd name="connsiteX3" fmla="*/ 155601 w 1145118"/>
              <a:gd name="connsiteY3" fmla="*/ 1689100 h 168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118" h="1689100">
                <a:moveTo>
                  <a:pt x="549301" y="0"/>
                </a:moveTo>
                <a:cubicBezTo>
                  <a:pt x="880559" y="43391"/>
                  <a:pt x="1211818" y="86783"/>
                  <a:pt x="1133501" y="292100"/>
                </a:cubicBezTo>
                <a:cubicBezTo>
                  <a:pt x="1055184" y="497417"/>
                  <a:pt x="242384" y="999067"/>
                  <a:pt x="79401" y="1231900"/>
                </a:cubicBezTo>
                <a:cubicBezTo>
                  <a:pt x="-83582" y="1464733"/>
                  <a:pt x="36009" y="1576916"/>
                  <a:pt x="155601" y="16891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mit Pfeil 213"/>
          <p:cNvCxnSpPr/>
          <p:nvPr/>
        </p:nvCxnSpPr>
        <p:spPr bwMode="auto">
          <a:xfrm flipV="1">
            <a:off x="5791200" y="50292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" name="Textfeld 214"/>
          <p:cNvSpPr txBox="1"/>
          <p:nvPr/>
        </p:nvSpPr>
        <p:spPr>
          <a:xfrm>
            <a:off x="5791200" y="5334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21u</a:t>
            </a:r>
            <a:endParaRPr lang="de-DE" dirty="0"/>
          </a:p>
        </p:txBody>
      </p:sp>
      <p:sp>
        <p:nvSpPr>
          <p:cNvPr id="217" name="Textfeld 308"/>
          <p:cNvSpPr txBox="1">
            <a:spLocks noChangeArrowheads="1"/>
          </p:cNvSpPr>
          <p:nvPr/>
        </p:nvSpPr>
        <p:spPr bwMode="auto">
          <a:xfrm>
            <a:off x="1837587" y="2133600"/>
            <a:ext cx="14334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~100f capacitance</a:t>
            </a:r>
            <a:endParaRPr lang="en-US" altLang="de-DE" dirty="0"/>
          </a:p>
        </p:txBody>
      </p:sp>
      <p:sp>
        <p:nvSpPr>
          <p:cNvPr id="118" name="Ellipse 117"/>
          <p:cNvSpPr/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22882" y="3124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9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C533B6-74DA-4917-8527-95DA19EAA26F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sp>
        <p:nvSpPr>
          <p:cNvPr id="3" name="Rechteck 2"/>
          <p:cNvSpPr/>
          <p:nvPr/>
        </p:nvSpPr>
        <p:spPr bwMode="auto">
          <a:xfrm>
            <a:off x="2438400" y="1143000"/>
            <a:ext cx="2286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2743200" y="1143000"/>
            <a:ext cx="2286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strip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438400" y="4191000"/>
            <a:ext cx="533400" cy="152400"/>
            <a:chOff x="2438400" y="4038600"/>
            <a:chExt cx="533400" cy="152400"/>
          </a:xfrm>
        </p:grpSpPr>
        <p:sp>
          <p:nvSpPr>
            <p:cNvPr id="5" name="Rechteck 4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Rechteck 5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79" name="Rechteck 78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2438400" y="4419600"/>
            <a:ext cx="533400" cy="152400"/>
            <a:chOff x="2438400" y="4038600"/>
            <a:chExt cx="533400" cy="152400"/>
          </a:xfrm>
        </p:grpSpPr>
        <p:sp>
          <p:nvSpPr>
            <p:cNvPr id="89" name="Rechteck 88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Rechteck 89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91" name="Rechteck 90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2438400" y="4648200"/>
            <a:ext cx="533400" cy="152400"/>
            <a:chOff x="2438400" y="4038600"/>
            <a:chExt cx="533400" cy="152400"/>
          </a:xfrm>
        </p:grpSpPr>
        <p:sp>
          <p:nvSpPr>
            <p:cNvPr id="93" name="Rechteck 92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98" name="Rechteck 97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2438400" y="4876800"/>
            <a:ext cx="533400" cy="152400"/>
            <a:chOff x="2438400" y="4038600"/>
            <a:chExt cx="533400" cy="152400"/>
          </a:xfrm>
        </p:grpSpPr>
        <p:sp>
          <p:nvSpPr>
            <p:cNvPr id="101" name="Rechteck 100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Rechteck 101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03" name="Rechteck 102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sp>
        <p:nvSpPr>
          <p:cNvPr id="15" name="Geschweifte Klammer rechts 14"/>
          <p:cNvSpPr/>
          <p:nvPr/>
        </p:nvSpPr>
        <p:spPr bwMode="auto">
          <a:xfrm>
            <a:off x="3124200" y="4191000"/>
            <a:ext cx="228600" cy="838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73132" y="4343400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 digital </a:t>
            </a:r>
            <a:r>
              <a:rPr lang="de-DE" dirty="0" err="1" smtClean="0"/>
              <a:t>cells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2514600" y="35052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mit Pfeil 104"/>
          <p:cNvCxnSpPr/>
          <p:nvPr/>
        </p:nvCxnSpPr>
        <p:spPr bwMode="auto">
          <a:xfrm>
            <a:off x="28194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2514600" y="3886200"/>
            <a:ext cx="304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2514600" y="40386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echteck 107"/>
          <p:cNvSpPr/>
          <p:nvPr/>
        </p:nvSpPr>
        <p:spPr bwMode="auto">
          <a:xfrm>
            <a:off x="1752600" y="1143000"/>
            <a:ext cx="2286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2057400" y="1143000"/>
            <a:ext cx="228600" cy="228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10" name="Gruppieren 109"/>
          <p:cNvGrpSpPr/>
          <p:nvPr/>
        </p:nvGrpSpPr>
        <p:grpSpPr>
          <a:xfrm>
            <a:off x="1752600" y="4191000"/>
            <a:ext cx="533400" cy="152400"/>
            <a:chOff x="2438400" y="4038600"/>
            <a:chExt cx="533400" cy="152400"/>
          </a:xfrm>
        </p:grpSpPr>
        <p:sp>
          <p:nvSpPr>
            <p:cNvPr id="112" name="Rechteck 111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Rechteck 115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752600" y="4419600"/>
            <a:ext cx="533400" cy="152400"/>
            <a:chOff x="2438400" y="4038600"/>
            <a:chExt cx="533400" cy="152400"/>
          </a:xfrm>
        </p:grpSpPr>
        <p:sp>
          <p:nvSpPr>
            <p:cNvPr id="120" name="Rechteck 119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Rechteck 120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22" name="Rechteck 121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1752600" y="4648200"/>
            <a:ext cx="533400" cy="152400"/>
            <a:chOff x="2438400" y="4038600"/>
            <a:chExt cx="533400" cy="152400"/>
          </a:xfrm>
        </p:grpSpPr>
        <p:sp>
          <p:nvSpPr>
            <p:cNvPr id="124" name="Rechteck 123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7" name="Rechteck 126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28" name="Rechteck 127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752600" y="4876800"/>
            <a:ext cx="533400" cy="152400"/>
            <a:chOff x="2438400" y="4038600"/>
            <a:chExt cx="533400" cy="152400"/>
          </a:xfrm>
        </p:grpSpPr>
        <p:sp>
          <p:nvSpPr>
            <p:cNvPr id="131" name="Rechteck 130"/>
            <p:cNvSpPr/>
            <p:nvPr/>
          </p:nvSpPr>
          <p:spPr bwMode="auto">
            <a:xfrm>
              <a:off x="2438400" y="4038600"/>
              <a:ext cx="5334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24384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2743200" y="4038600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</p:grpSp>
      <p:cxnSp>
        <p:nvCxnSpPr>
          <p:cNvPr id="134" name="Gerade Verbindung mit Pfeil 133"/>
          <p:cNvCxnSpPr/>
          <p:nvPr/>
        </p:nvCxnSpPr>
        <p:spPr bwMode="auto">
          <a:xfrm>
            <a:off x="1828800" y="35052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mit Pfeil 134"/>
          <p:cNvCxnSpPr/>
          <p:nvPr/>
        </p:nvCxnSpPr>
        <p:spPr bwMode="auto">
          <a:xfrm>
            <a:off x="21336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1828800" y="3886200"/>
            <a:ext cx="304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mit Pfeil 136"/>
          <p:cNvCxnSpPr/>
          <p:nvPr/>
        </p:nvCxnSpPr>
        <p:spPr bwMode="auto">
          <a:xfrm>
            <a:off x="1828800" y="40386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2438400" y="3581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2286000" y="3505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32</a:t>
            </a:r>
            <a:endParaRPr lang="de-DE" dirty="0"/>
          </a:p>
        </p:txBody>
      </p:sp>
      <p:cxnSp>
        <p:nvCxnSpPr>
          <p:cNvPr id="138" name="Gerade Verbindung 137"/>
          <p:cNvCxnSpPr/>
          <p:nvPr/>
        </p:nvCxnSpPr>
        <p:spPr bwMode="auto">
          <a:xfrm flipH="1">
            <a:off x="2743200" y="3581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2590800" y="3505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32</a:t>
            </a:r>
            <a:endParaRPr lang="de-DE" dirty="0"/>
          </a:p>
        </p:txBody>
      </p:sp>
      <p:sp>
        <p:nvSpPr>
          <p:cNvPr id="140" name="Textfeld 139"/>
          <p:cNvSpPr txBox="1"/>
          <p:nvPr/>
        </p:nvSpPr>
        <p:spPr>
          <a:xfrm>
            <a:off x="2438400" y="5029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64</a:t>
            </a:r>
            <a:endParaRPr lang="de-DE" dirty="0"/>
          </a:p>
        </p:txBody>
      </p:sp>
      <p:cxnSp>
        <p:nvCxnSpPr>
          <p:cNvPr id="141" name="Gerade Verbindung 140"/>
          <p:cNvCxnSpPr/>
          <p:nvPr/>
        </p:nvCxnSpPr>
        <p:spPr bwMode="auto">
          <a:xfrm flipH="1">
            <a:off x="24384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834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C533B6-74DA-4917-8527-95DA19EAA26F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sp>
        <p:nvSpPr>
          <p:cNvPr id="267" name="Rechteck 332"/>
          <p:cNvSpPr>
            <a:spLocks noChangeArrowheads="1"/>
          </p:cNvSpPr>
          <p:nvPr/>
        </p:nvSpPr>
        <p:spPr bwMode="auto">
          <a:xfrm>
            <a:off x="5486400" y="3200400"/>
            <a:ext cx="381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lat</a:t>
            </a:r>
            <a:endParaRPr lang="de-DE" altLang="de-DE" dirty="0"/>
          </a:p>
        </p:txBody>
      </p:sp>
      <p:sp>
        <p:nvSpPr>
          <p:cNvPr id="268" name="Abgerundetes Rechteck 333"/>
          <p:cNvSpPr>
            <a:spLocks noChangeArrowheads="1"/>
          </p:cNvSpPr>
          <p:nvPr/>
        </p:nvSpPr>
        <p:spPr bwMode="auto">
          <a:xfrm>
            <a:off x="6934200" y="3505200"/>
            <a:ext cx="6096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addr</a:t>
            </a:r>
            <a:endParaRPr lang="de-DE" altLang="de-DE" dirty="0"/>
          </a:p>
        </p:txBody>
      </p:sp>
      <p:cxnSp>
        <p:nvCxnSpPr>
          <p:cNvPr id="270" name="Gerade Verbindung mit Pfeil 341"/>
          <p:cNvCxnSpPr>
            <a:cxnSpLocks noChangeShapeType="1"/>
          </p:cNvCxnSpPr>
          <p:nvPr/>
        </p:nvCxnSpPr>
        <p:spPr bwMode="auto">
          <a:xfrm>
            <a:off x="6629400" y="33528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mit Pfeil 343"/>
          <p:cNvCxnSpPr>
            <a:cxnSpLocks noChangeShapeType="1"/>
          </p:cNvCxnSpPr>
          <p:nvPr/>
        </p:nvCxnSpPr>
        <p:spPr bwMode="auto">
          <a:xfrm>
            <a:off x="81534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3" name="Rechteck 346"/>
          <p:cNvSpPr>
            <a:spLocks noChangeArrowheads="1"/>
          </p:cNvSpPr>
          <p:nvPr/>
        </p:nvSpPr>
        <p:spPr bwMode="auto">
          <a:xfrm>
            <a:off x="3657600" y="2895600"/>
            <a:ext cx="53340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sp>
        <p:nvSpPr>
          <p:cNvPr id="275" name="Abgerundetes Rechteck 348"/>
          <p:cNvSpPr>
            <a:spLocks noChangeArrowheads="1"/>
          </p:cNvSpPr>
          <p:nvPr/>
        </p:nvSpPr>
        <p:spPr bwMode="auto">
          <a:xfrm>
            <a:off x="4800600" y="3200400"/>
            <a:ext cx="304800" cy="533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/>
              <a:t>sr</a:t>
            </a:r>
            <a:endParaRPr lang="de-DE" altLang="de-DE" dirty="0"/>
          </a:p>
        </p:txBody>
      </p:sp>
      <p:sp>
        <p:nvSpPr>
          <p:cNvPr id="284" name="Textfeld 357"/>
          <p:cNvSpPr txBox="1">
            <a:spLocks noChangeArrowheads="1"/>
          </p:cNvSpPr>
          <p:nvPr/>
        </p:nvSpPr>
        <p:spPr bwMode="auto">
          <a:xfrm>
            <a:off x="7315200" y="3962400"/>
            <a:ext cx="16530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Address</a:t>
            </a:r>
            <a:r>
              <a:rPr lang="en-US" altLang="de-DE" dirty="0"/>
              <a:t>, </a:t>
            </a:r>
            <a:r>
              <a:rPr lang="en-US" altLang="de-DE" dirty="0" smtClean="0"/>
              <a:t>hit, overflow</a:t>
            </a:r>
            <a:endParaRPr lang="en-US" altLang="de-DE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838200" y="5029200"/>
            <a:ext cx="2362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mit Pfeil 49"/>
          <p:cNvCxnSpPr/>
          <p:nvPr/>
        </p:nvCxnSpPr>
        <p:spPr bwMode="auto">
          <a:xfrm>
            <a:off x="5105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5867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6482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733800" y="3200400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winkelte Verbindung 9"/>
          <p:cNvCxnSpPr/>
          <p:nvPr/>
        </p:nvCxnSpPr>
        <p:spPr bwMode="auto">
          <a:xfrm flipV="1">
            <a:off x="3810000" y="3276600"/>
            <a:ext cx="152400" cy="762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 flipV="1">
            <a:off x="4038600" y="3276600"/>
            <a:ext cx="228600" cy="76200"/>
            <a:chOff x="5410200" y="1905000"/>
            <a:chExt cx="228600" cy="76200"/>
          </a:xfrm>
        </p:grpSpPr>
        <p:cxnSp>
          <p:nvCxnSpPr>
            <p:cNvPr id="60" name="Gewinkelte Verbindung 59"/>
            <p:cNvCxnSpPr/>
            <p:nvPr/>
          </p:nvCxnSpPr>
          <p:spPr bwMode="auto">
            <a:xfrm flipV="1">
              <a:off x="54102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winkelte Verbindung 60"/>
            <p:cNvCxnSpPr/>
            <p:nvPr/>
          </p:nvCxnSpPr>
          <p:spPr bwMode="auto">
            <a:xfrm flipH="1" flipV="1">
              <a:off x="54864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mit Pfeil 62"/>
          <p:cNvCxnSpPr/>
          <p:nvPr/>
        </p:nvCxnSpPr>
        <p:spPr bwMode="auto">
          <a:xfrm>
            <a:off x="43434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4648200" y="3505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6781800" y="3352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4495800" y="38100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4958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334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hteck 93"/>
          <p:cNvSpPr/>
          <p:nvPr/>
        </p:nvSpPr>
        <p:spPr bwMode="auto">
          <a:xfrm>
            <a:off x="6248400" y="3200400"/>
            <a:ext cx="381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5867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97" name="Gerade Verbindung mit Pfeil 96"/>
          <p:cNvCxnSpPr/>
          <p:nvPr/>
        </p:nvCxnSpPr>
        <p:spPr bwMode="auto">
          <a:xfrm>
            <a:off x="6096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5105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04" name="Abgerundetes Rechteck 333"/>
          <p:cNvSpPr>
            <a:spLocks noChangeArrowheads="1"/>
          </p:cNvSpPr>
          <p:nvPr/>
        </p:nvSpPr>
        <p:spPr bwMode="auto">
          <a:xfrm>
            <a:off x="7696200" y="3505200"/>
            <a:ext cx="3810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hit</a:t>
            </a:r>
            <a:endParaRPr lang="de-DE" altLang="de-DE" dirty="0"/>
          </a:p>
        </p:txBody>
      </p:sp>
      <p:sp>
        <p:nvSpPr>
          <p:cNvPr id="107" name="Abgerundetes Rechteck 333"/>
          <p:cNvSpPr>
            <a:spLocks noChangeArrowheads="1"/>
          </p:cNvSpPr>
          <p:nvPr/>
        </p:nvSpPr>
        <p:spPr bwMode="auto">
          <a:xfrm>
            <a:off x="8229600" y="3505200"/>
            <a:ext cx="6858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logic</a:t>
            </a:r>
            <a:endParaRPr lang="de-DE" altLang="de-DE" dirty="0"/>
          </a:p>
        </p:txBody>
      </p:sp>
      <p:cxnSp>
        <p:nvCxnSpPr>
          <p:cNvPr id="111" name="Gerade Verbindung mit Pfeil 343"/>
          <p:cNvCxnSpPr>
            <a:cxnSpLocks noChangeShapeType="1"/>
            <a:endCxn id="268" idx="0"/>
          </p:cNvCxnSpPr>
          <p:nvPr/>
        </p:nvCxnSpPr>
        <p:spPr bwMode="auto">
          <a:xfrm>
            <a:off x="72390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343"/>
          <p:cNvCxnSpPr>
            <a:cxnSpLocks noChangeShapeType="1"/>
          </p:cNvCxnSpPr>
          <p:nvPr/>
        </p:nvCxnSpPr>
        <p:spPr bwMode="auto">
          <a:xfrm>
            <a:off x="78486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343"/>
          <p:cNvCxnSpPr>
            <a:cxnSpLocks noChangeShapeType="1"/>
          </p:cNvCxnSpPr>
          <p:nvPr/>
        </p:nvCxnSpPr>
        <p:spPr bwMode="auto">
          <a:xfrm>
            <a:off x="84582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mit Pfeil 343"/>
          <p:cNvCxnSpPr>
            <a:cxnSpLocks noChangeShapeType="1"/>
          </p:cNvCxnSpPr>
          <p:nvPr/>
        </p:nvCxnSpPr>
        <p:spPr bwMode="auto">
          <a:xfrm>
            <a:off x="8610600" y="2590800"/>
            <a:ext cx="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343"/>
          <p:cNvCxnSpPr>
            <a:cxnSpLocks noChangeShapeType="1"/>
          </p:cNvCxnSpPr>
          <p:nvPr/>
        </p:nvCxnSpPr>
        <p:spPr bwMode="auto">
          <a:xfrm>
            <a:off x="76200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>
            <a:stCxn id="268" idx="3"/>
          </p:cNvCxnSpPr>
          <p:nvPr/>
        </p:nvCxnSpPr>
        <p:spPr bwMode="auto">
          <a:xfrm>
            <a:off x="75438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80772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343"/>
          <p:cNvCxnSpPr>
            <a:cxnSpLocks noChangeShapeType="1"/>
          </p:cNvCxnSpPr>
          <p:nvPr/>
        </p:nvCxnSpPr>
        <p:spPr bwMode="auto">
          <a:xfrm>
            <a:off x="8610600" y="381000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mit Pfeil 129"/>
          <p:cNvCxnSpPr/>
          <p:nvPr/>
        </p:nvCxnSpPr>
        <p:spPr bwMode="auto">
          <a:xfrm>
            <a:off x="34290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810000" y="2971800"/>
            <a:ext cx="387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19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1371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5240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16764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18288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1981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2133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2860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219200" y="44196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M2 </a:t>
            </a:r>
            <a:r>
              <a:rPr lang="de-DE" dirty="0" err="1" smtClean="0"/>
              <a:t>and</a:t>
            </a:r>
            <a:r>
              <a:rPr lang="de-DE" dirty="0" smtClean="0"/>
              <a:t> M3</a:t>
            </a:r>
          </a:p>
          <a:p>
            <a:pPr algn="l"/>
            <a:r>
              <a:rPr lang="de-DE" dirty="0" smtClean="0"/>
              <a:t>64 </a:t>
            </a:r>
            <a:r>
              <a:rPr lang="de-DE" dirty="0" err="1" smtClean="0"/>
              <a:t>lines</a:t>
            </a:r>
            <a:endParaRPr lang="de-DE" dirty="0"/>
          </a:p>
        </p:txBody>
      </p:sp>
      <p:sp>
        <p:nvSpPr>
          <p:cNvPr id="92" name="Rechteck 91"/>
          <p:cNvSpPr/>
          <p:nvPr/>
        </p:nvSpPr>
        <p:spPr bwMode="auto">
          <a:xfrm>
            <a:off x="2057400" y="51054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LV-&gt;CMOS</a:t>
            </a: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24384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25908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 bwMode="auto">
          <a:xfrm>
            <a:off x="3276600" y="5029200"/>
            <a:ext cx="2362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Logic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3276600" y="4038600"/>
            <a:ext cx="381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84" idx="3"/>
          </p:cNvCxnSpPr>
          <p:nvPr/>
        </p:nvCxnSpPr>
        <p:spPr bwMode="auto">
          <a:xfrm flipH="1">
            <a:off x="5638800" y="4100900"/>
            <a:ext cx="3329417" cy="928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3200400" y="4038600"/>
            <a:ext cx="381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Gleichschenkliges Dreieck 291"/>
          <p:cNvSpPr>
            <a:spLocks noChangeArrowheads="1"/>
          </p:cNvSpPr>
          <p:nvPr/>
        </p:nvSpPr>
        <p:spPr bwMode="auto">
          <a:xfrm rot="5400000">
            <a:off x="685800" y="1152525"/>
            <a:ext cx="304800" cy="304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58" name="Gerade Verbindung 292"/>
          <p:cNvCxnSpPr>
            <a:cxnSpLocks noChangeShapeType="1"/>
          </p:cNvCxnSpPr>
          <p:nvPr/>
        </p:nvCxnSpPr>
        <p:spPr bwMode="auto">
          <a:xfrm>
            <a:off x="5334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293"/>
          <p:cNvCxnSpPr>
            <a:cxnSpLocks noChangeShapeType="1"/>
          </p:cNvCxnSpPr>
          <p:nvPr/>
        </p:nvCxnSpPr>
        <p:spPr bwMode="auto">
          <a:xfrm>
            <a:off x="9906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294"/>
          <p:cNvCxnSpPr>
            <a:cxnSpLocks noChangeShapeType="1"/>
          </p:cNvCxnSpPr>
          <p:nvPr/>
        </p:nvCxnSpPr>
        <p:spPr bwMode="auto">
          <a:xfrm>
            <a:off x="609600" y="1076325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295"/>
          <p:cNvCxnSpPr>
            <a:cxnSpLocks noChangeShapeType="1"/>
          </p:cNvCxnSpPr>
          <p:nvPr/>
        </p:nvCxnSpPr>
        <p:spPr bwMode="auto">
          <a:xfrm>
            <a:off x="8382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296"/>
          <p:cNvCxnSpPr>
            <a:cxnSpLocks noChangeShapeType="1"/>
          </p:cNvCxnSpPr>
          <p:nvPr/>
        </p:nvCxnSpPr>
        <p:spPr bwMode="auto">
          <a:xfrm>
            <a:off x="9144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297"/>
          <p:cNvCxnSpPr>
            <a:cxnSpLocks noChangeShapeType="1"/>
          </p:cNvCxnSpPr>
          <p:nvPr/>
        </p:nvCxnSpPr>
        <p:spPr bwMode="auto">
          <a:xfrm>
            <a:off x="914400" y="1076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298"/>
          <p:cNvCxnSpPr>
            <a:cxnSpLocks noChangeShapeType="1"/>
          </p:cNvCxnSpPr>
          <p:nvPr/>
        </p:nvCxnSpPr>
        <p:spPr bwMode="auto">
          <a:xfrm>
            <a:off x="10668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299"/>
          <p:cNvCxnSpPr>
            <a:cxnSpLocks noChangeShapeType="1"/>
          </p:cNvCxnSpPr>
          <p:nvPr/>
        </p:nvCxnSpPr>
        <p:spPr bwMode="auto">
          <a:xfrm>
            <a:off x="6096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300"/>
          <p:cNvCxnSpPr>
            <a:cxnSpLocks noChangeShapeType="1"/>
          </p:cNvCxnSpPr>
          <p:nvPr/>
        </p:nvCxnSpPr>
        <p:spPr bwMode="auto">
          <a:xfrm>
            <a:off x="533400" y="13049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01"/>
          <p:cNvCxnSpPr>
            <a:cxnSpLocks noChangeShapeType="1"/>
          </p:cNvCxnSpPr>
          <p:nvPr/>
        </p:nvCxnSpPr>
        <p:spPr bwMode="auto">
          <a:xfrm>
            <a:off x="457200" y="1457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Gleichschenkliges Dreieck 302"/>
          <p:cNvSpPr>
            <a:spLocks noChangeArrowheads="1"/>
          </p:cNvSpPr>
          <p:nvPr/>
        </p:nvSpPr>
        <p:spPr bwMode="auto">
          <a:xfrm>
            <a:off x="457200" y="1457325"/>
            <a:ext cx="152400" cy="1317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69" name="Gerade Verbindung 303"/>
          <p:cNvCxnSpPr>
            <a:cxnSpLocks noChangeShapeType="1"/>
          </p:cNvCxnSpPr>
          <p:nvPr/>
        </p:nvCxnSpPr>
        <p:spPr bwMode="auto">
          <a:xfrm>
            <a:off x="533400" y="1609725"/>
            <a:ext cx="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mit Pfeil 305"/>
          <p:cNvCxnSpPr>
            <a:cxnSpLocks noChangeShapeType="1"/>
          </p:cNvCxnSpPr>
          <p:nvPr/>
        </p:nvCxnSpPr>
        <p:spPr bwMode="auto">
          <a:xfrm>
            <a:off x="685800" y="771525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306"/>
          <p:cNvSpPr txBox="1">
            <a:spLocks noChangeArrowheads="1"/>
          </p:cNvSpPr>
          <p:nvPr/>
        </p:nvSpPr>
        <p:spPr bwMode="auto">
          <a:xfrm>
            <a:off x="685800" y="685800"/>
            <a:ext cx="500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CSA</a:t>
            </a:r>
          </a:p>
        </p:txBody>
      </p:sp>
      <p:sp>
        <p:nvSpPr>
          <p:cNvPr id="174" name="Textfeld 405"/>
          <p:cNvSpPr txBox="1">
            <a:spLocks noChangeArrowheads="1"/>
          </p:cNvSpPr>
          <p:nvPr/>
        </p:nvSpPr>
        <p:spPr bwMode="auto">
          <a:xfrm>
            <a:off x="381000" y="1762125"/>
            <a:ext cx="515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/>
              <a:t>Pixel</a:t>
            </a:r>
          </a:p>
        </p:txBody>
      </p:sp>
      <p:sp>
        <p:nvSpPr>
          <p:cNvPr id="175" name="Rechteck 91"/>
          <p:cNvSpPr>
            <a:spLocks noChangeArrowheads="1"/>
          </p:cNvSpPr>
          <p:nvPr/>
        </p:nvSpPr>
        <p:spPr bwMode="auto">
          <a:xfrm>
            <a:off x="1143000" y="2895600"/>
            <a:ext cx="24384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143000" y="1304925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5486400" y="2667000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Digital Pixel </a:t>
            </a:r>
            <a:r>
              <a:rPr lang="de-DE" dirty="0" err="1" smtClean="0"/>
              <a:t>cell</a:t>
            </a:r>
            <a:endParaRPr lang="de-DE" dirty="0"/>
          </a:p>
        </p:txBody>
      </p:sp>
      <p:cxnSp>
        <p:nvCxnSpPr>
          <p:cNvPr id="179" name="Gerade Verbindung 178"/>
          <p:cNvCxnSpPr/>
          <p:nvPr/>
        </p:nvCxnSpPr>
        <p:spPr bwMode="auto">
          <a:xfrm>
            <a:off x="1600200" y="160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2133600" y="144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209800" y="144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209800" y="160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438400" y="160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Rechteck 183"/>
          <p:cNvSpPr/>
          <p:nvPr/>
        </p:nvSpPr>
        <p:spPr bwMode="auto">
          <a:xfrm>
            <a:off x="2362200" y="19050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2438400" y="2209800"/>
            <a:ext cx="0" cy="142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13716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14478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1447800" y="14573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1447800" y="1152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600200" y="14573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1447800" y="1762125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3" name="Gerade Verbindung 192"/>
          <p:cNvCxnSpPr/>
          <p:nvPr/>
        </p:nvCxnSpPr>
        <p:spPr bwMode="auto">
          <a:xfrm>
            <a:off x="1600200" y="20669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 flipH="1">
            <a:off x="1447800" y="237172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mit Pfeil 195"/>
          <p:cNvCxnSpPr>
            <a:stCxn id="192" idx="0"/>
            <a:endCxn id="192" idx="4"/>
          </p:cNvCxnSpPr>
          <p:nvPr/>
        </p:nvCxnSpPr>
        <p:spPr bwMode="auto">
          <a:xfrm>
            <a:off x="1600200" y="1762125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600200" y="771525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524000" y="771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mit Pfeil 200"/>
          <p:cNvCxnSpPr/>
          <p:nvPr/>
        </p:nvCxnSpPr>
        <p:spPr bwMode="auto">
          <a:xfrm flipV="1">
            <a:off x="4343400" y="1066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Textfeld 201"/>
          <p:cNvSpPr txBox="1"/>
          <p:nvPr/>
        </p:nvSpPr>
        <p:spPr>
          <a:xfrm>
            <a:off x="1447800" y="15240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 </a:t>
            </a:r>
            <a:r>
              <a:rPr lang="de-DE" dirty="0" err="1" smtClean="0"/>
              <a:t>filter</a:t>
            </a:r>
            <a:endParaRPr lang="de-DE" dirty="0"/>
          </a:p>
        </p:txBody>
      </p:sp>
      <p:sp>
        <p:nvSpPr>
          <p:cNvPr id="203" name="Rechteck 91"/>
          <p:cNvSpPr>
            <a:spLocks noChangeArrowheads="1"/>
          </p:cNvSpPr>
          <p:nvPr/>
        </p:nvSpPr>
        <p:spPr bwMode="auto">
          <a:xfrm>
            <a:off x="152400" y="685799"/>
            <a:ext cx="5334000" cy="20669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29" name="Gerade Verbindung 28"/>
          <p:cNvCxnSpPr/>
          <p:nvPr/>
        </p:nvCxnSpPr>
        <p:spPr bwMode="auto">
          <a:xfrm flipV="1">
            <a:off x="838200" y="4038600"/>
            <a:ext cx="304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mit Pfeil 227"/>
          <p:cNvCxnSpPr/>
          <p:nvPr/>
        </p:nvCxnSpPr>
        <p:spPr bwMode="auto">
          <a:xfrm>
            <a:off x="3276600" y="6019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" name="Textfeld 228"/>
          <p:cNvSpPr txBox="1"/>
          <p:nvPr/>
        </p:nvSpPr>
        <p:spPr>
          <a:xfrm>
            <a:off x="3886200" y="60198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40u</a:t>
            </a:r>
            <a:endParaRPr lang="de-DE" dirty="0"/>
          </a:p>
        </p:txBody>
      </p:sp>
      <p:cxnSp>
        <p:nvCxnSpPr>
          <p:cNvPr id="205" name="Gerade Verbindung mit Pfeil 204"/>
          <p:cNvCxnSpPr/>
          <p:nvPr/>
        </p:nvCxnSpPr>
        <p:spPr bwMode="auto">
          <a:xfrm>
            <a:off x="838200" y="6019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Textfeld 207"/>
          <p:cNvSpPr txBox="1"/>
          <p:nvPr/>
        </p:nvSpPr>
        <p:spPr>
          <a:xfrm>
            <a:off x="2743200" y="60198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40u</a:t>
            </a:r>
            <a:endParaRPr lang="de-DE" dirty="0"/>
          </a:p>
        </p:txBody>
      </p:sp>
      <p:cxnSp>
        <p:nvCxnSpPr>
          <p:cNvPr id="209" name="Gerade Verbindung mit Pfeil 208"/>
          <p:cNvCxnSpPr/>
          <p:nvPr/>
        </p:nvCxnSpPr>
        <p:spPr bwMode="auto">
          <a:xfrm>
            <a:off x="2743200" y="3352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Abgerundetes Rechteck 216"/>
          <p:cNvSpPr/>
          <p:nvPr/>
        </p:nvSpPr>
        <p:spPr bwMode="auto">
          <a:xfrm>
            <a:off x="3886200" y="1981200"/>
            <a:ext cx="9906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Tune DAC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743200" y="1066800"/>
            <a:ext cx="228600" cy="914400"/>
            <a:chOff x="2743200" y="1066800"/>
            <a:chExt cx="228600" cy="914400"/>
          </a:xfrm>
        </p:grpSpPr>
        <p:grpSp>
          <p:nvGrpSpPr>
            <p:cNvPr id="218" name="Gruppieren 217"/>
            <p:cNvGrpSpPr/>
            <p:nvPr/>
          </p:nvGrpSpPr>
          <p:grpSpPr>
            <a:xfrm>
              <a:off x="2743200" y="1447800"/>
              <a:ext cx="228600" cy="304800"/>
              <a:chOff x="1447800" y="3200400"/>
              <a:chExt cx="228600" cy="304800"/>
            </a:xfrm>
          </p:grpSpPr>
          <p:cxnSp>
            <p:nvCxnSpPr>
              <p:cNvPr id="219" name="Gerade Verbindung 218"/>
              <p:cNvCxnSpPr/>
              <p:nvPr/>
            </p:nvCxnSpPr>
            <p:spPr bwMode="auto">
              <a:xfrm>
                <a:off x="14478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0" name="Gerade Verbindung 219"/>
              <p:cNvCxnSpPr/>
              <p:nvPr/>
            </p:nvCxnSpPr>
            <p:spPr bwMode="auto">
              <a:xfrm>
                <a:off x="15240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1" name="Gerade Verbindung 220"/>
              <p:cNvCxnSpPr/>
              <p:nvPr/>
            </p:nvCxnSpPr>
            <p:spPr bwMode="auto">
              <a:xfrm>
                <a:off x="1524000" y="35052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2" name="Gerade Verbindung 221"/>
              <p:cNvCxnSpPr/>
              <p:nvPr/>
            </p:nvCxnSpPr>
            <p:spPr bwMode="auto">
              <a:xfrm>
                <a:off x="1524000" y="3200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23" name="Gerade Verbindung 222"/>
            <p:cNvCxnSpPr/>
            <p:nvPr/>
          </p:nvCxnSpPr>
          <p:spPr bwMode="auto">
            <a:xfrm>
              <a:off x="2971800" y="1752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2971800" y="1066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5" name="Gerade Verbindung 224"/>
          <p:cNvCxnSpPr/>
          <p:nvPr/>
        </p:nvCxnSpPr>
        <p:spPr bwMode="auto">
          <a:xfrm>
            <a:off x="2971800" y="1981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6" name="Gruppieren 225"/>
          <p:cNvGrpSpPr/>
          <p:nvPr/>
        </p:nvGrpSpPr>
        <p:grpSpPr>
          <a:xfrm flipH="1">
            <a:off x="3581400" y="1066800"/>
            <a:ext cx="228600" cy="914400"/>
            <a:chOff x="2743200" y="1066800"/>
            <a:chExt cx="228600" cy="914400"/>
          </a:xfrm>
        </p:grpSpPr>
        <p:grpSp>
          <p:nvGrpSpPr>
            <p:cNvPr id="227" name="Gruppieren 226"/>
            <p:cNvGrpSpPr/>
            <p:nvPr/>
          </p:nvGrpSpPr>
          <p:grpSpPr>
            <a:xfrm>
              <a:off x="2743200" y="1447800"/>
              <a:ext cx="228600" cy="304800"/>
              <a:chOff x="1447800" y="3200400"/>
              <a:chExt cx="228600" cy="304800"/>
            </a:xfrm>
          </p:grpSpPr>
          <p:cxnSp>
            <p:nvCxnSpPr>
              <p:cNvPr id="232" name="Gerade Verbindung 231"/>
              <p:cNvCxnSpPr/>
              <p:nvPr/>
            </p:nvCxnSpPr>
            <p:spPr bwMode="auto">
              <a:xfrm>
                <a:off x="14478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3" name="Gerade Verbindung 232"/>
              <p:cNvCxnSpPr/>
              <p:nvPr/>
            </p:nvCxnSpPr>
            <p:spPr bwMode="auto">
              <a:xfrm>
                <a:off x="15240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4" name="Gerade Verbindung 233"/>
              <p:cNvCxnSpPr/>
              <p:nvPr/>
            </p:nvCxnSpPr>
            <p:spPr bwMode="auto">
              <a:xfrm>
                <a:off x="1524000" y="35052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" name="Gerade Verbindung 234"/>
              <p:cNvCxnSpPr/>
              <p:nvPr/>
            </p:nvCxnSpPr>
            <p:spPr bwMode="auto">
              <a:xfrm>
                <a:off x="1524000" y="3200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30" name="Gerade Verbindung 229"/>
            <p:cNvCxnSpPr/>
            <p:nvPr/>
          </p:nvCxnSpPr>
          <p:spPr bwMode="auto">
            <a:xfrm>
              <a:off x="2971800" y="1752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2971800" y="1066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6" name="Ellipse 235"/>
          <p:cNvSpPr/>
          <p:nvPr/>
        </p:nvSpPr>
        <p:spPr bwMode="auto">
          <a:xfrm>
            <a:off x="31242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7" name="Gerade Verbindung 236"/>
          <p:cNvCxnSpPr/>
          <p:nvPr/>
        </p:nvCxnSpPr>
        <p:spPr bwMode="auto">
          <a:xfrm>
            <a:off x="32766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H="1">
            <a:off x="3124200" y="266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mit Pfeil 238"/>
          <p:cNvCxnSpPr>
            <a:stCxn id="236" idx="0"/>
            <a:endCxn id="236" idx="4"/>
          </p:cNvCxnSpPr>
          <p:nvPr/>
        </p:nvCxnSpPr>
        <p:spPr bwMode="auto">
          <a:xfrm>
            <a:off x="3276600" y="2133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76600" y="1981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819400" y="106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3581400" y="1066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Textfeld 308"/>
          <p:cNvSpPr txBox="1">
            <a:spLocks noChangeArrowheads="1"/>
          </p:cNvSpPr>
          <p:nvPr/>
        </p:nvSpPr>
        <p:spPr bwMode="auto">
          <a:xfrm>
            <a:off x="2321531" y="3124200"/>
            <a:ext cx="9550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LV-&gt;CMOS</a:t>
            </a:r>
            <a:endParaRPr lang="en-US" altLang="de-DE" dirty="0"/>
          </a:p>
        </p:txBody>
      </p:sp>
      <p:cxnSp>
        <p:nvCxnSpPr>
          <p:cNvPr id="243" name="Gerade Verbindung mit Pfeil 242"/>
          <p:cNvCxnSpPr/>
          <p:nvPr/>
        </p:nvCxnSpPr>
        <p:spPr bwMode="auto">
          <a:xfrm>
            <a:off x="2362200" y="3352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V="1">
            <a:off x="1828799" y="31242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5" name="Gruppieren 244"/>
          <p:cNvGrpSpPr/>
          <p:nvPr/>
        </p:nvGrpSpPr>
        <p:grpSpPr>
          <a:xfrm>
            <a:off x="1676399" y="2819401"/>
            <a:ext cx="304800" cy="304800"/>
            <a:chOff x="1524000" y="3810000"/>
            <a:chExt cx="304800" cy="304800"/>
          </a:xfrm>
        </p:grpSpPr>
        <p:sp>
          <p:nvSpPr>
            <p:cNvPr id="246" name="Ellipse 245"/>
            <p:cNvSpPr/>
            <p:nvPr/>
          </p:nvSpPr>
          <p:spPr bwMode="auto">
            <a:xfrm>
              <a:off x="1524000" y="3810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8" name="Gerade Verbindung mit Pfeil 247"/>
            <p:cNvCxnSpPr>
              <a:stCxn id="246" idx="0"/>
              <a:endCxn id="246" idx="4"/>
            </p:cNvCxnSpPr>
            <p:nvPr/>
          </p:nvCxnSpPr>
          <p:spPr bwMode="auto">
            <a:xfrm>
              <a:off x="1676400" y="3810000"/>
              <a:ext cx="0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0" name="Gleichschenkliges Dreieck 304"/>
          <p:cNvSpPr>
            <a:spLocks noChangeArrowheads="1"/>
          </p:cNvSpPr>
          <p:nvPr/>
        </p:nvSpPr>
        <p:spPr bwMode="auto">
          <a:xfrm rot="5400000">
            <a:off x="1985168" y="3196432"/>
            <a:ext cx="457200" cy="312737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251" name="Gerade Verbindung 250"/>
          <p:cNvCxnSpPr/>
          <p:nvPr/>
        </p:nvCxnSpPr>
        <p:spPr bwMode="auto">
          <a:xfrm>
            <a:off x="1828799" y="3352801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Freihandform 29"/>
          <p:cNvSpPr/>
          <p:nvPr/>
        </p:nvSpPr>
        <p:spPr bwMode="auto">
          <a:xfrm>
            <a:off x="598031" y="1079500"/>
            <a:ext cx="5638832" cy="2273300"/>
          </a:xfrm>
          <a:custGeom>
            <a:avLst/>
            <a:gdLst>
              <a:gd name="connsiteX0" fmla="*/ 4735969 w 5638832"/>
              <a:gd name="connsiteY0" fmla="*/ 0 h 2273300"/>
              <a:gd name="connsiteX1" fmla="*/ 5307469 w 5638832"/>
              <a:gd name="connsiteY1" fmla="*/ 660400 h 2273300"/>
              <a:gd name="connsiteX2" fmla="*/ 252869 w 5638832"/>
              <a:gd name="connsiteY2" fmla="*/ 1714500 h 2273300"/>
              <a:gd name="connsiteX3" fmla="*/ 1218069 w 5638832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8832" h="2273300">
                <a:moveTo>
                  <a:pt x="4735969" y="0"/>
                </a:moveTo>
                <a:cubicBezTo>
                  <a:pt x="5395310" y="187325"/>
                  <a:pt x="6054652" y="374650"/>
                  <a:pt x="5307469" y="660400"/>
                </a:cubicBezTo>
                <a:cubicBezTo>
                  <a:pt x="4560286" y="946150"/>
                  <a:pt x="934436" y="1445683"/>
                  <a:pt x="252869" y="1714500"/>
                </a:cubicBezTo>
                <a:cubicBezTo>
                  <a:pt x="-428698" y="1983317"/>
                  <a:pt x="394685" y="2128308"/>
                  <a:pt x="1218069" y="22733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2" name="Gerade Verbindung mit Pfeil 251"/>
          <p:cNvCxnSpPr/>
          <p:nvPr/>
        </p:nvCxnSpPr>
        <p:spPr bwMode="auto">
          <a:xfrm flipV="1">
            <a:off x="5791200" y="50292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Textfeld 252"/>
          <p:cNvSpPr txBox="1"/>
          <p:nvPr/>
        </p:nvSpPr>
        <p:spPr>
          <a:xfrm>
            <a:off x="5791200" y="5334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21u</a:t>
            </a:r>
            <a:endParaRPr lang="de-DE" dirty="0"/>
          </a:p>
        </p:txBody>
      </p:sp>
      <p:sp>
        <p:nvSpPr>
          <p:cNvPr id="143" name="Textfeld 142"/>
          <p:cNvSpPr txBox="1"/>
          <p:nvPr/>
        </p:nvSpPr>
        <p:spPr>
          <a:xfrm>
            <a:off x="2784994" y="1676400"/>
            <a:ext cx="960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comparator</a:t>
            </a:r>
            <a:endParaRPr lang="de-DE" dirty="0"/>
          </a:p>
        </p:txBody>
      </p:sp>
      <p:sp>
        <p:nvSpPr>
          <p:cNvPr id="144" name="Textfeld 308"/>
          <p:cNvSpPr txBox="1">
            <a:spLocks noChangeArrowheads="1"/>
          </p:cNvSpPr>
          <p:nvPr/>
        </p:nvSpPr>
        <p:spPr bwMode="auto">
          <a:xfrm>
            <a:off x="1295400" y="2819400"/>
            <a:ext cx="3978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CS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5854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C533B6-74DA-4917-8527-95DA19EAA26F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sp>
        <p:nvSpPr>
          <p:cNvPr id="267" name="Rechteck 332"/>
          <p:cNvSpPr>
            <a:spLocks noChangeArrowheads="1"/>
          </p:cNvSpPr>
          <p:nvPr/>
        </p:nvSpPr>
        <p:spPr bwMode="auto">
          <a:xfrm>
            <a:off x="5486400" y="3200400"/>
            <a:ext cx="381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lat</a:t>
            </a:r>
            <a:endParaRPr lang="de-DE" altLang="de-DE" dirty="0"/>
          </a:p>
        </p:txBody>
      </p:sp>
      <p:sp>
        <p:nvSpPr>
          <p:cNvPr id="268" name="Abgerundetes Rechteck 333"/>
          <p:cNvSpPr>
            <a:spLocks noChangeArrowheads="1"/>
          </p:cNvSpPr>
          <p:nvPr/>
        </p:nvSpPr>
        <p:spPr bwMode="auto">
          <a:xfrm>
            <a:off x="6934200" y="3505200"/>
            <a:ext cx="6096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addr</a:t>
            </a:r>
            <a:endParaRPr lang="de-DE" altLang="de-DE" dirty="0"/>
          </a:p>
        </p:txBody>
      </p:sp>
      <p:cxnSp>
        <p:nvCxnSpPr>
          <p:cNvPr id="270" name="Gerade Verbindung mit Pfeil 341"/>
          <p:cNvCxnSpPr>
            <a:cxnSpLocks noChangeShapeType="1"/>
          </p:cNvCxnSpPr>
          <p:nvPr/>
        </p:nvCxnSpPr>
        <p:spPr bwMode="auto">
          <a:xfrm>
            <a:off x="6629400" y="33528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mit Pfeil 343"/>
          <p:cNvCxnSpPr>
            <a:cxnSpLocks noChangeShapeType="1"/>
          </p:cNvCxnSpPr>
          <p:nvPr/>
        </p:nvCxnSpPr>
        <p:spPr bwMode="auto">
          <a:xfrm>
            <a:off x="81534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3" name="Rechteck 346"/>
          <p:cNvSpPr>
            <a:spLocks noChangeArrowheads="1"/>
          </p:cNvSpPr>
          <p:nvPr/>
        </p:nvSpPr>
        <p:spPr bwMode="auto">
          <a:xfrm>
            <a:off x="3657600" y="2895600"/>
            <a:ext cx="53340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sp>
        <p:nvSpPr>
          <p:cNvPr id="275" name="Abgerundetes Rechteck 348"/>
          <p:cNvSpPr>
            <a:spLocks noChangeArrowheads="1"/>
          </p:cNvSpPr>
          <p:nvPr/>
        </p:nvSpPr>
        <p:spPr bwMode="auto">
          <a:xfrm>
            <a:off x="4800600" y="3200400"/>
            <a:ext cx="304800" cy="533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/>
              <a:t>sr</a:t>
            </a:r>
            <a:endParaRPr lang="de-DE" altLang="de-DE" dirty="0"/>
          </a:p>
        </p:txBody>
      </p:sp>
      <p:sp>
        <p:nvSpPr>
          <p:cNvPr id="284" name="Textfeld 357"/>
          <p:cNvSpPr txBox="1">
            <a:spLocks noChangeArrowheads="1"/>
          </p:cNvSpPr>
          <p:nvPr/>
        </p:nvSpPr>
        <p:spPr bwMode="auto">
          <a:xfrm>
            <a:off x="7315200" y="3962400"/>
            <a:ext cx="16530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Address</a:t>
            </a:r>
            <a:r>
              <a:rPr lang="en-US" altLang="de-DE" dirty="0"/>
              <a:t>, </a:t>
            </a:r>
            <a:r>
              <a:rPr lang="en-US" altLang="de-DE" dirty="0" smtClean="0"/>
              <a:t>hit, overflow</a:t>
            </a:r>
            <a:endParaRPr lang="en-US" altLang="de-DE" dirty="0"/>
          </a:p>
        </p:txBody>
      </p:sp>
      <p:cxnSp>
        <p:nvCxnSpPr>
          <p:cNvPr id="50" name="Gerade Verbindung mit Pfeil 49"/>
          <p:cNvCxnSpPr/>
          <p:nvPr/>
        </p:nvCxnSpPr>
        <p:spPr bwMode="auto">
          <a:xfrm>
            <a:off x="5105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58674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6482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733800" y="3200400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winkelte Verbindung 9"/>
          <p:cNvCxnSpPr/>
          <p:nvPr/>
        </p:nvCxnSpPr>
        <p:spPr bwMode="auto">
          <a:xfrm flipV="1">
            <a:off x="3810000" y="3276600"/>
            <a:ext cx="152400" cy="762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 flipV="1">
            <a:off x="4038600" y="3276600"/>
            <a:ext cx="228600" cy="76200"/>
            <a:chOff x="5410200" y="1905000"/>
            <a:chExt cx="228600" cy="76200"/>
          </a:xfrm>
        </p:grpSpPr>
        <p:cxnSp>
          <p:nvCxnSpPr>
            <p:cNvPr id="60" name="Gewinkelte Verbindung 59"/>
            <p:cNvCxnSpPr/>
            <p:nvPr/>
          </p:nvCxnSpPr>
          <p:spPr bwMode="auto">
            <a:xfrm flipV="1">
              <a:off x="54102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winkelte Verbindung 60"/>
            <p:cNvCxnSpPr/>
            <p:nvPr/>
          </p:nvCxnSpPr>
          <p:spPr bwMode="auto">
            <a:xfrm flipH="1" flipV="1">
              <a:off x="5486400" y="1905000"/>
              <a:ext cx="152400" cy="76200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mit Pfeil 62"/>
          <p:cNvCxnSpPr/>
          <p:nvPr/>
        </p:nvCxnSpPr>
        <p:spPr bwMode="auto">
          <a:xfrm>
            <a:off x="43434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4648200" y="3505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6781800" y="3352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4495800" y="38100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4958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334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hteck 93"/>
          <p:cNvSpPr/>
          <p:nvPr/>
        </p:nvSpPr>
        <p:spPr bwMode="auto">
          <a:xfrm>
            <a:off x="6248400" y="3200400"/>
            <a:ext cx="381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5867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97" name="Gerade Verbindung mit Pfeil 96"/>
          <p:cNvCxnSpPr/>
          <p:nvPr/>
        </p:nvCxnSpPr>
        <p:spPr bwMode="auto">
          <a:xfrm>
            <a:off x="6096000" y="35052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5105400" y="34290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04" name="Abgerundetes Rechteck 333"/>
          <p:cNvSpPr>
            <a:spLocks noChangeArrowheads="1"/>
          </p:cNvSpPr>
          <p:nvPr/>
        </p:nvSpPr>
        <p:spPr bwMode="auto">
          <a:xfrm>
            <a:off x="7696200" y="3505200"/>
            <a:ext cx="3810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hit</a:t>
            </a:r>
            <a:endParaRPr lang="de-DE" altLang="de-DE" dirty="0"/>
          </a:p>
        </p:txBody>
      </p:sp>
      <p:sp>
        <p:nvSpPr>
          <p:cNvPr id="107" name="Abgerundetes Rechteck 333"/>
          <p:cNvSpPr>
            <a:spLocks noChangeArrowheads="1"/>
          </p:cNvSpPr>
          <p:nvPr/>
        </p:nvSpPr>
        <p:spPr bwMode="auto">
          <a:xfrm>
            <a:off x="8229600" y="3505200"/>
            <a:ext cx="6858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err="1" smtClean="0"/>
              <a:t>logic</a:t>
            </a:r>
            <a:endParaRPr lang="de-DE" altLang="de-DE" dirty="0"/>
          </a:p>
        </p:txBody>
      </p:sp>
      <p:cxnSp>
        <p:nvCxnSpPr>
          <p:cNvPr id="111" name="Gerade Verbindung mit Pfeil 343"/>
          <p:cNvCxnSpPr>
            <a:cxnSpLocks noChangeShapeType="1"/>
            <a:endCxn id="268" idx="0"/>
          </p:cNvCxnSpPr>
          <p:nvPr/>
        </p:nvCxnSpPr>
        <p:spPr bwMode="auto">
          <a:xfrm>
            <a:off x="72390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343"/>
          <p:cNvCxnSpPr>
            <a:cxnSpLocks noChangeShapeType="1"/>
          </p:cNvCxnSpPr>
          <p:nvPr/>
        </p:nvCxnSpPr>
        <p:spPr bwMode="auto">
          <a:xfrm>
            <a:off x="78486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343"/>
          <p:cNvCxnSpPr>
            <a:cxnSpLocks noChangeShapeType="1"/>
          </p:cNvCxnSpPr>
          <p:nvPr/>
        </p:nvCxnSpPr>
        <p:spPr bwMode="auto">
          <a:xfrm>
            <a:off x="8458200" y="33528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mit Pfeil 343"/>
          <p:cNvCxnSpPr>
            <a:cxnSpLocks noChangeShapeType="1"/>
          </p:cNvCxnSpPr>
          <p:nvPr/>
        </p:nvCxnSpPr>
        <p:spPr bwMode="auto">
          <a:xfrm>
            <a:off x="8610600" y="2590800"/>
            <a:ext cx="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343"/>
          <p:cNvCxnSpPr>
            <a:cxnSpLocks noChangeShapeType="1"/>
          </p:cNvCxnSpPr>
          <p:nvPr/>
        </p:nvCxnSpPr>
        <p:spPr bwMode="auto">
          <a:xfrm>
            <a:off x="7620000" y="2590800"/>
            <a:ext cx="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>
            <a:stCxn id="268" idx="3"/>
          </p:cNvCxnSpPr>
          <p:nvPr/>
        </p:nvCxnSpPr>
        <p:spPr bwMode="auto">
          <a:xfrm>
            <a:off x="75438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8077200" y="36576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343"/>
          <p:cNvCxnSpPr>
            <a:cxnSpLocks noChangeShapeType="1"/>
          </p:cNvCxnSpPr>
          <p:nvPr/>
        </p:nvCxnSpPr>
        <p:spPr bwMode="auto">
          <a:xfrm>
            <a:off x="8610600" y="381000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mit Pfeil 129"/>
          <p:cNvCxnSpPr/>
          <p:nvPr/>
        </p:nvCxnSpPr>
        <p:spPr bwMode="auto">
          <a:xfrm>
            <a:off x="3429000" y="3352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810000" y="2971800"/>
            <a:ext cx="387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2133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2860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2057400" y="44196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M2 </a:t>
            </a:r>
            <a:r>
              <a:rPr lang="de-DE" dirty="0" err="1" smtClean="0"/>
              <a:t>and</a:t>
            </a:r>
            <a:r>
              <a:rPr lang="de-DE" dirty="0" smtClean="0"/>
              <a:t> M3</a:t>
            </a:r>
          </a:p>
          <a:p>
            <a:pPr algn="l"/>
            <a:r>
              <a:rPr lang="de-DE" dirty="0" smtClean="0"/>
              <a:t>32  </a:t>
            </a:r>
            <a:r>
              <a:rPr lang="de-DE" dirty="0" err="1" smtClean="0"/>
              <a:t>lines</a:t>
            </a:r>
            <a:endParaRPr lang="de-DE" dirty="0"/>
          </a:p>
        </p:txBody>
      </p:sp>
      <p:sp>
        <p:nvSpPr>
          <p:cNvPr id="92" name="Rechteck 91"/>
          <p:cNvSpPr/>
          <p:nvPr/>
        </p:nvSpPr>
        <p:spPr bwMode="auto">
          <a:xfrm>
            <a:off x="2057400" y="51054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LV-&gt;CMOS</a:t>
            </a: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24384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25908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27432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 bwMode="auto">
          <a:xfrm>
            <a:off x="3276600" y="5029200"/>
            <a:ext cx="1219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Logic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3276600" y="4038600"/>
            <a:ext cx="381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84" idx="3"/>
          </p:cNvCxnSpPr>
          <p:nvPr/>
        </p:nvCxnSpPr>
        <p:spPr bwMode="auto">
          <a:xfrm flipH="1">
            <a:off x="4495800" y="4100900"/>
            <a:ext cx="4472417" cy="928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3124200" y="4038600"/>
            <a:ext cx="4572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Gleichschenkliges Dreieck 291"/>
          <p:cNvSpPr>
            <a:spLocks noChangeArrowheads="1"/>
          </p:cNvSpPr>
          <p:nvPr/>
        </p:nvSpPr>
        <p:spPr bwMode="auto">
          <a:xfrm rot="5400000">
            <a:off x="685800" y="1152525"/>
            <a:ext cx="304800" cy="304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58" name="Gerade Verbindung 292"/>
          <p:cNvCxnSpPr>
            <a:cxnSpLocks noChangeShapeType="1"/>
          </p:cNvCxnSpPr>
          <p:nvPr/>
        </p:nvCxnSpPr>
        <p:spPr bwMode="auto">
          <a:xfrm>
            <a:off x="5334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293"/>
          <p:cNvCxnSpPr>
            <a:cxnSpLocks noChangeShapeType="1"/>
          </p:cNvCxnSpPr>
          <p:nvPr/>
        </p:nvCxnSpPr>
        <p:spPr bwMode="auto">
          <a:xfrm>
            <a:off x="990600" y="13049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294"/>
          <p:cNvCxnSpPr>
            <a:cxnSpLocks noChangeShapeType="1"/>
          </p:cNvCxnSpPr>
          <p:nvPr/>
        </p:nvCxnSpPr>
        <p:spPr bwMode="auto">
          <a:xfrm>
            <a:off x="609600" y="1076325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295"/>
          <p:cNvCxnSpPr>
            <a:cxnSpLocks noChangeShapeType="1"/>
          </p:cNvCxnSpPr>
          <p:nvPr/>
        </p:nvCxnSpPr>
        <p:spPr bwMode="auto">
          <a:xfrm>
            <a:off x="8382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296"/>
          <p:cNvCxnSpPr>
            <a:cxnSpLocks noChangeShapeType="1"/>
          </p:cNvCxnSpPr>
          <p:nvPr/>
        </p:nvCxnSpPr>
        <p:spPr bwMode="auto">
          <a:xfrm>
            <a:off x="914400" y="10001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297"/>
          <p:cNvCxnSpPr>
            <a:cxnSpLocks noChangeShapeType="1"/>
          </p:cNvCxnSpPr>
          <p:nvPr/>
        </p:nvCxnSpPr>
        <p:spPr bwMode="auto">
          <a:xfrm>
            <a:off x="914400" y="1076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298"/>
          <p:cNvCxnSpPr>
            <a:cxnSpLocks noChangeShapeType="1"/>
          </p:cNvCxnSpPr>
          <p:nvPr/>
        </p:nvCxnSpPr>
        <p:spPr bwMode="auto">
          <a:xfrm>
            <a:off x="10668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299"/>
          <p:cNvCxnSpPr>
            <a:cxnSpLocks noChangeShapeType="1"/>
          </p:cNvCxnSpPr>
          <p:nvPr/>
        </p:nvCxnSpPr>
        <p:spPr bwMode="auto">
          <a:xfrm>
            <a:off x="609600" y="1076325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300"/>
          <p:cNvCxnSpPr>
            <a:cxnSpLocks noChangeShapeType="1"/>
          </p:cNvCxnSpPr>
          <p:nvPr/>
        </p:nvCxnSpPr>
        <p:spPr bwMode="auto">
          <a:xfrm>
            <a:off x="533400" y="13049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01"/>
          <p:cNvCxnSpPr>
            <a:cxnSpLocks noChangeShapeType="1"/>
          </p:cNvCxnSpPr>
          <p:nvPr/>
        </p:nvCxnSpPr>
        <p:spPr bwMode="auto">
          <a:xfrm>
            <a:off x="457200" y="1457325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Gleichschenkliges Dreieck 302"/>
          <p:cNvSpPr>
            <a:spLocks noChangeArrowheads="1"/>
          </p:cNvSpPr>
          <p:nvPr/>
        </p:nvSpPr>
        <p:spPr bwMode="auto">
          <a:xfrm>
            <a:off x="457200" y="1457325"/>
            <a:ext cx="152400" cy="1317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69" name="Gerade Verbindung 303"/>
          <p:cNvCxnSpPr>
            <a:cxnSpLocks noChangeShapeType="1"/>
          </p:cNvCxnSpPr>
          <p:nvPr/>
        </p:nvCxnSpPr>
        <p:spPr bwMode="auto">
          <a:xfrm>
            <a:off x="533400" y="1609725"/>
            <a:ext cx="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mit Pfeil 305"/>
          <p:cNvCxnSpPr>
            <a:cxnSpLocks noChangeShapeType="1"/>
          </p:cNvCxnSpPr>
          <p:nvPr/>
        </p:nvCxnSpPr>
        <p:spPr bwMode="auto">
          <a:xfrm>
            <a:off x="685800" y="771525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306"/>
          <p:cNvSpPr txBox="1">
            <a:spLocks noChangeArrowheads="1"/>
          </p:cNvSpPr>
          <p:nvPr/>
        </p:nvSpPr>
        <p:spPr bwMode="auto">
          <a:xfrm>
            <a:off x="685800" y="685800"/>
            <a:ext cx="500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CSA</a:t>
            </a:r>
          </a:p>
        </p:txBody>
      </p:sp>
      <p:sp>
        <p:nvSpPr>
          <p:cNvPr id="174" name="Textfeld 405"/>
          <p:cNvSpPr txBox="1">
            <a:spLocks noChangeArrowheads="1"/>
          </p:cNvSpPr>
          <p:nvPr/>
        </p:nvSpPr>
        <p:spPr bwMode="auto">
          <a:xfrm>
            <a:off x="381000" y="1762125"/>
            <a:ext cx="515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/>
              <a:t>Pixel</a:t>
            </a:r>
          </a:p>
        </p:txBody>
      </p:sp>
      <p:sp>
        <p:nvSpPr>
          <p:cNvPr id="175" name="Rechteck 91"/>
          <p:cNvSpPr>
            <a:spLocks noChangeArrowheads="1"/>
          </p:cNvSpPr>
          <p:nvPr/>
        </p:nvSpPr>
        <p:spPr bwMode="auto">
          <a:xfrm>
            <a:off x="1143000" y="2895600"/>
            <a:ext cx="24384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143000" y="1304925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5486400" y="2667000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Digital Pixel </a:t>
            </a:r>
            <a:r>
              <a:rPr lang="de-DE" dirty="0" err="1" smtClean="0"/>
              <a:t>cell</a:t>
            </a:r>
            <a:endParaRPr lang="de-DE" dirty="0"/>
          </a:p>
        </p:txBody>
      </p:sp>
      <p:cxnSp>
        <p:nvCxnSpPr>
          <p:cNvPr id="179" name="Gerade Verbindung 178"/>
          <p:cNvCxnSpPr/>
          <p:nvPr/>
        </p:nvCxnSpPr>
        <p:spPr bwMode="auto">
          <a:xfrm>
            <a:off x="1600200" y="160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2133600" y="144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209800" y="144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209800" y="160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438400" y="160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Rechteck 183"/>
          <p:cNvSpPr/>
          <p:nvPr/>
        </p:nvSpPr>
        <p:spPr bwMode="auto">
          <a:xfrm>
            <a:off x="2362200" y="19050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2438400" y="2209800"/>
            <a:ext cx="0" cy="142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13716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1447800" y="11525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1447800" y="14573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1447800" y="1152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600200" y="14573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1447800" y="1762125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3" name="Gerade Verbindung 192"/>
          <p:cNvCxnSpPr/>
          <p:nvPr/>
        </p:nvCxnSpPr>
        <p:spPr bwMode="auto">
          <a:xfrm>
            <a:off x="1600200" y="206692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 flipH="1">
            <a:off x="1447800" y="237172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mit Pfeil 195"/>
          <p:cNvCxnSpPr>
            <a:stCxn id="192" idx="0"/>
            <a:endCxn id="192" idx="4"/>
          </p:cNvCxnSpPr>
          <p:nvPr/>
        </p:nvCxnSpPr>
        <p:spPr bwMode="auto">
          <a:xfrm>
            <a:off x="1600200" y="1762125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600200" y="771525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524000" y="771525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mit Pfeil 200"/>
          <p:cNvCxnSpPr/>
          <p:nvPr/>
        </p:nvCxnSpPr>
        <p:spPr bwMode="auto">
          <a:xfrm flipV="1">
            <a:off x="4343400" y="1066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Textfeld 201"/>
          <p:cNvSpPr txBox="1"/>
          <p:nvPr/>
        </p:nvSpPr>
        <p:spPr>
          <a:xfrm>
            <a:off x="1447800" y="15240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 </a:t>
            </a:r>
            <a:r>
              <a:rPr lang="de-DE" dirty="0" err="1" smtClean="0"/>
              <a:t>filter</a:t>
            </a:r>
            <a:endParaRPr lang="de-DE" dirty="0"/>
          </a:p>
        </p:txBody>
      </p:sp>
      <p:sp>
        <p:nvSpPr>
          <p:cNvPr id="203" name="Rechteck 91"/>
          <p:cNvSpPr>
            <a:spLocks noChangeArrowheads="1"/>
          </p:cNvSpPr>
          <p:nvPr/>
        </p:nvSpPr>
        <p:spPr bwMode="auto">
          <a:xfrm>
            <a:off x="152400" y="685799"/>
            <a:ext cx="5334000" cy="20669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29" name="Gerade Verbindung 28"/>
          <p:cNvCxnSpPr/>
          <p:nvPr/>
        </p:nvCxnSpPr>
        <p:spPr bwMode="auto">
          <a:xfrm flipH="1" flipV="1">
            <a:off x="1143000" y="4038600"/>
            <a:ext cx="9144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mit Pfeil 227"/>
          <p:cNvCxnSpPr/>
          <p:nvPr/>
        </p:nvCxnSpPr>
        <p:spPr bwMode="auto">
          <a:xfrm>
            <a:off x="3276600" y="60198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" name="Textfeld 228"/>
          <p:cNvSpPr txBox="1"/>
          <p:nvPr/>
        </p:nvSpPr>
        <p:spPr>
          <a:xfrm>
            <a:off x="3733800" y="604760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20u</a:t>
            </a:r>
            <a:endParaRPr lang="de-DE" dirty="0"/>
          </a:p>
        </p:txBody>
      </p:sp>
      <p:cxnSp>
        <p:nvCxnSpPr>
          <p:cNvPr id="205" name="Gerade Verbindung mit Pfeil 204"/>
          <p:cNvCxnSpPr/>
          <p:nvPr/>
        </p:nvCxnSpPr>
        <p:spPr bwMode="auto">
          <a:xfrm>
            <a:off x="1981200" y="60198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Textfeld 207"/>
          <p:cNvSpPr txBox="1"/>
          <p:nvPr/>
        </p:nvSpPr>
        <p:spPr>
          <a:xfrm>
            <a:off x="2590800" y="60198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20u</a:t>
            </a:r>
            <a:endParaRPr lang="de-DE" dirty="0"/>
          </a:p>
        </p:txBody>
      </p:sp>
      <p:cxnSp>
        <p:nvCxnSpPr>
          <p:cNvPr id="209" name="Gerade Verbindung mit Pfeil 208"/>
          <p:cNvCxnSpPr/>
          <p:nvPr/>
        </p:nvCxnSpPr>
        <p:spPr bwMode="auto">
          <a:xfrm>
            <a:off x="2743200" y="3352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Abgerundetes Rechteck 216"/>
          <p:cNvSpPr/>
          <p:nvPr/>
        </p:nvSpPr>
        <p:spPr bwMode="auto">
          <a:xfrm>
            <a:off x="3886200" y="1981200"/>
            <a:ext cx="9906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Tune DAC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743200" y="1066800"/>
            <a:ext cx="228600" cy="914400"/>
            <a:chOff x="2743200" y="1066800"/>
            <a:chExt cx="228600" cy="914400"/>
          </a:xfrm>
        </p:grpSpPr>
        <p:grpSp>
          <p:nvGrpSpPr>
            <p:cNvPr id="218" name="Gruppieren 217"/>
            <p:cNvGrpSpPr/>
            <p:nvPr/>
          </p:nvGrpSpPr>
          <p:grpSpPr>
            <a:xfrm>
              <a:off x="2743200" y="1447800"/>
              <a:ext cx="228600" cy="304800"/>
              <a:chOff x="1447800" y="3200400"/>
              <a:chExt cx="228600" cy="304800"/>
            </a:xfrm>
          </p:grpSpPr>
          <p:cxnSp>
            <p:nvCxnSpPr>
              <p:cNvPr id="219" name="Gerade Verbindung 218"/>
              <p:cNvCxnSpPr/>
              <p:nvPr/>
            </p:nvCxnSpPr>
            <p:spPr bwMode="auto">
              <a:xfrm>
                <a:off x="14478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0" name="Gerade Verbindung 219"/>
              <p:cNvCxnSpPr/>
              <p:nvPr/>
            </p:nvCxnSpPr>
            <p:spPr bwMode="auto">
              <a:xfrm>
                <a:off x="15240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1" name="Gerade Verbindung 220"/>
              <p:cNvCxnSpPr/>
              <p:nvPr/>
            </p:nvCxnSpPr>
            <p:spPr bwMode="auto">
              <a:xfrm>
                <a:off x="1524000" y="35052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2" name="Gerade Verbindung 221"/>
              <p:cNvCxnSpPr/>
              <p:nvPr/>
            </p:nvCxnSpPr>
            <p:spPr bwMode="auto">
              <a:xfrm>
                <a:off x="1524000" y="3200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23" name="Gerade Verbindung 222"/>
            <p:cNvCxnSpPr/>
            <p:nvPr/>
          </p:nvCxnSpPr>
          <p:spPr bwMode="auto">
            <a:xfrm>
              <a:off x="2971800" y="1752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2971800" y="1066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5" name="Gerade Verbindung 224"/>
          <p:cNvCxnSpPr/>
          <p:nvPr/>
        </p:nvCxnSpPr>
        <p:spPr bwMode="auto">
          <a:xfrm>
            <a:off x="2971800" y="1981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6" name="Gruppieren 225"/>
          <p:cNvGrpSpPr/>
          <p:nvPr/>
        </p:nvGrpSpPr>
        <p:grpSpPr>
          <a:xfrm flipH="1">
            <a:off x="3581400" y="1066800"/>
            <a:ext cx="228600" cy="914400"/>
            <a:chOff x="2743200" y="1066800"/>
            <a:chExt cx="228600" cy="914400"/>
          </a:xfrm>
        </p:grpSpPr>
        <p:grpSp>
          <p:nvGrpSpPr>
            <p:cNvPr id="227" name="Gruppieren 226"/>
            <p:cNvGrpSpPr/>
            <p:nvPr/>
          </p:nvGrpSpPr>
          <p:grpSpPr>
            <a:xfrm>
              <a:off x="2743200" y="1447800"/>
              <a:ext cx="228600" cy="304800"/>
              <a:chOff x="1447800" y="3200400"/>
              <a:chExt cx="228600" cy="304800"/>
            </a:xfrm>
          </p:grpSpPr>
          <p:cxnSp>
            <p:nvCxnSpPr>
              <p:cNvPr id="232" name="Gerade Verbindung 231"/>
              <p:cNvCxnSpPr/>
              <p:nvPr/>
            </p:nvCxnSpPr>
            <p:spPr bwMode="auto">
              <a:xfrm>
                <a:off x="14478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3" name="Gerade Verbindung 232"/>
              <p:cNvCxnSpPr/>
              <p:nvPr/>
            </p:nvCxnSpPr>
            <p:spPr bwMode="auto">
              <a:xfrm>
                <a:off x="1524000" y="3200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4" name="Gerade Verbindung 233"/>
              <p:cNvCxnSpPr/>
              <p:nvPr/>
            </p:nvCxnSpPr>
            <p:spPr bwMode="auto">
              <a:xfrm>
                <a:off x="1524000" y="35052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" name="Gerade Verbindung 234"/>
              <p:cNvCxnSpPr/>
              <p:nvPr/>
            </p:nvCxnSpPr>
            <p:spPr bwMode="auto">
              <a:xfrm>
                <a:off x="1524000" y="3200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30" name="Gerade Verbindung 229"/>
            <p:cNvCxnSpPr/>
            <p:nvPr/>
          </p:nvCxnSpPr>
          <p:spPr bwMode="auto">
            <a:xfrm>
              <a:off x="2971800" y="1752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2971800" y="1066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6" name="Ellipse 235"/>
          <p:cNvSpPr/>
          <p:nvPr/>
        </p:nvSpPr>
        <p:spPr bwMode="auto">
          <a:xfrm>
            <a:off x="31242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7" name="Gerade Verbindung 236"/>
          <p:cNvCxnSpPr/>
          <p:nvPr/>
        </p:nvCxnSpPr>
        <p:spPr bwMode="auto">
          <a:xfrm>
            <a:off x="32766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H="1">
            <a:off x="3124200" y="266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mit Pfeil 238"/>
          <p:cNvCxnSpPr>
            <a:stCxn id="236" idx="0"/>
            <a:endCxn id="236" idx="4"/>
          </p:cNvCxnSpPr>
          <p:nvPr/>
        </p:nvCxnSpPr>
        <p:spPr bwMode="auto">
          <a:xfrm>
            <a:off x="3276600" y="2133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76600" y="1981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819400" y="106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3581400" y="1066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Textfeld 308"/>
          <p:cNvSpPr txBox="1">
            <a:spLocks noChangeArrowheads="1"/>
          </p:cNvSpPr>
          <p:nvPr/>
        </p:nvSpPr>
        <p:spPr bwMode="auto">
          <a:xfrm>
            <a:off x="2321531" y="3124200"/>
            <a:ext cx="9550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LV-&gt;CMOS</a:t>
            </a:r>
            <a:endParaRPr lang="en-US" altLang="de-DE" dirty="0"/>
          </a:p>
        </p:txBody>
      </p:sp>
      <p:cxnSp>
        <p:nvCxnSpPr>
          <p:cNvPr id="243" name="Gerade Verbindung mit Pfeil 242"/>
          <p:cNvCxnSpPr/>
          <p:nvPr/>
        </p:nvCxnSpPr>
        <p:spPr bwMode="auto">
          <a:xfrm>
            <a:off x="2362200" y="3352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V="1">
            <a:off x="1828799" y="31242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5" name="Gruppieren 244"/>
          <p:cNvGrpSpPr/>
          <p:nvPr/>
        </p:nvGrpSpPr>
        <p:grpSpPr>
          <a:xfrm>
            <a:off x="1676399" y="2819401"/>
            <a:ext cx="304800" cy="304800"/>
            <a:chOff x="1524000" y="3810000"/>
            <a:chExt cx="304800" cy="304800"/>
          </a:xfrm>
        </p:grpSpPr>
        <p:sp>
          <p:nvSpPr>
            <p:cNvPr id="246" name="Ellipse 245"/>
            <p:cNvSpPr/>
            <p:nvPr/>
          </p:nvSpPr>
          <p:spPr bwMode="auto">
            <a:xfrm>
              <a:off x="1524000" y="3810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8" name="Gerade Verbindung mit Pfeil 247"/>
            <p:cNvCxnSpPr>
              <a:stCxn id="246" idx="0"/>
              <a:endCxn id="246" idx="4"/>
            </p:cNvCxnSpPr>
            <p:nvPr/>
          </p:nvCxnSpPr>
          <p:spPr bwMode="auto">
            <a:xfrm>
              <a:off x="1676400" y="3810000"/>
              <a:ext cx="0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0" name="Gleichschenkliges Dreieck 304"/>
          <p:cNvSpPr>
            <a:spLocks noChangeArrowheads="1"/>
          </p:cNvSpPr>
          <p:nvPr/>
        </p:nvSpPr>
        <p:spPr bwMode="auto">
          <a:xfrm rot="5400000">
            <a:off x="1985168" y="3196432"/>
            <a:ext cx="457200" cy="312737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/>
          </a:p>
        </p:txBody>
      </p:sp>
      <p:cxnSp>
        <p:nvCxnSpPr>
          <p:cNvPr id="251" name="Gerade Verbindung 250"/>
          <p:cNvCxnSpPr/>
          <p:nvPr/>
        </p:nvCxnSpPr>
        <p:spPr bwMode="auto">
          <a:xfrm>
            <a:off x="1828799" y="3352801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Freihandform 29"/>
          <p:cNvSpPr/>
          <p:nvPr/>
        </p:nvSpPr>
        <p:spPr bwMode="auto">
          <a:xfrm>
            <a:off x="598031" y="1079500"/>
            <a:ext cx="5638832" cy="2273300"/>
          </a:xfrm>
          <a:custGeom>
            <a:avLst/>
            <a:gdLst>
              <a:gd name="connsiteX0" fmla="*/ 4735969 w 5638832"/>
              <a:gd name="connsiteY0" fmla="*/ 0 h 2273300"/>
              <a:gd name="connsiteX1" fmla="*/ 5307469 w 5638832"/>
              <a:gd name="connsiteY1" fmla="*/ 660400 h 2273300"/>
              <a:gd name="connsiteX2" fmla="*/ 252869 w 5638832"/>
              <a:gd name="connsiteY2" fmla="*/ 1714500 h 2273300"/>
              <a:gd name="connsiteX3" fmla="*/ 1218069 w 5638832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8832" h="2273300">
                <a:moveTo>
                  <a:pt x="4735969" y="0"/>
                </a:moveTo>
                <a:cubicBezTo>
                  <a:pt x="5395310" y="187325"/>
                  <a:pt x="6054652" y="374650"/>
                  <a:pt x="5307469" y="660400"/>
                </a:cubicBezTo>
                <a:cubicBezTo>
                  <a:pt x="4560286" y="946150"/>
                  <a:pt x="934436" y="1445683"/>
                  <a:pt x="252869" y="1714500"/>
                </a:cubicBezTo>
                <a:cubicBezTo>
                  <a:pt x="-428698" y="1983317"/>
                  <a:pt x="394685" y="2128308"/>
                  <a:pt x="1218069" y="22733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2" name="Gerade Verbindung mit Pfeil 251"/>
          <p:cNvCxnSpPr/>
          <p:nvPr/>
        </p:nvCxnSpPr>
        <p:spPr bwMode="auto">
          <a:xfrm flipV="1">
            <a:off x="4648200" y="50292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Textfeld 252"/>
          <p:cNvSpPr txBox="1"/>
          <p:nvPr/>
        </p:nvSpPr>
        <p:spPr>
          <a:xfrm>
            <a:off x="4648200" y="53340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21u</a:t>
            </a:r>
            <a:endParaRPr lang="de-DE" dirty="0"/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2895600" y="44196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07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hteck 135"/>
          <p:cNvSpPr/>
          <p:nvPr/>
        </p:nvSpPr>
        <p:spPr bwMode="auto">
          <a:xfrm>
            <a:off x="990600" y="3124200"/>
            <a:ext cx="3505200" cy="2133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Rechteck 105"/>
          <p:cNvSpPr/>
          <p:nvPr/>
        </p:nvSpPr>
        <p:spPr bwMode="auto">
          <a:xfrm>
            <a:off x="990600" y="5410200"/>
            <a:ext cx="35052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C533B6-74DA-4917-8527-95DA19EAA26F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cxnSp>
        <p:nvCxnSpPr>
          <p:cNvPr id="476" name="Gerade Verbindung mit Pfeil 475"/>
          <p:cNvCxnSpPr/>
          <p:nvPr/>
        </p:nvCxnSpPr>
        <p:spPr bwMode="auto">
          <a:xfrm>
            <a:off x="990600" y="55626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3" name="Abgerundetes Rechteck 142"/>
          <p:cNvSpPr>
            <a:spLocks noChangeArrowheads="1"/>
          </p:cNvSpPr>
          <p:nvPr/>
        </p:nvSpPr>
        <p:spPr bwMode="auto">
          <a:xfrm>
            <a:off x="2514600" y="54102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+</a:t>
            </a:r>
            <a:endParaRPr lang="en-US" altLang="de-DE" dirty="0"/>
          </a:p>
        </p:txBody>
      </p:sp>
      <p:sp>
        <p:nvSpPr>
          <p:cNvPr id="285" name="Abgerundetes Rechteck 142"/>
          <p:cNvSpPr>
            <a:spLocks noChangeArrowheads="1"/>
          </p:cNvSpPr>
          <p:nvPr/>
        </p:nvSpPr>
        <p:spPr bwMode="auto">
          <a:xfrm>
            <a:off x="1828800" y="42672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9289" name="Gerade Verbindung mit Pfeil 9288"/>
          <p:cNvCxnSpPr/>
          <p:nvPr/>
        </p:nvCxnSpPr>
        <p:spPr bwMode="auto">
          <a:xfrm>
            <a:off x="1676400" y="44196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mit Pfeil 291"/>
          <p:cNvCxnSpPr/>
          <p:nvPr/>
        </p:nvCxnSpPr>
        <p:spPr bwMode="auto">
          <a:xfrm>
            <a:off x="2667000" y="55626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Gerade Verbindung 328"/>
          <p:cNvCxnSpPr/>
          <p:nvPr/>
        </p:nvCxnSpPr>
        <p:spPr bwMode="auto">
          <a:xfrm>
            <a:off x="1676400" y="3810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Gerade Verbindung 341"/>
          <p:cNvCxnSpPr/>
          <p:nvPr/>
        </p:nvCxnSpPr>
        <p:spPr bwMode="auto">
          <a:xfrm>
            <a:off x="14478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Gerade Verbindung mit Pfeil 342"/>
          <p:cNvCxnSpPr/>
          <p:nvPr/>
        </p:nvCxnSpPr>
        <p:spPr bwMode="auto">
          <a:xfrm>
            <a:off x="381000" y="3810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4" name="Abgerundetes Rechteck 142"/>
          <p:cNvSpPr>
            <a:spLocks noChangeArrowheads="1"/>
          </p:cNvSpPr>
          <p:nvPr/>
        </p:nvSpPr>
        <p:spPr bwMode="auto">
          <a:xfrm>
            <a:off x="1371600" y="36576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+</a:t>
            </a:r>
            <a:endParaRPr lang="en-US" altLang="de-DE" dirty="0"/>
          </a:p>
        </p:txBody>
      </p:sp>
      <p:cxnSp>
        <p:nvCxnSpPr>
          <p:cNvPr id="348" name="Gerade Verbindung mit Pfeil 347"/>
          <p:cNvCxnSpPr/>
          <p:nvPr/>
        </p:nvCxnSpPr>
        <p:spPr bwMode="auto">
          <a:xfrm>
            <a:off x="12192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" name="Gerade Verbindung mit Pfeil 348"/>
          <p:cNvCxnSpPr/>
          <p:nvPr/>
        </p:nvCxnSpPr>
        <p:spPr bwMode="auto">
          <a:xfrm>
            <a:off x="1524000" y="3810000"/>
            <a:ext cx="3429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1" name="Gerade Verbindung 350"/>
          <p:cNvCxnSpPr/>
          <p:nvPr/>
        </p:nvCxnSpPr>
        <p:spPr bwMode="auto">
          <a:xfrm>
            <a:off x="914400" y="2895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" name="Abgerundetes Rechteck 142"/>
          <p:cNvSpPr>
            <a:spLocks noChangeArrowheads="1"/>
          </p:cNvSpPr>
          <p:nvPr/>
        </p:nvSpPr>
        <p:spPr bwMode="auto">
          <a:xfrm>
            <a:off x="3124200" y="42672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96" name="Gerade Verbindung mit Pfeil 95"/>
          <p:cNvCxnSpPr/>
          <p:nvPr/>
        </p:nvCxnSpPr>
        <p:spPr bwMode="auto">
          <a:xfrm>
            <a:off x="3352800" y="33528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" name="Gerade Verbindung mit Pfeil 412"/>
          <p:cNvCxnSpPr/>
          <p:nvPr/>
        </p:nvCxnSpPr>
        <p:spPr bwMode="auto">
          <a:xfrm>
            <a:off x="4495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4" name="Gerade Verbindung mit Pfeil 413"/>
          <p:cNvCxnSpPr/>
          <p:nvPr/>
        </p:nvCxnSpPr>
        <p:spPr bwMode="auto">
          <a:xfrm>
            <a:off x="4724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7" name="Gerade Verbindung mit Pfeil 416"/>
          <p:cNvCxnSpPr/>
          <p:nvPr/>
        </p:nvCxnSpPr>
        <p:spPr bwMode="auto">
          <a:xfrm>
            <a:off x="4724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" name="Gerade Verbindung mit Pfeil 417"/>
          <p:cNvCxnSpPr/>
          <p:nvPr/>
        </p:nvCxnSpPr>
        <p:spPr bwMode="auto">
          <a:xfrm>
            <a:off x="5257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" name="Gerade Verbindung mit Pfeil 418"/>
          <p:cNvCxnSpPr/>
          <p:nvPr/>
        </p:nvCxnSpPr>
        <p:spPr bwMode="auto">
          <a:xfrm>
            <a:off x="5486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" name="Gerade Verbindung 419"/>
          <p:cNvCxnSpPr/>
          <p:nvPr/>
        </p:nvCxnSpPr>
        <p:spPr bwMode="auto">
          <a:xfrm>
            <a:off x="4724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Gerade Verbindung 420"/>
          <p:cNvCxnSpPr/>
          <p:nvPr/>
        </p:nvCxnSpPr>
        <p:spPr bwMode="auto">
          <a:xfrm>
            <a:off x="4724400" y="144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" name="Gerade Verbindung 439"/>
          <p:cNvCxnSpPr/>
          <p:nvPr/>
        </p:nvCxnSpPr>
        <p:spPr bwMode="auto">
          <a:xfrm>
            <a:off x="54864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1" name="Gerade Verbindung mit Pfeil 440"/>
          <p:cNvCxnSpPr/>
          <p:nvPr/>
        </p:nvCxnSpPr>
        <p:spPr bwMode="auto">
          <a:xfrm>
            <a:off x="54864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" name="Gerade Verbindung mit Pfeil 441"/>
          <p:cNvCxnSpPr/>
          <p:nvPr/>
        </p:nvCxnSpPr>
        <p:spPr bwMode="auto">
          <a:xfrm>
            <a:off x="52578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" name="Gerade Verbindung 513"/>
          <p:cNvCxnSpPr/>
          <p:nvPr/>
        </p:nvCxnSpPr>
        <p:spPr bwMode="auto">
          <a:xfrm>
            <a:off x="32766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3" name="Gruppieren 122"/>
          <p:cNvGrpSpPr/>
          <p:nvPr/>
        </p:nvGrpSpPr>
        <p:grpSpPr>
          <a:xfrm rot="5400000" flipH="1">
            <a:off x="3314700" y="3314700"/>
            <a:ext cx="609600" cy="1752600"/>
            <a:chOff x="4343400" y="2590800"/>
            <a:chExt cx="609600" cy="1752600"/>
          </a:xfrm>
        </p:grpSpPr>
        <p:sp>
          <p:nvSpPr>
            <p:cNvPr id="507" name="Rechteck 506"/>
            <p:cNvSpPr/>
            <p:nvPr/>
          </p:nvSpPr>
          <p:spPr bwMode="auto">
            <a:xfrm>
              <a:off x="4343400" y="2743200"/>
              <a:ext cx="152400" cy="685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08" name="Gerade Verbindung 507"/>
            <p:cNvCxnSpPr/>
            <p:nvPr/>
          </p:nvCxnSpPr>
          <p:spPr bwMode="auto">
            <a:xfrm>
              <a:off x="44958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9" name="Gerade Verbindung 508"/>
            <p:cNvCxnSpPr/>
            <p:nvPr/>
          </p:nvCxnSpPr>
          <p:spPr bwMode="auto">
            <a:xfrm>
              <a:off x="4495800" y="31242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0" name="Gerade Verbindung 509"/>
            <p:cNvCxnSpPr/>
            <p:nvPr/>
          </p:nvCxnSpPr>
          <p:spPr bwMode="auto">
            <a:xfrm>
              <a:off x="4495800" y="3200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1" name="Gerade Verbindung 510"/>
            <p:cNvCxnSpPr/>
            <p:nvPr/>
          </p:nvCxnSpPr>
          <p:spPr bwMode="auto">
            <a:xfrm>
              <a:off x="4495800" y="3276600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" name="Gerade Verbindung 511"/>
            <p:cNvCxnSpPr/>
            <p:nvPr/>
          </p:nvCxnSpPr>
          <p:spPr bwMode="auto">
            <a:xfrm>
              <a:off x="4495800" y="3352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3" name="Gerade Verbindung mit Pfeil 512"/>
            <p:cNvCxnSpPr/>
            <p:nvPr/>
          </p:nvCxnSpPr>
          <p:spPr bwMode="auto">
            <a:xfrm flipV="1">
              <a:off x="4419600" y="3429000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" name="Gerade Verbindung 514"/>
            <p:cNvCxnSpPr/>
            <p:nvPr/>
          </p:nvCxnSpPr>
          <p:spPr bwMode="auto">
            <a:xfrm>
              <a:off x="4648200" y="25908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" name="Gerade Verbindung 515"/>
            <p:cNvCxnSpPr/>
            <p:nvPr/>
          </p:nvCxnSpPr>
          <p:spPr bwMode="auto">
            <a:xfrm>
              <a:off x="4724400" y="25908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" name="Gerade Verbindung 516"/>
            <p:cNvCxnSpPr/>
            <p:nvPr/>
          </p:nvCxnSpPr>
          <p:spPr bwMode="auto">
            <a:xfrm>
              <a:off x="4800600" y="25908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8" name="Gerade Verbindung 517"/>
            <p:cNvCxnSpPr/>
            <p:nvPr/>
          </p:nvCxnSpPr>
          <p:spPr bwMode="auto">
            <a:xfrm>
              <a:off x="4876800" y="25908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9" name="Gerade Verbindung 518"/>
            <p:cNvCxnSpPr/>
            <p:nvPr/>
          </p:nvCxnSpPr>
          <p:spPr bwMode="auto">
            <a:xfrm>
              <a:off x="4953000" y="25908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2" name="Abgerundetes Rechteck 6"/>
          <p:cNvSpPr>
            <a:spLocks noChangeArrowheads="1"/>
          </p:cNvSpPr>
          <p:nvPr/>
        </p:nvSpPr>
        <p:spPr bwMode="auto">
          <a:xfrm>
            <a:off x="3886200" y="4724400"/>
            <a:ext cx="1066800" cy="228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err="1" smtClean="0"/>
              <a:t>Strixel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addr</a:t>
            </a:r>
            <a:endParaRPr lang="en-US" altLang="de-DE" dirty="0"/>
          </a:p>
        </p:txBody>
      </p:sp>
      <p:cxnSp>
        <p:nvCxnSpPr>
          <p:cNvPr id="134" name="Gerade Verbindung mit Pfeil 133"/>
          <p:cNvCxnSpPr/>
          <p:nvPr/>
        </p:nvCxnSpPr>
        <p:spPr bwMode="auto">
          <a:xfrm flipV="1">
            <a:off x="4038600" y="4495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3" name="Abgerundetes Rechteck 142"/>
          <p:cNvSpPr>
            <a:spLocks noChangeArrowheads="1"/>
          </p:cNvSpPr>
          <p:nvPr/>
        </p:nvSpPr>
        <p:spPr bwMode="auto">
          <a:xfrm>
            <a:off x="1828800" y="32004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sp>
        <p:nvSpPr>
          <p:cNvPr id="524" name="Abgerundetes Rechteck 142"/>
          <p:cNvSpPr>
            <a:spLocks noChangeArrowheads="1"/>
          </p:cNvSpPr>
          <p:nvPr/>
        </p:nvSpPr>
        <p:spPr bwMode="auto">
          <a:xfrm>
            <a:off x="3124200" y="32004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158" name="Gerade Verbindung 157"/>
          <p:cNvCxnSpPr/>
          <p:nvPr/>
        </p:nvCxnSpPr>
        <p:spPr bwMode="auto">
          <a:xfrm>
            <a:off x="3276600" y="3352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>
            <a:off x="2971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Gerade Verbindung mit Pfeil 395"/>
          <p:cNvCxnSpPr/>
          <p:nvPr/>
        </p:nvCxnSpPr>
        <p:spPr bwMode="auto">
          <a:xfrm>
            <a:off x="3200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" name="Gerade Verbindung 414"/>
          <p:cNvCxnSpPr/>
          <p:nvPr/>
        </p:nvCxnSpPr>
        <p:spPr bwMode="auto">
          <a:xfrm>
            <a:off x="3200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8" name="Gerade Verbindung 437"/>
          <p:cNvCxnSpPr/>
          <p:nvPr/>
        </p:nvCxnSpPr>
        <p:spPr bwMode="auto">
          <a:xfrm>
            <a:off x="32004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9" name="Gerade Verbindung mit Pfeil 438"/>
          <p:cNvCxnSpPr/>
          <p:nvPr/>
        </p:nvCxnSpPr>
        <p:spPr bwMode="auto">
          <a:xfrm>
            <a:off x="32004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2209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2438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2438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mit Pfeil 127"/>
          <p:cNvCxnSpPr/>
          <p:nvPr/>
        </p:nvCxnSpPr>
        <p:spPr bwMode="auto">
          <a:xfrm>
            <a:off x="1676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76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/>
          <p:nvPr/>
        </p:nvCxnSpPr>
        <p:spPr bwMode="auto">
          <a:xfrm>
            <a:off x="2438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mit Pfeil 134"/>
          <p:cNvCxnSpPr/>
          <p:nvPr/>
        </p:nvCxnSpPr>
        <p:spPr bwMode="auto">
          <a:xfrm>
            <a:off x="1676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mit Pfeil 139"/>
          <p:cNvCxnSpPr/>
          <p:nvPr/>
        </p:nvCxnSpPr>
        <p:spPr bwMode="auto">
          <a:xfrm>
            <a:off x="5257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mit Pfeil 140"/>
          <p:cNvCxnSpPr/>
          <p:nvPr/>
        </p:nvCxnSpPr>
        <p:spPr bwMode="auto">
          <a:xfrm>
            <a:off x="5486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486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54864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>
            <a:off x="54864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95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4724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4724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mit Pfeil 148"/>
          <p:cNvCxnSpPr/>
          <p:nvPr/>
        </p:nvCxnSpPr>
        <p:spPr bwMode="auto">
          <a:xfrm>
            <a:off x="3962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3962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mit Pfeil 150"/>
          <p:cNvCxnSpPr/>
          <p:nvPr/>
        </p:nvCxnSpPr>
        <p:spPr bwMode="auto">
          <a:xfrm>
            <a:off x="4724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mit Pfeil 151"/>
          <p:cNvCxnSpPr/>
          <p:nvPr/>
        </p:nvCxnSpPr>
        <p:spPr bwMode="auto">
          <a:xfrm>
            <a:off x="3962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mit Pfeil 154"/>
          <p:cNvCxnSpPr/>
          <p:nvPr/>
        </p:nvCxnSpPr>
        <p:spPr bwMode="auto">
          <a:xfrm>
            <a:off x="6781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mit Pfeil 155"/>
          <p:cNvCxnSpPr/>
          <p:nvPr/>
        </p:nvCxnSpPr>
        <p:spPr bwMode="auto">
          <a:xfrm>
            <a:off x="7010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mit Pfeil 156"/>
          <p:cNvCxnSpPr/>
          <p:nvPr/>
        </p:nvCxnSpPr>
        <p:spPr bwMode="auto">
          <a:xfrm>
            <a:off x="7010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mit Pfeil 158"/>
          <p:cNvCxnSpPr/>
          <p:nvPr/>
        </p:nvCxnSpPr>
        <p:spPr bwMode="auto">
          <a:xfrm>
            <a:off x="7543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mit Pfeil 159"/>
          <p:cNvCxnSpPr/>
          <p:nvPr/>
        </p:nvCxnSpPr>
        <p:spPr bwMode="auto">
          <a:xfrm>
            <a:off x="7772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7010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7010400" y="144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77724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mit Pfeil 163"/>
          <p:cNvCxnSpPr/>
          <p:nvPr/>
        </p:nvCxnSpPr>
        <p:spPr bwMode="auto">
          <a:xfrm>
            <a:off x="77724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mit Pfeil 164"/>
          <p:cNvCxnSpPr/>
          <p:nvPr/>
        </p:nvCxnSpPr>
        <p:spPr bwMode="auto">
          <a:xfrm>
            <a:off x="75438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7543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7772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772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77724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mit Pfeil 172"/>
          <p:cNvCxnSpPr/>
          <p:nvPr/>
        </p:nvCxnSpPr>
        <p:spPr bwMode="auto">
          <a:xfrm>
            <a:off x="7772400" y="1828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mit Pfeil 173"/>
          <p:cNvCxnSpPr/>
          <p:nvPr/>
        </p:nvCxnSpPr>
        <p:spPr bwMode="auto">
          <a:xfrm>
            <a:off x="67818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mit Pfeil 174"/>
          <p:cNvCxnSpPr/>
          <p:nvPr/>
        </p:nvCxnSpPr>
        <p:spPr bwMode="auto">
          <a:xfrm>
            <a:off x="7010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7010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mit Pfeil 177"/>
          <p:cNvCxnSpPr/>
          <p:nvPr/>
        </p:nvCxnSpPr>
        <p:spPr bwMode="auto">
          <a:xfrm>
            <a:off x="6248400" y="129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6248400" y="1295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mit Pfeil 179"/>
          <p:cNvCxnSpPr/>
          <p:nvPr/>
        </p:nvCxnSpPr>
        <p:spPr bwMode="auto">
          <a:xfrm>
            <a:off x="7010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mit Pfeil 180"/>
          <p:cNvCxnSpPr/>
          <p:nvPr/>
        </p:nvCxnSpPr>
        <p:spPr bwMode="auto">
          <a:xfrm>
            <a:off x="6248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7772400" y="1447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Ellipse 16"/>
          <p:cNvSpPr/>
          <p:nvPr/>
        </p:nvSpPr>
        <p:spPr bwMode="auto">
          <a:xfrm>
            <a:off x="2362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3124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4648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Ellipse 184"/>
          <p:cNvSpPr/>
          <p:nvPr/>
        </p:nvSpPr>
        <p:spPr bwMode="auto">
          <a:xfrm>
            <a:off x="5410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Ellipse 185"/>
          <p:cNvSpPr/>
          <p:nvPr/>
        </p:nvSpPr>
        <p:spPr bwMode="auto">
          <a:xfrm>
            <a:off x="5410200" y="1752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Ellipse 186"/>
          <p:cNvSpPr/>
          <p:nvPr/>
        </p:nvSpPr>
        <p:spPr bwMode="auto">
          <a:xfrm>
            <a:off x="7696200" y="1752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8" name="Ellipse 187"/>
          <p:cNvSpPr/>
          <p:nvPr/>
        </p:nvSpPr>
        <p:spPr bwMode="auto">
          <a:xfrm>
            <a:off x="6934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Ellipse 188"/>
          <p:cNvSpPr/>
          <p:nvPr/>
        </p:nvSpPr>
        <p:spPr bwMode="auto">
          <a:xfrm>
            <a:off x="7696200" y="137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Abgerundetes Rechteck 142"/>
          <p:cNvSpPr>
            <a:spLocks noChangeArrowheads="1"/>
          </p:cNvSpPr>
          <p:nvPr/>
        </p:nvSpPr>
        <p:spPr bwMode="auto">
          <a:xfrm>
            <a:off x="1066800" y="48768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190" name="Gerade Verbindung mit Pfeil 189"/>
          <p:cNvCxnSpPr/>
          <p:nvPr/>
        </p:nvCxnSpPr>
        <p:spPr bwMode="auto">
          <a:xfrm>
            <a:off x="1219200" y="5029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762000" y="28956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" name="Abgerundetes Rechteck 142"/>
          <p:cNvSpPr>
            <a:spLocks noChangeArrowheads="1"/>
          </p:cNvSpPr>
          <p:nvPr/>
        </p:nvSpPr>
        <p:spPr bwMode="auto">
          <a:xfrm>
            <a:off x="1828800" y="48768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207" name="Gerade Verbindung mit Pfeil 206"/>
          <p:cNvCxnSpPr>
            <a:endCxn id="195" idx="1"/>
          </p:cNvCxnSpPr>
          <p:nvPr/>
        </p:nvCxnSpPr>
        <p:spPr bwMode="auto">
          <a:xfrm>
            <a:off x="1524000" y="5029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mit Pfeil 207"/>
          <p:cNvCxnSpPr>
            <a:stCxn id="238" idx="3"/>
          </p:cNvCxnSpPr>
          <p:nvPr/>
        </p:nvCxnSpPr>
        <p:spPr bwMode="auto">
          <a:xfrm>
            <a:off x="3276600" y="5029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>
            <a:stCxn id="195" idx="3"/>
          </p:cNvCxnSpPr>
          <p:nvPr/>
        </p:nvCxnSpPr>
        <p:spPr bwMode="auto">
          <a:xfrm>
            <a:off x="1981200" y="5029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3810000" y="4495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Rechteck 209"/>
          <p:cNvSpPr/>
          <p:nvPr/>
        </p:nvSpPr>
        <p:spPr bwMode="auto">
          <a:xfrm>
            <a:off x="404553" y="2286000"/>
            <a:ext cx="83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Strixel</a:t>
            </a: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32 pixels</a:t>
            </a:r>
          </a:p>
        </p:txBody>
      </p:sp>
      <p:sp>
        <p:nvSpPr>
          <p:cNvPr id="211" name="Textfeld 210"/>
          <p:cNvSpPr txBox="1"/>
          <p:nvPr/>
        </p:nvSpPr>
        <p:spPr>
          <a:xfrm>
            <a:off x="937953" y="28956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 signal</a:t>
            </a:r>
            <a:endParaRPr lang="en-US" dirty="0"/>
          </a:p>
        </p:txBody>
      </p:sp>
      <p:sp>
        <p:nvSpPr>
          <p:cNvPr id="212" name="Textfeld 211"/>
          <p:cNvSpPr txBox="1"/>
          <p:nvPr/>
        </p:nvSpPr>
        <p:spPr>
          <a:xfrm>
            <a:off x="-52647" y="2895600"/>
            <a:ext cx="1104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 address</a:t>
            </a:r>
            <a:endParaRPr lang="en-US" dirty="0"/>
          </a:p>
        </p:txBody>
      </p:sp>
      <p:sp>
        <p:nvSpPr>
          <p:cNvPr id="213" name="Textfeld 212"/>
          <p:cNvSpPr txBox="1"/>
          <p:nvPr/>
        </p:nvSpPr>
        <p:spPr>
          <a:xfrm>
            <a:off x="3327096" y="3124200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RO cell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1371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15" name="Rechteck 214"/>
          <p:cNvSpPr/>
          <p:nvPr/>
        </p:nvSpPr>
        <p:spPr bwMode="auto">
          <a:xfrm>
            <a:off x="2133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16" name="Rechteck 215"/>
          <p:cNvSpPr/>
          <p:nvPr/>
        </p:nvSpPr>
        <p:spPr bwMode="auto">
          <a:xfrm>
            <a:off x="2895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pixels</a:t>
            </a:r>
          </a:p>
        </p:txBody>
      </p:sp>
      <p:sp>
        <p:nvSpPr>
          <p:cNvPr id="217" name="Rechteck 216"/>
          <p:cNvSpPr/>
          <p:nvPr/>
        </p:nvSpPr>
        <p:spPr bwMode="auto">
          <a:xfrm>
            <a:off x="3657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18" name="Rechteck 217"/>
          <p:cNvSpPr/>
          <p:nvPr/>
        </p:nvSpPr>
        <p:spPr bwMode="auto">
          <a:xfrm>
            <a:off x="4419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19" name="Rechteck 218"/>
          <p:cNvSpPr/>
          <p:nvPr/>
        </p:nvSpPr>
        <p:spPr bwMode="auto">
          <a:xfrm>
            <a:off x="5181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20" name="Rechteck 219"/>
          <p:cNvSpPr/>
          <p:nvPr/>
        </p:nvSpPr>
        <p:spPr bwMode="auto">
          <a:xfrm>
            <a:off x="5943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21" name="Rechteck 220"/>
          <p:cNvSpPr/>
          <p:nvPr/>
        </p:nvSpPr>
        <p:spPr bwMode="auto">
          <a:xfrm>
            <a:off x="6705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222" name="Rechteck 221"/>
          <p:cNvSpPr/>
          <p:nvPr/>
        </p:nvSpPr>
        <p:spPr bwMode="auto">
          <a:xfrm>
            <a:off x="7467600" y="7620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32 pixels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81726" y="1447800"/>
            <a:ext cx="739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223" name="Textfeld 222"/>
          <p:cNvSpPr txBox="1"/>
          <p:nvPr/>
        </p:nvSpPr>
        <p:spPr>
          <a:xfrm>
            <a:off x="1972326" y="1447800"/>
            <a:ext cx="739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24" name="Textfeld 223"/>
          <p:cNvSpPr txBox="1"/>
          <p:nvPr/>
        </p:nvSpPr>
        <p:spPr>
          <a:xfrm>
            <a:off x="1650696" y="2057400"/>
            <a:ext cx="1173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group 0</a:t>
            </a:r>
            <a:endParaRPr lang="en-US" dirty="0"/>
          </a:p>
        </p:txBody>
      </p:sp>
      <p:sp>
        <p:nvSpPr>
          <p:cNvPr id="225" name="Textfeld 224"/>
          <p:cNvSpPr txBox="1"/>
          <p:nvPr/>
        </p:nvSpPr>
        <p:spPr>
          <a:xfrm>
            <a:off x="2768047" y="14478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226" name="Textfeld 225"/>
          <p:cNvSpPr txBox="1"/>
          <p:nvPr/>
        </p:nvSpPr>
        <p:spPr>
          <a:xfrm>
            <a:off x="3860495" y="2057400"/>
            <a:ext cx="1173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group 1</a:t>
            </a:r>
            <a:endParaRPr lang="en-US" dirty="0"/>
          </a:p>
        </p:txBody>
      </p:sp>
      <p:sp>
        <p:nvSpPr>
          <p:cNvPr id="227" name="Textfeld 226"/>
          <p:cNvSpPr txBox="1"/>
          <p:nvPr/>
        </p:nvSpPr>
        <p:spPr>
          <a:xfrm>
            <a:off x="6146495" y="2057400"/>
            <a:ext cx="1173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Strixel</a:t>
            </a:r>
            <a:r>
              <a:rPr lang="en-US" dirty="0"/>
              <a:t> </a:t>
            </a:r>
            <a:r>
              <a:rPr lang="en-US" dirty="0" smtClean="0"/>
              <a:t>group 7</a:t>
            </a:r>
            <a:endParaRPr lang="en-US" dirty="0"/>
          </a:p>
        </p:txBody>
      </p:sp>
      <p:sp>
        <p:nvSpPr>
          <p:cNvPr id="228" name="Textfeld 227"/>
          <p:cNvSpPr txBox="1"/>
          <p:nvPr/>
        </p:nvSpPr>
        <p:spPr>
          <a:xfrm>
            <a:off x="1170569" y="3429000"/>
            <a:ext cx="35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ff0</a:t>
            </a:r>
            <a:endParaRPr lang="en-US" dirty="0"/>
          </a:p>
        </p:txBody>
      </p:sp>
      <p:sp>
        <p:nvSpPr>
          <p:cNvPr id="229" name="Textfeld 228"/>
          <p:cNvSpPr txBox="1"/>
          <p:nvPr/>
        </p:nvSpPr>
        <p:spPr>
          <a:xfrm>
            <a:off x="1905000" y="3429000"/>
            <a:ext cx="35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ff1</a:t>
            </a:r>
            <a:endParaRPr lang="en-US" dirty="0"/>
          </a:p>
        </p:txBody>
      </p:sp>
      <p:sp>
        <p:nvSpPr>
          <p:cNvPr id="230" name="Textfeld 229"/>
          <p:cNvSpPr txBox="1"/>
          <p:nvPr/>
        </p:nvSpPr>
        <p:spPr>
          <a:xfrm>
            <a:off x="2819400" y="3429000"/>
            <a:ext cx="35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ff2</a:t>
            </a:r>
            <a:endParaRPr lang="en-US" dirty="0"/>
          </a:p>
        </p:txBody>
      </p:sp>
      <p:sp>
        <p:nvSpPr>
          <p:cNvPr id="233" name="Textfeld 232"/>
          <p:cNvSpPr txBox="1"/>
          <p:nvPr/>
        </p:nvSpPr>
        <p:spPr>
          <a:xfrm>
            <a:off x="609600" y="5029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reg0</a:t>
            </a:r>
            <a:endParaRPr lang="en-US" dirty="0"/>
          </a:p>
        </p:txBody>
      </p:sp>
      <p:sp>
        <p:nvSpPr>
          <p:cNvPr id="234" name="Textfeld 233"/>
          <p:cNvSpPr txBox="1"/>
          <p:nvPr/>
        </p:nvSpPr>
        <p:spPr>
          <a:xfrm>
            <a:off x="3276600" y="5029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reg2</a:t>
            </a:r>
            <a:endParaRPr lang="en-US" dirty="0"/>
          </a:p>
        </p:txBody>
      </p:sp>
      <p:sp>
        <p:nvSpPr>
          <p:cNvPr id="235" name="Textfeld 234"/>
          <p:cNvSpPr txBox="1"/>
          <p:nvPr/>
        </p:nvSpPr>
        <p:spPr>
          <a:xfrm>
            <a:off x="3733800" y="426720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236" name="Textfeld 235"/>
          <p:cNvSpPr txBox="1"/>
          <p:nvPr/>
        </p:nvSpPr>
        <p:spPr>
          <a:xfrm>
            <a:off x="4267200" y="3810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Add0</a:t>
            </a:r>
            <a:endParaRPr lang="en-US" dirty="0"/>
          </a:p>
        </p:txBody>
      </p:sp>
      <p:sp>
        <p:nvSpPr>
          <p:cNvPr id="237" name="Textfeld 236"/>
          <p:cNvSpPr txBox="1"/>
          <p:nvPr/>
        </p:nvSpPr>
        <p:spPr>
          <a:xfrm>
            <a:off x="4267200" y="4114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Add7</a:t>
            </a:r>
            <a:endParaRPr lang="en-US" dirty="0"/>
          </a:p>
        </p:txBody>
      </p:sp>
      <p:sp>
        <p:nvSpPr>
          <p:cNvPr id="240" name="Textfeld 239"/>
          <p:cNvSpPr txBox="1"/>
          <p:nvPr/>
        </p:nvSpPr>
        <p:spPr>
          <a:xfrm>
            <a:off x="1066800" y="44196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regsum0</a:t>
            </a:r>
            <a:endParaRPr lang="en-US" dirty="0"/>
          </a:p>
        </p:txBody>
      </p:sp>
      <p:cxnSp>
        <p:nvCxnSpPr>
          <p:cNvPr id="242" name="Gerade Verbindung mit Pfeil 241"/>
          <p:cNvCxnSpPr>
            <a:endCxn id="360" idx="1"/>
          </p:cNvCxnSpPr>
          <p:nvPr/>
        </p:nvCxnSpPr>
        <p:spPr bwMode="auto">
          <a:xfrm>
            <a:off x="2667000" y="4419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mit Pfeil 243"/>
          <p:cNvCxnSpPr/>
          <p:nvPr/>
        </p:nvCxnSpPr>
        <p:spPr bwMode="auto">
          <a:xfrm>
            <a:off x="1371600" y="3352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mit Pfeil 244"/>
          <p:cNvCxnSpPr/>
          <p:nvPr/>
        </p:nvCxnSpPr>
        <p:spPr bwMode="auto">
          <a:xfrm>
            <a:off x="1981200" y="3352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990600" y="54864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MSB Bus0</a:t>
            </a:r>
            <a:endParaRPr lang="en-US" dirty="0"/>
          </a:p>
        </p:txBody>
      </p:sp>
      <p:sp>
        <p:nvSpPr>
          <p:cNvPr id="249" name="Textfeld 248"/>
          <p:cNvSpPr txBox="1"/>
          <p:nvPr/>
        </p:nvSpPr>
        <p:spPr>
          <a:xfrm>
            <a:off x="3276600" y="54864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MSB Bus1</a:t>
            </a:r>
            <a:endParaRPr lang="en-US" dirty="0"/>
          </a:p>
        </p:txBody>
      </p:sp>
      <p:sp>
        <p:nvSpPr>
          <p:cNvPr id="250" name="Textfeld 249"/>
          <p:cNvSpPr txBox="1"/>
          <p:nvPr/>
        </p:nvSpPr>
        <p:spPr>
          <a:xfrm>
            <a:off x="3415493" y="3505200"/>
            <a:ext cx="1242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LSB hit number</a:t>
            </a:r>
            <a:endParaRPr lang="en-US" dirty="0"/>
          </a:p>
        </p:txBody>
      </p:sp>
      <p:cxnSp>
        <p:nvCxnSpPr>
          <p:cNvPr id="9287" name="Gerade Verbindung 9286"/>
          <p:cNvCxnSpPr/>
          <p:nvPr/>
        </p:nvCxnSpPr>
        <p:spPr bwMode="auto">
          <a:xfrm>
            <a:off x="3657600" y="19812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2" name="Gerade Verbindung 251"/>
          <p:cNvCxnSpPr/>
          <p:nvPr/>
        </p:nvCxnSpPr>
        <p:spPr bwMode="auto">
          <a:xfrm>
            <a:off x="5943600" y="19812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>
            <a:off x="1371600" y="19812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Textfeld 253"/>
          <p:cNvSpPr txBox="1"/>
          <p:nvPr/>
        </p:nvSpPr>
        <p:spPr>
          <a:xfrm>
            <a:off x="1752600" y="17526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MSB Bus0</a:t>
            </a:r>
            <a:endParaRPr lang="en-US" dirty="0"/>
          </a:p>
        </p:txBody>
      </p:sp>
      <p:sp>
        <p:nvSpPr>
          <p:cNvPr id="255" name="Textfeld 254"/>
          <p:cNvSpPr txBox="1"/>
          <p:nvPr/>
        </p:nvSpPr>
        <p:spPr>
          <a:xfrm>
            <a:off x="4114800" y="17526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MSB Bus1</a:t>
            </a:r>
            <a:endParaRPr lang="en-US" dirty="0"/>
          </a:p>
        </p:txBody>
      </p:sp>
      <p:sp>
        <p:nvSpPr>
          <p:cNvPr id="256" name="Textfeld 255"/>
          <p:cNvSpPr txBox="1"/>
          <p:nvPr/>
        </p:nvSpPr>
        <p:spPr>
          <a:xfrm>
            <a:off x="6324600" y="17526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MSB Bus7</a:t>
            </a:r>
            <a:endParaRPr lang="en-US" dirty="0"/>
          </a:p>
        </p:txBody>
      </p:sp>
      <p:cxnSp>
        <p:nvCxnSpPr>
          <p:cNvPr id="9292" name="Gerade Verbindung 9291"/>
          <p:cNvCxnSpPr/>
          <p:nvPr/>
        </p:nvCxnSpPr>
        <p:spPr bwMode="auto">
          <a:xfrm>
            <a:off x="3429000" y="1828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256"/>
          <p:cNvCxnSpPr/>
          <p:nvPr/>
        </p:nvCxnSpPr>
        <p:spPr bwMode="auto">
          <a:xfrm>
            <a:off x="3429000" y="1828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5715000" y="1828800"/>
            <a:ext cx="2286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98" name="Ellipse 9297"/>
          <p:cNvSpPr/>
          <p:nvPr/>
        </p:nvSpPr>
        <p:spPr bwMode="auto">
          <a:xfrm>
            <a:off x="5029200" y="1143000"/>
            <a:ext cx="990600" cy="1295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00" name="Gerade Verbindung mit Pfeil 9299"/>
          <p:cNvCxnSpPr/>
          <p:nvPr/>
        </p:nvCxnSpPr>
        <p:spPr bwMode="auto">
          <a:xfrm flipV="1">
            <a:off x="4495800" y="2438400"/>
            <a:ext cx="7620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Abgerundetes Rechteck 142"/>
          <p:cNvSpPr>
            <a:spLocks noChangeArrowheads="1"/>
          </p:cNvSpPr>
          <p:nvPr/>
        </p:nvSpPr>
        <p:spPr bwMode="auto">
          <a:xfrm>
            <a:off x="1066800" y="32004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cxnSp>
        <p:nvCxnSpPr>
          <p:cNvPr id="193" name="Gerade Verbindung mit Pfeil 192"/>
          <p:cNvCxnSpPr/>
          <p:nvPr/>
        </p:nvCxnSpPr>
        <p:spPr bwMode="auto">
          <a:xfrm>
            <a:off x="914400" y="33528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mit Pfeil 193"/>
          <p:cNvCxnSpPr/>
          <p:nvPr/>
        </p:nvCxnSpPr>
        <p:spPr bwMode="auto">
          <a:xfrm>
            <a:off x="762000" y="5029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6" name="Abgerundetes Rechteck 142"/>
          <p:cNvSpPr>
            <a:spLocks noChangeArrowheads="1"/>
          </p:cNvSpPr>
          <p:nvPr/>
        </p:nvSpPr>
        <p:spPr bwMode="auto">
          <a:xfrm>
            <a:off x="2514600" y="42672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+</a:t>
            </a:r>
            <a:endParaRPr lang="en-US" altLang="de-DE" dirty="0"/>
          </a:p>
        </p:txBody>
      </p:sp>
      <p:cxnSp>
        <p:nvCxnSpPr>
          <p:cNvPr id="197" name="Gerade Verbindung mit Pfeil 196"/>
          <p:cNvCxnSpPr>
            <a:endCxn id="196" idx="1"/>
          </p:cNvCxnSpPr>
          <p:nvPr/>
        </p:nvCxnSpPr>
        <p:spPr bwMode="auto">
          <a:xfrm>
            <a:off x="1981200" y="4419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2286000" y="44958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0" name="Gerade Verbindung mit Pfeil 9279"/>
          <p:cNvCxnSpPr/>
          <p:nvPr/>
        </p:nvCxnSpPr>
        <p:spPr bwMode="auto">
          <a:xfrm>
            <a:off x="2286000" y="4495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5" name="Gerade Verbindung 9284"/>
          <p:cNvCxnSpPr/>
          <p:nvPr/>
        </p:nvCxnSpPr>
        <p:spPr bwMode="auto">
          <a:xfrm>
            <a:off x="2133600" y="4419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8" name="Gerade Verbindung mit Pfeil 9287"/>
          <p:cNvCxnSpPr/>
          <p:nvPr/>
        </p:nvCxnSpPr>
        <p:spPr bwMode="auto">
          <a:xfrm>
            <a:off x="21336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8" name="Abgerundetes Rechteck 142"/>
          <p:cNvSpPr>
            <a:spLocks noChangeArrowheads="1"/>
          </p:cNvSpPr>
          <p:nvPr/>
        </p:nvSpPr>
        <p:spPr bwMode="auto">
          <a:xfrm>
            <a:off x="3124200" y="4876800"/>
            <a:ext cx="152400" cy="30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f</a:t>
            </a:r>
            <a:endParaRPr lang="en-US" altLang="de-DE" dirty="0"/>
          </a:p>
        </p:txBody>
      </p:sp>
      <p:sp>
        <p:nvSpPr>
          <p:cNvPr id="258" name="Textfeld 257"/>
          <p:cNvSpPr txBox="1"/>
          <p:nvPr/>
        </p:nvSpPr>
        <p:spPr>
          <a:xfrm>
            <a:off x="1981200" y="5029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reg1</a:t>
            </a:r>
            <a:endParaRPr lang="en-US" dirty="0"/>
          </a:p>
        </p:txBody>
      </p:sp>
      <p:sp>
        <p:nvSpPr>
          <p:cNvPr id="261" name="Textfeld 260"/>
          <p:cNvSpPr txBox="1"/>
          <p:nvPr/>
        </p:nvSpPr>
        <p:spPr>
          <a:xfrm>
            <a:off x="7729921" y="144780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Strixel</a:t>
            </a:r>
            <a:r>
              <a:rPr lang="en-US" dirty="0" smtClean="0"/>
              <a:t> 127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Rechteck 358"/>
          <p:cNvSpPr/>
          <p:nvPr/>
        </p:nvSpPr>
        <p:spPr bwMode="auto">
          <a:xfrm>
            <a:off x="685800" y="1066800"/>
            <a:ext cx="57150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8" name="Rechteck 357"/>
          <p:cNvSpPr/>
          <p:nvPr/>
        </p:nvSpPr>
        <p:spPr bwMode="auto">
          <a:xfrm>
            <a:off x="609600" y="990600"/>
            <a:ext cx="57150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95" name="Rechteck 7194"/>
          <p:cNvSpPr/>
          <p:nvPr/>
        </p:nvSpPr>
        <p:spPr bwMode="auto">
          <a:xfrm>
            <a:off x="533400" y="914400"/>
            <a:ext cx="57150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2A9EF66-9BEB-4F4B-B925-9EED9A53765A}" type="slidenum">
              <a:rPr lang="de-DE" altLang="de-DE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000" dirty="0" smtClean="0"/>
              <a:t>…</a:t>
            </a:r>
          </a:p>
        </p:txBody>
      </p:sp>
      <p:sp>
        <p:nvSpPr>
          <p:cNvPr id="7194" name="Textfeld 767"/>
          <p:cNvSpPr txBox="1">
            <a:spLocks noChangeArrowheads="1"/>
          </p:cNvSpPr>
          <p:nvPr/>
        </p:nvSpPr>
        <p:spPr bwMode="auto">
          <a:xfrm>
            <a:off x="7010400" y="4876800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Segmented strip with </a:t>
            </a:r>
            <a:r>
              <a:rPr lang="en-US" altLang="de-DE" dirty="0" smtClean="0"/>
              <a:t>binary </a:t>
            </a:r>
            <a:r>
              <a:rPr lang="en-US" altLang="de-DE" dirty="0"/>
              <a:t>row encoding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dirty="0"/>
              <a:t>Output width </a:t>
            </a:r>
            <a:r>
              <a:rPr lang="en-US" altLang="de-DE" dirty="0" smtClean="0"/>
              <a:t>8x13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Constant delay</a:t>
            </a:r>
            <a:endParaRPr lang="en-US" altLang="de-DE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dirty="0" smtClean="0"/>
              <a:t>Hit loss when more than 8 hits/BC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dirty="0"/>
          </a:p>
        </p:txBody>
      </p:sp>
      <p:sp>
        <p:nvSpPr>
          <p:cNvPr id="127" name="Abgerundetes Rechteck 142"/>
          <p:cNvSpPr>
            <a:spLocks noChangeArrowheads="1"/>
          </p:cNvSpPr>
          <p:nvPr/>
        </p:nvSpPr>
        <p:spPr bwMode="auto">
          <a:xfrm>
            <a:off x="990600" y="1752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1219200" y="1981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 bwMode="auto">
          <a:xfrm>
            <a:off x="1676400" y="182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mit Pfeil 146"/>
          <p:cNvCxnSpPr/>
          <p:nvPr/>
        </p:nvCxnSpPr>
        <p:spPr bwMode="auto">
          <a:xfrm>
            <a:off x="1828800" y="2514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Abgerundetes Rechteck 142"/>
          <p:cNvSpPr>
            <a:spLocks noChangeArrowheads="1"/>
          </p:cNvSpPr>
          <p:nvPr/>
        </p:nvSpPr>
        <p:spPr bwMode="auto">
          <a:xfrm>
            <a:off x="2362200" y="2286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17" name="Gerade Verbindung mit Pfeil 16"/>
          <p:cNvCxnSpPr/>
          <p:nvPr/>
        </p:nvCxnSpPr>
        <p:spPr bwMode="auto">
          <a:xfrm flipH="1">
            <a:off x="1828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hteck 153"/>
          <p:cNvSpPr/>
          <p:nvPr/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Abgerundetes Rechteck 142"/>
          <p:cNvSpPr>
            <a:spLocks noChangeArrowheads="1"/>
          </p:cNvSpPr>
          <p:nvPr/>
        </p:nvSpPr>
        <p:spPr bwMode="auto">
          <a:xfrm>
            <a:off x="2362200" y="47244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163" name="Gerade Verbindung mit Pfeil 162"/>
          <p:cNvCxnSpPr/>
          <p:nvPr/>
        </p:nvCxnSpPr>
        <p:spPr bwMode="auto">
          <a:xfrm>
            <a:off x="2590800" y="49530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165" idx="0"/>
          </p:cNvCxnSpPr>
          <p:nvPr/>
        </p:nvCxnSpPr>
        <p:spPr bwMode="auto">
          <a:xfrm>
            <a:off x="2895600" y="914400"/>
            <a:ext cx="0" cy="426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hteck 164"/>
          <p:cNvSpPr/>
          <p:nvPr/>
        </p:nvSpPr>
        <p:spPr bwMode="auto">
          <a:xfrm>
            <a:off x="27432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2" name="Abgerundetes Rechteck 142"/>
          <p:cNvSpPr>
            <a:spLocks noChangeArrowheads="1"/>
          </p:cNvSpPr>
          <p:nvPr/>
        </p:nvSpPr>
        <p:spPr bwMode="auto">
          <a:xfrm>
            <a:off x="990600" y="4191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173" name="Gerade Verbindung mit Pfeil 172"/>
          <p:cNvCxnSpPr/>
          <p:nvPr/>
        </p:nvCxnSpPr>
        <p:spPr bwMode="auto">
          <a:xfrm>
            <a:off x="1219200" y="4419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1828800" y="3810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mit Pfeil 181"/>
          <p:cNvCxnSpPr/>
          <p:nvPr/>
        </p:nvCxnSpPr>
        <p:spPr bwMode="auto">
          <a:xfrm>
            <a:off x="2590800" y="2514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mit Pfeil 182"/>
          <p:cNvCxnSpPr/>
          <p:nvPr/>
        </p:nvCxnSpPr>
        <p:spPr bwMode="auto">
          <a:xfrm>
            <a:off x="2971800" y="2362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mit Pfeil 184"/>
          <p:cNvCxnSpPr/>
          <p:nvPr/>
        </p:nvCxnSpPr>
        <p:spPr bwMode="auto">
          <a:xfrm flipH="1">
            <a:off x="2895600" y="2362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mit Pfeil 186"/>
          <p:cNvCxnSpPr/>
          <p:nvPr/>
        </p:nvCxnSpPr>
        <p:spPr bwMode="auto">
          <a:xfrm>
            <a:off x="35814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Abgerundetes Rechteck 142"/>
          <p:cNvSpPr>
            <a:spLocks noChangeArrowheads="1"/>
          </p:cNvSpPr>
          <p:nvPr/>
        </p:nvSpPr>
        <p:spPr bwMode="auto">
          <a:xfrm>
            <a:off x="3886200" y="2286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30" name="Gerade Verbindung mit Pfeil 29"/>
          <p:cNvCxnSpPr>
            <a:endCxn id="6" idx="0"/>
          </p:cNvCxnSpPr>
          <p:nvPr/>
        </p:nvCxnSpPr>
        <p:spPr bwMode="auto">
          <a:xfrm>
            <a:off x="1828800" y="9144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mit Pfeil 192"/>
          <p:cNvCxnSpPr>
            <a:stCxn id="6" idx="2"/>
          </p:cNvCxnSpPr>
          <p:nvPr/>
        </p:nvCxnSpPr>
        <p:spPr bwMode="auto">
          <a:xfrm>
            <a:off x="1828800" y="2133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" name="Rechteck 194"/>
          <p:cNvSpPr/>
          <p:nvPr/>
        </p:nvSpPr>
        <p:spPr bwMode="auto">
          <a:xfrm>
            <a:off x="1676400" y="4267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196" name="Gerade Verbindung mit Pfeil 195"/>
          <p:cNvCxnSpPr>
            <a:endCxn id="258" idx="1"/>
          </p:cNvCxnSpPr>
          <p:nvPr/>
        </p:nvCxnSpPr>
        <p:spPr bwMode="auto">
          <a:xfrm>
            <a:off x="16764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mit Pfeil 197"/>
          <p:cNvCxnSpPr/>
          <p:nvPr/>
        </p:nvCxnSpPr>
        <p:spPr bwMode="auto">
          <a:xfrm>
            <a:off x="1828800" y="4953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mit Pfeil 199"/>
          <p:cNvCxnSpPr/>
          <p:nvPr/>
        </p:nvCxnSpPr>
        <p:spPr bwMode="auto">
          <a:xfrm flipH="1">
            <a:off x="1828800" y="4953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mit Pfeil 200"/>
          <p:cNvCxnSpPr>
            <a:endCxn id="195" idx="0"/>
          </p:cNvCxnSpPr>
          <p:nvPr/>
        </p:nvCxnSpPr>
        <p:spPr bwMode="auto">
          <a:xfrm>
            <a:off x="1828800" y="3048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mit Pfeil 201"/>
          <p:cNvCxnSpPr>
            <a:stCxn id="195" idx="2"/>
          </p:cNvCxnSpPr>
          <p:nvPr/>
        </p:nvCxnSpPr>
        <p:spPr bwMode="auto">
          <a:xfrm>
            <a:off x="1828800" y="4572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 flipH="1">
            <a:off x="1752600" y="1524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H="1">
            <a:off x="1981200" y="2438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743200" y="2438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>
            <a:off x="2819400" y="4572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16"/>
          <p:cNvCxnSpPr/>
          <p:nvPr/>
        </p:nvCxnSpPr>
        <p:spPr bwMode="auto">
          <a:xfrm flipH="1">
            <a:off x="3048000" y="2286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17"/>
          <p:cNvCxnSpPr/>
          <p:nvPr/>
        </p:nvCxnSpPr>
        <p:spPr bwMode="auto">
          <a:xfrm flipH="1">
            <a:off x="3657600" y="2362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1" name="Rechteck 220"/>
          <p:cNvSpPr/>
          <p:nvPr/>
        </p:nvSpPr>
        <p:spPr bwMode="auto">
          <a:xfrm>
            <a:off x="3276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2" name="Gerade Verbindung mit Pfeil 221"/>
          <p:cNvCxnSpPr/>
          <p:nvPr/>
        </p:nvCxnSpPr>
        <p:spPr bwMode="auto">
          <a:xfrm>
            <a:off x="2590800" y="4953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mit Pfeil 222"/>
          <p:cNvCxnSpPr/>
          <p:nvPr/>
        </p:nvCxnSpPr>
        <p:spPr bwMode="auto">
          <a:xfrm>
            <a:off x="2971800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mit Pfeil 242"/>
          <p:cNvCxnSpPr/>
          <p:nvPr/>
        </p:nvCxnSpPr>
        <p:spPr bwMode="auto">
          <a:xfrm flipH="1">
            <a:off x="2895600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mit Pfeil 243"/>
          <p:cNvCxnSpPr/>
          <p:nvPr/>
        </p:nvCxnSpPr>
        <p:spPr bwMode="auto">
          <a:xfrm>
            <a:off x="3581400" y="4876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" name="Abgerundetes Rechteck 142"/>
          <p:cNvSpPr>
            <a:spLocks noChangeArrowheads="1"/>
          </p:cNvSpPr>
          <p:nvPr/>
        </p:nvSpPr>
        <p:spPr bwMode="auto">
          <a:xfrm>
            <a:off x="3886200" y="47244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46" name="Gerade Verbindung 245"/>
          <p:cNvCxnSpPr/>
          <p:nvPr/>
        </p:nvCxnSpPr>
        <p:spPr bwMode="auto">
          <a:xfrm flipH="1">
            <a:off x="2743200" y="4876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/>
          <p:nvPr/>
        </p:nvCxnSpPr>
        <p:spPr bwMode="auto">
          <a:xfrm flipH="1">
            <a:off x="3048000" y="4724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H="1">
            <a:off x="3657600" y="4800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mit Pfeil 256"/>
          <p:cNvCxnSpPr/>
          <p:nvPr/>
        </p:nvCxnSpPr>
        <p:spPr bwMode="auto">
          <a:xfrm>
            <a:off x="2895600" y="5486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8" name="Abgerundetes Rechteck 142"/>
          <p:cNvSpPr>
            <a:spLocks noChangeArrowheads="1"/>
          </p:cNvSpPr>
          <p:nvPr/>
        </p:nvSpPr>
        <p:spPr bwMode="auto">
          <a:xfrm>
            <a:off x="2362200" y="4191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59" name="Gerade Verbindung mit Pfeil 258"/>
          <p:cNvCxnSpPr>
            <a:endCxn id="260" idx="1"/>
          </p:cNvCxnSpPr>
          <p:nvPr/>
        </p:nvCxnSpPr>
        <p:spPr bwMode="auto">
          <a:xfrm>
            <a:off x="2590800" y="44196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Abgerundetes Rechteck 142"/>
          <p:cNvSpPr>
            <a:spLocks noChangeArrowheads="1"/>
          </p:cNvSpPr>
          <p:nvPr/>
        </p:nvSpPr>
        <p:spPr bwMode="auto">
          <a:xfrm>
            <a:off x="3886200" y="4191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sp>
        <p:nvSpPr>
          <p:cNvPr id="261" name="Abgerundetes Rechteck 142"/>
          <p:cNvSpPr>
            <a:spLocks noChangeArrowheads="1"/>
          </p:cNvSpPr>
          <p:nvPr/>
        </p:nvSpPr>
        <p:spPr bwMode="auto">
          <a:xfrm>
            <a:off x="3886200" y="1752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62" name="Gerade Verbindung mit Pfeil 261"/>
          <p:cNvCxnSpPr>
            <a:stCxn id="263" idx="3"/>
          </p:cNvCxnSpPr>
          <p:nvPr/>
        </p:nvCxnSpPr>
        <p:spPr bwMode="auto">
          <a:xfrm>
            <a:off x="2590800" y="19812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3" name="Abgerundetes Rechteck 142"/>
          <p:cNvSpPr>
            <a:spLocks noChangeArrowheads="1"/>
          </p:cNvSpPr>
          <p:nvPr/>
        </p:nvSpPr>
        <p:spPr bwMode="auto">
          <a:xfrm>
            <a:off x="2362200" y="1752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64" name="Gerade Verbindung mit Pfeil 263"/>
          <p:cNvCxnSpPr/>
          <p:nvPr/>
        </p:nvCxnSpPr>
        <p:spPr bwMode="auto">
          <a:xfrm>
            <a:off x="1676400" y="1981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mit Pfeil 264"/>
          <p:cNvCxnSpPr/>
          <p:nvPr/>
        </p:nvCxnSpPr>
        <p:spPr bwMode="auto">
          <a:xfrm>
            <a:off x="4114800" y="1981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0292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" name="Gerade Verbindung 265"/>
          <p:cNvCxnSpPr/>
          <p:nvPr/>
        </p:nvCxnSpPr>
        <p:spPr bwMode="auto">
          <a:xfrm>
            <a:off x="51816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7" name="Gerade Verbindung 266"/>
          <p:cNvCxnSpPr/>
          <p:nvPr/>
        </p:nvCxnSpPr>
        <p:spPr bwMode="auto">
          <a:xfrm>
            <a:off x="53340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Gerade Verbindung 267"/>
          <p:cNvCxnSpPr/>
          <p:nvPr/>
        </p:nvCxnSpPr>
        <p:spPr bwMode="auto">
          <a:xfrm>
            <a:off x="54864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4114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mit Pfeil 127"/>
          <p:cNvCxnSpPr/>
          <p:nvPr/>
        </p:nvCxnSpPr>
        <p:spPr bwMode="auto">
          <a:xfrm flipV="1">
            <a:off x="4572000" y="2209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Rechteck 202"/>
          <p:cNvSpPr/>
          <p:nvPr/>
        </p:nvSpPr>
        <p:spPr bwMode="auto">
          <a:xfrm>
            <a:off x="4495800" y="1752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1" name="Gerade Verbindung mit Pfeil 270"/>
          <p:cNvCxnSpPr/>
          <p:nvPr/>
        </p:nvCxnSpPr>
        <p:spPr bwMode="auto">
          <a:xfrm>
            <a:off x="4648200" y="1828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mit Pfeil 271"/>
          <p:cNvCxnSpPr/>
          <p:nvPr/>
        </p:nvCxnSpPr>
        <p:spPr bwMode="auto">
          <a:xfrm>
            <a:off x="4648200" y="190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Gerade Verbindung 273"/>
          <p:cNvCxnSpPr/>
          <p:nvPr/>
        </p:nvCxnSpPr>
        <p:spPr bwMode="auto">
          <a:xfrm>
            <a:off x="57912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>
            <a:off x="5791200" y="1752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mit Pfeil 277"/>
          <p:cNvCxnSpPr/>
          <p:nvPr/>
        </p:nvCxnSpPr>
        <p:spPr bwMode="auto">
          <a:xfrm>
            <a:off x="4648200" y="1981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" name="Gerade Verbindung mit Pfeil 279"/>
          <p:cNvCxnSpPr/>
          <p:nvPr/>
        </p:nvCxnSpPr>
        <p:spPr bwMode="auto">
          <a:xfrm>
            <a:off x="4648200" y="2057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mit Pfeil 281"/>
          <p:cNvCxnSpPr/>
          <p:nvPr/>
        </p:nvCxnSpPr>
        <p:spPr bwMode="auto">
          <a:xfrm>
            <a:off x="4648200" y="2133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Gerade Verbindung mit Pfeil 284"/>
          <p:cNvCxnSpPr/>
          <p:nvPr/>
        </p:nvCxnSpPr>
        <p:spPr bwMode="auto">
          <a:xfrm>
            <a:off x="533400" y="1981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Gerade Verbindung mit Pfeil 285"/>
          <p:cNvCxnSpPr/>
          <p:nvPr/>
        </p:nvCxnSpPr>
        <p:spPr bwMode="auto">
          <a:xfrm>
            <a:off x="533400" y="4419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 flipH="1">
            <a:off x="1752600" y="40386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9" name="Textfeld 288"/>
          <p:cNvSpPr txBox="1"/>
          <p:nvPr/>
        </p:nvSpPr>
        <p:spPr>
          <a:xfrm>
            <a:off x="533400" y="1752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94" name="Textfeld 293"/>
          <p:cNvSpPr txBox="1"/>
          <p:nvPr/>
        </p:nvSpPr>
        <p:spPr>
          <a:xfrm>
            <a:off x="1295400" y="19812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inc</a:t>
            </a:r>
            <a:endParaRPr lang="de-DE" dirty="0"/>
          </a:p>
        </p:txBody>
      </p:sp>
      <p:cxnSp>
        <p:nvCxnSpPr>
          <p:cNvPr id="296" name="Gerade Verbindung mit Pfeil 295"/>
          <p:cNvCxnSpPr>
            <a:endCxn id="203" idx="0"/>
          </p:cNvCxnSpPr>
          <p:nvPr/>
        </p:nvCxnSpPr>
        <p:spPr bwMode="auto">
          <a:xfrm>
            <a:off x="4572000" y="1600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3" name="Textfeld 302"/>
          <p:cNvSpPr txBox="1"/>
          <p:nvPr/>
        </p:nvSpPr>
        <p:spPr>
          <a:xfrm>
            <a:off x="4127625" y="1752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304" name="Textfeld 303"/>
          <p:cNvSpPr txBox="1"/>
          <p:nvPr/>
        </p:nvSpPr>
        <p:spPr>
          <a:xfrm>
            <a:off x="4114800" y="25146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chan</a:t>
            </a:r>
            <a:endParaRPr lang="de-DE" dirty="0"/>
          </a:p>
        </p:txBody>
      </p:sp>
      <p:cxnSp>
        <p:nvCxnSpPr>
          <p:cNvPr id="309" name="Gerade Verbindung 308"/>
          <p:cNvCxnSpPr/>
          <p:nvPr/>
        </p:nvCxnSpPr>
        <p:spPr bwMode="auto">
          <a:xfrm flipH="1">
            <a:off x="4953000" y="2667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" name="Textfeld 309"/>
          <p:cNvSpPr txBox="1"/>
          <p:nvPr/>
        </p:nvSpPr>
        <p:spPr>
          <a:xfrm>
            <a:off x="48006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 flipH="1">
            <a:off x="5715000" y="2667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Textfeld 311"/>
          <p:cNvSpPr txBox="1"/>
          <p:nvPr/>
        </p:nvSpPr>
        <p:spPr>
          <a:xfrm>
            <a:off x="5562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313" name="Gerade Verbindung 312"/>
          <p:cNvCxnSpPr/>
          <p:nvPr/>
        </p:nvCxnSpPr>
        <p:spPr bwMode="auto">
          <a:xfrm flipH="1">
            <a:off x="4800600" y="2057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4" name="Textfeld 313"/>
          <p:cNvSpPr txBox="1"/>
          <p:nvPr/>
        </p:nvSpPr>
        <p:spPr>
          <a:xfrm>
            <a:off x="4800600" y="213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p:cxnSp>
        <p:nvCxnSpPr>
          <p:cNvPr id="315" name="Gerade Verbindung 314"/>
          <p:cNvCxnSpPr/>
          <p:nvPr/>
        </p:nvCxnSpPr>
        <p:spPr bwMode="auto">
          <a:xfrm flipH="1">
            <a:off x="4800600" y="1752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Gerade Verbindung 315"/>
          <p:cNvCxnSpPr/>
          <p:nvPr/>
        </p:nvCxnSpPr>
        <p:spPr bwMode="auto">
          <a:xfrm flipH="1">
            <a:off x="4267200" y="23622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" name="Textfeld 317"/>
          <p:cNvSpPr txBox="1"/>
          <p:nvPr/>
        </p:nvSpPr>
        <p:spPr>
          <a:xfrm>
            <a:off x="4267200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19" name="Textfeld 318"/>
          <p:cNvSpPr txBox="1"/>
          <p:nvPr/>
        </p:nvSpPr>
        <p:spPr>
          <a:xfrm>
            <a:off x="2590800" y="2286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20" name="Textfeld 319"/>
          <p:cNvSpPr txBox="1"/>
          <p:nvPr/>
        </p:nvSpPr>
        <p:spPr>
          <a:xfrm>
            <a:off x="2895600" y="2057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21" name="Textfeld 320"/>
          <p:cNvSpPr txBox="1"/>
          <p:nvPr/>
        </p:nvSpPr>
        <p:spPr>
          <a:xfrm>
            <a:off x="35814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22" name="Textfeld 321"/>
          <p:cNvSpPr txBox="1"/>
          <p:nvPr/>
        </p:nvSpPr>
        <p:spPr>
          <a:xfrm>
            <a:off x="1828800" y="1524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23" name="Textfeld 322"/>
          <p:cNvSpPr txBox="1"/>
          <p:nvPr/>
        </p:nvSpPr>
        <p:spPr>
          <a:xfrm>
            <a:off x="1981200" y="2514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cxnSp>
        <p:nvCxnSpPr>
          <p:cNvPr id="324" name="Gerade Verbindung mit Pfeil 323"/>
          <p:cNvCxnSpPr/>
          <p:nvPr/>
        </p:nvCxnSpPr>
        <p:spPr bwMode="auto">
          <a:xfrm>
            <a:off x="4114800" y="4419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5" name="Gerade Verbindung 324"/>
          <p:cNvCxnSpPr/>
          <p:nvPr/>
        </p:nvCxnSpPr>
        <p:spPr bwMode="auto">
          <a:xfrm>
            <a:off x="4114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6" name="Gerade Verbindung mit Pfeil 325"/>
          <p:cNvCxnSpPr/>
          <p:nvPr/>
        </p:nvCxnSpPr>
        <p:spPr bwMode="auto">
          <a:xfrm flipV="1">
            <a:off x="4572000" y="46482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" name="Rechteck 326"/>
          <p:cNvSpPr/>
          <p:nvPr/>
        </p:nvSpPr>
        <p:spPr bwMode="auto">
          <a:xfrm>
            <a:off x="4495800" y="41910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8" name="Gerade Verbindung mit Pfeil 327"/>
          <p:cNvCxnSpPr/>
          <p:nvPr/>
        </p:nvCxnSpPr>
        <p:spPr bwMode="auto">
          <a:xfrm>
            <a:off x="4648200" y="4267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Gerade Verbindung mit Pfeil 328"/>
          <p:cNvCxnSpPr/>
          <p:nvPr/>
        </p:nvCxnSpPr>
        <p:spPr bwMode="auto">
          <a:xfrm>
            <a:off x="4648200" y="4343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Gerade Verbindung mit Pfeil 329"/>
          <p:cNvCxnSpPr/>
          <p:nvPr/>
        </p:nvCxnSpPr>
        <p:spPr bwMode="auto">
          <a:xfrm>
            <a:off x="46482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Gerade Verbindung mit Pfeil 330"/>
          <p:cNvCxnSpPr/>
          <p:nvPr/>
        </p:nvCxnSpPr>
        <p:spPr bwMode="auto">
          <a:xfrm>
            <a:off x="4648200" y="4495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Gerade Verbindung mit Pfeil 331"/>
          <p:cNvCxnSpPr/>
          <p:nvPr/>
        </p:nvCxnSpPr>
        <p:spPr bwMode="auto">
          <a:xfrm>
            <a:off x="4648200" y="4572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5" name="Textfeld 334"/>
          <p:cNvSpPr txBox="1"/>
          <p:nvPr/>
        </p:nvSpPr>
        <p:spPr>
          <a:xfrm>
            <a:off x="4127625" y="4191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339" name="Gerade Verbindung 338"/>
          <p:cNvCxnSpPr/>
          <p:nvPr/>
        </p:nvCxnSpPr>
        <p:spPr bwMode="auto">
          <a:xfrm flipH="1">
            <a:off x="4800600" y="4495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Gerade Verbindung 340"/>
          <p:cNvCxnSpPr/>
          <p:nvPr/>
        </p:nvCxnSpPr>
        <p:spPr bwMode="auto">
          <a:xfrm flipH="1">
            <a:off x="4800600" y="4191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Gerade Verbindung 341"/>
          <p:cNvCxnSpPr/>
          <p:nvPr/>
        </p:nvCxnSpPr>
        <p:spPr bwMode="auto">
          <a:xfrm flipH="1">
            <a:off x="4267200" y="4800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4" name="Textfeld 343"/>
          <p:cNvSpPr txBox="1"/>
          <p:nvPr/>
        </p:nvSpPr>
        <p:spPr>
          <a:xfrm>
            <a:off x="1295400" y="44196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inc</a:t>
            </a:r>
            <a:endParaRPr lang="de-DE" dirty="0"/>
          </a:p>
        </p:txBody>
      </p:sp>
      <p:sp>
        <p:nvSpPr>
          <p:cNvPr id="345" name="Textfeld 344"/>
          <p:cNvSpPr txBox="1"/>
          <p:nvPr/>
        </p:nvSpPr>
        <p:spPr>
          <a:xfrm>
            <a:off x="533400" y="4142601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57" name="Rechteck 356"/>
          <p:cNvSpPr/>
          <p:nvPr/>
        </p:nvSpPr>
        <p:spPr bwMode="auto">
          <a:xfrm>
            <a:off x="533400" y="3352800"/>
            <a:ext cx="5715000" cy="2362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96" name="Textfeld 7195"/>
          <p:cNvSpPr txBox="1"/>
          <p:nvPr/>
        </p:nvSpPr>
        <p:spPr>
          <a:xfrm>
            <a:off x="533400" y="25908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Chan0-14</a:t>
            </a:r>
            <a:endParaRPr lang="de-DE" dirty="0"/>
          </a:p>
        </p:txBody>
      </p:sp>
      <p:sp>
        <p:nvSpPr>
          <p:cNvPr id="360" name="Textfeld 359"/>
          <p:cNvSpPr txBox="1"/>
          <p:nvPr/>
        </p:nvSpPr>
        <p:spPr>
          <a:xfrm>
            <a:off x="601528" y="5410200"/>
            <a:ext cx="720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Chan15</a:t>
            </a:r>
            <a:endParaRPr lang="de-DE" dirty="0"/>
          </a:p>
        </p:txBody>
      </p:sp>
      <p:sp>
        <p:nvSpPr>
          <p:cNvPr id="361" name="Rechteck 360"/>
          <p:cNvSpPr/>
          <p:nvPr/>
        </p:nvSpPr>
        <p:spPr bwMode="auto">
          <a:xfrm>
            <a:off x="685800" y="6019800"/>
            <a:ext cx="5715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2" name="Rechteck 361"/>
          <p:cNvSpPr/>
          <p:nvPr/>
        </p:nvSpPr>
        <p:spPr bwMode="auto">
          <a:xfrm>
            <a:off x="609600" y="5943600"/>
            <a:ext cx="5715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3" name="Rechteck 362"/>
          <p:cNvSpPr/>
          <p:nvPr/>
        </p:nvSpPr>
        <p:spPr bwMode="auto">
          <a:xfrm>
            <a:off x="533400" y="5867400"/>
            <a:ext cx="5715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4" name="Textfeld 363"/>
          <p:cNvSpPr txBox="1"/>
          <p:nvPr/>
        </p:nvSpPr>
        <p:spPr>
          <a:xfrm>
            <a:off x="506517" y="5867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Chan16-30</a:t>
            </a:r>
            <a:endParaRPr lang="de-DE" dirty="0"/>
          </a:p>
        </p:txBody>
      </p:sp>
      <p:cxnSp>
        <p:nvCxnSpPr>
          <p:cNvPr id="347" name="Gerade Verbindung mit Pfeil 346"/>
          <p:cNvCxnSpPr/>
          <p:nvPr/>
        </p:nvCxnSpPr>
        <p:spPr bwMode="auto">
          <a:xfrm>
            <a:off x="5791200" y="4876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" name="Gerade Verbindung mit Pfeil 364"/>
          <p:cNvCxnSpPr/>
          <p:nvPr/>
        </p:nvCxnSpPr>
        <p:spPr bwMode="auto">
          <a:xfrm>
            <a:off x="5486400" y="4876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" name="Gerade Verbindung mit Pfeil 365"/>
          <p:cNvCxnSpPr/>
          <p:nvPr/>
        </p:nvCxnSpPr>
        <p:spPr bwMode="auto">
          <a:xfrm>
            <a:off x="5334000" y="4876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7" name="Gerade Verbindung mit Pfeil 366"/>
          <p:cNvCxnSpPr/>
          <p:nvPr/>
        </p:nvCxnSpPr>
        <p:spPr bwMode="auto">
          <a:xfrm>
            <a:off x="5181600" y="4876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" name="Gerade Verbindung mit Pfeil 367"/>
          <p:cNvCxnSpPr/>
          <p:nvPr/>
        </p:nvCxnSpPr>
        <p:spPr bwMode="auto">
          <a:xfrm>
            <a:off x="5029200" y="4876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9" name="Abgerundetes Rechteck 142"/>
          <p:cNvSpPr>
            <a:spLocks noChangeArrowheads="1"/>
          </p:cNvSpPr>
          <p:nvPr/>
        </p:nvSpPr>
        <p:spPr bwMode="auto">
          <a:xfrm>
            <a:off x="990600" y="990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70" name="Gerade Verbindung mit Pfeil 269"/>
          <p:cNvCxnSpPr/>
          <p:nvPr/>
        </p:nvCxnSpPr>
        <p:spPr bwMode="auto">
          <a:xfrm>
            <a:off x="533400" y="1219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3" name="Textfeld 272"/>
          <p:cNvSpPr txBox="1"/>
          <p:nvPr/>
        </p:nvSpPr>
        <p:spPr>
          <a:xfrm>
            <a:off x="446037" y="990600"/>
            <a:ext cx="44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5+1</a:t>
            </a:r>
            <a:endParaRPr lang="de-DE" dirty="0"/>
          </a:p>
        </p:txBody>
      </p:sp>
      <p:cxnSp>
        <p:nvCxnSpPr>
          <p:cNvPr id="276" name="Gerade Verbindung mit Pfeil 275"/>
          <p:cNvCxnSpPr/>
          <p:nvPr/>
        </p:nvCxnSpPr>
        <p:spPr bwMode="auto">
          <a:xfrm>
            <a:off x="1219200" y="1219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762000" y="1143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Abgerundetes Rechteck 142"/>
          <p:cNvSpPr>
            <a:spLocks noChangeArrowheads="1"/>
          </p:cNvSpPr>
          <p:nvPr/>
        </p:nvSpPr>
        <p:spPr bwMode="auto">
          <a:xfrm>
            <a:off x="2362200" y="990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sp>
        <p:nvSpPr>
          <p:cNvPr id="281" name="Abgerundetes Rechteck 142"/>
          <p:cNvSpPr>
            <a:spLocks noChangeArrowheads="1"/>
          </p:cNvSpPr>
          <p:nvPr/>
        </p:nvSpPr>
        <p:spPr bwMode="auto">
          <a:xfrm>
            <a:off x="3886200" y="9906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283" name="Gerade Verbindung mit Pfeil 282"/>
          <p:cNvCxnSpPr/>
          <p:nvPr/>
        </p:nvCxnSpPr>
        <p:spPr bwMode="auto">
          <a:xfrm>
            <a:off x="2590800" y="12192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hteck 287"/>
          <p:cNvSpPr/>
          <p:nvPr/>
        </p:nvSpPr>
        <p:spPr bwMode="auto">
          <a:xfrm>
            <a:off x="4495800" y="990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0" name="Gerade Verbindung mit Pfeil 289"/>
          <p:cNvCxnSpPr/>
          <p:nvPr/>
        </p:nvCxnSpPr>
        <p:spPr bwMode="auto">
          <a:xfrm>
            <a:off x="4648200" y="1066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mit Pfeil 291"/>
          <p:cNvCxnSpPr/>
          <p:nvPr/>
        </p:nvCxnSpPr>
        <p:spPr bwMode="auto">
          <a:xfrm>
            <a:off x="4648200" y="114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mit Pfeil 294"/>
          <p:cNvCxnSpPr/>
          <p:nvPr/>
        </p:nvCxnSpPr>
        <p:spPr bwMode="auto">
          <a:xfrm>
            <a:off x="4648200" y="1219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Gerade Verbindung mit Pfeil 297"/>
          <p:cNvCxnSpPr/>
          <p:nvPr/>
        </p:nvCxnSpPr>
        <p:spPr bwMode="auto">
          <a:xfrm>
            <a:off x="4648200" y="12954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1" name="Gerade Verbindung mit Pfeil 300"/>
          <p:cNvCxnSpPr/>
          <p:nvPr/>
        </p:nvCxnSpPr>
        <p:spPr bwMode="auto">
          <a:xfrm>
            <a:off x="4648200" y="1371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Gerade Verbindung 305"/>
          <p:cNvCxnSpPr/>
          <p:nvPr/>
        </p:nvCxnSpPr>
        <p:spPr bwMode="auto">
          <a:xfrm flipH="1">
            <a:off x="4876800" y="1295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Gerade Verbindung 316"/>
          <p:cNvCxnSpPr/>
          <p:nvPr/>
        </p:nvCxnSpPr>
        <p:spPr bwMode="auto">
          <a:xfrm flipH="1">
            <a:off x="4876800" y="990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0" name="Gerade Verbindung mit Pfeil 339"/>
          <p:cNvCxnSpPr>
            <a:endCxn id="288" idx="1"/>
          </p:cNvCxnSpPr>
          <p:nvPr/>
        </p:nvCxnSpPr>
        <p:spPr bwMode="auto">
          <a:xfrm>
            <a:off x="4114800" y="1219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4191000" y="1371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Gerade Verbindung mit Pfeil 342"/>
          <p:cNvCxnSpPr/>
          <p:nvPr/>
        </p:nvCxnSpPr>
        <p:spPr bwMode="auto">
          <a:xfrm>
            <a:off x="4191000" y="1371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6" name="Gerade Verbindung 345"/>
          <p:cNvCxnSpPr/>
          <p:nvPr/>
        </p:nvCxnSpPr>
        <p:spPr bwMode="auto">
          <a:xfrm>
            <a:off x="5105400" y="9144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" name="Gerade Verbindung 347"/>
          <p:cNvCxnSpPr/>
          <p:nvPr/>
        </p:nvCxnSpPr>
        <p:spPr bwMode="auto">
          <a:xfrm>
            <a:off x="5257800" y="9144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" name="Gerade Verbindung 348"/>
          <p:cNvCxnSpPr/>
          <p:nvPr/>
        </p:nvCxnSpPr>
        <p:spPr bwMode="auto">
          <a:xfrm>
            <a:off x="5410200" y="9144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0" name="Gerade Verbindung 349"/>
          <p:cNvCxnSpPr/>
          <p:nvPr/>
        </p:nvCxnSpPr>
        <p:spPr bwMode="auto">
          <a:xfrm>
            <a:off x="5562600" y="9144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1" name="Gerade Verbindung 350"/>
          <p:cNvCxnSpPr/>
          <p:nvPr/>
        </p:nvCxnSpPr>
        <p:spPr bwMode="auto">
          <a:xfrm>
            <a:off x="5867400" y="9144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" name="Gerade Verbindung mit Pfeil 353"/>
          <p:cNvCxnSpPr/>
          <p:nvPr/>
        </p:nvCxnSpPr>
        <p:spPr bwMode="auto">
          <a:xfrm>
            <a:off x="5867400" y="4038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5" name="Gerade Verbindung mit Pfeil 354"/>
          <p:cNvCxnSpPr/>
          <p:nvPr/>
        </p:nvCxnSpPr>
        <p:spPr bwMode="auto">
          <a:xfrm>
            <a:off x="5562600" y="4038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Gerade Verbindung mit Pfeil 355"/>
          <p:cNvCxnSpPr/>
          <p:nvPr/>
        </p:nvCxnSpPr>
        <p:spPr bwMode="auto">
          <a:xfrm>
            <a:off x="5410200" y="4038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Gerade Verbindung mit Pfeil 368"/>
          <p:cNvCxnSpPr/>
          <p:nvPr/>
        </p:nvCxnSpPr>
        <p:spPr bwMode="auto">
          <a:xfrm>
            <a:off x="5257800" y="4038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Gerade Verbindung mit Pfeil 369"/>
          <p:cNvCxnSpPr/>
          <p:nvPr/>
        </p:nvCxnSpPr>
        <p:spPr bwMode="auto">
          <a:xfrm>
            <a:off x="5105400" y="4038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1" name="Textfeld 370"/>
          <p:cNvSpPr txBox="1"/>
          <p:nvPr/>
        </p:nvSpPr>
        <p:spPr>
          <a:xfrm>
            <a:off x="4431760" y="14478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7b </a:t>
            </a:r>
            <a:r>
              <a:rPr lang="de-DE" dirty="0" err="1" smtClean="0"/>
              <a:t>addr</a:t>
            </a:r>
            <a:endParaRPr lang="de-DE" dirty="0"/>
          </a:p>
        </p:txBody>
      </p:sp>
      <p:sp>
        <p:nvSpPr>
          <p:cNvPr id="372" name="Textfeld 371"/>
          <p:cNvSpPr txBox="1"/>
          <p:nvPr/>
        </p:nvSpPr>
        <p:spPr>
          <a:xfrm>
            <a:off x="1817637" y="990600"/>
            <a:ext cx="44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5+1</a:t>
            </a:r>
            <a:endParaRPr lang="de-DE" dirty="0"/>
          </a:p>
        </p:txBody>
      </p:sp>
      <p:cxnSp>
        <p:nvCxnSpPr>
          <p:cNvPr id="373" name="Gerade Verbindung 372"/>
          <p:cNvCxnSpPr/>
          <p:nvPr/>
        </p:nvCxnSpPr>
        <p:spPr bwMode="auto">
          <a:xfrm flipH="1">
            <a:off x="2133600" y="1143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Textfeld 373"/>
          <p:cNvSpPr txBox="1"/>
          <p:nvPr/>
        </p:nvSpPr>
        <p:spPr>
          <a:xfrm>
            <a:off x="3276600" y="990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375" name="Gerade Verbindung 374"/>
          <p:cNvCxnSpPr/>
          <p:nvPr/>
        </p:nvCxnSpPr>
        <p:spPr bwMode="auto">
          <a:xfrm flipH="1">
            <a:off x="3505200" y="1143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" name="Textfeld 376"/>
          <p:cNvSpPr txBox="1"/>
          <p:nvPr/>
        </p:nvSpPr>
        <p:spPr>
          <a:xfrm>
            <a:off x="4724400" y="8382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378" name="Textfeld 377"/>
          <p:cNvSpPr txBox="1"/>
          <p:nvPr/>
        </p:nvSpPr>
        <p:spPr>
          <a:xfrm>
            <a:off x="4724400" y="1295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379" name="Textfeld 378"/>
          <p:cNvSpPr txBox="1"/>
          <p:nvPr/>
        </p:nvSpPr>
        <p:spPr>
          <a:xfrm>
            <a:off x="4267200" y="15240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380" name="Textfeld 379"/>
          <p:cNvSpPr txBox="1"/>
          <p:nvPr/>
        </p:nvSpPr>
        <p:spPr>
          <a:xfrm>
            <a:off x="4191000" y="9906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381" name="Abgerundetes Rechteck 142"/>
          <p:cNvSpPr>
            <a:spLocks noChangeArrowheads="1"/>
          </p:cNvSpPr>
          <p:nvPr/>
        </p:nvSpPr>
        <p:spPr bwMode="auto">
          <a:xfrm>
            <a:off x="990600" y="3429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382" name="Gerade Verbindung mit Pfeil 381"/>
          <p:cNvCxnSpPr/>
          <p:nvPr/>
        </p:nvCxnSpPr>
        <p:spPr bwMode="auto">
          <a:xfrm>
            <a:off x="533400" y="3657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3" name="Textfeld 382"/>
          <p:cNvSpPr txBox="1"/>
          <p:nvPr/>
        </p:nvSpPr>
        <p:spPr>
          <a:xfrm>
            <a:off x="446037" y="3429000"/>
            <a:ext cx="44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5+1</a:t>
            </a:r>
            <a:endParaRPr lang="de-DE" dirty="0"/>
          </a:p>
        </p:txBody>
      </p:sp>
      <p:cxnSp>
        <p:nvCxnSpPr>
          <p:cNvPr id="384" name="Gerade Verbindung mit Pfeil 383"/>
          <p:cNvCxnSpPr/>
          <p:nvPr/>
        </p:nvCxnSpPr>
        <p:spPr bwMode="auto">
          <a:xfrm>
            <a:off x="1219200" y="3657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Gerade Verbindung 384"/>
          <p:cNvCxnSpPr/>
          <p:nvPr/>
        </p:nvCxnSpPr>
        <p:spPr bwMode="auto">
          <a:xfrm flipH="1">
            <a:off x="762000" y="3581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6" name="Abgerundetes Rechteck 142"/>
          <p:cNvSpPr>
            <a:spLocks noChangeArrowheads="1"/>
          </p:cNvSpPr>
          <p:nvPr/>
        </p:nvSpPr>
        <p:spPr bwMode="auto">
          <a:xfrm>
            <a:off x="2362200" y="3429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sp>
        <p:nvSpPr>
          <p:cNvPr id="387" name="Abgerundetes Rechteck 142"/>
          <p:cNvSpPr>
            <a:spLocks noChangeArrowheads="1"/>
          </p:cNvSpPr>
          <p:nvPr/>
        </p:nvSpPr>
        <p:spPr bwMode="auto">
          <a:xfrm>
            <a:off x="3886200" y="3429000"/>
            <a:ext cx="2286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/>
              <a:t>f</a:t>
            </a:r>
            <a:endParaRPr lang="de-DE" altLang="de-DE" dirty="0"/>
          </a:p>
        </p:txBody>
      </p:sp>
      <p:cxnSp>
        <p:nvCxnSpPr>
          <p:cNvPr id="388" name="Gerade Verbindung mit Pfeil 387"/>
          <p:cNvCxnSpPr/>
          <p:nvPr/>
        </p:nvCxnSpPr>
        <p:spPr bwMode="auto">
          <a:xfrm>
            <a:off x="2590800" y="36576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" name="Rechteck 388"/>
          <p:cNvSpPr/>
          <p:nvPr/>
        </p:nvSpPr>
        <p:spPr bwMode="auto">
          <a:xfrm>
            <a:off x="4495800" y="34290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0" name="Gerade Verbindung mit Pfeil 389"/>
          <p:cNvCxnSpPr/>
          <p:nvPr/>
        </p:nvCxnSpPr>
        <p:spPr bwMode="auto">
          <a:xfrm>
            <a:off x="4648200" y="3505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1" name="Gerade Verbindung mit Pfeil 390"/>
          <p:cNvCxnSpPr/>
          <p:nvPr/>
        </p:nvCxnSpPr>
        <p:spPr bwMode="auto">
          <a:xfrm>
            <a:off x="4648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2" name="Gerade Verbindung mit Pfeil 391"/>
          <p:cNvCxnSpPr/>
          <p:nvPr/>
        </p:nvCxnSpPr>
        <p:spPr bwMode="auto">
          <a:xfrm>
            <a:off x="4648200" y="3657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3" name="Gerade Verbindung mit Pfeil 392"/>
          <p:cNvCxnSpPr/>
          <p:nvPr/>
        </p:nvCxnSpPr>
        <p:spPr bwMode="auto">
          <a:xfrm>
            <a:off x="4648200" y="37338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" name="Gerade Verbindung mit Pfeil 393"/>
          <p:cNvCxnSpPr/>
          <p:nvPr/>
        </p:nvCxnSpPr>
        <p:spPr bwMode="auto">
          <a:xfrm>
            <a:off x="4648200" y="3810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5" name="Gerade Verbindung 394"/>
          <p:cNvCxnSpPr/>
          <p:nvPr/>
        </p:nvCxnSpPr>
        <p:spPr bwMode="auto">
          <a:xfrm flipH="1">
            <a:off x="4876800" y="37338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Gerade Verbindung 395"/>
          <p:cNvCxnSpPr/>
          <p:nvPr/>
        </p:nvCxnSpPr>
        <p:spPr bwMode="auto">
          <a:xfrm flipH="1">
            <a:off x="4876800" y="34290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7" name="Gerade Verbindung mit Pfeil 396"/>
          <p:cNvCxnSpPr>
            <a:endCxn id="389" idx="1"/>
          </p:cNvCxnSpPr>
          <p:nvPr/>
        </p:nvCxnSpPr>
        <p:spPr bwMode="auto">
          <a:xfrm>
            <a:off x="4114800" y="3657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8" name="Gerade Verbindung 397"/>
          <p:cNvCxnSpPr/>
          <p:nvPr/>
        </p:nvCxnSpPr>
        <p:spPr bwMode="auto">
          <a:xfrm flipV="1">
            <a:off x="4191000" y="3810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Textfeld 398"/>
          <p:cNvSpPr txBox="1"/>
          <p:nvPr/>
        </p:nvSpPr>
        <p:spPr>
          <a:xfrm>
            <a:off x="1817637" y="3429000"/>
            <a:ext cx="44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5+1</a:t>
            </a:r>
            <a:endParaRPr lang="de-DE" dirty="0"/>
          </a:p>
        </p:txBody>
      </p:sp>
      <p:cxnSp>
        <p:nvCxnSpPr>
          <p:cNvPr id="400" name="Gerade Verbindung 399"/>
          <p:cNvCxnSpPr/>
          <p:nvPr/>
        </p:nvCxnSpPr>
        <p:spPr bwMode="auto">
          <a:xfrm flipH="1">
            <a:off x="2133600" y="3581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1" name="Textfeld 400"/>
          <p:cNvSpPr txBox="1"/>
          <p:nvPr/>
        </p:nvSpPr>
        <p:spPr>
          <a:xfrm>
            <a:off x="3276600" y="3429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402" name="Gerade Verbindung 401"/>
          <p:cNvCxnSpPr/>
          <p:nvPr/>
        </p:nvCxnSpPr>
        <p:spPr bwMode="auto">
          <a:xfrm flipH="1">
            <a:off x="3505200" y="35814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Textfeld 402"/>
          <p:cNvSpPr txBox="1"/>
          <p:nvPr/>
        </p:nvSpPr>
        <p:spPr>
          <a:xfrm>
            <a:off x="4724400" y="3276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404" name="Textfeld 403"/>
          <p:cNvSpPr txBox="1"/>
          <p:nvPr/>
        </p:nvSpPr>
        <p:spPr>
          <a:xfrm>
            <a:off x="4191000" y="34290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cxnSp>
        <p:nvCxnSpPr>
          <p:cNvPr id="405" name="Gerade Verbindung mit Pfeil 404"/>
          <p:cNvCxnSpPr/>
          <p:nvPr/>
        </p:nvCxnSpPr>
        <p:spPr bwMode="auto">
          <a:xfrm>
            <a:off x="4191000" y="3810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Gerade Verbindung mit Pfeil 306"/>
          <p:cNvCxnSpPr/>
          <p:nvPr/>
        </p:nvCxnSpPr>
        <p:spPr bwMode="auto">
          <a:xfrm flipH="1">
            <a:off x="2895600" y="4953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357"/>
          <p:cNvSpPr txBox="1">
            <a:spLocks noChangeArrowheads="1"/>
          </p:cNvSpPr>
          <p:nvPr/>
        </p:nvSpPr>
        <p:spPr bwMode="auto">
          <a:xfrm>
            <a:off x="98832" y="762000"/>
            <a:ext cx="14045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Address</a:t>
            </a:r>
            <a:r>
              <a:rPr lang="en-US" altLang="de-DE" dirty="0"/>
              <a:t>, </a:t>
            </a:r>
            <a:r>
              <a:rPr lang="en-US" altLang="de-DE" dirty="0" smtClean="0"/>
              <a:t>overflow</a:t>
            </a:r>
            <a:endParaRPr lang="en-US" altLang="de-DE" dirty="0"/>
          </a:p>
        </p:txBody>
      </p:sp>
      <p:sp>
        <p:nvSpPr>
          <p:cNvPr id="190" name="Textfeld 357"/>
          <p:cNvSpPr txBox="1">
            <a:spLocks noChangeArrowheads="1"/>
          </p:cNvSpPr>
          <p:nvPr/>
        </p:nvSpPr>
        <p:spPr bwMode="auto">
          <a:xfrm>
            <a:off x="516167" y="1600200"/>
            <a:ext cx="372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dirty="0" smtClean="0"/>
              <a:t>Hit</a:t>
            </a:r>
            <a:endParaRPr lang="en-US" alt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838200" y="838200"/>
            <a:ext cx="533400" cy="426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2209800" y="990600"/>
            <a:ext cx="533400" cy="426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 bwMode="auto">
          <a:xfrm>
            <a:off x="3733800" y="990600"/>
            <a:ext cx="533400" cy="426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81000" y="48006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Stage1</a:t>
            </a:r>
            <a:endParaRPr lang="de-DE" dirty="0"/>
          </a:p>
        </p:txBody>
      </p:sp>
      <p:sp>
        <p:nvSpPr>
          <p:cNvPr id="194" name="Textfeld 193"/>
          <p:cNvSpPr txBox="1"/>
          <p:nvPr/>
        </p:nvSpPr>
        <p:spPr>
          <a:xfrm>
            <a:off x="1905000" y="5105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Stage2</a:t>
            </a:r>
            <a:endParaRPr lang="de-DE" dirty="0"/>
          </a:p>
        </p:txBody>
      </p:sp>
      <p:sp>
        <p:nvSpPr>
          <p:cNvPr id="197" name="Textfeld 196"/>
          <p:cNvSpPr txBox="1"/>
          <p:nvPr/>
        </p:nvSpPr>
        <p:spPr>
          <a:xfrm>
            <a:off x="3657600" y="51816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Stage3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1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314</Words>
  <Application>Microsoft Office PowerPoint</Application>
  <PresentationFormat>Bildschirmpräsentation (4:3)</PresentationFormat>
  <Paragraphs>221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SDSSMALL2_2</vt:lpstr>
      <vt:lpstr>…</vt:lpstr>
      <vt:lpstr>…</vt:lpstr>
      <vt:lpstr>…</vt:lpstr>
      <vt:lpstr>…</vt:lpstr>
      <vt:lpstr>…</vt:lpstr>
      <vt:lpstr>…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646</cp:revision>
  <dcterms:created xsi:type="dcterms:W3CDTF">2010-08-30T10:07:17Z</dcterms:created>
  <dcterms:modified xsi:type="dcterms:W3CDTF">2015-05-03T11:58:13Z</dcterms:modified>
</cp:coreProperties>
</file>