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61" r:id="rId4"/>
    <p:sldId id="258" r:id="rId5"/>
    <p:sldId id="257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200A-01D8-8C4C-8B3A-918403E2930D}" type="datetimeFigureOut">
              <a:rPr lang="en-US" smtClean="0"/>
              <a:t>5/4/15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786B2-1CC8-0C4F-9301-5E774244F4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200A-01D8-8C4C-8B3A-918403E2930D}" type="datetimeFigureOut">
              <a:rPr lang="en-US" smtClean="0"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86B2-1CC8-0C4F-9301-5E774244F4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200A-01D8-8C4C-8B3A-918403E2930D}" type="datetimeFigureOut">
              <a:rPr lang="en-US" smtClean="0"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86B2-1CC8-0C4F-9301-5E774244F4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669726" y="183058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2000"/>
            </a:lvl1pPr>
            <a:lvl2pPr marL="482186" indent="-241093">
              <a:spcBef>
                <a:spcPts val="2250"/>
              </a:spcBef>
              <a:defRPr sz="2000"/>
            </a:lvl2pPr>
            <a:lvl3pPr marL="723279" indent="-241093">
              <a:spcBef>
                <a:spcPts val="2250"/>
              </a:spcBef>
              <a:defRPr sz="2000"/>
            </a:lvl3pPr>
            <a:lvl4pPr marL="964372" indent="-241093">
              <a:spcBef>
                <a:spcPts val="2250"/>
              </a:spcBef>
              <a:defRPr sz="2000"/>
            </a:lvl4pPr>
            <a:lvl5pPr marL="1205465" indent="-241093">
              <a:spcBef>
                <a:spcPts val="2250"/>
              </a:spcBef>
              <a:defRPr sz="2000"/>
            </a:lvl5pPr>
          </a:lstStyle>
          <a:p>
            <a:pPr lvl="0">
              <a:defRPr sz="1800"/>
            </a:pPr>
            <a:r>
              <a:rPr sz="2000"/>
              <a:t>Body Level One</a:t>
            </a:r>
          </a:p>
          <a:p>
            <a:pPr lvl="1">
              <a:defRPr sz="1800"/>
            </a:pPr>
            <a:r>
              <a:rPr sz="2000"/>
              <a:t>Body Level Two</a:t>
            </a:r>
          </a:p>
          <a:p>
            <a:pPr lvl="2">
              <a:defRPr sz="1800"/>
            </a:pPr>
            <a:r>
              <a:rPr sz="2000"/>
              <a:t>Body Level Three</a:t>
            </a:r>
          </a:p>
          <a:p>
            <a:pPr lvl="3">
              <a:defRPr sz="1800"/>
            </a:pPr>
            <a:r>
              <a:rPr sz="2000"/>
              <a:t>Body Level Four</a:t>
            </a:r>
          </a:p>
          <a:p>
            <a:pPr lvl="4">
              <a:defRPr sz="1800"/>
            </a:pPr>
            <a:r>
              <a:rPr sz="20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32025631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200A-01D8-8C4C-8B3A-918403E2930D}" type="datetimeFigureOut">
              <a:rPr lang="en-US" smtClean="0"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86B2-1CC8-0C4F-9301-5E774244F4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200A-01D8-8C4C-8B3A-918403E2930D}" type="datetimeFigureOut">
              <a:rPr lang="en-US" smtClean="0"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86B2-1CC8-0C4F-9301-5E774244F4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200A-01D8-8C4C-8B3A-918403E2930D}" type="datetimeFigureOut">
              <a:rPr lang="en-US" smtClean="0"/>
              <a:t>5/4/15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86B2-1CC8-0C4F-9301-5E774244F4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200A-01D8-8C4C-8B3A-918403E2930D}" type="datetimeFigureOut">
              <a:rPr lang="en-US" smtClean="0"/>
              <a:t>5/4/15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86B2-1CC8-0C4F-9301-5E774244F42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200A-01D8-8C4C-8B3A-918403E2930D}" type="datetimeFigureOut">
              <a:rPr lang="en-US" smtClean="0"/>
              <a:t>5/4/15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86B2-1CC8-0C4F-9301-5E774244F4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200A-01D8-8C4C-8B3A-918403E2930D}" type="datetimeFigureOut">
              <a:rPr lang="en-US" smtClean="0"/>
              <a:t>5/4/15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86B2-1CC8-0C4F-9301-5E774244F4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200A-01D8-8C4C-8B3A-918403E2930D}" type="datetimeFigureOut">
              <a:rPr lang="en-US" smtClean="0"/>
              <a:t>5/4/15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86B2-1CC8-0C4F-9301-5E774244F4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200A-01D8-8C4C-8B3A-918403E2930D}" type="datetimeFigureOut">
              <a:rPr lang="en-US" smtClean="0"/>
              <a:t>5/4/15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86B2-1CC8-0C4F-9301-5E774244F4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21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990200A-01D8-8C4C-8B3A-918403E2930D}" type="datetimeFigureOut">
              <a:rPr lang="en-US" smtClean="0"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7F786B2-1CC8-0C4F-9301-5E774244F4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23686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 dirty="0"/>
              <a:t>CHESS-1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95285" indent="-195285" defTabSz="332708">
              <a:spcBef>
                <a:spcPts val="1758"/>
              </a:spcBef>
              <a:defRPr sz="1800"/>
            </a:pPr>
            <a:r>
              <a:rPr sz="1600"/>
              <a:t>Multiple active and passive pixel matrices</a:t>
            </a:r>
          </a:p>
          <a:p>
            <a:pPr marL="390571" lvl="1" indent="-195285" defTabSz="332708">
              <a:spcBef>
                <a:spcPts val="1758"/>
              </a:spcBef>
              <a:defRPr sz="1800"/>
            </a:pPr>
            <a:r>
              <a:rPr sz="1600"/>
              <a:t>Allows to measure capacitance/resistance</a:t>
            </a:r>
          </a:p>
          <a:p>
            <a:pPr marL="390571" lvl="1" indent="-195285" defTabSz="332708">
              <a:spcBef>
                <a:spcPts val="1758"/>
              </a:spcBef>
              <a:defRPr sz="1800"/>
            </a:pPr>
            <a:r>
              <a:rPr sz="1600"/>
              <a:t>Response signal, even for low signals (i.e. real particles)</a:t>
            </a:r>
          </a:p>
          <a:p>
            <a:pPr marL="195285" indent="-195285" defTabSz="332708">
              <a:spcBef>
                <a:spcPts val="1758"/>
              </a:spcBef>
              <a:defRPr sz="1800"/>
            </a:pPr>
            <a:r>
              <a:rPr sz="1600"/>
              <a:t>Large array to allow for charge deposition measurement (depletion depth, 2x2[mm] in size)</a:t>
            </a:r>
          </a:p>
          <a:p>
            <a:pPr marL="195285" indent="-195285" defTabSz="332708">
              <a:spcBef>
                <a:spcPts val="1758"/>
              </a:spcBef>
              <a:defRPr sz="1800"/>
            </a:pPr>
            <a:r>
              <a:rPr sz="1600"/>
              <a:t>Small passive array to support edge-TCT (Laser)</a:t>
            </a:r>
          </a:p>
          <a:p>
            <a:pPr marL="195285" indent="-195285" defTabSz="332708">
              <a:spcBef>
                <a:spcPts val="1758"/>
              </a:spcBef>
              <a:defRPr sz="1800"/>
            </a:pPr>
            <a:r>
              <a:rPr sz="1600"/>
              <a:t>Component array to study radiation defects in transistors/caps/diodes</a:t>
            </a:r>
          </a:p>
        </p:txBody>
      </p:sp>
      <p:pic>
        <p:nvPicPr>
          <p:cNvPr id="75" name="chess-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06321" y="1826121"/>
            <a:ext cx="4385437" cy="44201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23953257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creen Shot 2015-04-27 at 20.40.1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242" y="3326431"/>
            <a:ext cx="7777517" cy="2799410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12256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 dirty="0"/>
              <a:t>Results so far: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216341" y="1536006"/>
            <a:ext cx="8716373" cy="180389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84400" indent="-284400" defTabSz="373783">
              <a:spcBef>
                <a:spcPts val="1125"/>
              </a:spcBef>
              <a:defRPr sz="1800"/>
            </a:pPr>
            <a:r>
              <a:rPr sz="2300" dirty="0"/>
              <a:t>AMS prototype shows good results, in particular post irradiation</a:t>
            </a:r>
          </a:p>
          <a:p>
            <a:pPr marL="568801" lvl="1" indent="-284400" defTabSz="373783">
              <a:spcBef>
                <a:spcPts val="1125"/>
              </a:spcBef>
              <a:defRPr sz="1800"/>
            </a:pPr>
            <a:r>
              <a:rPr sz="2300" dirty="0"/>
              <a:t>Depletion depth goes up due to acceptor removal</a:t>
            </a:r>
          </a:p>
          <a:p>
            <a:pPr marL="568801" lvl="1" indent="-284400" defTabSz="373783">
              <a:spcBef>
                <a:spcPts val="1125"/>
              </a:spcBef>
              <a:defRPr sz="1800"/>
            </a:pPr>
            <a:r>
              <a:rPr sz="2300" dirty="0"/>
              <a:t>Slow diffusion component disappears after initial NIEL dose is acquired (~2e14 n</a:t>
            </a:r>
            <a:r>
              <a:rPr sz="2300" baseline="-5999" dirty="0"/>
              <a:t>eq</a:t>
            </a:r>
            <a:r>
              <a:rPr sz="2300" dirty="0"/>
              <a:t>)</a:t>
            </a:r>
          </a:p>
        </p:txBody>
      </p:sp>
      <p:sp>
        <p:nvSpPr>
          <p:cNvPr id="84" name="Shape 84"/>
          <p:cNvSpPr/>
          <p:nvPr/>
        </p:nvSpPr>
        <p:spPr>
          <a:xfrm>
            <a:off x="525030" y="5488762"/>
            <a:ext cx="2379686" cy="59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/>
            </a:pPr>
            <a:r>
              <a:rPr sz="1700">
                <a:solidFill>
                  <a:srgbClr val="DE6A10"/>
                </a:solidFill>
              </a:rPr>
              <a:t>Measurements</a:t>
            </a:r>
          </a:p>
          <a:p>
            <a:pPr lvl="0">
              <a:defRPr sz="1800"/>
            </a:pPr>
            <a:r>
              <a:rPr sz="1700">
                <a:solidFill>
                  <a:srgbClr val="DE6A10"/>
                </a:solidFill>
              </a:rPr>
              <a:t>by I. Mandic, Ljubiliana</a:t>
            </a:r>
          </a:p>
        </p:txBody>
      </p:sp>
    </p:spTree>
    <p:extLst>
      <p:ext uri="{BB962C8B-B14F-4D97-AF65-F5344CB8AC3E}">
        <p14:creationId xmlns:p14="http://schemas.microsoft.com/office/powerpoint/2010/main" val="1882454536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610"/>
          </a:xfrm>
        </p:spPr>
        <p:txBody>
          <a:bodyPr/>
          <a:lstStyle/>
          <a:p>
            <a:r>
              <a:rPr lang="en-US" dirty="0" smtClean="0"/>
              <a:t>Lessons learnt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5772"/>
            <a:ext cx="8229600" cy="5296428"/>
          </a:xfrm>
          <a:effectLst/>
        </p:spPr>
        <p:txBody>
          <a:bodyPr>
            <a:normAutofit/>
          </a:bodyPr>
          <a:lstStyle/>
          <a:p>
            <a:r>
              <a:rPr lang="en-US" dirty="0" smtClean="0"/>
              <a:t>Substrate contact – what we thought: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Substrate contact – </a:t>
            </a:r>
            <a:r>
              <a:rPr lang="en-US" dirty="0" smtClean="0"/>
              <a:t>what is done: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Explains very good isolation when no contact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99552" y="3426669"/>
            <a:ext cx="7853528" cy="1927361"/>
            <a:chOff x="699552" y="4053717"/>
            <a:chExt cx="7853528" cy="2565317"/>
          </a:xfrm>
        </p:grpSpPr>
        <p:sp>
          <p:nvSpPr>
            <p:cNvPr id="5" name="Rectangle 4"/>
            <p:cNvSpPr/>
            <p:nvPr/>
          </p:nvSpPr>
          <p:spPr>
            <a:xfrm>
              <a:off x="699552" y="4572600"/>
              <a:ext cx="7853528" cy="2046434"/>
            </a:xfrm>
            <a:prstGeom prst="rect">
              <a:avLst/>
            </a:prstGeom>
            <a:gradFill flip="none" rotWithShape="1">
              <a:gsLst>
                <a:gs pos="0">
                  <a:srgbClr val="E2751D">
                    <a:tint val="100000"/>
                    <a:shade val="100000"/>
                    <a:satMod val="130000"/>
                  </a:srgbClr>
                </a:gs>
                <a:gs pos="100000">
                  <a:srgbClr val="E2751D">
                    <a:tint val="50000"/>
                    <a:shade val="100000"/>
                    <a:satMod val="350000"/>
                  </a:srgbClr>
                </a:gs>
              </a:gsLst>
              <a:lin ang="16200000" scaled="0"/>
              <a:tileRect/>
            </a:gradFill>
            <a:ln w="9525" cap="flat" cmpd="sng" algn="ctr">
              <a:solidFill>
                <a:srgbClr val="E2751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584284" y="4301096"/>
              <a:ext cx="5027808" cy="2114980"/>
            </a:xfrm>
            <a:prstGeom prst="roundRect">
              <a:avLst/>
            </a:prstGeom>
            <a:solidFill>
              <a:sysClr val="windowText" lastClr="000000">
                <a:alpha val="18000"/>
              </a:sys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99552" y="4216279"/>
              <a:ext cx="7842301" cy="346403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60622" y="4569875"/>
              <a:ext cx="3905190" cy="1106834"/>
            </a:xfrm>
            <a:prstGeom prst="rect">
              <a:avLst/>
            </a:prstGeom>
            <a:gradFill flip="none" rotWithShape="1">
              <a:gsLst>
                <a:gs pos="0">
                  <a:srgbClr val="2C7C9F">
                    <a:tint val="100000"/>
                    <a:shade val="100000"/>
                    <a:satMod val="130000"/>
                  </a:srgbClr>
                </a:gs>
                <a:gs pos="100000">
                  <a:srgbClr val="2C7C9F">
                    <a:tint val="50000"/>
                    <a:shade val="100000"/>
                    <a:satMod val="350000"/>
                  </a:srgbClr>
                </a:gs>
              </a:gsLst>
              <a:lin ang="16200000" scaled="0"/>
              <a:tileRect/>
            </a:gradFill>
            <a:ln w="9525" cap="flat" cmpd="sng" algn="ctr">
              <a:solidFill>
                <a:srgbClr val="2C7C9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915564" y="4571342"/>
              <a:ext cx="1402393" cy="400213"/>
            </a:xfrm>
            <a:prstGeom prst="rect">
              <a:avLst/>
            </a:prstGeom>
            <a:gradFill rotWithShape="1">
              <a:gsLst>
                <a:gs pos="0">
                  <a:srgbClr val="1B378C"/>
                </a:gs>
                <a:gs pos="100000">
                  <a:srgbClr val="3061FF"/>
                </a:gs>
              </a:gsLst>
              <a:lin ang="16200000" scaled="0"/>
            </a:gradFill>
            <a:ln w="9525" cap="flat" cmpd="sng" algn="ctr">
              <a:solidFill>
                <a:srgbClr val="1B378C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60430" y="4474549"/>
              <a:ext cx="304058" cy="1056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7159" y="4569875"/>
              <a:ext cx="445171" cy="170070"/>
            </a:xfrm>
            <a:prstGeom prst="rect">
              <a:avLst/>
            </a:prstGeom>
            <a:gradFill rotWithShape="1">
              <a:gsLst>
                <a:gs pos="0">
                  <a:srgbClr val="C00000">
                    <a:tint val="100000"/>
                    <a:shade val="100000"/>
                    <a:satMod val="130000"/>
                  </a:srgbClr>
                </a:gs>
                <a:gs pos="100000">
                  <a:srgbClr val="C00000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47501" y="4473359"/>
              <a:ext cx="304058" cy="960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36372" y="4569875"/>
              <a:ext cx="445171" cy="170070"/>
            </a:xfrm>
            <a:prstGeom prst="rect">
              <a:avLst/>
            </a:prstGeom>
            <a:gradFill rotWithShape="1">
              <a:gsLst>
                <a:gs pos="0">
                  <a:srgbClr val="C00000">
                    <a:tint val="100000"/>
                    <a:shade val="100000"/>
                    <a:satMod val="130000"/>
                  </a:srgbClr>
                </a:gs>
                <a:gs pos="100000">
                  <a:srgbClr val="C00000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60714" y="4569875"/>
              <a:ext cx="434370" cy="170070"/>
            </a:xfrm>
            <a:prstGeom prst="rect">
              <a:avLst/>
            </a:prstGeom>
            <a:gradFill rotWithShape="1">
              <a:gsLst>
                <a:gs pos="0">
                  <a:srgbClr val="E2751D">
                    <a:tint val="100000"/>
                    <a:shade val="100000"/>
                    <a:satMod val="130000"/>
                  </a:srgbClr>
                </a:gs>
                <a:gs pos="100000">
                  <a:srgbClr val="E275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2751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77041" y="4569875"/>
              <a:ext cx="445171" cy="170070"/>
            </a:xfrm>
            <a:prstGeom prst="rect">
              <a:avLst/>
            </a:prstGeom>
            <a:gradFill rotWithShape="1">
              <a:gsLst>
                <a:gs pos="0">
                  <a:srgbClr val="09213B"/>
                </a:gs>
                <a:gs pos="100000">
                  <a:srgbClr val="1B378C"/>
                </a:gs>
              </a:gsLst>
              <a:lin ang="16200000" scaled="0"/>
            </a:gradFill>
            <a:ln w="9525" cap="flat" cmpd="sng" algn="ctr">
              <a:solidFill>
                <a:srgbClr val="1B378C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" name="Straight Connector 15"/>
            <p:cNvCxnSpPr>
              <a:stCxn id="15" idx="0"/>
            </p:cNvCxnSpPr>
            <p:nvPr/>
          </p:nvCxnSpPr>
          <p:spPr>
            <a:xfrm flipV="1">
              <a:off x="2499627" y="4380891"/>
              <a:ext cx="0" cy="188984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7" name="Rectangle 16"/>
            <p:cNvSpPr/>
            <p:nvPr/>
          </p:nvSpPr>
          <p:spPr>
            <a:xfrm>
              <a:off x="5102754" y="4569875"/>
              <a:ext cx="434370" cy="170070"/>
            </a:xfrm>
            <a:prstGeom prst="rect">
              <a:avLst/>
            </a:prstGeom>
            <a:gradFill rotWithShape="1">
              <a:gsLst>
                <a:gs pos="0">
                  <a:srgbClr val="E2751D">
                    <a:tint val="100000"/>
                    <a:shade val="100000"/>
                    <a:satMod val="130000"/>
                  </a:srgbClr>
                </a:gs>
                <a:gs pos="100000">
                  <a:srgbClr val="E275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2751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23285" y="5288321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9213B">
                      <a:lumMod val="90000"/>
                      <a:lumOff val="10000"/>
                    </a:srgbClr>
                  </a:solidFill>
                  <a:effectLst/>
                  <a:uLnTx/>
                  <a:uFillTx/>
                </a:rPr>
                <a:t>Deep</a:t>
              </a:r>
              <a:r>
                <a:rPr kumimoji="0" lang="en-US" sz="1800" b="1" i="0" u="none" strike="noStrike" kern="0" cap="none" spc="0" normalizeH="0" noProof="0" dirty="0" smtClean="0">
                  <a:ln>
                    <a:noFill/>
                  </a:ln>
                  <a:solidFill>
                    <a:srgbClr val="09213B">
                      <a:lumMod val="90000"/>
                      <a:lumOff val="10000"/>
                    </a:srgb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9213B">
                      <a:lumMod val="90000"/>
                      <a:lumOff val="10000"/>
                    </a:srgbClr>
                  </a:solidFill>
                  <a:effectLst/>
                  <a:uLnTx/>
                  <a:uFillTx/>
                </a:rPr>
                <a:t>nwell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9213B">
                    <a:lumMod val="90000"/>
                    <a:lumOff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04492" y="6053725"/>
              <a:ext cx="700545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2751D">
                      <a:lumMod val="50000"/>
                    </a:srgbClr>
                  </a:solidFill>
                  <a:effectLst/>
                  <a:uLnTx/>
                  <a:uFillTx/>
                </a:rPr>
                <a:t>p sub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2751D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82061" y="5958934"/>
              <a:ext cx="1104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</a:rPr>
                <a:t>depletion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99552" y="4572601"/>
              <a:ext cx="1461070" cy="233914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089807" y="4473359"/>
              <a:ext cx="0" cy="99242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3" name="TextBox 22"/>
            <p:cNvSpPr txBox="1"/>
            <p:nvPr/>
          </p:nvSpPr>
          <p:spPr>
            <a:xfrm>
              <a:off x="735569" y="4053717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-HV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99552" y="1194595"/>
            <a:ext cx="7853528" cy="1914985"/>
            <a:chOff x="699552" y="4070189"/>
            <a:chExt cx="7853528" cy="2548845"/>
          </a:xfrm>
        </p:grpSpPr>
        <p:sp>
          <p:nvSpPr>
            <p:cNvPr id="26" name="Rectangle 25"/>
            <p:cNvSpPr/>
            <p:nvPr/>
          </p:nvSpPr>
          <p:spPr>
            <a:xfrm>
              <a:off x="699552" y="4572600"/>
              <a:ext cx="7853528" cy="2046434"/>
            </a:xfrm>
            <a:prstGeom prst="rect">
              <a:avLst/>
            </a:prstGeom>
            <a:gradFill flip="none" rotWithShape="1">
              <a:gsLst>
                <a:gs pos="0">
                  <a:srgbClr val="E2751D">
                    <a:tint val="100000"/>
                    <a:shade val="100000"/>
                    <a:satMod val="130000"/>
                  </a:srgbClr>
                </a:gs>
                <a:gs pos="100000">
                  <a:srgbClr val="E2751D">
                    <a:tint val="50000"/>
                    <a:shade val="100000"/>
                    <a:satMod val="350000"/>
                  </a:srgbClr>
                </a:gs>
              </a:gsLst>
              <a:lin ang="16200000" scaled="0"/>
              <a:tileRect/>
            </a:gradFill>
            <a:ln w="9525" cap="flat" cmpd="sng" algn="ctr">
              <a:solidFill>
                <a:srgbClr val="E2751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584284" y="4301096"/>
              <a:ext cx="5027808" cy="2114980"/>
            </a:xfrm>
            <a:prstGeom prst="roundRect">
              <a:avLst/>
            </a:prstGeom>
            <a:solidFill>
              <a:sysClr val="windowText" lastClr="000000">
                <a:alpha val="18000"/>
              </a:sys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99552" y="4216279"/>
              <a:ext cx="7842301" cy="346403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160622" y="4569875"/>
              <a:ext cx="3905190" cy="1106834"/>
            </a:xfrm>
            <a:prstGeom prst="rect">
              <a:avLst/>
            </a:prstGeom>
            <a:gradFill flip="none" rotWithShape="1">
              <a:gsLst>
                <a:gs pos="0">
                  <a:srgbClr val="2C7C9F">
                    <a:tint val="100000"/>
                    <a:shade val="100000"/>
                    <a:satMod val="130000"/>
                  </a:srgbClr>
                </a:gs>
                <a:gs pos="100000">
                  <a:srgbClr val="2C7C9F">
                    <a:tint val="50000"/>
                    <a:shade val="100000"/>
                    <a:satMod val="350000"/>
                  </a:srgbClr>
                </a:gs>
              </a:gsLst>
              <a:lin ang="16200000" scaled="0"/>
              <a:tileRect/>
            </a:gradFill>
            <a:ln w="9525" cap="flat" cmpd="sng" algn="ctr">
              <a:solidFill>
                <a:srgbClr val="2C7C9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915564" y="4571342"/>
              <a:ext cx="1402393" cy="400213"/>
            </a:xfrm>
            <a:prstGeom prst="rect">
              <a:avLst/>
            </a:prstGeom>
            <a:gradFill rotWithShape="1">
              <a:gsLst>
                <a:gs pos="0">
                  <a:srgbClr val="1B378C"/>
                </a:gs>
                <a:gs pos="100000">
                  <a:srgbClr val="3061FF"/>
                </a:gs>
              </a:gsLst>
              <a:lin ang="16200000" scaled="0"/>
            </a:gradFill>
            <a:ln w="9525" cap="flat" cmpd="sng" algn="ctr">
              <a:solidFill>
                <a:srgbClr val="1B378C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47159" y="4569875"/>
              <a:ext cx="445171" cy="170070"/>
            </a:xfrm>
            <a:prstGeom prst="rect">
              <a:avLst/>
            </a:prstGeom>
            <a:gradFill rotWithShape="1">
              <a:gsLst>
                <a:gs pos="0">
                  <a:srgbClr val="C00000">
                    <a:tint val="100000"/>
                    <a:shade val="100000"/>
                    <a:satMod val="130000"/>
                  </a:srgbClr>
                </a:gs>
                <a:gs pos="100000">
                  <a:srgbClr val="C00000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736372" y="4569875"/>
              <a:ext cx="445171" cy="170070"/>
            </a:xfrm>
            <a:prstGeom prst="rect">
              <a:avLst/>
            </a:prstGeom>
            <a:gradFill rotWithShape="1">
              <a:gsLst>
                <a:gs pos="0">
                  <a:srgbClr val="C00000">
                    <a:tint val="100000"/>
                    <a:shade val="100000"/>
                    <a:satMod val="130000"/>
                  </a:srgbClr>
                </a:gs>
                <a:gs pos="100000">
                  <a:srgbClr val="C00000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460714" y="4569875"/>
              <a:ext cx="434370" cy="170070"/>
            </a:xfrm>
            <a:prstGeom prst="rect">
              <a:avLst/>
            </a:prstGeom>
            <a:gradFill rotWithShape="1">
              <a:gsLst>
                <a:gs pos="0">
                  <a:srgbClr val="E2751D">
                    <a:tint val="100000"/>
                    <a:shade val="100000"/>
                    <a:satMod val="130000"/>
                  </a:srgbClr>
                </a:gs>
                <a:gs pos="100000">
                  <a:srgbClr val="E275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2751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277041" y="4569875"/>
              <a:ext cx="445171" cy="170070"/>
            </a:xfrm>
            <a:prstGeom prst="rect">
              <a:avLst/>
            </a:prstGeom>
            <a:gradFill rotWithShape="1">
              <a:gsLst>
                <a:gs pos="0">
                  <a:srgbClr val="09213B"/>
                </a:gs>
                <a:gs pos="100000">
                  <a:srgbClr val="1B378C"/>
                </a:gs>
              </a:gsLst>
              <a:lin ang="16200000" scaled="0"/>
            </a:gradFill>
            <a:ln w="9525" cap="flat" cmpd="sng" algn="ctr">
              <a:solidFill>
                <a:srgbClr val="1B378C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7" name="Straight Connector 36"/>
            <p:cNvCxnSpPr>
              <a:stCxn id="36" idx="0"/>
            </p:cNvCxnSpPr>
            <p:nvPr/>
          </p:nvCxnSpPr>
          <p:spPr>
            <a:xfrm flipV="1">
              <a:off x="2499627" y="4380891"/>
              <a:ext cx="0" cy="188984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8" name="Rectangle 37"/>
            <p:cNvSpPr/>
            <p:nvPr/>
          </p:nvSpPr>
          <p:spPr>
            <a:xfrm>
              <a:off x="5102754" y="4569875"/>
              <a:ext cx="434370" cy="170070"/>
            </a:xfrm>
            <a:prstGeom prst="rect">
              <a:avLst/>
            </a:prstGeom>
            <a:gradFill rotWithShape="1">
              <a:gsLst>
                <a:gs pos="0">
                  <a:srgbClr val="E2751D">
                    <a:tint val="100000"/>
                    <a:shade val="100000"/>
                    <a:satMod val="130000"/>
                  </a:srgbClr>
                </a:gs>
                <a:gs pos="100000">
                  <a:srgbClr val="E275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2751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686240" y="5201643"/>
              <a:ext cx="1287532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9213B">
                      <a:lumMod val="90000"/>
                      <a:lumOff val="10000"/>
                    </a:srgbClr>
                  </a:solidFill>
                  <a:effectLst/>
                  <a:uLnTx/>
                  <a:uFillTx/>
                </a:rPr>
                <a:t>Deep</a:t>
              </a:r>
              <a:r>
                <a:rPr kumimoji="0" lang="en-US" sz="1800" b="1" i="0" u="none" strike="noStrike" kern="0" cap="none" spc="0" normalizeH="0" noProof="0" dirty="0" smtClean="0">
                  <a:ln>
                    <a:noFill/>
                  </a:ln>
                  <a:solidFill>
                    <a:srgbClr val="09213B">
                      <a:lumMod val="90000"/>
                      <a:lumOff val="10000"/>
                    </a:srgb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9213B">
                      <a:lumMod val="90000"/>
                      <a:lumOff val="10000"/>
                    </a:srgbClr>
                  </a:solidFill>
                  <a:effectLst/>
                  <a:uLnTx/>
                  <a:uFillTx/>
                </a:rPr>
                <a:t>nwell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9213B">
                    <a:lumMod val="90000"/>
                    <a:lumOff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767676" y="6078222"/>
              <a:ext cx="700545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2751D">
                      <a:lumMod val="50000"/>
                    </a:srgbClr>
                  </a:solidFill>
                  <a:effectLst/>
                  <a:uLnTx/>
                  <a:uFillTx/>
                </a:rPr>
                <a:t>p sub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2751D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82061" y="5958934"/>
              <a:ext cx="1104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</a:rPr>
                <a:t>depletion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33286" y="4572600"/>
              <a:ext cx="228443" cy="226364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047508" y="4482681"/>
              <a:ext cx="0" cy="89435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4" name="TextBox 43"/>
            <p:cNvSpPr txBox="1"/>
            <p:nvPr/>
          </p:nvSpPr>
          <p:spPr>
            <a:xfrm>
              <a:off x="735569" y="4070189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-HV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47501" y="4473359"/>
              <a:ext cx="304058" cy="960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460430" y="4474549"/>
              <a:ext cx="304058" cy="1056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65812" y="3821248"/>
            <a:ext cx="2476041" cy="17007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89807" y="3822185"/>
            <a:ext cx="441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E2751D">
                    <a:lumMod val="50000"/>
                  </a:srgbClr>
                </a:solidFill>
                <a:effectLst/>
                <a:uLnTx/>
                <a:uFillTx/>
              </a:rPr>
              <a:t>p+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E2751D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33286" y="1718723"/>
            <a:ext cx="441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E2751D">
                    <a:lumMod val="50000"/>
                  </a:srgbClr>
                </a:solidFill>
                <a:effectLst/>
                <a:uLnTx/>
                <a:uFillTx/>
              </a:rPr>
              <a:t>p+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E2751D">
                  <a:lumMod val="50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92050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direct from AMS.</a:t>
            </a:r>
          </a:p>
          <a:p>
            <a:r>
              <a:rPr lang="en-US" dirty="0" smtClean="0"/>
              <a:t>We can</a:t>
            </a:r>
            <a:r>
              <a:rPr lang="en-US" dirty="0" smtClean="0"/>
              <a:t>’t get 25mm x 20mm</a:t>
            </a:r>
          </a:p>
          <a:p>
            <a:pPr lvl="1"/>
            <a:r>
              <a:rPr lang="en-US" dirty="0" smtClean="0"/>
              <a:t>20 x 23.76</a:t>
            </a:r>
          </a:p>
          <a:p>
            <a:pPr lvl="1"/>
            <a:r>
              <a:rPr lang="en-US" dirty="0" smtClean="0"/>
              <a:t>18.41 x 25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object 10"/>
          <p:cNvSpPr/>
          <p:nvPr/>
        </p:nvSpPr>
        <p:spPr>
          <a:xfrm>
            <a:off x="1452879" y="3187705"/>
            <a:ext cx="6671309" cy="3190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8528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17600"/>
          </a:xfrm>
        </p:spPr>
        <p:txBody>
          <a:bodyPr/>
          <a:lstStyle/>
          <a:p>
            <a:r>
              <a:rPr lang="en-US" dirty="0" smtClean="0"/>
              <a:t>Rest of AMS </a:t>
            </a:r>
            <a:r>
              <a:rPr lang="en-US" dirty="0" err="1" smtClean="0"/>
              <a:t>infos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obtain some doping concentration number </a:t>
            </a:r>
            <a:r>
              <a:rPr lang="en-US" smtClean="0"/>
              <a:t>for Julie</a:t>
            </a:r>
            <a:r>
              <a:rPr lang="en-US" smtClean="0"/>
              <a:t>’s </a:t>
            </a:r>
            <a:r>
              <a:rPr lang="en-US" smtClean="0"/>
              <a:t>TCAD </a:t>
            </a:r>
            <a:r>
              <a:rPr lang="en-US" dirty="0" smtClean="0"/>
              <a:t>simulation.</a:t>
            </a:r>
          </a:p>
          <a:p>
            <a:r>
              <a:rPr lang="en-US" dirty="0" smtClean="0"/>
              <a:t>Backside contact could be possible – need to figure out how to do high temp annealing for p+ (bad for aluminum).</a:t>
            </a:r>
          </a:p>
          <a:p>
            <a:r>
              <a:rPr lang="en-US" dirty="0" smtClean="0"/>
              <a:t>C4NP bump possible</a:t>
            </a:r>
          </a:p>
          <a:p>
            <a:endParaRPr lang="en-US" dirty="0" smtClean="0"/>
          </a:p>
          <a:p>
            <a:r>
              <a:rPr lang="en-US" dirty="0" smtClean="0"/>
              <a:t>Can skip polyimide on top</a:t>
            </a:r>
          </a:p>
          <a:p>
            <a:r>
              <a:rPr lang="en-US" dirty="0" smtClean="0"/>
              <a:t>80 and 200 </a:t>
            </a:r>
            <a:r>
              <a:rPr lang="en-US" dirty="0" smtClean="0"/>
              <a:t>~ 300 Ohms wafers can be ordered. 1k min order 1k units.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4n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26" y="3335191"/>
            <a:ext cx="2080749" cy="15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84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64</TotalTime>
  <Words>243</Words>
  <Application>Microsoft Macintosh PowerPoint</Application>
  <PresentationFormat>On-screen Show (4:3)</PresentationFormat>
  <Paragraphs>49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Executive</vt:lpstr>
      <vt:lpstr>Where are we?</vt:lpstr>
      <vt:lpstr>CHESS-1</vt:lpstr>
      <vt:lpstr>Results so far:</vt:lpstr>
      <vt:lpstr>Lessons learnt</vt:lpstr>
      <vt:lpstr>Reticle</vt:lpstr>
      <vt:lpstr>Rest of AMS infos</vt:lpstr>
    </vt:vector>
  </TitlesOfParts>
  <Company>UCSC/SCIPP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are we?</dc:title>
  <dc:creator>Herve Grabas</dc:creator>
  <cp:lastModifiedBy>Herve Grabas</cp:lastModifiedBy>
  <cp:revision>6</cp:revision>
  <dcterms:created xsi:type="dcterms:W3CDTF">2015-05-04T07:31:31Z</dcterms:created>
  <dcterms:modified xsi:type="dcterms:W3CDTF">2015-05-04T08:35:55Z</dcterms:modified>
</cp:coreProperties>
</file>