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5842"/>
          </a:xfrm>
        </p:spPr>
        <p:txBody>
          <a:bodyPr/>
          <a:lstStyle/>
          <a:p>
            <a:r>
              <a:rPr lang="en-US" dirty="0" smtClean="0"/>
              <a:t>Amplifier schematic</a:t>
            </a:r>
            <a:endParaRPr lang="en-US" dirty="0"/>
          </a:p>
        </p:txBody>
      </p:sp>
      <p:pic>
        <p:nvPicPr>
          <p:cNvPr id="4" name="Content Placeholder 3" descr="amplifie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" r="-1048"/>
          <a:stretch/>
        </p:blipFill>
        <p:spPr>
          <a:xfrm>
            <a:off x="457200" y="975842"/>
            <a:ext cx="8229600" cy="5762114"/>
          </a:xfrm>
        </p:spPr>
      </p:pic>
      <p:sp>
        <p:nvSpPr>
          <p:cNvPr id="5" name="TextBox 4"/>
          <p:cNvSpPr txBox="1"/>
          <p:nvPr/>
        </p:nvSpPr>
        <p:spPr>
          <a:xfrm>
            <a:off x="2261315" y="3314765"/>
            <a:ext cx="1385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Feedback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err="1" smtClean="0">
                <a:solidFill>
                  <a:srgbClr val="FF0000"/>
                </a:solidFill>
              </a:rPr>
              <a:t>SFOut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445" y="1169797"/>
            <a:ext cx="281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1.8V bias on Input branch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568" y="4682222"/>
            <a:ext cx="30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Simplified </a:t>
            </a:r>
            <a:r>
              <a:rPr lang="en-US" dirty="0" err="1" smtClean="0">
                <a:solidFill>
                  <a:srgbClr val="FF0000"/>
                </a:solidFill>
              </a:rPr>
              <a:t>Nwell</a:t>
            </a:r>
            <a:r>
              <a:rPr lang="en-US" dirty="0" smtClean="0">
                <a:solidFill>
                  <a:srgbClr val="FF0000"/>
                </a:solidFill>
              </a:rPr>
              <a:t> bias. Ok??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bias lines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18213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Vdd</a:t>
                      </a:r>
                      <a:r>
                        <a:rPr lang="en-US" dirty="0" smtClean="0"/>
                        <a:t> 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branch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Vdd</a:t>
                      </a:r>
                      <a:r>
                        <a:rPr lang="en-US" dirty="0" smtClean="0"/>
                        <a:t> 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Gnd</a:t>
                      </a:r>
                      <a:r>
                        <a:rPr lang="en-US" dirty="0" smtClean="0"/>
                        <a:t> 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Cascode</a:t>
                      </a:r>
                      <a:r>
                        <a:rPr lang="en-US" baseline="0" dirty="0" smtClean="0"/>
                        <a:t>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Vcasc</a:t>
                      </a:r>
                      <a:r>
                        <a:rPr lang="en-US" dirty="0" smtClean="0"/>
                        <a:t> – DAC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Nwell</a:t>
                      </a:r>
                      <a:r>
                        <a:rPr lang="en-US" baseline="0" dirty="0" smtClean="0"/>
                        <a:t>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VNBias</a:t>
                      </a:r>
                      <a:r>
                        <a:rPr lang="en-US" baseline="0" dirty="0" smtClean="0"/>
                        <a:t> – DAC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VN – DAC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follower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VNSF – DAC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Cascode</a:t>
                      </a:r>
                      <a:r>
                        <a:rPr lang="en-US" dirty="0" smtClean="0"/>
                        <a:t>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VPLoad</a:t>
                      </a:r>
                      <a:r>
                        <a:rPr lang="en-US" baseline="0" dirty="0" smtClean="0"/>
                        <a:t> – DAC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current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VNFB – DAC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1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248"/>
          </a:xfrm>
        </p:spPr>
        <p:txBody>
          <a:bodyPr/>
          <a:lstStyle/>
          <a:p>
            <a:r>
              <a:rPr lang="en-US" dirty="0" smtClean="0"/>
              <a:t>Amplifier MIP response</a:t>
            </a:r>
            <a:endParaRPr lang="en-US" dirty="0"/>
          </a:p>
        </p:txBody>
      </p:sp>
      <p:pic>
        <p:nvPicPr>
          <p:cNvPr id="4" name="Content Placeholder 3" descr="amplifier_resp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16" b="-14016"/>
          <a:stretch>
            <a:fillRect/>
          </a:stretch>
        </p:blipFill>
        <p:spPr>
          <a:xfrm>
            <a:off x="457200" y="2517912"/>
            <a:ext cx="8229600" cy="452596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23676"/>
            <a:ext cx="8229600" cy="49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Simulate 700e- = 112nA during 1ns.</a:t>
            </a:r>
          </a:p>
          <a:p>
            <a:r>
              <a:rPr lang="en-US" dirty="0" smtClean="0"/>
              <a:t>17µA @ 1.8V = 30µW (we have 60µW available).</a:t>
            </a:r>
          </a:p>
          <a:p>
            <a:r>
              <a:rPr lang="en-US" dirty="0" smtClean="0"/>
              <a:t>~25ns peaking time. Set by </a:t>
            </a:r>
            <a:r>
              <a:rPr lang="en-US" dirty="0" err="1" smtClean="0"/>
              <a:t>Amp_out</a:t>
            </a:r>
            <a:r>
              <a:rPr lang="en-US" dirty="0" smtClean="0"/>
              <a:t> node capacitance – will change after layout.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3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Signal to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level: 13mV = 117e of noise.</a:t>
            </a:r>
          </a:p>
          <a:p>
            <a:pPr lvl="1"/>
            <a:r>
              <a:rPr lang="en-US" dirty="0" smtClean="0"/>
              <a:t>SNR = 6 for 700e signal</a:t>
            </a:r>
          </a:p>
          <a:p>
            <a:pPr lvl="1"/>
            <a:r>
              <a:rPr lang="en-US" dirty="0" smtClean="0"/>
              <a:t>SNR = 12 for 1400e signal</a:t>
            </a:r>
          </a:p>
          <a:p>
            <a:r>
              <a:rPr lang="en-US" dirty="0" smtClean="0"/>
              <a:t>Will improve with high res substrate.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layout</a:t>
            </a:r>
            <a:endParaRPr lang="en-US" dirty="0"/>
          </a:p>
        </p:txBody>
      </p:sp>
      <p:pic>
        <p:nvPicPr>
          <p:cNvPr id="4" name="Content Placeholder 3" descr="amplifier_la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-15750" r="4545" b="-15750"/>
          <a:stretch/>
        </p:blipFill>
        <p:spPr>
          <a:xfrm>
            <a:off x="45720" y="1124974"/>
            <a:ext cx="9052560" cy="5476415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3608811" y="5024851"/>
            <a:ext cx="4166396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08811" y="2973994"/>
            <a:ext cx="4166396" cy="17967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8866" y="2433070"/>
            <a:ext cx="188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 layout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69589" y="5058363"/>
            <a:ext cx="78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45µm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43771" y="3082421"/>
            <a:ext cx="0" cy="1705934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69795" y="3785724"/>
            <a:ext cx="76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5µm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70373" y="6044666"/>
            <a:ext cx="8797447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54421" y="6127484"/>
            <a:ext cx="8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100µm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34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78</TotalTime>
  <Words>143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Amplifier</vt:lpstr>
      <vt:lpstr>Amplifier schematic</vt:lpstr>
      <vt:lpstr>Amplifier bias lines</vt:lpstr>
      <vt:lpstr>Amplifier MIP response</vt:lpstr>
      <vt:lpstr>Amplifier Signal to Noise</vt:lpstr>
      <vt:lpstr>Amplifier dispersion</vt:lpstr>
      <vt:lpstr>Amplifier layout</vt:lpstr>
    </vt:vector>
  </TitlesOfParts>
  <Company>UCSC/SCIPP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Amplifier</dc:title>
  <dc:creator>Herve Grabas</dc:creator>
  <cp:lastModifiedBy>Herve Grabas</cp:lastModifiedBy>
  <cp:revision>6</cp:revision>
  <dcterms:created xsi:type="dcterms:W3CDTF">2015-05-04T11:38:06Z</dcterms:created>
  <dcterms:modified xsi:type="dcterms:W3CDTF">2015-05-04T12:56:53Z</dcterms:modified>
</cp:coreProperties>
</file>