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72" r:id="rId2"/>
    <p:sldMasterId id="2147483684" r:id="rId3"/>
  </p:sldMasterIdLst>
  <p:notesMasterIdLst>
    <p:notesMasterId r:id="rId19"/>
  </p:notesMasterIdLst>
  <p:handoutMasterIdLst>
    <p:handoutMasterId r:id="rId20"/>
  </p:handoutMasterIdLst>
  <p:sldIdLst>
    <p:sldId id="256" r:id="rId4"/>
    <p:sldId id="257" r:id="rId5"/>
    <p:sldId id="268" r:id="rId6"/>
    <p:sldId id="270" r:id="rId7"/>
    <p:sldId id="258" r:id="rId8"/>
    <p:sldId id="262" r:id="rId9"/>
    <p:sldId id="263" r:id="rId10"/>
    <p:sldId id="265" r:id="rId11"/>
    <p:sldId id="260" r:id="rId12"/>
    <p:sldId id="261" r:id="rId13"/>
    <p:sldId id="267" r:id="rId14"/>
    <p:sldId id="271" r:id="rId15"/>
    <p:sldId id="272" r:id="rId16"/>
    <p:sldId id="273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5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BA748-C486-2940-8E88-064F58DD826F}" type="datetimeFigureOut">
              <a:rPr lang="en-US" smtClean="0"/>
              <a:t>5/4/15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0C5CF-3A49-6D4D-BD37-F8B3A389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163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84AD7-7256-C24D-9341-3A6B2EC797B5}" type="datetimeFigureOut">
              <a:rPr lang="en-US" smtClean="0"/>
              <a:t>5/4/15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62839-FDFE-7841-BCDC-40CD4D88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12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3564-AC62-D449-BB64-366853D96A5A}" type="datetime1">
              <a:rPr lang="en-US" smtClean="0"/>
              <a:t>5/4/15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31C6-FC5A-5043-BF67-62B7F522F996}" type="datetime1">
              <a:rPr lang="en-US" smtClean="0"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DACB-E289-494E-B5BC-39E94E83BE20}" type="datetime1">
              <a:rPr lang="en-US" smtClean="0"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DE27-33C9-6447-BCB3-A56F01421590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281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5AB1-58B0-C54D-AFF5-5983BECEA90D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19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84B9-252F-3646-A227-7E63483CBD33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323198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93CC-37E8-9F48-915B-54F02901A97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39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5950-AAC5-CB4C-BFC4-61EB0E438D03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19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1F53-7C2C-4749-B909-E114C4A2F712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896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A6C8-8540-5948-9E33-7E516E9616C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7770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B73F-F774-B247-AECA-DBD0C175C301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78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6984-7EBC-6E40-A929-9135D26FB8B5}" type="datetime1">
              <a:rPr lang="en-US" smtClean="0"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8FB5-5786-6749-834C-4357048E4430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376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BDD5-C934-884A-9C60-0729F5355187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4584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63AC-EF82-2C44-A5F9-A1408C19D65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0119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7FB-B919-0941-8B01-3E0DDDD3035E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2660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831C-8EE9-394D-A9B4-883A1B2025C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8483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03F-9F45-E846-B11B-28E8983E1E5D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1216044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3C2AA-F86C-2949-80EE-A133EFC8D1D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14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E699-98AD-FC4D-BB23-CBB702FD00A3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9957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91FB9-F805-A74D-8E17-AC44AC6359A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880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7841-5AA0-404C-8777-6C16A3800F3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85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B899-E2D4-A545-AB85-35989C289577}" type="datetime1">
              <a:rPr lang="en-US" smtClean="0"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97A1-2E71-8245-B0F0-D62D8A735982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479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84AA-0E00-5949-9938-8ED1AA1B2FF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721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606D-A221-D545-B1C2-200D59DB5CE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5090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CBC9-9EAD-2F4A-AB60-B5B719E11B17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53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D956-16C2-6B41-AABE-B9BA4C72EE39}" type="datetime1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00B1-46F1-294B-BF1C-56D035AD7DF8}" type="datetime1">
              <a:rPr lang="en-US" smtClean="0"/>
              <a:t>5/4/15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AF7D-9625-6C45-836F-5D209EA0AEDC}" type="datetime1">
              <a:rPr lang="en-US" smtClean="0"/>
              <a:t>5/4/15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3BA7-2413-364C-914E-4BA89C2330B9}" type="datetime1">
              <a:rPr lang="en-US" smtClean="0"/>
              <a:t>5/4/15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AB34-8E84-4C48-9119-08DCE3839807}" type="datetime1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8E1D-5DC2-734A-AECE-5CF71F703575}" type="datetime1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03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E614216-97C2-7F43-8BF3-30FD08378190}" type="datetime1">
              <a:rPr lang="en-US" smtClean="0"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CADD46B-B7E4-B14D-9780-EB27746D80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00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rgbClr val="000000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000000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rgbClr val="000000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000000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6532"/>
            <a:ext cx="8229600" cy="78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6B85528-8638-1546-8322-F58797B67B11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68422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00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rgbClr val="000000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000000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rgbClr val="000000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000000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6532"/>
            <a:ext cx="8229600" cy="78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220AB9B-0912-144B-BB9B-B5395B26AD7D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5/4/15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05383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00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rgbClr val="000000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000000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rgbClr val="000000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000000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CHESS2 </a:t>
            </a:r>
            <a:br>
              <a:rPr lang="en-US" dirty="0" smtClean="0"/>
            </a:br>
            <a:r>
              <a:rPr lang="en-US" dirty="0" smtClean="0"/>
              <a:t>Top level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105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– </a:t>
            </a:r>
            <a:r>
              <a:rPr lang="en-US" dirty="0"/>
              <a:t>D</a:t>
            </a:r>
            <a:r>
              <a:rPr lang="en-US" dirty="0" smtClean="0"/>
              <a:t>ata 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10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3518" y="1478169"/>
            <a:ext cx="9112812" cy="4025899"/>
            <a:chOff x="93518" y="1549401"/>
            <a:chExt cx="9112812" cy="4025899"/>
          </a:xfrm>
        </p:grpSpPr>
        <p:grpSp>
          <p:nvGrpSpPr>
            <p:cNvPr id="7" name="Group 6"/>
            <p:cNvGrpSpPr/>
            <p:nvPr/>
          </p:nvGrpSpPr>
          <p:grpSpPr>
            <a:xfrm>
              <a:off x="93518" y="1549401"/>
              <a:ext cx="6466917" cy="4025899"/>
              <a:chOff x="715818" y="1549401"/>
              <a:chExt cx="7970982" cy="4962236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15818" y="1549401"/>
                <a:ext cx="7970982" cy="496223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50900" y="2044700"/>
                <a:ext cx="5842000" cy="42545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Strips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794500" y="2044700"/>
                <a:ext cx="520700" cy="42545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7423150" y="2044700"/>
                <a:ext cx="520700" cy="42545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064500" y="3187700"/>
                <a:ext cx="520700" cy="31115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8064500" y="2044700"/>
                <a:ext cx="520700" cy="9779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50900" y="1645996"/>
                <a:ext cx="5842000" cy="27670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6766758" y="1706952"/>
              <a:ext cx="422448" cy="42664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766758" y="2234075"/>
              <a:ext cx="422448" cy="426648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66758" y="2761198"/>
              <a:ext cx="422448" cy="426648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66758" y="3288321"/>
              <a:ext cx="422448" cy="42664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66758" y="3815444"/>
              <a:ext cx="422448" cy="4266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766758" y="4359482"/>
              <a:ext cx="422448" cy="426648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9206" y="1762332"/>
              <a:ext cx="71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Strips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189206" y="2302155"/>
              <a:ext cx="15346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Strip encoding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89206" y="2823001"/>
              <a:ext cx="13706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Hit encoding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189206" y="3345637"/>
              <a:ext cx="13606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SPI interface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189206" y="3872760"/>
              <a:ext cx="1553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LVDS interface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89206" y="4270739"/>
              <a:ext cx="20171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Masking, Threshold</a:t>
              </a:r>
            </a:p>
            <a:p>
              <a:r>
                <a:rPr lang="en-US" dirty="0"/>
                <a:t>a</a:t>
              </a:r>
              <a:r>
                <a:rPr lang="en-US" dirty="0" smtClean="0"/>
                <a:t>nd Calibration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457200" y="1974163"/>
            <a:ext cx="456799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86000" y="2055999"/>
            <a:ext cx="4239198" cy="6369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14800" y="2137835"/>
            <a:ext cx="391039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443600" y="2219671"/>
            <a:ext cx="358159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772400" y="2301507"/>
            <a:ext cx="325279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101200" y="2383343"/>
            <a:ext cx="292399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430000" y="2465179"/>
            <a:ext cx="259519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557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– </a:t>
            </a:r>
            <a:r>
              <a:rPr lang="en-US" dirty="0" err="1" smtClean="0"/>
              <a:t>Config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11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3518" y="1478169"/>
            <a:ext cx="9112812" cy="4025899"/>
            <a:chOff x="93518" y="1549401"/>
            <a:chExt cx="9112812" cy="4025899"/>
          </a:xfrm>
        </p:grpSpPr>
        <p:grpSp>
          <p:nvGrpSpPr>
            <p:cNvPr id="7" name="Group 6"/>
            <p:cNvGrpSpPr/>
            <p:nvPr/>
          </p:nvGrpSpPr>
          <p:grpSpPr>
            <a:xfrm>
              <a:off x="93518" y="1549401"/>
              <a:ext cx="6466917" cy="4025899"/>
              <a:chOff x="715818" y="1549401"/>
              <a:chExt cx="7970982" cy="4962236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15818" y="1549401"/>
                <a:ext cx="7970982" cy="496223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50900" y="2044700"/>
                <a:ext cx="5842000" cy="42545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Strips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794500" y="2044700"/>
                <a:ext cx="520700" cy="42545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7423150" y="2044700"/>
                <a:ext cx="520700" cy="42545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064500" y="3187700"/>
                <a:ext cx="520700" cy="31115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8064500" y="2044700"/>
                <a:ext cx="520700" cy="9779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50900" y="1645996"/>
                <a:ext cx="5842000" cy="27670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6766758" y="1706952"/>
              <a:ext cx="422448" cy="42664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766758" y="2234075"/>
              <a:ext cx="422448" cy="426648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66758" y="2761198"/>
              <a:ext cx="422448" cy="426648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66758" y="3288321"/>
              <a:ext cx="422448" cy="42664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66758" y="3815444"/>
              <a:ext cx="422448" cy="4266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766758" y="4359482"/>
              <a:ext cx="422448" cy="426648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9206" y="1762332"/>
              <a:ext cx="71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Strips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189206" y="2302155"/>
              <a:ext cx="15346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Strip encoding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89206" y="2823001"/>
              <a:ext cx="13706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Hit encoding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189206" y="3345637"/>
              <a:ext cx="13606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SPI interface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189206" y="3872760"/>
              <a:ext cx="1553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LVDS interface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89206" y="4270739"/>
              <a:ext cx="20171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Masking, Threshold</a:t>
              </a:r>
            </a:p>
            <a:p>
              <a:r>
                <a:rPr lang="en-US" dirty="0"/>
                <a:t>a</a:t>
              </a:r>
              <a:r>
                <a:rPr lang="en-US" dirty="0" smtClean="0"/>
                <a:t>nd Calibration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457200" y="1724619"/>
            <a:ext cx="0" cy="34618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86000" y="1724619"/>
            <a:ext cx="0" cy="34618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114800" y="1724619"/>
            <a:ext cx="0" cy="34618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443600" y="1724619"/>
            <a:ext cx="0" cy="34618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772400" y="1724619"/>
            <a:ext cx="0" cy="34618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972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 Hit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Single hit in the strip </a:t>
            </a:r>
          </a:p>
          <a:p>
            <a:endParaRPr lang="en-US" dirty="0"/>
          </a:p>
          <a:p>
            <a:pPr lvl="1"/>
            <a:r>
              <a:rPr lang="en-US" dirty="0" smtClean="0"/>
              <a:t>Encoded position of the first hit </a:t>
            </a:r>
          </a:p>
          <a:p>
            <a:endParaRPr lang="en-US" dirty="0" smtClean="0"/>
          </a:p>
          <a:p>
            <a:r>
              <a:rPr lang="en-US" dirty="0" smtClean="0"/>
              <a:t>Double or multiple hits in the strip</a:t>
            </a:r>
          </a:p>
          <a:p>
            <a:endParaRPr lang="en-US" dirty="0"/>
          </a:p>
          <a:p>
            <a:pPr lvl="1"/>
            <a:r>
              <a:rPr lang="en-US" dirty="0" smtClean="0"/>
              <a:t>Encoded position of the first hit + Flag</a:t>
            </a:r>
          </a:p>
          <a:p>
            <a:pPr lvl="1"/>
            <a:endParaRPr lang="en-US" dirty="0"/>
          </a:p>
          <a:p>
            <a:r>
              <a:rPr lang="en-US" dirty="0" smtClean="0"/>
              <a:t>The first hit in the strip is encoded on </a:t>
            </a:r>
            <a:r>
              <a:rPr lang="en-US" b="1" dirty="0" smtClean="0"/>
              <a:t>5bits</a:t>
            </a:r>
          </a:p>
          <a:p>
            <a:r>
              <a:rPr lang="en-US" dirty="0" smtClean="0"/>
              <a:t>Additional hit </a:t>
            </a:r>
            <a:r>
              <a:rPr lang="en-US" b="1" dirty="0" smtClean="0"/>
              <a:t>Flag</a:t>
            </a:r>
            <a:r>
              <a:rPr lang="en-US" dirty="0" smtClean="0"/>
              <a:t> is raised in case of multiple hits.</a:t>
            </a:r>
          </a:p>
          <a:p>
            <a:r>
              <a:rPr lang="en-US" b="1" dirty="0" smtClean="0"/>
              <a:t>Flag</a:t>
            </a:r>
            <a:r>
              <a:rPr lang="en-US" dirty="0" smtClean="0"/>
              <a:t> provides loose information on the position of the additional hits.</a:t>
            </a:r>
          </a:p>
          <a:p>
            <a:r>
              <a:rPr lang="en-US" dirty="0" smtClean="0"/>
              <a:t>During strip encoding an internal bit is also raised when the strip is hit.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561481" y="2259264"/>
            <a:ext cx="7924793" cy="106947"/>
            <a:chOff x="561481" y="2259264"/>
            <a:chExt cx="7924793" cy="106947"/>
          </a:xfrm>
        </p:grpSpPr>
        <p:sp>
          <p:nvSpPr>
            <p:cNvPr id="4" name="Rectangle 3"/>
            <p:cNvSpPr/>
            <p:nvPr/>
          </p:nvSpPr>
          <p:spPr>
            <a:xfrm>
              <a:off x="561481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173977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786473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398969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011465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623961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236457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848953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61449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73945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686441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298937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911432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</p:grpSp>
      <p:pic>
        <p:nvPicPr>
          <p:cNvPr id="24" name="Picture 23" descr="Red_flag_waving_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282" y="4111691"/>
            <a:ext cx="438450" cy="471906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561481" y="3695023"/>
            <a:ext cx="7924793" cy="106947"/>
            <a:chOff x="561481" y="2259264"/>
            <a:chExt cx="7924793" cy="106947"/>
          </a:xfrm>
        </p:grpSpPr>
        <p:sp>
          <p:nvSpPr>
            <p:cNvPr id="27" name="Rectangle 26"/>
            <p:cNvSpPr/>
            <p:nvPr/>
          </p:nvSpPr>
          <p:spPr>
            <a:xfrm>
              <a:off x="561481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173977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786473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398969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11465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623961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236457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848953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461449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073945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686441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298937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911432" y="2259264"/>
              <a:ext cx="574842" cy="1069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aramond"/>
              </a:endParaRPr>
            </a:p>
          </p:txBody>
        </p:sp>
      </p:grpSp>
      <p:sp>
        <p:nvSpPr>
          <p:cNvPr id="40" name="Bent-Up Arrow 39"/>
          <p:cNvSpPr/>
          <p:nvPr/>
        </p:nvSpPr>
        <p:spPr>
          <a:xfrm rot="5400000">
            <a:off x="6364968" y="2553374"/>
            <a:ext cx="434025" cy="467895"/>
          </a:xfrm>
          <a:prstGeom prst="bentUp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95995" y="2711659"/>
            <a:ext cx="910977" cy="36933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100000">
                <a:schemeClr val="tx2"/>
              </a:gs>
            </a:gsLst>
            <a:lin ang="294000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Garamond"/>
              </a:rPr>
              <a:t>0b00111</a:t>
            </a:r>
            <a:endParaRPr lang="en-US" b="1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42" name="Bent-Up Arrow 41"/>
          <p:cNvSpPr/>
          <p:nvPr/>
        </p:nvSpPr>
        <p:spPr>
          <a:xfrm rot="5400000">
            <a:off x="6364968" y="4055980"/>
            <a:ext cx="434025" cy="467895"/>
          </a:xfrm>
          <a:prstGeom prst="bentUp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95995" y="4214265"/>
            <a:ext cx="910977" cy="36933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100000">
                <a:schemeClr val="tx2"/>
              </a:gs>
            </a:gsLst>
            <a:lin ang="294000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Garamond"/>
              </a:rPr>
              <a:t>0b00111</a:t>
            </a:r>
            <a:endParaRPr lang="en-US" b="1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914109" y="4197687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Garamond"/>
              </a:rPr>
              <a:t>+</a:t>
            </a:r>
            <a:endParaRPr lang="en-US" b="1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813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0096"/>
            <a:ext cx="8229600" cy="3556067"/>
          </a:xfrm>
        </p:spPr>
        <p:txBody>
          <a:bodyPr/>
          <a:lstStyle/>
          <a:p>
            <a:r>
              <a:rPr lang="en-US" dirty="0" smtClean="0"/>
              <a:t>Done in parallel for all 512 strips</a:t>
            </a:r>
          </a:p>
          <a:p>
            <a:r>
              <a:rPr lang="en-US" dirty="0" smtClean="0"/>
              <a:t>Chain of OR cells.</a:t>
            </a:r>
          </a:p>
          <a:p>
            <a:r>
              <a:rPr lang="en-US" dirty="0" smtClean="0"/>
              <a:t>Simulated to work in less than 25ns.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Flag raising is done independently using a current comparator scheme.</a:t>
            </a:r>
            <a:endParaRPr lang="en-US" dirty="0"/>
          </a:p>
        </p:txBody>
      </p:sp>
      <p:pic>
        <p:nvPicPr>
          <p:cNvPr id="6" name="Picture 5" descr="Macintosh HD:Users:Herve:Desktop:Screen Shot 2015-01-27 at 11.26.11 A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59" y="1390317"/>
            <a:ext cx="7715190" cy="1179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Macintosh HD:Users:Herve:Desktop:Screen Shot 2015-01-19 at 10.46.32 PM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994" y="3922689"/>
            <a:ext cx="6202948" cy="137757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AUW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261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 encoding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36198" y="517629"/>
            <a:ext cx="8516620" cy="6210145"/>
            <a:chOff x="336198" y="183429"/>
            <a:chExt cx="8516620" cy="621014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093282" y="856493"/>
              <a:ext cx="0" cy="545389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1192450" y="951401"/>
              <a:ext cx="1219200" cy="1524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FF655D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192450" y="1192701"/>
              <a:ext cx="1219200" cy="152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192450" y="1434001"/>
              <a:ext cx="1219200" cy="152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92450" y="1675301"/>
              <a:ext cx="1219200" cy="152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92450" y="2157901"/>
              <a:ext cx="1219200" cy="152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92450" y="2704001"/>
              <a:ext cx="1219200" cy="152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73550" y="88790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73550" y="111650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73550" y="1360976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73550" y="160545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73550" y="1849926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73550" y="209440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77456" y="672395"/>
              <a:ext cx="418992" cy="261610"/>
            </a:xfrm>
            <a:prstGeom prst="rect">
              <a:avLst/>
            </a:prstGeom>
            <a:solidFill>
              <a:schemeClr val="accent4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000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77456" y="2324542"/>
              <a:ext cx="418992" cy="261610"/>
            </a:xfrm>
            <a:prstGeom prst="rect">
              <a:avLst/>
            </a:prstGeom>
            <a:solidFill>
              <a:srgbClr val="8064A2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010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3183240" y="1018706"/>
              <a:ext cx="583542" cy="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3950949" y="895905"/>
              <a:ext cx="472314" cy="1460106"/>
              <a:chOff x="5172846" y="895905"/>
              <a:chExt cx="472314" cy="1460106"/>
            </a:xfrm>
          </p:grpSpPr>
          <p:sp>
            <p:nvSpPr>
              <p:cNvPr id="148" name="Rectangle 147"/>
              <p:cNvSpPr/>
              <p:nvPr/>
            </p:nvSpPr>
            <p:spPr>
              <a:xfrm>
                <a:off x="5172846" y="920045"/>
                <a:ext cx="472314" cy="143596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Cambria"/>
                  <a:cs typeface="Cambria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209426" y="895905"/>
                <a:ext cx="41899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prstClr val="black"/>
                    </a:solidFill>
                    <a:latin typeface="Cambria"/>
                    <a:cs typeface="Cambria"/>
                  </a:rPr>
                  <a:t>000</a:t>
                </a:r>
                <a:endParaRPr lang="en-US" sz="1100" dirty="0">
                  <a:solidFill>
                    <a:prstClr val="black"/>
                  </a:solidFill>
                  <a:latin typeface="Cambria"/>
                  <a:cs typeface="Cambria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209426" y="1844836"/>
                <a:ext cx="41899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prstClr val="black"/>
                    </a:solidFill>
                    <a:latin typeface="Cambria"/>
                    <a:cs typeface="Cambria"/>
                  </a:rPr>
                  <a:t>001</a:t>
                </a:r>
                <a:endParaRPr lang="en-US" sz="1100" dirty="0">
                  <a:solidFill>
                    <a:prstClr val="black"/>
                  </a:solidFill>
                  <a:latin typeface="Cambria"/>
                  <a:cs typeface="Cambria"/>
                </a:endParaRPr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>
            <a:xfrm>
              <a:off x="3177456" y="1980731"/>
              <a:ext cx="583542" cy="0"/>
            </a:xfrm>
            <a:prstGeom prst="straightConnector1">
              <a:avLst/>
            </a:prstGeom>
            <a:ln>
              <a:solidFill>
                <a:srgbClr val="A6A6A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373550" y="264302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373550" y="287162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73550" y="3116096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73550" y="336057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73550" y="3605046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373550" y="384952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77456" y="4065308"/>
              <a:ext cx="418992" cy="261610"/>
            </a:xfrm>
            <a:prstGeom prst="rect">
              <a:avLst/>
            </a:prstGeom>
            <a:solidFill>
              <a:srgbClr val="8064A2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00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3177456" y="3491376"/>
              <a:ext cx="583542" cy="0"/>
            </a:xfrm>
            <a:prstGeom prst="straightConnector1">
              <a:avLst/>
            </a:prstGeom>
            <a:ln>
              <a:solidFill>
                <a:srgbClr val="A6A6A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3177456" y="3735851"/>
              <a:ext cx="583542" cy="0"/>
            </a:xfrm>
            <a:prstGeom prst="straightConnector1">
              <a:avLst/>
            </a:prstGeom>
            <a:ln>
              <a:solidFill>
                <a:srgbClr val="A6A6A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941410" y="2324542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3393160" y="1000743"/>
              <a:ext cx="0" cy="1267758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3391566" y="2675165"/>
              <a:ext cx="0" cy="1267758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3377469" y="4410691"/>
              <a:ext cx="0" cy="290067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1192450" y="1916601"/>
              <a:ext cx="1219200" cy="1524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FF655D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83473" y="1228080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846648"/>
                  </a:solidFill>
                  <a:latin typeface="Cambria"/>
                  <a:cs typeface="Cambria"/>
                </a:rPr>
                <a:t>sum</a:t>
              </a:r>
              <a:endParaRPr lang="en-US" sz="1200" dirty="0">
                <a:solidFill>
                  <a:srgbClr val="846648"/>
                </a:solidFill>
                <a:latin typeface="Cambria"/>
                <a:cs typeface="Cambria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352571" y="1694736"/>
              <a:ext cx="5232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white">
                      <a:lumMod val="50000"/>
                    </a:prstClr>
                  </a:solidFill>
                  <a:latin typeface="Cambria"/>
                  <a:cs typeface="Cambria"/>
                </a:rPr>
                <a:t>store</a:t>
              </a:r>
              <a:endParaRPr lang="en-US" sz="1200" dirty="0">
                <a:solidFill>
                  <a:prstClr val="white">
                    <a:lumMod val="50000"/>
                  </a:prstClr>
                </a:solidFill>
                <a:latin typeface="Cambria"/>
                <a:cs typeface="Cambria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92450" y="2943186"/>
              <a:ext cx="1219200" cy="152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192450" y="3182371"/>
              <a:ext cx="1219200" cy="152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192450" y="3421556"/>
              <a:ext cx="1219200" cy="1524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FF655D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192450" y="3660741"/>
              <a:ext cx="1219200" cy="1524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FF655D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192450" y="3899927"/>
              <a:ext cx="1219200" cy="152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574423" y="2324542"/>
              <a:ext cx="52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= 010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549244" y="987649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557621" y="1218613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552905" y="146267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548189" y="1706729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543473" y="1950787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554863" y="4065308"/>
              <a:ext cx="52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= 010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555870" y="2747189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564247" y="2978153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559531" y="322221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554815" y="3466269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550099" y="3710327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928327" y="4065308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466631" y="922660"/>
              <a:ext cx="183306" cy="143335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430203" y="88790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430203" y="111650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430203" y="1360976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430203" y="160545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430203" y="1849926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430203" y="209440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3950949" y="2674325"/>
              <a:ext cx="472314" cy="1435966"/>
              <a:chOff x="5172846" y="2675165"/>
              <a:chExt cx="472314" cy="1435966"/>
            </a:xfrm>
          </p:grpSpPr>
          <p:sp>
            <p:nvSpPr>
              <p:cNvPr id="145" name="Rectangle 144"/>
              <p:cNvSpPr/>
              <p:nvPr/>
            </p:nvSpPr>
            <p:spPr>
              <a:xfrm>
                <a:off x="5172846" y="2675165"/>
                <a:ext cx="472314" cy="143596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Cambria"/>
                  <a:cs typeface="Cambria"/>
                </a:endParaRP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5209426" y="3635275"/>
                <a:ext cx="41899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prstClr val="black"/>
                    </a:solidFill>
                    <a:latin typeface="Cambria"/>
                    <a:cs typeface="Cambria"/>
                  </a:rPr>
                  <a:t>011</a:t>
                </a:r>
                <a:endParaRPr lang="en-US" sz="1100" dirty="0">
                  <a:solidFill>
                    <a:prstClr val="black"/>
                  </a:solidFill>
                  <a:latin typeface="Cambria"/>
                  <a:cs typeface="Cambria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5209426" y="3368111"/>
                <a:ext cx="41899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prstClr val="black"/>
                    </a:solidFill>
                    <a:latin typeface="Cambria"/>
                    <a:cs typeface="Cambria"/>
                  </a:rPr>
                  <a:t>010</a:t>
                </a:r>
                <a:endParaRPr lang="en-US" sz="1100" dirty="0">
                  <a:solidFill>
                    <a:prstClr val="black"/>
                  </a:solidFill>
                  <a:latin typeface="Cambria"/>
                  <a:cs typeface="Cambria"/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336198" y="1386663"/>
              <a:ext cx="8117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Group of 8 strips</a:t>
              </a:r>
              <a:endParaRPr lang="en-US" sz="12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4430203" y="2642181"/>
              <a:ext cx="262775" cy="1468110"/>
              <a:chOff x="5652100" y="2647554"/>
              <a:chExt cx="262775" cy="1468110"/>
            </a:xfrm>
          </p:grpSpPr>
          <p:sp>
            <p:nvSpPr>
              <p:cNvPr id="138" name="Rectangle 137"/>
              <p:cNvSpPr/>
              <p:nvPr/>
            </p:nvSpPr>
            <p:spPr>
              <a:xfrm>
                <a:off x="5688528" y="2682313"/>
                <a:ext cx="183306" cy="143335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Cambria"/>
                  <a:cs typeface="Cambria"/>
                </a:endParaRP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5652100" y="2647554"/>
                <a:ext cx="26277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prstClr val="black"/>
                    </a:solidFill>
                    <a:latin typeface="Cambria"/>
                    <a:cs typeface="Cambria"/>
                  </a:rPr>
                  <a:t>0</a:t>
                </a: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5652100" y="2876154"/>
                <a:ext cx="26277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prstClr val="black"/>
                    </a:solidFill>
                    <a:latin typeface="Cambria"/>
                    <a:cs typeface="Cambria"/>
                  </a:rPr>
                  <a:t>0</a:t>
                </a: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5652100" y="3120629"/>
                <a:ext cx="26277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prstClr val="black"/>
                    </a:solidFill>
                    <a:latin typeface="Cambria"/>
                    <a:cs typeface="Cambria"/>
                  </a:rPr>
                  <a:t>0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5652100" y="3365104"/>
                <a:ext cx="26277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prstClr val="black"/>
                    </a:solidFill>
                    <a:latin typeface="Cambria"/>
                    <a:cs typeface="Cambria"/>
                  </a:rPr>
                  <a:t>1</a:t>
                </a:r>
                <a:endParaRPr lang="en-US" sz="1100" dirty="0">
                  <a:solidFill>
                    <a:prstClr val="black"/>
                  </a:solidFill>
                  <a:latin typeface="Cambria"/>
                  <a:cs typeface="Cambria"/>
                </a:endParaRPr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5652100" y="3609579"/>
                <a:ext cx="26277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prstClr val="black"/>
                    </a:solidFill>
                    <a:latin typeface="Cambria"/>
                    <a:cs typeface="Cambria"/>
                  </a:rPr>
                  <a:t>1</a:t>
                </a:r>
                <a:endParaRPr lang="en-US" sz="1100" dirty="0">
                  <a:solidFill>
                    <a:prstClr val="black"/>
                  </a:solidFill>
                  <a:latin typeface="Cambria"/>
                  <a:cs typeface="Cambria"/>
                </a:endParaRPr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5652100" y="3854054"/>
                <a:ext cx="26277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prstClr val="black"/>
                    </a:solidFill>
                    <a:latin typeface="Cambria"/>
                    <a:cs typeface="Cambria"/>
                  </a:rPr>
                  <a:t>0</a:t>
                </a: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2312538" y="618906"/>
              <a:ext cx="3644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hit</a:t>
              </a:r>
              <a:endParaRPr lang="en-US" sz="12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734453" y="183429"/>
              <a:ext cx="14161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846648"/>
                  </a:solidFill>
                  <a:latin typeface="Cambria"/>
                  <a:cs typeface="Cambria"/>
                </a:rPr>
                <a:t>Sum across 16 groups of 8 strips</a:t>
              </a:r>
              <a:endParaRPr lang="en-US" sz="1200" dirty="0">
                <a:solidFill>
                  <a:srgbClr val="846648"/>
                </a:solidFill>
                <a:latin typeface="Cambria"/>
                <a:cs typeface="Cambria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869310" y="2316848"/>
              <a:ext cx="8515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Sum of hit</a:t>
              </a:r>
              <a:endParaRPr lang="en-US" sz="12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697589" y="922660"/>
              <a:ext cx="183306" cy="143335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661161" y="88790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661161" y="111650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661161" y="1360976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661161" y="160545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661161" y="1849926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661161" y="209440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257943" y="580430"/>
              <a:ext cx="3644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hit</a:t>
              </a:r>
              <a:endParaRPr lang="en-US" sz="12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518672" y="579494"/>
              <a:ext cx="5324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c</a:t>
              </a:r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arry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697589" y="2676940"/>
              <a:ext cx="183306" cy="143335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661161" y="264218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661161" y="287078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661161" y="3115256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661161" y="335973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661161" y="3604206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661161" y="384868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373550" y="5867550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192450" y="5922155"/>
              <a:ext cx="1219200" cy="1524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FF655D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373550" y="6103381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192450" y="6157986"/>
              <a:ext cx="1219200" cy="1524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FF655D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559531" y="5720546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554815" y="5964604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+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381927" y="5395888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200827" y="5450493"/>
              <a:ext cx="1219200" cy="1524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FF655D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381927" y="5631719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200827" y="5686324"/>
              <a:ext cx="1219200" cy="1524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FF655D"/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950949" y="5432823"/>
              <a:ext cx="472314" cy="9607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3987529" y="5631719"/>
              <a:ext cx="4189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3987529" y="5395888"/>
              <a:ext cx="4189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10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466631" y="5432823"/>
              <a:ext cx="156785" cy="9607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430203" y="5398538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430203" y="5643013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430203" y="5887488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430203" y="6131963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4697589" y="5432823"/>
              <a:ext cx="183306" cy="9607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661161" y="5398538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661161" y="5643013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661161" y="5887488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661161" y="6131963"/>
              <a:ext cx="2627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cxnSp>
          <p:nvCxnSpPr>
            <p:cNvPr id="109" name="Straight Arrow Connector 108"/>
            <p:cNvCxnSpPr/>
            <p:nvPr/>
          </p:nvCxnSpPr>
          <p:spPr>
            <a:xfrm>
              <a:off x="3111884" y="5526693"/>
              <a:ext cx="583542" cy="0"/>
            </a:xfrm>
            <a:prstGeom prst="straightConnector1">
              <a:avLst/>
            </a:prstGeom>
            <a:ln>
              <a:solidFill>
                <a:srgbClr val="A6A6A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3111884" y="5762524"/>
              <a:ext cx="583542" cy="0"/>
            </a:xfrm>
            <a:prstGeom prst="straightConnector1">
              <a:avLst/>
            </a:prstGeom>
            <a:ln>
              <a:solidFill>
                <a:srgbClr val="A6A6A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>
              <a:off x="3126490" y="5998355"/>
              <a:ext cx="583542" cy="0"/>
            </a:xfrm>
            <a:prstGeom prst="straightConnector1">
              <a:avLst/>
            </a:prstGeom>
            <a:ln>
              <a:solidFill>
                <a:srgbClr val="A6A6A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>
              <a:off x="3126490" y="6234186"/>
              <a:ext cx="583542" cy="0"/>
            </a:xfrm>
            <a:prstGeom prst="straightConnector1">
              <a:avLst/>
            </a:prstGeom>
            <a:ln>
              <a:solidFill>
                <a:srgbClr val="A6A6A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3987529" y="5867550"/>
              <a:ext cx="4189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000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200827" y="4740040"/>
              <a:ext cx="12618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More than 8 hits</a:t>
              </a:r>
              <a:endParaRPr lang="en-US" sz="12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904231" y="5122469"/>
              <a:ext cx="771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overflow</a:t>
              </a:r>
              <a:endParaRPr lang="en-US" sz="12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981205" y="6103381"/>
              <a:ext cx="4189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001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cxnSp>
          <p:nvCxnSpPr>
            <p:cNvPr id="117" name="Straight Arrow Connector 116"/>
            <p:cNvCxnSpPr/>
            <p:nvPr/>
          </p:nvCxnSpPr>
          <p:spPr>
            <a:xfrm>
              <a:off x="3377469" y="4700758"/>
              <a:ext cx="0" cy="290067"/>
            </a:xfrm>
            <a:prstGeom prst="straightConnector1">
              <a:avLst/>
            </a:prstGeom>
            <a:ln>
              <a:solidFill>
                <a:schemeClr val="accent4"/>
              </a:solidFill>
              <a:prstDash val="dot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Rectangle 117"/>
            <p:cNvSpPr/>
            <p:nvPr/>
          </p:nvSpPr>
          <p:spPr>
            <a:xfrm>
              <a:off x="3937857" y="3390801"/>
              <a:ext cx="966374" cy="2265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6397978" y="920045"/>
              <a:ext cx="585351" cy="143596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7069742" y="920045"/>
              <a:ext cx="708275" cy="143596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376325" y="887901"/>
              <a:ext cx="7104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00000+f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081309" y="887901"/>
              <a:ext cx="73609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0000001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333950" y="593394"/>
              <a:ext cx="7640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Pixel </a:t>
              </a:r>
              <a:r>
                <a:rPr lang="en-US" sz="1200" dirty="0" err="1">
                  <a:solidFill>
                    <a:prstClr val="black"/>
                  </a:solidFill>
                  <a:latin typeface="Cambria"/>
                  <a:cs typeface="Cambria"/>
                </a:rPr>
                <a:t>adr</a:t>
              </a:r>
              <a:endParaRPr lang="en-US" sz="12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057225" y="593394"/>
              <a:ext cx="7631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Strip </a:t>
              </a:r>
              <a:r>
                <a:rPr lang="en-US" sz="1200" dirty="0" err="1">
                  <a:solidFill>
                    <a:prstClr val="black"/>
                  </a:solidFill>
                  <a:latin typeface="Cambria"/>
                  <a:cs typeface="Cambria"/>
                </a:rPr>
                <a:t>adr</a:t>
              </a:r>
              <a:endParaRPr lang="en-US" sz="12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6388562" y="2704001"/>
              <a:ext cx="585351" cy="143596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060326" y="2704001"/>
              <a:ext cx="708275" cy="143596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366909" y="3359731"/>
              <a:ext cx="7104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01101+f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071893" y="3359731"/>
              <a:ext cx="731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prstClr val="black"/>
                  </a:solidFill>
                  <a:latin typeface="Cambria"/>
                  <a:cs typeface="Cambria"/>
                </a:rPr>
                <a:t>0001100</a:t>
              </a:r>
              <a:endParaRPr lang="en-US" sz="11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>
            <a:xfrm>
              <a:off x="8104723" y="856493"/>
              <a:ext cx="0" cy="5453893"/>
            </a:xfrm>
            <a:prstGeom prst="line">
              <a:avLst/>
            </a:prstGeom>
            <a:ln w="76200" cmpd="dbl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0" name="TextBox 129"/>
            <p:cNvSpPr txBox="1"/>
            <p:nvPr/>
          </p:nvSpPr>
          <p:spPr>
            <a:xfrm>
              <a:off x="5074440" y="3182087"/>
              <a:ext cx="1223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Hit </a:t>
              </a:r>
              <a:r>
                <a:rPr lang="en-US" sz="1200" dirty="0" err="1">
                  <a:solidFill>
                    <a:prstClr val="black"/>
                  </a:solidFill>
                  <a:latin typeface="Cambria"/>
                  <a:cs typeface="Cambria"/>
                </a:rPr>
                <a:t>nb</a:t>
              </a:r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 decoding</a:t>
              </a:r>
              <a:endParaRPr lang="en-US" sz="12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cxnSp>
          <p:nvCxnSpPr>
            <p:cNvPr id="131" name="Straight Arrow Connector 130"/>
            <p:cNvCxnSpPr/>
            <p:nvPr/>
          </p:nvCxnSpPr>
          <p:spPr>
            <a:xfrm>
              <a:off x="7810775" y="3491376"/>
              <a:ext cx="247479" cy="0"/>
            </a:xfrm>
            <a:prstGeom prst="straightConnector1">
              <a:avLst/>
            </a:prstGeom>
            <a:ln>
              <a:solidFill>
                <a:srgbClr val="A6A6A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>
              <a:off x="5173339" y="3495011"/>
              <a:ext cx="1137167" cy="0"/>
            </a:xfrm>
            <a:prstGeom prst="straightConnector1">
              <a:avLst/>
            </a:prstGeom>
            <a:ln>
              <a:solidFill>
                <a:srgbClr val="A6A6A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/>
            <p:cNvSpPr txBox="1"/>
            <p:nvPr/>
          </p:nvSpPr>
          <p:spPr>
            <a:xfrm>
              <a:off x="4945381" y="579494"/>
              <a:ext cx="5684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hit </a:t>
              </a:r>
              <a:r>
                <a:rPr lang="en-US" sz="1200" dirty="0" err="1">
                  <a:solidFill>
                    <a:prstClr val="black"/>
                  </a:solidFill>
                  <a:latin typeface="Cambria"/>
                  <a:cs typeface="Cambria"/>
                </a:rPr>
                <a:t>nb</a:t>
              </a:r>
              <a:endParaRPr lang="en-US" sz="12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  <p:cxnSp>
          <p:nvCxnSpPr>
            <p:cNvPr id="134" name="Straight Arrow Connector 133"/>
            <p:cNvCxnSpPr/>
            <p:nvPr/>
          </p:nvCxnSpPr>
          <p:spPr>
            <a:xfrm>
              <a:off x="4902370" y="3496915"/>
              <a:ext cx="204528" cy="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6388562" y="5432823"/>
              <a:ext cx="585351" cy="96075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7069742" y="5432824"/>
              <a:ext cx="708275" cy="9607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mbria"/>
                <a:cs typeface="Cambria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7855956" y="576865"/>
              <a:ext cx="996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Cambria"/>
                  <a:cs typeface="Cambria"/>
                </a:rPr>
                <a:t>13bit bus x8</a:t>
              </a:r>
              <a:endParaRPr lang="en-US" sz="1200" dirty="0">
                <a:solidFill>
                  <a:prstClr val="black"/>
                </a:solidFill>
                <a:latin typeface="Cambria"/>
                <a:cs typeface="Cambria"/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ITk week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1" name="Slide Number Placeholder 1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425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25"/>
          </a:xfrm>
        </p:spPr>
        <p:txBody>
          <a:bodyPr/>
          <a:lstStyle/>
          <a:p>
            <a:r>
              <a:rPr lang="en-US" dirty="0" smtClean="0"/>
              <a:t>Output data format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5270" y="1077731"/>
            <a:ext cx="8897084" cy="3714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83" name="Group 582"/>
          <p:cNvGrpSpPr/>
          <p:nvPr/>
        </p:nvGrpSpPr>
        <p:grpSpPr>
          <a:xfrm>
            <a:off x="264034" y="1243748"/>
            <a:ext cx="7606034" cy="2888466"/>
            <a:chOff x="264034" y="1243748"/>
            <a:chExt cx="7606034" cy="2888466"/>
          </a:xfrm>
        </p:grpSpPr>
        <p:sp>
          <p:nvSpPr>
            <p:cNvPr id="5" name="Rectangle 4"/>
            <p:cNvSpPr/>
            <p:nvPr/>
          </p:nvSpPr>
          <p:spPr>
            <a:xfrm>
              <a:off x="264034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45468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26902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408336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789770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71204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52638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934072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15506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696940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078374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459808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41242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222676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604110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985544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366978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748412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129846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511280" y="124374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4034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45468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026902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408336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789770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171204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52638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934072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315506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696940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078374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459808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841242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22676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604110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985544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366978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48412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129846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511280" y="136592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64034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45468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026902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408336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789770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171204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552638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934072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315506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696940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078374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59808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841242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222676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604110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985544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366978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748412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129846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511280" y="148809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64034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45468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026902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408336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789770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171204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552638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934072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315506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696940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078374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459808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841242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222676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604110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985544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366978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748412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7129846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511280" y="161026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64034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45468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026902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408336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789770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71204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552638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934072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315506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696940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4078374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4459808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4841242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222676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604110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985544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366978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748412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129846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7511280" y="173243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64034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645468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1026902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408336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789770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171204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2552638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2934072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315506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3696940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078374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4459808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841242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222676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5604110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985544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6366978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748412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129846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511280" y="185460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264034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645468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1026902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408336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789770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2171204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552638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2934072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315506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3696940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4078374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4459808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4841242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222676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604110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5985544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6366978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6748412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7129846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7511280" y="197678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264034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645468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026902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1408336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1789770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2171204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2552638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2934072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3315506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3696940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4078374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4459808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841242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222676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5604110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5985544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6366978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6748412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7129846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7511280" y="209895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264034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645468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1026902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408336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789770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2171204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2552638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934072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3315506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3696940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4078374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4459808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4841242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5222676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5604110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5985544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6366978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6748412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7129846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7511280" y="222112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64034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645468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026902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1408336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1789770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2171204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552638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2934072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3315506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3696940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4078374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4459808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4841242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5222676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5604110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5985544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6366978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6748412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7129846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7511280" y="234329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264034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645468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026902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1408336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1789770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171204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2552638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2934072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3315506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3696940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4078374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4459808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4841242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5222676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5604110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5985544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6366978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6748412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7129846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511280" y="246546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264034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645468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1026902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1408336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1789770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7" name="Rectangle 266"/>
            <p:cNvSpPr/>
            <p:nvPr/>
          </p:nvSpPr>
          <p:spPr>
            <a:xfrm>
              <a:off x="2171204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2552638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2934072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3315506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3696940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4078374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4459808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4841242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5222676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5604110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5985544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6366978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6748412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7129846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7511280" y="258764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64034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645468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1026902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1408336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1789770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171204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2552638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2934072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3315506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3696940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4078374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4459808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4841242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5222676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5604110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5985544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6366978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6748412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7129846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7511280" y="270981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264034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45468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1026902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1408336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1789770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2171204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2552638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2934072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6" name="Rectangle 315"/>
            <p:cNvSpPr/>
            <p:nvPr/>
          </p:nvSpPr>
          <p:spPr>
            <a:xfrm>
              <a:off x="3315506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3696940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8" name="Rectangle 317"/>
            <p:cNvSpPr/>
            <p:nvPr/>
          </p:nvSpPr>
          <p:spPr>
            <a:xfrm>
              <a:off x="4078374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9" name="Rectangle 318"/>
            <p:cNvSpPr/>
            <p:nvPr/>
          </p:nvSpPr>
          <p:spPr>
            <a:xfrm>
              <a:off x="4459808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4841242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5222676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2" name="Rectangle 321"/>
            <p:cNvSpPr/>
            <p:nvPr/>
          </p:nvSpPr>
          <p:spPr>
            <a:xfrm>
              <a:off x="5604110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3" name="Rectangle 322"/>
            <p:cNvSpPr/>
            <p:nvPr/>
          </p:nvSpPr>
          <p:spPr>
            <a:xfrm>
              <a:off x="5985544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6366978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6748412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7129846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7511280" y="295415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1" name="Rectangle 330"/>
            <p:cNvSpPr/>
            <p:nvPr/>
          </p:nvSpPr>
          <p:spPr>
            <a:xfrm>
              <a:off x="264034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645468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1026902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4" name="Rectangle 333"/>
            <p:cNvSpPr/>
            <p:nvPr/>
          </p:nvSpPr>
          <p:spPr>
            <a:xfrm>
              <a:off x="1408336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5" name="Rectangle 334"/>
            <p:cNvSpPr/>
            <p:nvPr/>
          </p:nvSpPr>
          <p:spPr>
            <a:xfrm>
              <a:off x="1789770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2171204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2552638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2934072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3315506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0" name="Rectangle 339"/>
            <p:cNvSpPr/>
            <p:nvPr/>
          </p:nvSpPr>
          <p:spPr>
            <a:xfrm>
              <a:off x="3696940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1" name="Rectangle 340"/>
            <p:cNvSpPr/>
            <p:nvPr/>
          </p:nvSpPr>
          <p:spPr>
            <a:xfrm>
              <a:off x="4078374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2" name="Rectangle 341"/>
            <p:cNvSpPr/>
            <p:nvPr/>
          </p:nvSpPr>
          <p:spPr>
            <a:xfrm>
              <a:off x="4459808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3" name="Rectangle 342"/>
            <p:cNvSpPr/>
            <p:nvPr/>
          </p:nvSpPr>
          <p:spPr>
            <a:xfrm>
              <a:off x="4841242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4" name="Rectangle 343"/>
            <p:cNvSpPr/>
            <p:nvPr/>
          </p:nvSpPr>
          <p:spPr>
            <a:xfrm>
              <a:off x="5222676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5604110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5985544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6366978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6748412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7129846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7511280" y="307632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4" name="Rectangle 353"/>
            <p:cNvSpPr/>
            <p:nvPr/>
          </p:nvSpPr>
          <p:spPr>
            <a:xfrm>
              <a:off x="264034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645468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1026902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7" name="Rectangle 356"/>
            <p:cNvSpPr/>
            <p:nvPr/>
          </p:nvSpPr>
          <p:spPr>
            <a:xfrm>
              <a:off x="1408336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1789770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2171204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2552638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2934072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3315506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3696940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4078374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4459808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4841242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5222676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5604110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5985544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0" name="Rectangle 369"/>
            <p:cNvSpPr/>
            <p:nvPr/>
          </p:nvSpPr>
          <p:spPr>
            <a:xfrm>
              <a:off x="6366978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1" name="Rectangle 370"/>
            <p:cNvSpPr/>
            <p:nvPr/>
          </p:nvSpPr>
          <p:spPr>
            <a:xfrm>
              <a:off x="6748412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7129846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7511280" y="319850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264034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645468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1026902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1408336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1789770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2171204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2552638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2934072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3315506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3696940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4078374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4459808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4841242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5222676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5604110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5985544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6366978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6748412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7129846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6" name="Rectangle 395"/>
            <p:cNvSpPr/>
            <p:nvPr/>
          </p:nvSpPr>
          <p:spPr>
            <a:xfrm>
              <a:off x="7511280" y="332067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0" name="Rectangle 399"/>
            <p:cNvSpPr/>
            <p:nvPr/>
          </p:nvSpPr>
          <p:spPr>
            <a:xfrm>
              <a:off x="264034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1" name="Rectangle 400"/>
            <p:cNvSpPr/>
            <p:nvPr/>
          </p:nvSpPr>
          <p:spPr>
            <a:xfrm>
              <a:off x="645468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2" name="Rectangle 401"/>
            <p:cNvSpPr/>
            <p:nvPr/>
          </p:nvSpPr>
          <p:spPr>
            <a:xfrm>
              <a:off x="1026902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3" name="Rectangle 402"/>
            <p:cNvSpPr/>
            <p:nvPr/>
          </p:nvSpPr>
          <p:spPr>
            <a:xfrm>
              <a:off x="1408336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1789770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2171204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6" name="Rectangle 405"/>
            <p:cNvSpPr/>
            <p:nvPr/>
          </p:nvSpPr>
          <p:spPr>
            <a:xfrm>
              <a:off x="2552638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7" name="Rectangle 406"/>
            <p:cNvSpPr/>
            <p:nvPr/>
          </p:nvSpPr>
          <p:spPr>
            <a:xfrm>
              <a:off x="2934072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8" name="Rectangle 407"/>
            <p:cNvSpPr/>
            <p:nvPr/>
          </p:nvSpPr>
          <p:spPr>
            <a:xfrm>
              <a:off x="3315506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3696940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0" name="Rectangle 409"/>
            <p:cNvSpPr/>
            <p:nvPr/>
          </p:nvSpPr>
          <p:spPr>
            <a:xfrm>
              <a:off x="4078374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1" name="Rectangle 410"/>
            <p:cNvSpPr/>
            <p:nvPr/>
          </p:nvSpPr>
          <p:spPr>
            <a:xfrm>
              <a:off x="4459808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4841242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3" name="Rectangle 412"/>
            <p:cNvSpPr/>
            <p:nvPr/>
          </p:nvSpPr>
          <p:spPr>
            <a:xfrm>
              <a:off x="5222676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5604110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5985544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6366978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7" name="Rectangle 416"/>
            <p:cNvSpPr/>
            <p:nvPr/>
          </p:nvSpPr>
          <p:spPr>
            <a:xfrm>
              <a:off x="6748412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8" name="Rectangle 417"/>
            <p:cNvSpPr/>
            <p:nvPr/>
          </p:nvSpPr>
          <p:spPr>
            <a:xfrm>
              <a:off x="7129846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9" name="Rectangle 418"/>
            <p:cNvSpPr/>
            <p:nvPr/>
          </p:nvSpPr>
          <p:spPr>
            <a:xfrm>
              <a:off x="7511280" y="344284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3" name="Rectangle 422"/>
            <p:cNvSpPr/>
            <p:nvPr/>
          </p:nvSpPr>
          <p:spPr>
            <a:xfrm>
              <a:off x="264034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645468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5" name="Rectangle 424"/>
            <p:cNvSpPr/>
            <p:nvPr/>
          </p:nvSpPr>
          <p:spPr>
            <a:xfrm>
              <a:off x="1026902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1408336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1789770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8" name="Rectangle 427"/>
            <p:cNvSpPr/>
            <p:nvPr/>
          </p:nvSpPr>
          <p:spPr>
            <a:xfrm>
              <a:off x="2171204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2552638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2934072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3315506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3696940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3" name="Rectangle 432"/>
            <p:cNvSpPr/>
            <p:nvPr/>
          </p:nvSpPr>
          <p:spPr>
            <a:xfrm>
              <a:off x="4078374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4" name="Rectangle 433"/>
            <p:cNvSpPr/>
            <p:nvPr/>
          </p:nvSpPr>
          <p:spPr>
            <a:xfrm>
              <a:off x="4459808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4841242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5222676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7" name="Rectangle 436"/>
            <p:cNvSpPr/>
            <p:nvPr/>
          </p:nvSpPr>
          <p:spPr>
            <a:xfrm>
              <a:off x="5604110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8" name="Rectangle 437"/>
            <p:cNvSpPr/>
            <p:nvPr/>
          </p:nvSpPr>
          <p:spPr>
            <a:xfrm>
              <a:off x="5985544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9" name="Rectangle 438"/>
            <p:cNvSpPr/>
            <p:nvPr/>
          </p:nvSpPr>
          <p:spPr>
            <a:xfrm>
              <a:off x="6366978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0" name="Rectangle 439"/>
            <p:cNvSpPr/>
            <p:nvPr/>
          </p:nvSpPr>
          <p:spPr>
            <a:xfrm>
              <a:off x="6748412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7129846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7511280" y="3565016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6" name="Rectangle 445"/>
            <p:cNvSpPr/>
            <p:nvPr/>
          </p:nvSpPr>
          <p:spPr>
            <a:xfrm>
              <a:off x="264034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7" name="Rectangle 446"/>
            <p:cNvSpPr/>
            <p:nvPr/>
          </p:nvSpPr>
          <p:spPr>
            <a:xfrm>
              <a:off x="645468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8" name="Rectangle 447"/>
            <p:cNvSpPr/>
            <p:nvPr/>
          </p:nvSpPr>
          <p:spPr>
            <a:xfrm>
              <a:off x="1026902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9" name="Rectangle 448"/>
            <p:cNvSpPr/>
            <p:nvPr/>
          </p:nvSpPr>
          <p:spPr>
            <a:xfrm>
              <a:off x="1408336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0" name="Rectangle 449"/>
            <p:cNvSpPr/>
            <p:nvPr/>
          </p:nvSpPr>
          <p:spPr>
            <a:xfrm>
              <a:off x="1789770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1" name="Rectangle 450"/>
            <p:cNvSpPr/>
            <p:nvPr/>
          </p:nvSpPr>
          <p:spPr>
            <a:xfrm>
              <a:off x="2171204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2" name="Rectangle 451"/>
            <p:cNvSpPr/>
            <p:nvPr/>
          </p:nvSpPr>
          <p:spPr>
            <a:xfrm>
              <a:off x="2552638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3" name="Rectangle 452"/>
            <p:cNvSpPr/>
            <p:nvPr/>
          </p:nvSpPr>
          <p:spPr>
            <a:xfrm>
              <a:off x="2934072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4" name="Rectangle 453"/>
            <p:cNvSpPr/>
            <p:nvPr/>
          </p:nvSpPr>
          <p:spPr>
            <a:xfrm>
              <a:off x="3315506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5" name="Rectangle 454"/>
            <p:cNvSpPr/>
            <p:nvPr/>
          </p:nvSpPr>
          <p:spPr>
            <a:xfrm>
              <a:off x="3696940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6" name="Rectangle 455"/>
            <p:cNvSpPr/>
            <p:nvPr/>
          </p:nvSpPr>
          <p:spPr>
            <a:xfrm>
              <a:off x="4078374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7" name="Rectangle 456"/>
            <p:cNvSpPr/>
            <p:nvPr/>
          </p:nvSpPr>
          <p:spPr>
            <a:xfrm>
              <a:off x="4459808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8" name="Rectangle 457"/>
            <p:cNvSpPr/>
            <p:nvPr/>
          </p:nvSpPr>
          <p:spPr>
            <a:xfrm>
              <a:off x="4841242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9" name="Rectangle 458"/>
            <p:cNvSpPr/>
            <p:nvPr/>
          </p:nvSpPr>
          <p:spPr>
            <a:xfrm>
              <a:off x="5222676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0" name="Rectangle 459"/>
            <p:cNvSpPr/>
            <p:nvPr/>
          </p:nvSpPr>
          <p:spPr>
            <a:xfrm>
              <a:off x="5604110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1" name="Rectangle 460"/>
            <p:cNvSpPr/>
            <p:nvPr/>
          </p:nvSpPr>
          <p:spPr>
            <a:xfrm>
              <a:off x="5985544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2" name="Rectangle 461"/>
            <p:cNvSpPr/>
            <p:nvPr/>
          </p:nvSpPr>
          <p:spPr>
            <a:xfrm>
              <a:off x="6366978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3" name="Rectangle 462"/>
            <p:cNvSpPr/>
            <p:nvPr/>
          </p:nvSpPr>
          <p:spPr>
            <a:xfrm>
              <a:off x="6748412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4" name="Rectangle 463"/>
            <p:cNvSpPr/>
            <p:nvPr/>
          </p:nvSpPr>
          <p:spPr>
            <a:xfrm>
              <a:off x="7129846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5" name="Rectangle 464"/>
            <p:cNvSpPr/>
            <p:nvPr/>
          </p:nvSpPr>
          <p:spPr>
            <a:xfrm>
              <a:off x="7511280" y="4053695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9" name="Rectangle 468"/>
            <p:cNvSpPr/>
            <p:nvPr/>
          </p:nvSpPr>
          <p:spPr>
            <a:xfrm>
              <a:off x="264034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0" name="Rectangle 469"/>
            <p:cNvSpPr/>
            <p:nvPr/>
          </p:nvSpPr>
          <p:spPr>
            <a:xfrm>
              <a:off x="645468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1" name="Rectangle 470"/>
            <p:cNvSpPr/>
            <p:nvPr/>
          </p:nvSpPr>
          <p:spPr>
            <a:xfrm>
              <a:off x="1026902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2" name="Rectangle 471"/>
            <p:cNvSpPr/>
            <p:nvPr/>
          </p:nvSpPr>
          <p:spPr>
            <a:xfrm>
              <a:off x="1408336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3" name="Rectangle 472"/>
            <p:cNvSpPr/>
            <p:nvPr/>
          </p:nvSpPr>
          <p:spPr>
            <a:xfrm>
              <a:off x="1789770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4" name="Rectangle 473"/>
            <p:cNvSpPr/>
            <p:nvPr/>
          </p:nvSpPr>
          <p:spPr>
            <a:xfrm>
              <a:off x="2171204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5" name="Rectangle 474"/>
            <p:cNvSpPr/>
            <p:nvPr/>
          </p:nvSpPr>
          <p:spPr>
            <a:xfrm>
              <a:off x="2552638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6" name="Rectangle 475"/>
            <p:cNvSpPr/>
            <p:nvPr/>
          </p:nvSpPr>
          <p:spPr>
            <a:xfrm>
              <a:off x="2934072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7" name="Rectangle 476"/>
            <p:cNvSpPr/>
            <p:nvPr/>
          </p:nvSpPr>
          <p:spPr>
            <a:xfrm>
              <a:off x="3315506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8" name="Rectangle 477"/>
            <p:cNvSpPr/>
            <p:nvPr/>
          </p:nvSpPr>
          <p:spPr>
            <a:xfrm>
              <a:off x="3696940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9" name="Rectangle 478"/>
            <p:cNvSpPr/>
            <p:nvPr/>
          </p:nvSpPr>
          <p:spPr>
            <a:xfrm>
              <a:off x="4078374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0" name="Rectangle 479"/>
            <p:cNvSpPr/>
            <p:nvPr/>
          </p:nvSpPr>
          <p:spPr>
            <a:xfrm>
              <a:off x="4459808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1" name="Rectangle 480"/>
            <p:cNvSpPr/>
            <p:nvPr/>
          </p:nvSpPr>
          <p:spPr>
            <a:xfrm>
              <a:off x="4841242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2" name="Rectangle 481"/>
            <p:cNvSpPr/>
            <p:nvPr/>
          </p:nvSpPr>
          <p:spPr>
            <a:xfrm>
              <a:off x="5222676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5604110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5985544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6366978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6" name="Rectangle 485"/>
            <p:cNvSpPr/>
            <p:nvPr/>
          </p:nvSpPr>
          <p:spPr>
            <a:xfrm>
              <a:off x="6748412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7" name="Rectangle 486"/>
            <p:cNvSpPr/>
            <p:nvPr/>
          </p:nvSpPr>
          <p:spPr>
            <a:xfrm>
              <a:off x="7129846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8" name="Rectangle 487"/>
            <p:cNvSpPr/>
            <p:nvPr/>
          </p:nvSpPr>
          <p:spPr>
            <a:xfrm>
              <a:off x="7511280" y="3931532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2" name="Rectangle 491"/>
            <p:cNvSpPr/>
            <p:nvPr/>
          </p:nvSpPr>
          <p:spPr>
            <a:xfrm>
              <a:off x="264034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3" name="Rectangle 492"/>
            <p:cNvSpPr/>
            <p:nvPr/>
          </p:nvSpPr>
          <p:spPr>
            <a:xfrm>
              <a:off x="645468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4" name="Rectangle 493"/>
            <p:cNvSpPr/>
            <p:nvPr/>
          </p:nvSpPr>
          <p:spPr>
            <a:xfrm>
              <a:off x="1026902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5" name="Rectangle 494"/>
            <p:cNvSpPr/>
            <p:nvPr/>
          </p:nvSpPr>
          <p:spPr>
            <a:xfrm>
              <a:off x="1408336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6" name="Rectangle 495"/>
            <p:cNvSpPr/>
            <p:nvPr/>
          </p:nvSpPr>
          <p:spPr>
            <a:xfrm>
              <a:off x="1789770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7" name="Rectangle 496"/>
            <p:cNvSpPr/>
            <p:nvPr/>
          </p:nvSpPr>
          <p:spPr>
            <a:xfrm>
              <a:off x="2171204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8" name="Rectangle 497"/>
            <p:cNvSpPr/>
            <p:nvPr/>
          </p:nvSpPr>
          <p:spPr>
            <a:xfrm>
              <a:off x="2552638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9" name="Rectangle 498"/>
            <p:cNvSpPr/>
            <p:nvPr/>
          </p:nvSpPr>
          <p:spPr>
            <a:xfrm>
              <a:off x="2934072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0" name="Rectangle 499"/>
            <p:cNvSpPr/>
            <p:nvPr/>
          </p:nvSpPr>
          <p:spPr>
            <a:xfrm>
              <a:off x="3315506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1" name="Rectangle 500"/>
            <p:cNvSpPr/>
            <p:nvPr/>
          </p:nvSpPr>
          <p:spPr>
            <a:xfrm>
              <a:off x="3696940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2" name="Rectangle 501"/>
            <p:cNvSpPr/>
            <p:nvPr/>
          </p:nvSpPr>
          <p:spPr>
            <a:xfrm>
              <a:off x="4078374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3" name="Rectangle 502"/>
            <p:cNvSpPr/>
            <p:nvPr/>
          </p:nvSpPr>
          <p:spPr>
            <a:xfrm>
              <a:off x="4459808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4" name="Rectangle 503"/>
            <p:cNvSpPr/>
            <p:nvPr/>
          </p:nvSpPr>
          <p:spPr>
            <a:xfrm>
              <a:off x="4841242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5" name="Rectangle 504"/>
            <p:cNvSpPr/>
            <p:nvPr/>
          </p:nvSpPr>
          <p:spPr>
            <a:xfrm>
              <a:off x="5222676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6" name="Rectangle 505"/>
            <p:cNvSpPr/>
            <p:nvPr/>
          </p:nvSpPr>
          <p:spPr>
            <a:xfrm>
              <a:off x="5604110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7" name="Rectangle 506"/>
            <p:cNvSpPr/>
            <p:nvPr/>
          </p:nvSpPr>
          <p:spPr>
            <a:xfrm>
              <a:off x="5985544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8" name="Rectangle 507"/>
            <p:cNvSpPr/>
            <p:nvPr/>
          </p:nvSpPr>
          <p:spPr>
            <a:xfrm>
              <a:off x="6366978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9" name="Rectangle 508"/>
            <p:cNvSpPr/>
            <p:nvPr/>
          </p:nvSpPr>
          <p:spPr>
            <a:xfrm>
              <a:off x="6748412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0" name="Rectangle 509"/>
            <p:cNvSpPr/>
            <p:nvPr/>
          </p:nvSpPr>
          <p:spPr>
            <a:xfrm>
              <a:off x="7129846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1" name="Rectangle 510"/>
            <p:cNvSpPr/>
            <p:nvPr/>
          </p:nvSpPr>
          <p:spPr>
            <a:xfrm>
              <a:off x="7511280" y="3687188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5" name="Rectangle 514"/>
            <p:cNvSpPr/>
            <p:nvPr/>
          </p:nvSpPr>
          <p:spPr>
            <a:xfrm>
              <a:off x="264034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6" name="Rectangle 515"/>
            <p:cNvSpPr/>
            <p:nvPr/>
          </p:nvSpPr>
          <p:spPr>
            <a:xfrm>
              <a:off x="645468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7" name="Rectangle 516"/>
            <p:cNvSpPr/>
            <p:nvPr/>
          </p:nvSpPr>
          <p:spPr>
            <a:xfrm>
              <a:off x="1026902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8" name="Rectangle 517"/>
            <p:cNvSpPr/>
            <p:nvPr/>
          </p:nvSpPr>
          <p:spPr>
            <a:xfrm>
              <a:off x="1408336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9" name="Rectangle 518"/>
            <p:cNvSpPr/>
            <p:nvPr/>
          </p:nvSpPr>
          <p:spPr>
            <a:xfrm>
              <a:off x="1789770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0" name="Rectangle 519"/>
            <p:cNvSpPr/>
            <p:nvPr/>
          </p:nvSpPr>
          <p:spPr>
            <a:xfrm>
              <a:off x="2171204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1" name="Rectangle 520"/>
            <p:cNvSpPr/>
            <p:nvPr/>
          </p:nvSpPr>
          <p:spPr>
            <a:xfrm>
              <a:off x="2552638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2" name="Rectangle 521"/>
            <p:cNvSpPr/>
            <p:nvPr/>
          </p:nvSpPr>
          <p:spPr>
            <a:xfrm>
              <a:off x="2934072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3" name="Rectangle 522"/>
            <p:cNvSpPr/>
            <p:nvPr/>
          </p:nvSpPr>
          <p:spPr>
            <a:xfrm>
              <a:off x="3315506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4" name="Rectangle 523"/>
            <p:cNvSpPr/>
            <p:nvPr/>
          </p:nvSpPr>
          <p:spPr>
            <a:xfrm>
              <a:off x="3696940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5" name="Rectangle 524"/>
            <p:cNvSpPr/>
            <p:nvPr/>
          </p:nvSpPr>
          <p:spPr>
            <a:xfrm>
              <a:off x="4078374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6" name="Rectangle 525"/>
            <p:cNvSpPr/>
            <p:nvPr/>
          </p:nvSpPr>
          <p:spPr>
            <a:xfrm>
              <a:off x="4459808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7" name="Rectangle 526"/>
            <p:cNvSpPr/>
            <p:nvPr/>
          </p:nvSpPr>
          <p:spPr>
            <a:xfrm>
              <a:off x="4841242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8" name="Rectangle 527"/>
            <p:cNvSpPr/>
            <p:nvPr/>
          </p:nvSpPr>
          <p:spPr>
            <a:xfrm>
              <a:off x="5222676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9" name="Rectangle 528"/>
            <p:cNvSpPr/>
            <p:nvPr/>
          </p:nvSpPr>
          <p:spPr>
            <a:xfrm>
              <a:off x="5604110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0" name="Rectangle 529"/>
            <p:cNvSpPr/>
            <p:nvPr/>
          </p:nvSpPr>
          <p:spPr>
            <a:xfrm>
              <a:off x="5985544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1" name="Rectangle 530"/>
            <p:cNvSpPr/>
            <p:nvPr/>
          </p:nvSpPr>
          <p:spPr>
            <a:xfrm>
              <a:off x="6366978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2" name="Rectangle 531"/>
            <p:cNvSpPr/>
            <p:nvPr/>
          </p:nvSpPr>
          <p:spPr>
            <a:xfrm>
              <a:off x="6748412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3" name="Rectangle 532"/>
            <p:cNvSpPr/>
            <p:nvPr/>
          </p:nvSpPr>
          <p:spPr>
            <a:xfrm>
              <a:off x="7129846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4" name="Rectangle 533"/>
            <p:cNvSpPr/>
            <p:nvPr/>
          </p:nvSpPr>
          <p:spPr>
            <a:xfrm>
              <a:off x="7511280" y="2831984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8" name="Rectangle 537"/>
            <p:cNvSpPr/>
            <p:nvPr/>
          </p:nvSpPr>
          <p:spPr>
            <a:xfrm>
              <a:off x="264034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645468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1026902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1" name="Rectangle 540"/>
            <p:cNvSpPr/>
            <p:nvPr/>
          </p:nvSpPr>
          <p:spPr>
            <a:xfrm>
              <a:off x="1408336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2" name="Rectangle 541"/>
            <p:cNvSpPr/>
            <p:nvPr/>
          </p:nvSpPr>
          <p:spPr>
            <a:xfrm>
              <a:off x="1789770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3" name="Rectangle 542"/>
            <p:cNvSpPr/>
            <p:nvPr/>
          </p:nvSpPr>
          <p:spPr>
            <a:xfrm>
              <a:off x="2171204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4" name="Rectangle 543"/>
            <p:cNvSpPr/>
            <p:nvPr/>
          </p:nvSpPr>
          <p:spPr>
            <a:xfrm>
              <a:off x="2552638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5" name="Rectangle 544"/>
            <p:cNvSpPr/>
            <p:nvPr/>
          </p:nvSpPr>
          <p:spPr>
            <a:xfrm>
              <a:off x="2934072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6" name="Rectangle 545"/>
            <p:cNvSpPr/>
            <p:nvPr/>
          </p:nvSpPr>
          <p:spPr>
            <a:xfrm>
              <a:off x="3315506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7" name="Rectangle 546"/>
            <p:cNvSpPr/>
            <p:nvPr/>
          </p:nvSpPr>
          <p:spPr>
            <a:xfrm>
              <a:off x="3696940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8" name="Rectangle 547"/>
            <p:cNvSpPr/>
            <p:nvPr/>
          </p:nvSpPr>
          <p:spPr>
            <a:xfrm>
              <a:off x="4078374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9" name="Rectangle 548"/>
            <p:cNvSpPr/>
            <p:nvPr/>
          </p:nvSpPr>
          <p:spPr>
            <a:xfrm>
              <a:off x="4459808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0" name="Rectangle 549"/>
            <p:cNvSpPr/>
            <p:nvPr/>
          </p:nvSpPr>
          <p:spPr>
            <a:xfrm>
              <a:off x="4841242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1" name="Rectangle 550"/>
            <p:cNvSpPr/>
            <p:nvPr/>
          </p:nvSpPr>
          <p:spPr>
            <a:xfrm>
              <a:off x="5222676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5604110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3" name="Rectangle 552"/>
            <p:cNvSpPr/>
            <p:nvPr/>
          </p:nvSpPr>
          <p:spPr>
            <a:xfrm>
              <a:off x="5985544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4" name="Rectangle 553"/>
            <p:cNvSpPr/>
            <p:nvPr/>
          </p:nvSpPr>
          <p:spPr>
            <a:xfrm>
              <a:off x="6366978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5" name="Rectangle 554"/>
            <p:cNvSpPr/>
            <p:nvPr/>
          </p:nvSpPr>
          <p:spPr>
            <a:xfrm>
              <a:off x="6748412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6" name="Rectangle 555"/>
            <p:cNvSpPr/>
            <p:nvPr/>
          </p:nvSpPr>
          <p:spPr>
            <a:xfrm>
              <a:off x="7129846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7" name="Rectangle 556"/>
            <p:cNvSpPr/>
            <p:nvPr/>
          </p:nvSpPr>
          <p:spPr>
            <a:xfrm>
              <a:off x="7511280" y="3809360"/>
              <a:ext cx="358788" cy="785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4" name="TextBox 583"/>
          <p:cNvSpPr txBox="1"/>
          <p:nvPr/>
        </p:nvSpPr>
        <p:spPr>
          <a:xfrm>
            <a:off x="2835315" y="4146987"/>
            <a:ext cx="2319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 segments = 5bits + </a:t>
            </a:r>
            <a:endParaRPr lang="en-US" dirty="0"/>
          </a:p>
        </p:txBody>
      </p:sp>
      <p:sp>
        <p:nvSpPr>
          <p:cNvPr id="585" name="TextBox 584"/>
          <p:cNvSpPr txBox="1"/>
          <p:nvPr/>
        </p:nvSpPr>
        <p:spPr>
          <a:xfrm>
            <a:off x="7870067" y="2696932"/>
            <a:ext cx="1152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127 strip = 7bits</a:t>
            </a:r>
            <a:endParaRPr lang="en-US" dirty="0"/>
          </a:p>
        </p:txBody>
      </p:sp>
      <p:pic>
        <p:nvPicPr>
          <p:cNvPr id="586" name="Picture 585" descr="Red_flag_waving_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436" y="4194001"/>
            <a:ext cx="299467" cy="322318"/>
          </a:xfrm>
          <a:prstGeom prst="rect">
            <a:avLst/>
          </a:prstGeom>
        </p:spPr>
      </p:pic>
      <p:sp>
        <p:nvSpPr>
          <p:cNvPr id="588" name="Rectangle 587"/>
          <p:cNvSpPr/>
          <p:nvPr/>
        </p:nvSpPr>
        <p:spPr>
          <a:xfrm>
            <a:off x="250446" y="5219404"/>
            <a:ext cx="1590675" cy="7915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127 strips</a:t>
            </a:r>
            <a:endParaRPr lang="en-US" dirty="0"/>
          </a:p>
        </p:txBody>
      </p:sp>
      <p:sp>
        <p:nvSpPr>
          <p:cNvPr id="589" name="Rectangle 588"/>
          <p:cNvSpPr/>
          <p:nvPr/>
        </p:nvSpPr>
        <p:spPr>
          <a:xfrm>
            <a:off x="1996776" y="5408758"/>
            <a:ext cx="3177760" cy="28030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1   0   1   1   0   0   1   0   1   0   1   0  0   </a:t>
            </a:r>
            <a:endParaRPr lang="en-US" sz="1400" dirty="0"/>
          </a:p>
        </p:txBody>
      </p:sp>
      <p:cxnSp>
        <p:nvCxnSpPr>
          <p:cNvPr id="590" name="Straight Connector 589"/>
          <p:cNvCxnSpPr/>
          <p:nvPr/>
        </p:nvCxnSpPr>
        <p:spPr>
          <a:xfrm>
            <a:off x="3545131" y="5408758"/>
            <a:ext cx="0" cy="2803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1" name="TextBox 590"/>
          <p:cNvSpPr txBox="1"/>
          <p:nvPr/>
        </p:nvSpPr>
        <p:spPr>
          <a:xfrm>
            <a:off x="2437201" y="5689060"/>
            <a:ext cx="1139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Strip &amp; Flag</a:t>
            </a:r>
            <a:endParaRPr lang="en-US" sz="1400" dirty="0"/>
          </a:p>
        </p:txBody>
      </p:sp>
      <p:sp>
        <p:nvSpPr>
          <p:cNvPr id="592" name="TextBox 591"/>
          <p:cNvSpPr txBox="1"/>
          <p:nvPr/>
        </p:nvSpPr>
        <p:spPr>
          <a:xfrm>
            <a:off x="3898114" y="5689060"/>
            <a:ext cx="983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127 group</a:t>
            </a:r>
            <a:endParaRPr lang="en-US" sz="1400" dirty="0"/>
          </a:p>
        </p:txBody>
      </p:sp>
      <p:sp>
        <p:nvSpPr>
          <p:cNvPr id="593" name="TextBox 592"/>
          <p:cNvSpPr txBox="1"/>
          <p:nvPr/>
        </p:nvSpPr>
        <p:spPr>
          <a:xfrm>
            <a:off x="2551171" y="5099866"/>
            <a:ext cx="829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 +1 bits</a:t>
            </a:r>
            <a:endParaRPr lang="en-US" sz="1400" dirty="0"/>
          </a:p>
        </p:txBody>
      </p:sp>
      <p:sp>
        <p:nvSpPr>
          <p:cNvPr id="594" name="TextBox 593"/>
          <p:cNvSpPr txBox="1"/>
          <p:nvPr/>
        </p:nvSpPr>
        <p:spPr>
          <a:xfrm>
            <a:off x="4135899" y="5099866"/>
            <a:ext cx="6055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7 bits</a:t>
            </a:r>
            <a:endParaRPr lang="en-US" sz="1400" dirty="0"/>
          </a:p>
        </p:txBody>
      </p:sp>
      <p:cxnSp>
        <p:nvCxnSpPr>
          <p:cNvPr id="595" name="Straight Arrow Connector 594"/>
          <p:cNvCxnSpPr/>
          <p:nvPr/>
        </p:nvCxnSpPr>
        <p:spPr>
          <a:xfrm>
            <a:off x="1496515" y="5535413"/>
            <a:ext cx="646818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triangle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6" name="Rectangle 595"/>
          <p:cNvSpPr/>
          <p:nvPr/>
        </p:nvSpPr>
        <p:spPr>
          <a:xfrm>
            <a:off x="5864123" y="5304320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7" name="Rectangle 596"/>
          <p:cNvSpPr/>
          <p:nvPr/>
        </p:nvSpPr>
        <p:spPr>
          <a:xfrm>
            <a:off x="6117623" y="5304320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8" name="Rectangle 597"/>
          <p:cNvSpPr/>
          <p:nvPr/>
        </p:nvSpPr>
        <p:spPr>
          <a:xfrm>
            <a:off x="6371123" y="5304320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9" name="Rectangle 598"/>
          <p:cNvSpPr/>
          <p:nvPr/>
        </p:nvSpPr>
        <p:spPr>
          <a:xfrm>
            <a:off x="6624623" y="5304320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0" name="Rectangle 599"/>
          <p:cNvSpPr/>
          <p:nvPr/>
        </p:nvSpPr>
        <p:spPr>
          <a:xfrm>
            <a:off x="6878123" y="5304320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1" name="Rectangle 600"/>
          <p:cNvSpPr/>
          <p:nvPr/>
        </p:nvSpPr>
        <p:spPr>
          <a:xfrm>
            <a:off x="7131623" y="5304320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2" name="Rectangle 601"/>
          <p:cNvSpPr/>
          <p:nvPr/>
        </p:nvSpPr>
        <p:spPr>
          <a:xfrm>
            <a:off x="7385123" y="5304320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3" name="Rectangle 602"/>
          <p:cNvSpPr/>
          <p:nvPr/>
        </p:nvSpPr>
        <p:spPr>
          <a:xfrm>
            <a:off x="7638623" y="5304320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4" name="Rectangle 603"/>
          <p:cNvSpPr/>
          <p:nvPr/>
        </p:nvSpPr>
        <p:spPr>
          <a:xfrm>
            <a:off x="7892123" y="5304320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5" name="Rectangle 604"/>
          <p:cNvSpPr/>
          <p:nvPr/>
        </p:nvSpPr>
        <p:spPr>
          <a:xfrm>
            <a:off x="8145623" y="5304320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6" name="Rectangle 605"/>
          <p:cNvSpPr/>
          <p:nvPr/>
        </p:nvSpPr>
        <p:spPr>
          <a:xfrm>
            <a:off x="8399123" y="5304320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7" name="Rectangle 606"/>
          <p:cNvSpPr/>
          <p:nvPr/>
        </p:nvSpPr>
        <p:spPr>
          <a:xfrm>
            <a:off x="8652617" y="5305187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8" name="Rectangle 607"/>
          <p:cNvSpPr/>
          <p:nvPr/>
        </p:nvSpPr>
        <p:spPr>
          <a:xfrm>
            <a:off x="5863858" y="5567845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9" name="Rectangle 608"/>
          <p:cNvSpPr/>
          <p:nvPr/>
        </p:nvSpPr>
        <p:spPr>
          <a:xfrm>
            <a:off x="6117093" y="5567845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0" name="Rectangle 609"/>
          <p:cNvSpPr/>
          <p:nvPr/>
        </p:nvSpPr>
        <p:spPr>
          <a:xfrm>
            <a:off x="6370328" y="5567845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1" name="Rectangle 610"/>
          <p:cNvSpPr/>
          <p:nvPr/>
        </p:nvSpPr>
        <p:spPr>
          <a:xfrm>
            <a:off x="6623563" y="5567845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2" name="Rectangle 611"/>
          <p:cNvSpPr/>
          <p:nvPr/>
        </p:nvSpPr>
        <p:spPr>
          <a:xfrm>
            <a:off x="6876798" y="5567845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3" name="Rectangle 612"/>
          <p:cNvSpPr/>
          <p:nvPr/>
        </p:nvSpPr>
        <p:spPr>
          <a:xfrm>
            <a:off x="7130033" y="5567845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4" name="Rectangle 613"/>
          <p:cNvSpPr/>
          <p:nvPr/>
        </p:nvSpPr>
        <p:spPr>
          <a:xfrm>
            <a:off x="7383268" y="5567845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" name="Rectangle 614"/>
          <p:cNvSpPr/>
          <p:nvPr/>
        </p:nvSpPr>
        <p:spPr>
          <a:xfrm>
            <a:off x="7636503" y="5567845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6" name="Rectangle 615"/>
          <p:cNvSpPr/>
          <p:nvPr/>
        </p:nvSpPr>
        <p:spPr>
          <a:xfrm>
            <a:off x="7889738" y="5567845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7" name="Rectangle 616"/>
          <p:cNvSpPr/>
          <p:nvPr/>
        </p:nvSpPr>
        <p:spPr>
          <a:xfrm>
            <a:off x="8142973" y="5567845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8" name="Rectangle 617"/>
          <p:cNvSpPr/>
          <p:nvPr/>
        </p:nvSpPr>
        <p:spPr>
          <a:xfrm>
            <a:off x="8396208" y="5567845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9" name="Rectangle 618"/>
          <p:cNvSpPr/>
          <p:nvPr/>
        </p:nvSpPr>
        <p:spPr>
          <a:xfrm>
            <a:off x="8649442" y="5568712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0" name="TextBox 619"/>
          <p:cNvSpPr txBox="1"/>
          <p:nvPr/>
        </p:nvSpPr>
        <p:spPr>
          <a:xfrm>
            <a:off x="7055503" y="5766506"/>
            <a:ext cx="1813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2x 13 pads + 2 synch</a:t>
            </a:r>
            <a:endParaRPr lang="en-US" sz="1400" dirty="0"/>
          </a:p>
        </p:txBody>
      </p:sp>
      <p:sp>
        <p:nvSpPr>
          <p:cNvPr id="621" name="Rectangle 620"/>
          <p:cNvSpPr/>
          <p:nvPr/>
        </p:nvSpPr>
        <p:spPr>
          <a:xfrm>
            <a:off x="5610623" y="5307436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2" name="Rectangle 621"/>
          <p:cNvSpPr/>
          <p:nvPr/>
        </p:nvSpPr>
        <p:spPr>
          <a:xfrm>
            <a:off x="5610623" y="5567845"/>
            <a:ext cx="201677" cy="1986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23" name="Straight Arrow Connector 622"/>
          <p:cNvCxnSpPr/>
          <p:nvPr/>
        </p:nvCxnSpPr>
        <p:spPr>
          <a:xfrm>
            <a:off x="4966593" y="5535413"/>
            <a:ext cx="782650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triangle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35" name="Rectangle 534"/>
          <p:cNvSpPr/>
          <p:nvPr/>
        </p:nvSpPr>
        <p:spPr>
          <a:xfrm>
            <a:off x="8896668" y="5305187"/>
            <a:ext cx="201677" cy="19866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6" name="Rectangle 535"/>
          <p:cNvSpPr/>
          <p:nvPr/>
        </p:nvSpPr>
        <p:spPr>
          <a:xfrm>
            <a:off x="8893493" y="5568712"/>
            <a:ext cx="201677" cy="19866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AUW week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/>
              <a:t>15</a:t>
            </a:fld>
            <a:endParaRPr lang="en-US"/>
          </a:p>
        </p:txBody>
      </p:sp>
      <p:pic>
        <p:nvPicPr>
          <p:cNvPr id="537" name="Picture 536" descr="Red_flag_waving_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081" y="1854608"/>
            <a:ext cx="299467" cy="322318"/>
          </a:xfrm>
          <a:prstGeom prst="rect">
            <a:avLst/>
          </a:prstGeom>
        </p:spPr>
      </p:pic>
      <p:pic>
        <p:nvPicPr>
          <p:cNvPr id="558" name="Picture 557" descr="Red_flag_waving_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396" y="1854608"/>
            <a:ext cx="299467" cy="322318"/>
          </a:xfrm>
          <a:prstGeom prst="rect">
            <a:avLst/>
          </a:prstGeom>
        </p:spPr>
      </p:pic>
      <p:pic>
        <p:nvPicPr>
          <p:cNvPr id="559" name="Picture 558" descr="Red_flag_waving_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025" y="1854608"/>
            <a:ext cx="299467" cy="322318"/>
          </a:xfrm>
          <a:prstGeom prst="rect">
            <a:avLst/>
          </a:prstGeom>
        </p:spPr>
      </p:pic>
      <p:pic>
        <p:nvPicPr>
          <p:cNvPr id="560" name="Picture 559" descr="Red_flag_waving_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711" y="1854608"/>
            <a:ext cx="299467" cy="32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595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6883"/>
          </a:xfrm>
        </p:spPr>
        <p:txBody>
          <a:bodyPr/>
          <a:lstStyle/>
          <a:p>
            <a:r>
              <a:rPr lang="en-US" dirty="0" smtClean="0"/>
              <a:t>Physics specs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CHESS2 design review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948" y="1466850"/>
            <a:ext cx="3235495" cy="30944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4290" y="1466391"/>
            <a:ext cx="3181684" cy="30948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9" name="Straight Connector 8"/>
          <p:cNvCxnSpPr/>
          <p:nvPr/>
        </p:nvCxnSpPr>
        <p:spPr>
          <a:xfrm>
            <a:off x="6301868" y="2638922"/>
            <a:ext cx="22286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34640" y="2626816"/>
            <a:ext cx="26931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89547" y="1488522"/>
            <a:ext cx="2150302" cy="5255258"/>
            <a:chOff x="37147" y="1336122"/>
            <a:chExt cx="2150302" cy="5255258"/>
          </a:xfrm>
        </p:grpSpPr>
        <p:grpSp>
          <p:nvGrpSpPr>
            <p:cNvPr id="12" name="Group 11"/>
            <p:cNvGrpSpPr/>
            <p:nvPr/>
          </p:nvGrpSpPr>
          <p:grpSpPr>
            <a:xfrm>
              <a:off x="37147" y="1736499"/>
              <a:ext cx="2150302" cy="4392862"/>
              <a:chOff x="457200" y="1844845"/>
              <a:chExt cx="2150302" cy="4392862"/>
            </a:xfrm>
          </p:grpSpPr>
          <p:sp>
            <p:nvSpPr>
              <p:cNvPr id="42" name="Parallelogram 41"/>
              <p:cNvSpPr/>
              <p:nvPr/>
            </p:nvSpPr>
            <p:spPr>
              <a:xfrm>
                <a:off x="457200" y="1844845"/>
                <a:ext cx="1991894" cy="735263"/>
              </a:xfrm>
              <a:prstGeom prst="parallelogram">
                <a:avLst>
                  <a:gd name="adj" fmla="val 81364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Parallelogram 42"/>
              <p:cNvSpPr/>
              <p:nvPr/>
            </p:nvSpPr>
            <p:spPr>
              <a:xfrm>
                <a:off x="536404" y="2759245"/>
                <a:ext cx="1991894" cy="735263"/>
              </a:xfrm>
              <a:prstGeom prst="parallelogram">
                <a:avLst>
                  <a:gd name="adj" fmla="val 81364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Parallelogram 43"/>
              <p:cNvSpPr/>
              <p:nvPr/>
            </p:nvSpPr>
            <p:spPr>
              <a:xfrm>
                <a:off x="496802" y="3673645"/>
                <a:ext cx="1991894" cy="735263"/>
              </a:xfrm>
              <a:prstGeom prst="parallelogram">
                <a:avLst>
                  <a:gd name="adj" fmla="val 81364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Parallelogram 44"/>
              <p:cNvSpPr/>
              <p:nvPr/>
            </p:nvSpPr>
            <p:spPr>
              <a:xfrm>
                <a:off x="576006" y="4588045"/>
                <a:ext cx="1991894" cy="735263"/>
              </a:xfrm>
              <a:prstGeom prst="parallelogram">
                <a:avLst>
                  <a:gd name="adj" fmla="val 81364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Parallelogram 45"/>
              <p:cNvSpPr/>
              <p:nvPr/>
            </p:nvSpPr>
            <p:spPr>
              <a:xfrm>
                <a:off x="615608" y="5502444"/>
                <a:ext cx="1991894" cy="735263"/>
              </a:xfrm>
              <a:prstGeom prst="parallelogram">
                <a:avLst>
                  <a:gd name="adj" fmla="val 81364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flipH="1">
              <a:off x="293020" y="5983916"/>
              <a:ext cx="1416693" cy="0"/>
            </a:xfrm>
            <a:prstGeom prst="line">
              <a:avLst/>
            </a:prstGeom>
            <a:ln w="127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86835" y="5749748"/>
              <a:ext cx="1416693" cy="0"/>
            </a:xfrm>
            <a:prstGeom prst="line">
              <a:avLst/>
            </a:prstGeom>
            <a:ln w="127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Parallelogram 14"/>
            <p:cNvSpPr/>
            <p:nvPr/>
          </p:nvSpPr>
          <p:spPr>
            <a:xfrm>
              <a:off x="1242102" y="5815462"/>
              <a:ext cx="254664" cy="54157"/>
            </a:xfrm>
            <a:prstGeom prst="parallelogram">
              <a:avLst>
                <a:gd name="adj" fmla="val 81364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Parallelogram 15"/>
            <p:cNvSpPr/>
            <p:nvPr/>
          </p:nvSpPr>
          <p:spPr>
            <a:xfrm>
              <a:off x="1263088" y="3990804"/>
              <a:ext cx="254664" cy="54157"/>
            </a:xfrm>
            <a:prstGeom prst="parallelogram">
              <a:avLst>
                <a:gd name="adj" fmla="val 81364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arallelogram 16"/>
            <p:cNvSpPr/>
            <p:nvPr/>
          </p:nvSpPr>
          <p:spPr>
            <a:xfrm>
              <a:off x="1051079" y="5747034"/>
              <a:ext cx="254664" cy="54157"/>
            </a:xfrm>
            <a:prstGeom prst="parallelogram">
              <a:avLst>
                <a:gd name="adj" fmla="val 81364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Parallelogram 17"/>
            <p:cNvSpPr/>
            <p:nvPr/>
          </p:nvSpPr>
          <p:spPr>
            <a:xfrm>
              <a:off x="996789" y="4069199"/>
              <a:ext cx="254664" cy="54157"/>
            </a:xfrm>
            <a:prstGeom prst="parallelogram">
              <a:avLst>
                <a:gd name="adj" fmla="val 81364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Parallelogram 18"/>
            <p:cNvSpPr/>
            <p:nvPr/>
          </p:nvSpPr>
          <p:spPr>
            <a:xfrm>
              <a:off x="654339" y="3951995"/>
              <a:ext cx="254664" cy="54157"/>
            </a:xfrm>
            <a:prstGeom prst="parallelogram">
              <a:avLst>
                <a:gd name="adj" fmla="val 81364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arallelogram 19"/>
            <p:cNvSpPr/>
            <p:nvPr/>
          </p:nvSpPr>
          <p:spPr>
            <a:xfrm>
              <a:off x="1241254" y="4916984"/>
              <a:ext cx="254664" cy="54157"/>
            </a:xfrm>
            <a:prstGeom prst="parallelogram">
              <a:avLst>
                <a:gd name="adj" fmla="val 81364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arallelogram 20"/>
            <p:cNvSpPr/>
            <p:nvPr/>
          </p:nvSpPr>
          <p:spPr>
            <a:xfrm>
              <a:off x="852959" y="4843799"/>
              <a:ext cx="254664" cy="54157"/>
            </a:xfrm>
            <a:prstGeom prst="parallelogram">
              <a:avLst>
                <a:gd name="adj" fmla="val 81364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Parallelogram 21"/>
            <p:cNvSpPr/>
            <p:nvPr/>
          </p:nvSpPr>
          <p:spPr>
            <a:xfrm>
              <a:off x="976817" y="4981928"/>
              <a:ext cx="254664" cy="54157"/>
            </a:xfrm>
            <a:prstGeom prst="parallelogram">
              <a:avLst>
                <a:gd name="adj" fmla="val 81364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Parallelogram 22"/>
            <p:cNvSpPr/>
            <p:nvPr/>
          </p:nvSpPr>
          <p:spPr>
            <a:xfrm>
              <a:off x="975534" y="5872370"/>
              <a:ext cx="254664" cy="54157"/>
            </a:xfrm>
            <a:prstGeom prst="parallelogram">
              <a:avLst>
                <a:gd name="adj" fmla="val 81364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1055410" y="5214962"/>
              <a:ext cx="63392" cy="598908"/>
            </a:xfrm>
            <a:custGeom>
              <a:avLst/>
              <a:gdLst>
                <a:gd name="connsiteX0" fmla="*/ 0 w 160566"/>
                <a:gd name="connsiteY0" fmla="*/ 0 h 5654842"/>
                <a:gd name="connsiteX1" fmla="*/ 66842 w 160566"/>
                <a:gd name="connsiteY1" fmla="*/ 4331369 h 5654842"/>
                <a:gd name="connsiteX2" fmla="*/ 147053 w 160566"/>
                <a:gd name="connsiteY2" fmla="*/ 5173579 h 5654842"/>
                <a:gd name="connsiteX3" fmla="*/ 160421 w 160566"/>
                <a:gd name="connsiteY3" fmla="*/ 5654842 h 5654842"/>
                <a:gd name="connsiteX0" fmla="*/ 0 w 163763"/>
                <a:gd name="connsiteY0" fmla="*/ 0 h 5702911"/>
                <a:gd name="connsiteX1" fmla="*/ 147053 w 163763"/>
                <a:gd name="connsiteY1" fmla="*/ 5173579 h 5702911"/>
                <a:gd name="connsiteX2" fmla="*/ 160421 w 163763"/>
                <a:gd name="connsiteY2" fmla="*/ 5654842 h 5702911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75175"/>
                <a:gd name="connsiteY0" fmla="*/ 0 h 5654842"/>
                <a:gd name="connsiteX1" fmla="*/ 160421 w 175175"/>
                <a:gd name="connsiteY1" fmla="*/ 5654842 h 5654842"/>
                <a:gd name="connsiteX0" fmla="*/ 0 w 184029"/>
                <a:gd name="connsiteY0" fmla="*/ 0 h 5654842"/>
                <a:gd name="connsiteX1" fmla="*/ 160421 w 184029"/>
                <a:gd name="connsiteY1" fmla="*/ 5654842 h 5654842"/>
                <a:gd name="connsiteX0" fmla="*/ 0 w 173188"/>
                <a:gd name="connsiteY0" fmla="*/ 0 h 5654842"/>
                <a:gd name="connsiteX1" fmla="*/ 160421 w 173188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315829"/>
                <a:gd name="connsiteY0" fmla="*/ 0 h 5582816"/>
                <a:gd name="connsiteX1" fmla="*/ 315829 w 315829"/>
                <a:gd name="connsiteY1" fmla="*/ 5582816 h 5582816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790" h="4790532">
                  <a:moveTo>
                    <a:pt x="0" y="0"/>
                  </a:moveTo>
                  <a:cubicBezTo>
                    <a:pt x="173789" y="1482944"/>
                    <a:pt x="292434" y="3877093"/>
                    <a:pt x="300790" y="4790532"/>
                  </a:cubicBezTo>
                </a:path>
              </a:pathLst>
            </a:cu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884860" y="4290766"/>
              <a:ext cx="111487" cy="598908"/>
            </a:xfrm>
            <a:custGeom>
              <a:avLst/>
              <a:gdLst>
                <a:gd name="connsiteX0" fmla="*/ 0 w 160566"/>
                <a:gd name="connsiteY0" fmla="*/ 0 h 5654842"/>
                <a:gd name="connsiteX1" fmla="*/ 66842 w 160566"/>
                <a:gd name="connsiteY1" fmla="*/ 4331369 h 5654842"/>
                <a:gd name="connsiteX2" fmla="*/ 147053 w 160566"/>
                <a:gd name="connsiteY2" fmla="*/ 5173579 h 5654842"/>
                <a:gd name="connsiteX3" fmla="*/ 160421 w 160566"/>
                <a:gd name="connsiteY3" fmla="*/ 5654842 h 5654842"/>
                <a:gd name="connsiteX0" fmla="*/ 0 w 163763"/>
                <a:gd name="connsiteY0" fmla="*/ 0 h 5702911"/>
                <a:gd name="connsiteX1" fmla="*/ 147053 w 163763"/>
                <a:gd name="connsiteY1" fmla="*/ 5173579 h 5702911"/>
                <a:gd name="connsiteX2" fmla="*/ 160421 w 163763"/>
                <a:gd name="connsiteY2" fmla="*/ 5654842 h 5702911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75175"/>
                <a:gd name="connsiteY0" fmla="*/ 0 h 5654842"/>
                <a:gd name="connsiteX1" fmla="*/ 160421 w 175175"/>
                <a:gd name="connsiteY1" fmla="*/ 5654842 h 5654842"/>
                <a:gd name="connsiteX0" fmla="*/ 0 w 184029"/>
                <a:gd name="connsiteY0" fmla="*/ 0 h 5654842"/>
                <a:gd name="connsiteX1" fmla="*/ 160421 w 184029"/>
                <a:gd name="connsiteY1" fmla="*/ 5654842 h 5654842"/>
                <a:gd name="connsiteX0" fmla="*/ 0 w 173188"/>
                <a:gd name="connsiteY0" fmla="*/ 0 h 5654842"/>
                <a:gd name="connsiteX1" fmla="*/ 160421 w 173188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315829"/>
                <a:gd name="connsiteY0" fmla="*/ 0 h 5582816"/>
                <a:gd name="connsiteX1" fmla="*/ 315829 w 315829"/>
                <a:gd name="connsiteY1" fmla="*/ 5582816 h 5582816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4350" h="4790532">
                  <a:moveTo>
                    <a:pt x="0" y="0"/>
                  </a:moveTo>
                  <a:cubicBezTo>
                    <a:pt x="110089" y="2053670"/>
                    <a:pt x="139551" y="3154182"/>
                    <a:pt x="224350" y="4790532"/>
                  </a:cubicBezTo>
                </a:path>
              </a:pathLst>
            </a:cu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92245" y="3386162"/>
              <a:ext cx="122636" cy="598908"/>
            </a:xfrm>
            <a:custGeom>
              <a:avLst/>
              <a:gdLst>
                <a:gd name="connsiteX0" fmla="*/ 0 w 160566"/>
                <a:gd name="connsiteY0" fmla="*/ 0 h 5654842"/>
                <a:gd name="connsiteX1" fmla="*/ 66842 w 160566"/>
                <a:gd name="connsiteY1" fmla="*/ 4331369 h 5654842"/>
                <a:gd name="connsiteX2" fmla="*/ 147053 w 160566"/>
                <a:gd name="connsiteY2" fmla="*/ 5173579 h 5654842"/>
                <a:gd name="connsiteX3" fmla="*/ 160421 w 160566"/>
                <a:gd name="connsiteY3" fmla="*/ 5654842 h 5654842"/>
                <a:gd name="connsiteX0" fmla="*/ 0 w 163763"/>
                <a:gd name="connsiteY0" fmla="*/ 0 h 5702911"/>
                <a:gd name="connsiteX1" fmla="*/ 147053 w 163763"/>
                <a:gd name="connsiteY1" fmla="*/ 5173579 h 5702911"/>
                <a:gd name="connsiteX2" fmla="*/ 160421 w 163763"/>
                <a:gd name="connsiteY2" fmla="*/ 5654842 h 5702911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75175"/>
                <a:gd name="connsiteY0" fmla="*/ 0 h 5654842"/>
                <a:gd name="connsiteX1" fmla="*/ 160421 w 175175"/>
                <a:gd name="connsiteY1" fmla="*/ 5654842 h 5654842"/>
                <a:gd name="connsiteX0" fmla="*/ 0 w 184029"/>
                <a:gd name="connsiteY0" fmla="*/ 0 h 5654842"/>
                <a:gd name="connsiteX1" fmla="*/ 160421 w 184029"/>
                <a:gd name="connsiteY1" fmla="*/ 5654842 h 5654842"/>
                <a:gd name="connsiteX0" fmla="*/ 0 w 173188"/>
                <a:gd name="connsiteY0" fmla="*/ 0 h 5654842"/>
                <a:gd name="connsiteX1" fmla="*/ 160421 w 173188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315829"/>
                <a:gd name="connsiteY0" fmla="*/ 0 h 5582816"/>
                <a:gd name="connsiteX1" fmla="*/ 315829 w 315829"/>
                <a:gd name="connsiteY1" fmla="*/ 5582816 h 5582816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4350" h="4790532">
                  <a:moveTo>
                    <a:pt x="0" y="0"/>
                  </a:moveTo>
                  <a:cubicBezTo>
                    <a:pt x="71867" y="1482949"/>
                    <a:pt x="152290" y="3268325"/>
                    <a:pt x="224350" y="4790532"/>
                  </a:cubicBezTo>
                </a:path>
              </a:pathLst>
            </a:cu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503560" y="2470718"/>
              <a:ext cx="148390" cy="724679"/>
            </a:xfrm>
            <a:custGeom>
              <a:avLst/>
              <a:gdLst>
                <a:gd name="connsiteX0" fmla="*/ 0 w 160566"/>
                <a:gd name="connsiteY0" fmla="*/ 0 h 5654842"/>
                <a:gd name="connsiteX1" fmla="*/ 66842 w 160566"/>
                <a:gd name="connsiteY1" fmla="*/ 4331369 h 5654842"/>
                <a:gd name="connsiteX2" fmla="*/ 147053 w 160566"/>
                <a:gd name="connsiteY2" fmla="*/ 5173579 h 5654842"/>
                <a:gd name="connsiteX3" fmla="*/ 160421 w 160566"/>
                <a:gd name="connsiteY3" fmla="*/ 5654842 h 5654842"/>
                <a:gd name="connsiteX0" fmla="*/ 0 w 163763"/>
                <a:gd name="connsiteY0" fmla="*/ 0 h 5702911"/>
                <a:gd name="connsiteX1" fmla="*/ 147053 w 163763"/>
                <a:gd name="connsiteY1" fmla="*/ 5173579 h 5702911"/>
                <a:gd name="connsiteX2" fmla="*/ 160421 w 163763"/>
                <a:gd name="connsiteY2" fmla="*/ 5654842 h 5702911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75175"/>
                <a:gd name="connsiteY0" fmla="*/ 0 h 5654842"/>
                <a:gd name="connsiteX1" fmla="*/ 160421 w 175175"/>
                <a:gd name="connsiteY1" fmla="*/ 5654842 h 5654842"/>
                <a:gd name="connsiteX0" fmla="*/ 0 w 184029"/>
                <a:gd name="connsiteY0" fmla="*/ 0 h 5654842"/>
                <a:gd name="connsiteX1" fmla="*/ 160421 w 184029"/>
                <a:gd name="connsiteY1" fmla="*/ 5654842 h 5654842"/>
                <a:gd name="connsiteX0" fmla="*/ 0 w 173188"/>
                <a:gd name="connsiteY0" fmla="*/ 0 h 5654842"/>
                <a:gd name="connsiteX1" fmla="*/ 160421 w 173188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315829"/>
                <a:gd name="connsiteY0" fmla="*/ 0 h 5582816"/>
                <a:gd name="connsiteX1" fmla="*/ 315829 w 315829"/>
                <a:gd name="connsiteY1" fmla="*/ 5582816 h 5582816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4350" h="4790532">
                  <a:moveTo>
                    <a:pt x="0" y="0"/>
                  </a:moveTo>
                  <a:cubicBezTo>
                    <a:pt x="71867" y="1482949"/>
                    <a:pt x="152290" y="3268325"/>
                    <a:pt x="224350" y="4790532"/>
                  </a:cubicBezTo>
                </a:path>
              </a:pathLst>
            </a:cu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228660" y="1418967"/>
              <a:ext cx="238984" cy="876862"/>
            </a:xfrm>
            <a:custGeom>
              <a:avLst/>
              <a:gdLst>
                <a:gd name="connsiteX0" fmla="*/ 0 w 160566"/>
                <a:gd name="connsiteY0" fmla="*/ 0 h 5654842"/>
                <a:gd name="connsiteX1" fmla="*/ 66842 w 160566"/>
                <a:gd name="connsiteY1" fmla="*/ 4331369 h 5654842"/>
                <a:gd name="connsiteX2" fmla="*/ 147053 w 160566"/>
                <a:gd name="connsiteY2" fmla="*/ 5173579 h 5654842"/>
                <a:gd name="connsiteX3" fmla="*/ 160421 w 160566"/>
                <a:gd name="connsiteY3" fmla="*/ 5654842 h 5654842"/>
                <a:gd name="connsiteX0" fmla="*/ 0 w 163763"/>
                <a:gd name="connsiteY0" fmla="*/ 0 h 5702911"/>
                <a:gd name="connsiteX1" fmla="*/ 147053 w 163763"/>
                <a:gd name="connsiteY1" fmla="*/ 5173579 h 5702911"/>
                <a:gd name="connsiteX2" fmla="*/ 160421 w 163763"/>
                <a:gd name="connsiteY2" fmla="*/ 5654842 h 5702911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75175"/>
                <a:gd name="connsiteY0" fmla="*/ 0 h 5654842"/>
                <a:gd name="connsiteX1" fmla="*/ 160421 w 175175"/>
                <a:gd name="connsiteY1" fmla="*/ 5654842 h 5654842"/>
                <a:gd name="connsiteX0" fmla="*/ 0 w 184029"/>
                <a:gd name="connsiteY0" fmla="*/ 0 h 5654842"/>
                <a:gd name="connsiteX1" fmla="*/ 160421 w 184029"/>
                <a:gd name="connsiteY1" fmla="*/ 5654842 h 5654842"/>
                <a:gd name="connsiteX0" fmla="*/ 0 w 173188"/>
                <a:gd name="connsiteY0" fmla="*/ 0 h 5654842"/>
                <a:gd name="connsiteX1" fmla="*/ 160421 w 173188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315829"/>
                <a:gd name="connsiteY0" fmla="*/ 0 h 5582816"/>
                <a:gd name="connsiteX1" fmla="*/ 315829 w 315829"/>
                <a:gd name="connsiteY1" fmla="*/ 5582816 h 5582816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  <a:gd name="connsiteX0" fmla="*/ 0 w 224350"/>
                <a:gd name="connsiteY0" fmla="*/ 0 h 4790532"/>
                <a:gd name="connsiteX1" fmla="*/ 224350 w 224350"/>
                <a:gd name="connsiteY1" fmla="*/ 4790532 h 479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4350" h="4790532">
                  <a:moveTo>
                    <a:pt x="0" y="0"/>
                  </a:moveTo>
                  <a:cubicBezTo>
                    <a:pt x="98659" y="1508933"/>
                    <a:pt x="179083" y="3268324"/>
                    <a:pt x="224350" y="4790532"/>
                  </a:cubicBezTo>
                </a:path>
              </a:pathLst>
            </a:cu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1131307" y="6132476"/>
              <a:ext cx="32530" cy="449968"/>
            </a:xfrm>
            <a:custGeom>
              <a:avLst/>
              <a:gdLst>
                <a:gd name="connsiteX0" fmla="*/ 0 w 160566"/>
                <a:gd name="connsiteY0" fmla="*/ 0 h 5654842"/>
                <a:gd name="connsiteX1" fmla="*/ 66842 w 160566"/>
                <a:gd name="connsiteY1" fmla="*/ 4331369 h 5654842"/>
                <a:gd name="connsiteX2" fmla="*/ 147053 w 160566"/>
                <a:gd name="connsiteY2" fmla="*/ 5173579 h 5654842"/>
                <a:gd name="connsiteX3" fmla="*/ 160421 w 160566"/>
                <a:gd name="connsiteY3" fmla="*/ 5654842 h 5654842"/>
                <a:gd name="connsiteX0" fmla="*/ 0 w 163763"/>
                <a:gd name="connsiteY0" fmla="*/ 0 h 5702911"/>
                <a:gd name="connsiteX1" fmla="*/ 147053 w 163763"/>
                <a:gd name="connsiteY1" fmla="*/ 5173579 h 5702911"/>
                <a:gd name="connsiteX2" fmla="*/ 160421 w 163763"/>
                <a:gd name="connsiteY2" fmla="*/ 5654842 h 5702911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75175"/>
                <a:gd name="connsiteY0" fmla="*/ 0 h 5654842"/>
                <a:gd name="connsiteX1" fmla="*/ 160421 w 175175"/>
                <a:gd name="connsiteY1" fmla="*/ 5654842 h 5654842"/>
                <a:gd name="connsiteX0" fmla="*/ 0 w 184029"/>
                <a:gd name="connsiteY0" fmla="*/ 0 h 5654842"/>
                <a:gd name="connsiteX1" fmla="*/ 160421 w 184029"/>
                <a:gd name="connsiteY1" fmla="*/ 5654842 h 5654842"/>
                <a:gd name="connsiteX0" fmla="*/ 0 w 173188"/>
                <a:gd name="connsiteY0" fmla="*/ 0 h 5654842"/>
                <a:gd name="connsiteX1" fmla="*/ 160421 w 173188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315829"/>
                <a:gd name="connsiteY0" fmla="*/ 0 h 5582816"/>
                <a:gd name="connsiteX1" fmla="*/ 315829 w 315829"/>
                <a:gd name="connsiteY1" fmla="*/ 5582816 h 5582816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790" h="4790532">
                  <a:moveTo>
                    <a:pt x="0" y="0"/>
                  </a:moveTo>
                  <a:cubicBezTo>
                    <a:pt x="128649" y="1482941"/>
                    <a:pt x="292434" y="3877093"/>
                    <a:pt x="300790" y="4790532"/>
                  </a:cubicBezTo>
                </a:path>
              </a:pathLst>
            </a:cu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 flipH="1">
              <a:off x="1199650" y="6132652"/>
              <a:ext cx="10365" cy="449968"/>
            </a:xfrm>
            <a:custGeom>
              <a:avLst/>
              <a:gdLst>
                <a:gd name="connsiteX0" fmla="*/ 0 w 160566"/>
                <a:gd name="connsiteY0" fmla="*/ 0 h 5654842"/>
                <a:gd name="connsiteX1" fmla="*/ 66842 w 160566"/>
                <a:gd name="connsiteY1" fmla="*/ 4331369 h 5654842"/>
                <a:gd name="connsiteX2" fmla="*/ 147053 w 160566"/>
                <a:gd name="connsiteY2" fmla="*/ 5173579 h 5654842"/>
                <a:gd name="connsiteX3" fmla="*/ 160421 w 160566"/>
                <a:gd name="connsiteY3" fmla="*/ 5654842 h 5654842"/>
                <a:gd name="connsiteX0" fmla="*/ 0 w 163763"/>
                <a:gd name="connsiteY0" fmla="*/ 0 h 5702911"/>
                <a:gd name="connsiteX1" fmla="*/ 147053 w 163763"/>
                <a:gd name="connsiteY1" fmla="*/ 5173579 h 5702911"/>
                <a:gd name="connsiteX2" fmla="*/ 160421 w 163763"/>
                <a:gd name="connsiteY2" fmla="*/ 5654842 h 5702911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75175"/>
                <a:gd name="connsiteY0" fmla="*/ 0 h 5654842"/>
                <a:gd name="connsiteX1" fmla="*/ 160421 w 175175"/>
                <a:gd name="connsiteY1" fmla="*/ 5654842 h 5654842"/>
                <a:gd name="connsiteX0" fmla="*/ 0 w 184029"/>
                <a:gd name="connsiteY0" fmla="*/ 0 h 5654842"/>
                <a:gd name="connsiteX1" fmla="*/ 160421 w 184029"/>
                <a:gd name="connsiteY1" fmla="*/ 5654842 h 5654842"/>
                <a:gd name="connsiteX0" fmla="*/ 0 w 173188"/>
                <a:gd name="connsiteY0" fmla="*/ 0 h 5654842"/>
                <a:gd name="connsiteX1" fmla="*/ 160421 w 173188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315829"/>
                <a:gd name="connsiteY0" fmla="*/ 0 h 5582816"/>
                <a:gd name="connsiteX1" fmla="*/ 315829 w 315829"/>
                <a:gd name="connsiteY1" fmla="*/ 5582816 h 5582816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790" h="4790532">
                  <a:moveTo>
                    <a:pt x="0" y="0"/>
                  </a:moveTo>
                  <a:cubicBezTo>
                    <a:pt x="128649" y="1482941"/>
                    <a:pt x="292434" y="3877093"/>
                    <a:pt x="300790" y="4790532"/>
                  </a:cubicBezTo>
                </a:path>
              </a:pathLst>
            </a:cu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 flipH="1">
              <a:off x="1215664" y="5213571"/>
              <a:ext cx="35789" cy="658799"/>
            </a:xfrm>
            <a:custGeom>
              <a:avLst/>
              <a:gdLst>
                <a:gd name="connsiteX0" fmla="*/ 0 w 160566"/>
                <a:gd name="connsiteY0" fmla="*/ 0 h 5654842"/>
                <a:gd name="connsiteX1" fmla="*/ 66842 w 160566"/>
                <a:gd name="connsiteY1" fmla="*/ 4331369 h 5654842"/>
                <a:gd name="connsiteX2" fmla="*/ 147053 w 160566"/>
                <a:gd name="connsiteY2" fmla="*/ 5173579 h 5654842"/>
                <a:gd name="connsiteX3" fmla="*/ 160421 w 160566"/>
                <a:gd name="connsiteY3" fmla="*/ 5654842 h 5654842"/>
                <a:gd name="connsiteX0" fmla="*/ 0 w 163763"/>
                <a:gd name="connsiteY0" fmla="*/ 0 h 5702911"/>
                <a:gd name="connsiteX1" fmla="*/ 147053 w 163763"/>
                <a:gd name="connsiteY1" fmla="*/ 5173579 h 5702911"/>
                <a:gd name="connsiteX2" fmla="*/ 160421 w 163763"/>
                <a:gd name="connsiteY2" fmla="*/ 5654842 h 5702911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75175"/>
                <a:gd name="connsiteY0" fmla="*/ 0 h 5654842"/>
                <a:gd name="connsiteX1" fmla="*/ 160421 w 175175"/>
                <a:gd name="connsiteY1" fmla="*/ 5654842 h 5654842"/>
                <a:gd name="connsiteX0" fmla="*/ 0 w 184029"/>
                <a:gd name="connsiteY0" fmla="*/ 0 h 5654842"/>
                <a:gd name="connsiteX1" fmla="*/ 160421 w 184029"/>
                <a:gd name="connsiteY1" fmla="*/ 5654842 h 5654842"/>
                <a:gd name="connsiteX0" fmla="*/ 0 w 173188"/>
                <a:gd name="connsiteY0" fmla="*/ 0 h 5654842"/>
                <a:gd name="connsiteX1" fmla="*/ 160421 w 173188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315829"/>
                <a:gd name="connsiteY0" fmla="*/ 0 h 5582816"/>
                <a:gd name="connsiteX1" fmla="*/ 315829 w 315829"/>
                <a:gd name="connsiteY1" fmla="*/ 5582816 h 5582816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790" h="4790532">
                  <a:moveTo>
                    <a:pt x="0" y="0"/>
                  </a:moveTo>
                  <a:cubicBezTo>
                    <a:pt x="128649" y="1482941"/>
                    <a:pt x="292434" y="3877093"/>
                    <a:pt x="300790" y="4790532"/>
                  </a:cubicBezTo>
                </a:path>
              </a:pathLst>
            </a:cu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 flipH="1">
              <a:off x="1263088" y="4287141"/>
              <a:ext cx="35789" cy="658799"/>
            </a:xfrm>
            <a:custGeom>
              <a:avLst/>
              <a:gdLst>
                <a:gd name="connsiteX0" fmla="*/ 0 w 160566"/>
                <a:gd name="connsiteY0" fmla="*/ 0 h 5654842"/>
                <a:gd name="connsiteX1" fmla="*/ 66842 w 160566"/>
                <a:gd name="connsiteY1" fmla="*/ 4331369 h 5654842"/>
                <a:gd name="connsiteX2" fmla="*/ 147053 w 160566"/>
                <a:gd name="connsiteY2" fmla="*/ 5173579 h 5654842"/>
                <a:gd name="connsiteX3" fmla="*/ 160421 w 160566"/>
                <a:gd name="connsiteY3" fmla="*/ 5654842 h 5654842"/>
                <a:gd name="connsiteX0" fmla="*/ 0 w 163763"/>
                <a:gd name="connsiteY0" fmla="*/ 0 h 5702911"/>
                <a:gd name="connsiteX1" fmla="*/ 147053 w 163763"/>
                <a:gd name="connsiteY1" fmla="*/ 5173579 h 5702911"/>
                <a:gd name="connsiteX2" fmla="*/ 160421 w 163763"/>
                <a:gd name="connsiteY2" fmla="*/ 5654842 h 5702911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75175"/>
                <a:gd name="connsiteY0" fmla="*/ 0 h 5654842"/>
                <a:gd name="connsiteX1" fmla="*/ 160421 w 175175"/>
                <a:gd name="connsiteY1" fmla="*/ 5654842 h 5654842"/>
                <a:gd name="connsiteX0" fmla="*/ 0 w 184029"/>
                <a:gd name="connsiteY0" fmla="*/ 0 h 5654842"/>
                <a:gd name="connsiteX1" fmla="*/ 160421 w 184029"/>
                <a:gd name="connsiteY1" fmla="*/ 5654842 h 5654842"/>
                <a:gd name="connsiteX0" fmla="*/ 0 w 173188"/>
                <a:gd name="connsiteY0" fmla="*/ 0 h 5654842"/>
                <a:gd name="connsiteX1" fmla="*/ 160421 w 173188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315829"/>
                <a:gd name="connsiteY0" fmla="*/ 0 h 5582816"/>
                <a:gd name="connsiteX1" fmla="*/ 315829 w 315829"/>
                <a:gd name="connsiteY1" fmla="*/ 5582816 h 5582816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790" h="4790532">
                  <a:moveTo>
                    <a:pt x="0" y="0"/>
                  </a:moveTo>
                  <a:cubicBezTo>
                    <a:pt x="128649" y="1482941"/>
                    <a:pt x="292434" y="3877093"/>
                    <a:pt x="300790" y="4790532"/>
                  </a:cubicBezTo>
                </a:path>
              </a:pathLst>
            </a:cu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 flipH="1">
              <a:off x="1324777" y="3386162"/>
              <a:ext cx="64059" cy="658799"/>
            </a:xfrm>
            <a:custGeom>
              <a:avLst/>
              <a:gdLst>
                <a:gd name="connsiteX0" fmla="*/ 0 w 160566"/>
                <a:gd name="connsiteY0" fmla="*/ 0 h 5654842"/>
                <a:gd name="connsiteX1" fmla="*/ 66842 w 160566"/>
                <a:gd name="connsiteY1" fmla="*/ 4331369 h 5654842"/>
                <a:gd name="connsiteX2" fmla="*/ 147053 w 160566"/>
                <a:gd name="connsiteY2" fmla="*/ 5173579 h 5654842"/>
                <a:gd name="connsiteX3" fmla="*/ 160421 w 160566"/>
                <a:gd name="connsiteY3" fmla="*/ 5654842 h 5654842"/>
                <a:gd name="connsiteX0" fmla="*/ 0 w 163763"/>
                <a:gd name="connsiteY0" fmla="*/ 0 h 5702911"/>
                <a:gd name="connsiteX1" fmla="*/ 147053 w 163763"/>
                <a:gd name="connsiteY1" fmla="*/ 5173579 h 5702911"/>
                <a:gd name="connsiteX2" fmla="*/ 160421 w 163763"/>
                <a:gd name="connsiteY2" fmla="*/ 5654842 h 5702911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75175"/>
                <a:gd name="connsiteY0" fmla="*/ 0 h 5654842"/>
                <a:gd name="connsiteX1" fmla="*/ 160421 w 175175"/>
                <a:gd name="connsiteY1" fmla="*/ 5654842 h 5654842"/>
                <a:gd name="connsiteX0" fmla="*/ 0 w 184029"/>
                <a:gd name="connsiteY0" fmla="*/ 0 h 5654842"/>
                <a:gd name="connsiteX1" fmla="*/ 160421 w 184029"/>
                <a:gd name="connsiteY1" fmla="*/ 5654842 h 5654842"/>
                <a:gd name="connsiteX0" fmla="*/ 0 w 173188"/>
                <a:gd name="connsiteY0" fmla="*/ 0 h 5654842"/>
                <a:gd name="connsiteX1" fmla="*/ 160421 w 173188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315829"/>
                <a:gd name="connsiteY0" fmla="*/ 0 h 5582816"/>
                <a:gd name="connsiteX1" fmla="*/ 315829 w 315829"/>
                <a:gd name="connsiteY1" fmla="*/ 5582816 h 5582816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188698"/>
                <a:gd name="connsiteY0" fmla="*/ 0 h 4790532"/>
                <a:gd name="connsiteX1" fmla="*/ 188698 w 188698"/>
                <a:gd name="connsiteY1" fmla="*/ 4790532 h 4790532"/>
                <a:gd name="connsiteX0" fmla="*/ 0 w 188698"/>
                <a:gd name="connsiteY0" fmla="*/ 0 h 4790532"/>
                <a:gd name="connsiteX1" fmla="*/ 188698 w 188698"/>
                <a:gd name="connsiteY1" fmla="*/ 4790532 h 479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8698" h="4790532">
                  <a:moveTo>
                    <a:pt x="0" y="0"/>
                  </a:moveTo>
                  <a:cubicBezTo>
                    <a:pt x="72602" y="1482944"/>
                    <a:pt x="180342" y="3877093"/>
                    <a:pt x="188698" y="4790532"/>
                  </a:cubicBezTo>
                </a:path>
              </a:pathLst>
            </a:cu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flipH="1">
              <a:off x="1406463" y="2394643"/>
              <a:ext cx="99098" cy="800754"/>
            </a:xfrm>
            <a:custGeom>
              <a:avLst/>
              <a:gdLst>
                <a:gd name="connsiteX0" fmla="*/ 0 w 160566"/>
                <a:gd name="connsiteY0" fmla="*/ 0 h 5654842"/>
                <a:gd name="connsiteX1" fmla="*/ 66842 w 160566"/>
                <a:gd name="connsiteY1" fmla="*/ 4331369 h 5654842"/>
                <a:gd name="connsiteX2" fmla="*/ 147053 w 160566"/>
                <a:gd name="connsiteY2" fmla="*/ 5173579 h 5654842"/>
                <a:gd name="connsiteX3" fmla="*/ 160421 w 160566"/>
                <a:gd name="connsiteY3" fmla="*/ 5654842 h 5654842"/>
                <a:gd name="connsiteX0" fmla="*/ 0 w 163763"/>
                <a:gd name="connsiteY0" fmla="*/ 0 h 5702911"/>
                <a:gd name="connsiteX1" fmla="*/ 147053 w 163763"/>
                <a:gd name="connsiteY1" fmla="*/ 5173579 h 5702911"/>
                <a:gd name="connsiteX2" fmla="*/ 160421 w 163763"/>
                <a:gd name="connsiteY2" fmla="*/ 5654842 h 5702911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75175"/>
                <a:gd name="connsiteY0" fmla="*/ 0 h 5654842"/>
                <a:gd name="connsiteX1" fmla="*/ 160421 w 175175"/>
                <a:gd name="connsiteY1" fmla="*/ 5654842 h 5654842"/>
                <a:gd name="connsiteX0" fmla="*/ 0 w 184029"/>
                <a:gd name="connsiteY0" fmla="*/ 0 h 5654842"/>
                <a:gd name="connsiteX1" fmla="*/ 160421 w 184029"/>
                <a:gd name="connsiteY1" fmla="*/ 5654842 h 5654842"/>
                <a:gd name="connsiteX0" fmla="*/ 0 w 173188"/>
                <a:gd name="connsiteY0" fmla="*/ 0 h 5654842"/>
                <a:gd name="connsiteX1" fmla="*/ 160421 w 173188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315829"/>
                <a:gd name="connsiteY0" fmla="*/ 0 h 5582816"/>
                <a:gd name="connsiteX1" fmla="*/ 315829 w 315829"/>
                <a:gd name="connsiteY1" fmla="*/ 5582816 h 5582816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149797"/>
                <a:gd name="connsiteY0" fmla="*/ 0 h 4374734"/>
                <a:gd name="connsiteX1" fmla="*/ 149797 w 149797"/>
                <a:gd name="connsiteY1" fmla="*/ 4374734 h 4374734"/>
                <a:gd name="connsiteX0" fmla="*/ 0 w 149797"/>
                <a:gd name="connsiteY0" fmla="*/ 0 h 4374734"/>
                <a:gd name="connsiteX1" fmla="*/ 149797 w 149797"/>
                <a:gd name="connsiteY1" fmla="*/ 4374734 h 4374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9797" h="4374734">
                  <a:moveTo>
                    <a:pt x="0" y="0"/>
                  </a:moveTo>
                  <a:cubicBezTo>
                    <a:pt x="71129" y="1560899"/>
                    <a:pt x="112681" y="3435309"/>
                    <a:pt x="149797" y="4374734"/>
                  </a:cubicBezTo>
                </a:path>
              </a:pathLst>
            </a:cu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 flipH="1">
              <a:off x="1538230" y="1336122"/>
              <a:ext cx="99098" cy="800754"/>
            </a:xfrm>
            <a:custGeom>
              <a:avLst/>
              <a:gdLst>
                <a:gd name="connsiteX0" fmla="*/ 0 w 160566"/>
                <a:gd name="connsiteY0" fmla="*/ 0 h 5654842"/>
                <a:gd name="connsiteX1" fmla="*/ 66842 w 160566"/>
                <a:gd name="connsiteY1" fmla="*/ 4331369 h 5654842"/>
                <a:gd name="connsiteX2" fmla="*/ 147053 w 160566"/>
                <a:gd name="connsiteY2" fmla="*/ 5173579 h 5654842"/>
                <a:gd name="connsiteX3" fmla="*/ 160421 w 160566"/>
                <a:gd name="connsiteY3" fmla="*/ 5654842 h 5654842"/>
                <a:gd name="connsiteX0" fmla="*/ 0 w 163763"/>
                <a:gd name="connsiteY0" fmla="*/ 0 h 5702911"/>
                <a:gd name="connsiteX1" fmla="*/ 147053 w 163763"/>
                <a:gd name="connsiteY1" fmla="*/ 5173579 h 5702911"/>
                <a:gd name="connsiteX2" fmla="*/ 160421 w 163763"/>
                <a:gd name="connsiteY2" fmla="*/ 5654842 h 5702911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175175"/>
                <a:gd name="connsiteY0" fmla="*/ 0 h 5654842"/>
                <a:gd name="connsiteX1" fmla="*/ 160421 w 175175"/>
                <a:gd name="connsiteY1" fmla="*/ 5654842 h 5654842"/>
                <a:gd name="connsiteX0" fmla="*/ 0 w 184029"/>
                <a:gd name="connsiteY0" fmla="*/ 0 h 5654842"/>
                <a:gd name="connsiteX1" fmla="*/ 160421 w 184029"/>
                <a:gd name="connsiteY1" fmla="*/ 5654842 h 5654842"/>
                <a:gd name="connsiteX0" fmla="*/ 0 w 173188"/>
                <a:gd name="connsiteY0" fmla="*/ 0 h 5654842"/>
                <a:gd name="connsiteX1" fmla="*/ 160421 w 173188"/>
                <a:gd name="connsiteY1" fmla="*/ 5654842 h 5654842"/>
                <a:gd name="connsiteX0" fmla="*/ 0 w 160421"/>
                <a:gd name="connsiteY0" fmla="*/ 0 h 5654842"/>
                <a:gd name="connsiteX1" fmla="*/ 160421 w 160421"/>
                <a:gd name="connsiteY1" fmla="*/ 5654842 h 5654842"/>
                <a:gd name="connsiteX0" fmla="*/ 0 w 315829"/>
                <a:gd name="connsiteY0" fmla="*/ 0 h 5582816"/>
                <a:gd name="connsiteX1" fmla="*/ 315829 w 315829"/>
                <a:gd name="connsiteY1" fmla="*/ 5582816 h 5582816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300790"/>
                <a:gd name="connsiteY0" fmla="*/ 0 h 4790532"/>
                <a:gd name="connsiteX1" fmla="*/ 300790 w 300790"/>
                <a:gd name="connsiteY1" fmla="*/ 4790532 h 4790532"/>
                <a:gd name="connsiteX0" fmla="*/ 0 w 149797"/>
                <a:gd name="connsiteY0" fmla="*/ 0 h 4374734"/>
                <a:gd name="connsiteX1" fmla="*/ 149797 w 149797"/>
                <a:gd name="connsiteY1" fmla="*/ 4374734 h 4374734"/>
                <a:gd name="connsiteX0" fmla="*/ 0 w 149797"/>
                <a:gd name="connsiteY0" fmla="*/ 0 h 4374734"/>
                <a:gd name="connsiteX1" fmla="*/ 149797 w 149797"/>
                <a:gd name="connsiteY1" fmla="*/ 4374734 h 4374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9797" h="4374734">
                  <a:moveTo>
                    <a:pt x="0" y="0"/>
                  </a:moveTo>
                  <a:cubicBezTo>
                    <a:pt x="71129" y="1560899"/>
                    <a:pt x="112681" y="3435309"/>
                    <a:pt x="149797" y="4374734"/>
                  </a:cubicBezTo>
                </a:path>
              </a:pathLst>
            </a:cu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1175818" y="6134839"/>
              <a:ext cx="0" cy="456541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163837" y="5229940"/>
              <a:ext cx="0" cy="668423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163962" y="4329226"/>
              <a:ext cx="0" cy="668423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175818" y="3405312"/>
              <a:ext cx="0" cy="668423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175818" y="2471762"/>
              <a:ext cx="0" cy="668423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178411" y="1407605"/>
              <a:ext cx="0" cy="808792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Oval 46"/>
          <p:cNvSpPr/>
          <p:nvPr/>
        </p:nvSpPr>
        <p:spPr>
          <a:xfrm>
            <a:off x="4918568" y="4167047"/>
            <a:ext cx="262112" cy="28347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623472" y="1037265"/>
            <a:ext cx="158248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First</a:t>
            </a:r>
            <a:r>
              <a:rPr lang="en-US" dirty="0" smtClean="0"/>
              <a:t> strip layer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068415" y="1037265"/>
            <a:ext cx="159716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Fifth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strip layer</a:t>
            </a: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7926677" y="4183889"/>
            <a:ext cx="262112" cy="28347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4"/>
          <a:srcRect l="1152" r="-1"/>
          <a:stretch/>
        </p:blipFill>
        <p:spPr>
          <a:xfrm>
            <a:off x="2886048" y="5035014"/>
            <a:ext cx="6300447" cy="1889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2" name="TextBox 51"/>
          <p:cNvSpPr txBox="1"/>
          <p:nvPr/>
        </p:nvSpPr>
        <p:spPr>
          <a:xfrm>
            <a:off x="2934765" y="4644194"/>
            <a:ext cx="4225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Consistent with simulation by Nick Edwards: 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90016" y="866883"/>
            <a:ext cx="2192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Sim</a:t>
            </a:r>
            <a:r>
              <a:rPr lang="en-US" dirty="0" smtClean="0"/>
              <a:t>. Marco </a:t>
            </a:r>
            <a:r>
              <a:rPr lang="en-US" dirty="0" err="1" smtClean="0"/>
              <a:t>Battaglia</a:t>
            </a:r>
            <a:endParaRPr lang="en-US" dirty="0" smtClean="0"/>
          </a:p>
          <a:p>
            <a:r>
              <a:rPr lang="en-US" dirty="0"/>
              <a:t>[high </a:t>
            </a:r>
            <a:r>
              <a:rPr lang="en-US" dirty="0" err="1"/>
              <a:t>pT</a:t>
            </a:r>
            <a:r>
              <a:rPr lang="en-US" dirty="0"/>
              <a:t> H ➝ bb jets]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776216" y="6087070"/>
            <a:ext cx="1443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roups of strips</a:t>
            </a:r>
            <a:endParaRPr lang="en-US" dirty="0"/>
          </a:p>
        </p:txBody>
      </p:sp>
      <p:sp>
        <p:nvSpPr>
          <p:cNvPr id="55" name="Footer Placeholder 9"/>
          <p:cNvSpPr txBox="1">
            <a:spLocks/>
          </p:cNvSpPr>
          <p:nvPr/>
        </p:nvSpPr>
        <p:spPr>
          <a:xfrm>
            <a:off x="811565" y="65087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ITk week</a:t>
            </a:r>
            <a:endParaRPr lang="en-US"/>
          </a:p>
        </p:txBody>
      </p:sp>
      <p:sp>
        <p:nvSpPr>
          <p:cNvPr id="56" name="Slide Number Placeholder 10"/>
          <p:cNvSpPr txBox="1">
            <a:spLocks/>
          </p:cNvSpPr>
          <p:nvPr/>
        </p:nvSpPr>
        <p:spPr>
          <a:xfrm>
            <a:off x="8695678" y="65087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68D9B-D072-4743-BB6F-F0C99856A50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 rot="19908238">
            <a:off x="3635052" y="2697968"/>
            <a:ext cx="40892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x-none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Outdated</a:t>
            </a:r>
            <a:endParaRPr lang="x-none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356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ounded Rectangle 48"/>
          <p:cNvSpPr/>
          <p:nvPr/>
        </p:nvSpPr>
        <p:spPr>
          <a:xfrm>
            <a:off x="1584284" y="4026122"/>
            <a:ext cx="5027808" cy="2114980"/>
          </a:xfrm>
          <a:prstGeom prst="roundRect">
            <a:avLst/>
          </a:prstGeom>
          <a:solidFill>
            <a:sysClr val="windowText" lastClr="000000">
              <a:alpha val="18000"/>
            </a:sys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99552" y="3941305"/>
            <a:ext cx="7842301" cy="34640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3</a:t>
            </a:fld>
            <a:endParaRPr lang="en-US"/>
          </a:p>
        </p:txBody>
      </p:sp>
      <p:sp>
        <p:nvSpPr>
          <p:cNvPr id="44" name="Slide Number Placeholder 4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CADD46B-B7E4-B14D-9780-EB27746D801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6" name="Slide Number Placeholder 4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68D9B-D072-4743-BB6F-F0C99856A50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99552" y="4297626"/>
            <a:ext cx="7853528" cy="2046434"/>
          </a:xfrm>
          <a:prstGeom prst="rect">
            <a:avLst/>
          </a:prstGeom>
          <a:gradFill flip="none" rotWithShape="1">
            <a:gsLst>
              <a:gs pos="0">
                <a:srgbClr val="E2751D">
                  <a:tint val="100000"/>
                  <a:shade val="100000"/>
                  <a:satMod val="130000"/>
                </a:srgbClr>
              </a:gs>
              <a:gs pos="100000">
                <a:srgbClr val="E2751D">
                  <a:tint val="50000"/>
                  <a:shade val="100000"/>
                  <a:satMod val="350000"/>
                </a:srgbClr>
              </a:gs>
            </a:gsLst>
            <a:lin ang="16200000" scaled="0"/>
            <a:tileRect/>
          </a:gradFill>
          <a:ln w="9525" cap="flat" cmpd="sng" algn="ctr">
            <a:solidFill>
              <a:srgbClr val="E2751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160622" y="4294901"/>
            <a:ext cx="3905190" cy="1106834"/>
          </a:xfrm>
          <a:prstGeom prst="rect">
            <a:avLst/>
          </a:prstGeom>
          <a:gradFill flip="none" rotWithShape="1">
            <a:gsLst>
              <a:gs pos="0">
                <a:srgbClr val="2C7C9F">
                  <a:tint val="100000"/>
                  <a:shade val="100000"/>
                  <a:satMod val="130000"/>
                </a:srgbClr>
              </a:gs>
              <a:gs pos="100000">
                <a:srgbClr val="2C7C9F">
                  <a:tint val="50000"/>
                  <a:shade val="100000"/>
                  <a:satMod val="350000"/>
                </a:srgbClr>
              </a:gs>
            </a:gsLst>
            <a:lin ang="16200000" scaled="0"/>
            <a:tileRect/>
          </a:gradFill>
          <a:ln w="9525" cap="flat" cmpd="sng" algn="ctr">
            <a:solidFill>
              <a:srgbClr val="2C7C9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193725" y="5013347"/>
            <a:ext cx="83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srgbClr val="09213B">
                    <a:lumMod val="90000"/>
                    <a:lumOff val="10000"/>
                  </a:srgbClr>
                </a:solidFill>
              </a:rPr>
              <a:t>N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9213B">
                    <a:lumMod val="90000"/>
                    <a:lumOff val="10000"/>
                  </a:srgbClr>
                </a:solidFill>
                <a:effectLst/>
                <a:uLnTx/>
                <a:uFillTx/>
              </a:rPr>
              <a:t>well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9213B">
                  <a:lumMod val="90000"/>
                  <a:lumOff val="10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841308" y="5974728"/>
            <a:ext cx="700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E2751D">
                    <a:lumMod val="50000"/>
                  </a:srgbClr>
                </a:solidFill>
                <a:effectLst/>
                <a:uLnTx/>
                <a:uFillTx/>
              </a:rPr>
              <a:t>p sub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E2751D">
                  <a:lumMod val="50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82061" y="5683960"/>
            <a:ext cx="110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</a:rPr>
              <a:t>depletion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933286" y="4297626"/>
            <a:ext cx="228443" cy="226364"/>
          </a:xfrm>
          <a:prstGeom prst="rect">
            <a:avLst/>
          </a:prstGeom>
          <a:gradFill rotWithShape="1">
            <a:gsLst>
              <a:gs pos="0">
                <a:srgbClr val="2C7C9F">
                  <a:tint val="100000"/>
                  <a:shade val="100000"/>
                  <a:satMod val="130000"/>
                </a:srgbClr>
              </a:gs>
              <a:gs pos="100000">
                <a:srgbClr val="2C7C9F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C7C9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5" name="Straight Connector 64"/>
          <p:cNvCxnSpPr>
            <a:stCxn id="64" idx="0"/>
          </p:cNvCxnSpPr>
          <p:nvPr/>
        </p:nvCxnSpPr>
        <p:spPr>
          <a:xfrm flipV="1">
            <a:off x="1047508" y="4105917"/>
            <a:ext cx="0" cy="191709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6" name="TextBox 65"/>
          <p:cNvSpPr txBox="1"/>
          <p:nvPr/>
        </p:nvSpPr>
        <p:spPr>
          <a:xfrm>
            <a:off x="735569" y="379521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-HV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3764488" y="3810186"/>
            <a:ext cx="840362" cy="29112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853681" y="5356782"/>
            <a:ext cx="25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950032" y="5742352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007472" y="5479302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708812" y="5655442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086742" y="5356782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883042" y="5972112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780551" y="5497312"/>
            <a:ext cx="25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065431" y="5604142"/>
            <a:ext cx="25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626241" y="5983982"/>
            <a:ext cx="25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017951" y="5829672"/>
            <a:ext cx="25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626241" y="5710972"/>
            <a:ext cx="25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681252" y="5841542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flipV="1">
            <a:off x="3659942" y="5084853"/>
            <a:ext cx="0" cy="80827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3830147" y="5084853"/>
            <a:ext cx="0" cy="501872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4000352" y="5084853"/>
            <a:ext cx="0" cy="342785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3514196" y="4727391"/>
            <a:ext cx="63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Drift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877270" y="1446575"/>
            <a:ext cx="3332673" cy="2035902"/>
            <a:chOff x="3868560" y="1151819"/>
            <a:chExt cx="4327112" cy="2643396"/>
          </a:xfrm>
        </p:grpSpPr>
        <p:grpSp>
          <p:nvGrpSpPr>
            <p:cNvPr id="87" name="Group 86"/>
            <p:cNvGrpSpPr/>
            <p:nvPr/>
          </p:nvGrpSpPr>
          <p:grpSpPr>
            <a:xfrm>
              <a:off x="3868560" y="1151819"/>
              <a:ext cx="4327112" cy="2643396"/>
              <a:chOff x="3001441" y="3160902"/>
              <a:chExt cx="2332559" cy="1108459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3001441" y="3160902"/>
                <a:ext cx="2332559" cy="1108459"/>
              </a:xfrm>
              <a:prstGeom prst="rect">
                <a:avLst/>
              </a:prstGeom>
              <a:pattFill prst="lgGrid">
                <a:fgClr>
                  <a:schemeClr val="tx1"/>
                </a:fgClr>
                <a:bgClr>
                  <a:prstClr val="white"/>
                </a:bgClr>
              </a:patt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Freeform 84"/>
              <p:cNvSpPr/>
              <p:nvPr/>
            </p:nvSpPr>
            <p:spPr>
              <a:xfrm>
                <a:off x="3055870" y="3430241"/>
                <a:ext cx="2126191" cy="675676"/>
              </a:xfrm>
              <a:custGeom>
                <a:avLst/>
                <a:gdLst>
                  <a:gd name="connsiteX0" fmla="*/ 0 w 2804719"/>
                  <a:gd name="connsiteY0" fmla="*/ 62808 h 715646"/>
                  <a:gd name="connsiteX1" fmla="*/ 1005465 w 2804719"/>
                  <a:gd name="connsiteY1" fmla="*/ 62808 h 715646"/>
                  <a:gd name="connsiteX2" fmla="*/ 1340620 w 2804719"/>
                  <a:gd name="connsiteY2" fmla="*/ 715531 h 715646"/>
                  <a:gd name="connsiteX3" fmla="*/ 2010930 w 2804719"/>
                  <a:gd name="connsiteY3" fmla="*/ 115731 h 715646"/>
                  <a:gd name="connsiteX4" fmla="*/ 2804719 w 2804719"/>
                  <a:gd name="connsiteY4" fmla="*/ 62808 h 715646"/>
                  <a:gd name="connsiteX0" fmla="*/ 0 w 2804719"/>
                  <a:gd name="connsiteY0" fmla="*/ 25560 h 678338"/>
                  <a:gd name="connsiteX1" fmla="*/ 1005465 w 2804719"/>
                  <a:gd name="connsiteY1" fmla="*/ 113766 h 678338"/>
                  <a:gd name="connsiteX2" fmla="*/ 1340620 w 2804719"/>
                  <a:gd name="connsiteY2" fmla="*/ 678283 h 678338"/>
                  <a:gd name="connsiteX3" fmla="*/ 2010930 w 2804719"/>
                  <a:gd name="connsiteY3" fmla="*/ 78483 h 678338"/>
                  <a:gd name="connsiteX4" fmla="*/ 2804719 w 2804719"/>
                  <a:gd name="connsiteY4" fmla="*/ 25560 h 678338"/>
                  <a:gd name="connsiteX0" fmla="*/ 0 w 2804719"/>
                  <a:gd name="connsiteY0" fmla="*/ 25560 h 678297"/>
                  <a:gd name="connsiteX1" fmla="*/ 1005465 w 2804719"/>
                  <a:gd name="connsiteY1" fmla="*/ 113766 h 678297"/>
                  <a:gd name="connsiteX2" fmla="*/ 1340620 w 2804719"/>
                  <a:gd name="connsiteY2" fmla="*/ 678283 h 678297"/>
                  <a:gd name="connsiteX3" fmla="*/ 1958011 w 2804719"/>
                  <a:gd name="connsiteY3" fmla="*/ 131407 h 678297"/>
                  <a:gd name="connsiteX4" fmla="*/ 2804719 w 2804719"/>
                  <a:gd name="connsiteY4" fmla="*/ 25560 h 678297"/>
                  <a:gd name="connsiteX0" fmla="*/ 0 w 2804719"/>
                  <a:gd name="connsiteY0" fmla="*/ 25560 h 678297"/>
                  <a:gd name="connsiteX1" fmla="*/ 1005465 w 2804719"/>
                  <a:gd name="connsiteY1" fmla="*/ 113766 h 678297"/>
                  <a:gd name="connsiteX2" fmla="*/ 1340620 w 2804719"/>
                  <a:gd name="connsiteY2" fmla="*/ 678283 h 678297"/>
                  <a:gd name="connsiteX3" fmla="*/ 1958011 w 2804719"/>
                  <a:gd name="connsiteY3" fmla="*/ 131407 h 678297"/>
                  <a:gd name="connsiteX4" fmla="*/ 2804719 w 2804719"/>
                  <a:gd name="connsiteY4" fmla="*/ 25560 h 678297"/>
                  <a:gd name="connsiteX0" fmla="*/ 0 w 2804719"/>
                  <a:gd name="connsiteY0" fmla="*/ 25560 h 678296"/>
                  <a:gd name="connsiteX1" fmla="*/ 1005465 w 2804719"/>
                  <a:gd name="connsiteY1" fmla="*/ 113766 h 678296"/>
                  <a:gd name="connsiteX2" fmla="*/ 1340620 w 2804719"/>
                  <a:gd name="connsiteY2" fmla="*/ 678283 h 678296"/>
                  <a:gd name="connsiteX3" fmla="*/ 1958011 w 2804719"/>
                  <a:gd name="connsiteY3" fmla="*/ 131407 h 678296"/>
                  <a:gd name="connsiteX4" fmla="*/ 2804719 w 2804719"/>
                  <a:gd name="connsiteY4" fmla="*/ 25560 h 678296"/>
                  <a:gd name="connsiteX0" fmla="*/ 0 w 2804719"/>
                  <a:gd name="connsiteY0" fmla="*/ 21915 h 695069"/>
                  <a:gd name="connsiteX1" fmla="*/ 1005465 w 2804719"/>
                  <a:gd name="connsiteY1" fmla="*/ 130539 h 695069"/>
                  <a:gd name="connsiteX2" fmla="*/ 1340620 w 2804719"/>
                  <a:gd name="connsiteY2" fmla="*/ 695056 h 695069"/>
                  <a:gd name="connsiteX3" fmla="*/ 1958011 w 2804719"/>
                  <a:gd name="connsiteY3" fmla="*/ 148180 h 695069"/>
                  <a:gd name="connsiteX4" fmla="*/ 2804719 w 2804719"/>
                  <a:gd name="connsiteY4" fmla="*/ 42333 h 695069"/>
                  <a:gd name="connsiteX0" fmla="*/ 0 w 2804719"/>
                  <a:gd name="connsiteY0" fmla="*/ 0 h 673154"/>
                  <a:gd name="connsiteX1" fmla="*/ 1005465 w 2804719"/>
                  <a:gd name="connsiteY1" fmla="*/ 108624 h 673154"/>
                  <a:gd name="connsiteX2" fmla="*/ 1340620 w 2804719"/>
                  <a:gd name="connsiteY2" fmla="*/ 673141 h 673154"/>
                  <a:gd name="connsiteX3" fmla="*/ 1958011 w 2804719"/>
                  <a:gd name="connsiteY3" fmla="*/ 126265 h 673154"/>
                  <a:gd name="connsiteX4" fmla="*/ 2804719 w 2804719"/>
                  <a:gd name="connsiteY4" fmla="*/ 20418 h 673154"/>
                  <a:gd name="connsiteX0" fmla="*/ 0 w 2804719"/>
                  <a:gd name="connsiteY0" fmla="*/ 0 h 673154"/>
                  <a:gd name="connsiteX1" fmla="*/ 1005465 w 2804719"/>
                  <a:gd name="connsiteY1" fmla="*/ 108624 h 673154"/>
                  <a:gd name="connsiteX2" fmla="*/ 1340620 w 2804719"/>
                  <a:gd name="connsiteY2" fmla="*/ 673141 h 673154"/>
                  <a:gd name="connsiteX3" fmla="*/ 1958011 w 2804719"/>
                  <a:gd name="connsiteY3" fmla="*/ 126265 h 673154"/>
                  <a:gd name="connsiteX4" fmla="*/ 2804719 w 2804719"/>
                  <a:gd name="connsiteY4" fmla="*/ 20418 h 673154"/>
                  <a:gd name="connsiteX0" fmla="*/ 0 w 2804719"/>
                  <a:gd name="connsiteY0" fmla="*/ 505 h 673659"/>
                  <a:gd name="connsiteX1" fmla="*/ 1005465 w 2804719"/>
                  <a:gd name="connsiteY1" fmla="*/ 109129 h 673659"/>
                  <a:gd name="connsiteX2" fmla="*/ 1340620 w 2804719"/>
                  <a:gd name="connsiteY2" fmla="*/ 673646 h 673659"/>
                  <a:gd name="connsiteX3" fmla="*/ 1958011 w 2804719"/>
                  <a:gd name="connsiteY3" fmla="*/ 126770 h 673659"/>
                  <a:gd name="connsiteX4" fmla="*/ 2804719 w 2804719"/>
                  <a:gd name="connsiteY4" fmla="*/ 20923 h 673659"/>
                  <a:gd name="connsiteX0" fmla="*/ 0 w 2804719"/>
                  <a:gd name="connsiteY0" fmla="*/ 505 h 673659"/>
                  <a:gd name="connsiteX1" fmla="*/ 1005465 w 2804719"/>
                  <a:gd name="connsiteY1" fmla="*/ 109129 h 673659"/>
                  <a:gd name="connsiteX2" fmla="*/ 1340620 w 2804719"/>
                  <a:gd name="connsiteY2" fmla="*/ 673646 h 673659"/>
                  <a:gd name="connsiteX3" fmla="*/ 1958011 w 2804719"/>
                  <a:gd name="connsiteY3" fmla="*/ 126770 h 673659"/>
                  <a:gd name="connsiteX4" fmla="*/ 2804719 w 2804719"/>
                  <a:gd name="connsiteY4" fmla="*/ 20923 h 673659"/>
                  <a:gd name="connsiteX0" fmla="*/ 0 w 2804719"/>
                  <a:gd name="connsiteY0" fmla="*/ 505 h 673659"/>
                  <a:gd name="connsiteX1" fmla="*/ 1005465 w 2804719"/>
                  <a:gd name="connsiteY1" fmla="*/ 109129 h 673659"/>
                  <a:gd name="connsiteX2" fmla="*/ 1340620 w 2804719"/>
                  <a:gd name="connsiteY2" fmla="*/ 673646 h 673659"/>
                  <a:gd name="connsiteX3" fmla="*/ 1958011 w 2804719"/>
                  <a:gd name="connsiteY3" fmla="*/ 126770 h 673659"/>
                  <a:gd name="connsiteX4" fmla="*/ 2804719 w 2804719"/>
                  <a:gd name="connsiteY4" fmla="*/ 20923 h 673659"/>
                  <a:gd name="connsiteX0" fmla="*/ 0 w 2804719"/>
                  <a:gd name="connsiteY0" fmla="*/ 505 h 673660"/>
                  <a:gd name="connsiteX1" fmla="*/ 1005465 w 2804719"/>
                  <a:gd name="connsiteY1" fmla="*/ 109129 h 673660"/>
                  <a:gd name="connsiteX2" fmla="*/ 1340620 w 2804719"/>
                  <a:gd name="connsiteY2" fmla="*/ 673646 h 673660"/>
                  <a:gd name="connsiteX3" fmla="*/ 1958011 w 2804719"/>
                  <a:gd name="connsiteY3" fmla="*/ 126770 h 673660"/>
                  <a:gd name="connsiteX4" fmla="*/ 2804719 w 2804719"/>
                  <a:gd name="connsiteY4" fmla="*/ 504 h 673660"/>
                  <a:gd name="connsiteX0" fmla="*/ 0 w 2804719"/>
                  <a:gd name="connsiteY0" fmla="*/ 505 h 673659"/>
                  <a:gd name="connsiteX1" fmla="*/ 1005465 w 2804719"/>
                  <a:gd name="connsiteY1" fmla="*/ 109129 h 673659"/>
                  <a:gd name="connsiteX2" fmla="*/ 1340620 w 2804719"/>
                  <a:gd name="connsiteY2" fmla="*/ 673646 h 673659"/>
                  <a:gd name="connsiteX3" fmla="*/ 1958011 w 2804719"/>
                  <a:gd name="connsiteY3" fmla="*/ 126770 h 673659"/>
                  <a:gd name="connsiteX4" fmla="*/ 2804719 w 2804719"/>
                  <a:gd name="connsiteY4" fmla="*/ 504 h 673659"/>
                  <a:gd name="connsiteX0" fmla="*/ 0 w 2804719"/>
                  <a:gd name="connsiteY0" fmla="*/ 2141 h 675297"/>
                  <a:gd name="connsiteX1" fmla="*/ 1005465 w 2804719"/>
                  <a:gd name="connsiteY1" fmla="*/ 110765 h 675297"/>
                  <a:gd name="connsiteX2" fmla="*/ 1340620 w 2804719"/>
                  <a:gd name="connsiteY2" fmla="*/ 675282 h 675297"/>
                  <a:gd name="connsiteX3" fmla="*/ 1958011 w 2804719"/>
                  <a:gd name="connsiteY3" fmla="*/ 128406 h 675297"/>
                  <a:gd name="connsiteX4" fmla="*/ 2804719 w 2804719"/>
                  <a:gd name="connsiteY4" fmla="*/ 2140 h 675297"/>
                  <a:gd name="connsiteX0" fmla="*/ 0 w 2804719"/>
                  <a:gd name="connsiteY0" fmla="*/ 506 h 673660"/>
                  <a:gd name="connsiteX1" fmla="*/ 1005465 w 2804719"/>
                  <a:gd name="connsiteY1" fmla="*/ 109130 h 673660"/>
                  <a:gd name="connsiteX2" fmla="*/ 1340620 w 2804719"/>
                  <a:gd name="connsiteY2" fmla="*/ 673647 h 673660"/>
                  <a:gd name="connsiteX3" fmla="*/ 1958011 w 2804719"/>
                  <a:gd name="connsiteY3" fmla="*/ 126771 h 673660"/>
                  <a:gd name="connsiteX4" fmla="*/ 2804719 w 2804719"/>
                  <a:gd name="connsiteY4" fmla="*/ 505 h 673660"/>
                  <a:gd name="connsiteX0" fmla="*/ 0 w 2804719"/>
                  <a:gd name="connsiteY0" fmla="*/ 506 h 673661"/>
                  <a:gd name="connsiteX1" fmla="*/ 1005465 w 2804719"/>
                  <a:gd name="connsiteY1" fmla="*/ 109130 h 673661"/>
                  <a:gd name="connsiteX2" fmla="*/ 1340620 w 2804719"/>
                  <a:gd name="connsiteY2" fmla="*/ 673647 h 673661"/>
                  <a:gd name="connsiteX3" fmla="*/ 1958011 w 2804719"/>
                  <a:gd name="connsiteY3" fmla="*/ 126771 h 673661"/>
                  <a:gd name="connsiteX4" fmla="*/ 2804719 w 2804719"/>
                  <a:gd name="connsiteY4" fmla="*/ 505 h 673661"/>
                  <a:gd name="connsiteX0" fmla="*/ 0 w 2804719"/>
                  <a:gd name="connsiteY0" fmla="*/ 506 h 673661"/>
                  <a:gd name="connsiteX1" fmla="*/ 1005465 w 2804719"/>
                  <a:gd name="connsiteY1" fmla="*/ 109130 h 673661"/>
                  <a:gd name="connsiteX2" fmla="*/ 1340620 w 2804719"/>
                  <a:gd name="connsiteY2" fmla="*/ 673647 h 673661"/>
                  <a:gd name="connsiteX3" fmla="*/ 1958011 w 2804719"/>
                  <a:gd name="connsiteY3" fmla="*/ 126771 h 673661"/>
                  <a:gd name="connsiteX4" fmla="*/ 2804719 w 2804719"/>
                  <a:gd name="connsiteY4" fmla="*/ 505 h 673661"/>
                  <a:gd name="connsiteX0" fmla="*/ 0 w 2804719"/>
                  <a:gd name="connsiteY0" fmla="*/ 506 h 675331"/>
                  <a:gd name="connsiteX1" fmla="*/ 1005465 w 2804719"/>
                  <a:gd name="connsiteY1" fmla="*/ 109130 h 675331"/>
                  <a:gd name="connsiteX2" fmla="*/ 1340620 w 2804719"/>
                  <a:gd name="connsiteY2" fmla="*/ 673647 h 675331"/>
                  <a:gd name="connsiteX3" fmla="*/ 1855923 w 2804719"/>
                  <a:gd name="connsiteY3" fmla="*/ 277866 h 675331"/>
                  <a:gd name="connsiteX4" fmla="*/ 2804719 w 2804719"/>
                  <a:gd name="connsiteY4" fmla="*/ 505 h 675331"/>
                  <a:gd name="connsiteX0" fmla="*/ 0 w 2804719"/>
                  <a:gd name="connsiteY0" fmla="*/ 506 h 675350"/>
                  <a:gd name="connsiteX1" fmla="*/ 1005465 w 2804719"/>
                  <a:gd name="connsiteY1" fmla="*/ 109130 h 675350"/>
                  <a:gd name="connsiteX2" fmla="*/ 1340620 w 2804719"/>
                  <a:gd name="connsiteY2" fmla="*/ 673647 h 675350"/>
                  <a:gd name="connsiteX3" fmla="*/ 1855923 w 2804719"/>
                  <a:gd name="connsiteY3" fmla="*/ 277866 h 675350"/>
                  <a:gd name="connsiteX4" fmla="*/ 2804719 w 2804719"/>
                  <a:gd name="connsiteY4" fmla="*/ 505 h 675350"/>
                  <a:gd name="connsiteX0" fmla="*/ 0 w 2804719"/>
                  <a:gd name="connsiteY0" fmla="*/ 506 h 675676"/>
                  <a:gd name="connsiteX1" fmla="*/ 1005465 w 2804719"/>
                  <a:gd name="connsiteY1" fmla="*/ 109130 h 675676"/>
                  <a:gd name="connsiteX2" fmla="*/ 1340620 w 2804719"/>
                  <a:gd name="connsiteY2" fmla="*/ 673647 h 675676"/>
                  <a:gd name="connsiteX3" fmla="*/ 1855923 w 2804719"/>
                  <a:gd name="connsiteY3" fmla="*/ 277866 h 675676"/>
                  <a:gd name="connsiteX4" fmla="*/ 2804719 w 2804719"/>
                  <a:gd name="connsiteY4" fmla="*/ 505 h 675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04719" h="675676">
                    <a:moveTo>
                      <a:pt x="0" y="506"/>
                    </a:moveTo>
                    <a:cubicBezTo>
                      <a:pt x="574772" y="3283"/>
                      <a:pt x="871866" y="-23478"/>
                      <a:pt x="1005465" y="109130"/>
                    </a:cubicBezTo>
                    <a:cubicBezTo>
                      <a:pt x="1139064" y="241738"/>
                      <a:pt x="1198877" y="645524"/>
                      <a:pt x="1340620" y="673647"/>
                    </a:cubicBezTo>
                    <a:cubicBezTo>
                      <a:pt x="1482363" y="701770"/>
                      <a:pt x="1656826" y="430893"/>
                      <a:pt x="1855923" y="277866"/>
                    </a:cubicBezTo>
                    <a:cubicBezTo>
                      <a:pt x="2055020" y="124839"/>
                      <a:pt x="2501249" y="1158"/>
                      <a:pt x="2804719" y="505"/>
                    </a:cubicBezTo>
                  </a:path>
                </a:pathLst>
              </a:custGeom>
              <a:ln w="57150" cmpd="sng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5182061" y="2328633"/>
              <a:ext cx="647683" cy="369332"/>
            </a:xfrm>
            <a:prstGeom prst="rect">
              <a:avLst/>
            </a:prstGeom>
            <a:solidFill>
              <a:schemeClr val="bg1">
                <a:alpha val="83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25ns</a:t>
              </a:r>
              <a:endParaRPr lang="en-US" dirty="0"/>
            </a:p>
          </p:txBody>
        </p:sp>
      </p:grpSp>
      <p:cxnSp>
        <p:nvCxnSpPr>
          <p:cNvPr id="88" name="Straight Arrow Connector 87"/>
          <p:cNvCxnSpPr/>
          <p:nvPr/>
        </p:nvCxnSpPr>
        <p:spPr>
          <a:xfrm flipH="1" flipV="1">
            <a:off x="2696753" y="2946073"/>
            <a:ext cx="1133395" cy="1576538"/>
          </a:xfrm>
          <a:prstGeom prst="straightConnector1">
            <a:avLst/>
          </a:prstGeom>
          <a:ln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4425259" y="2637395"/>
            <a:ext cx="1288518" cy="0"/>
          </a:xfrm>
          <a:prstGeom prst="straightConnector1">
            <a:avLst/>
          </a:prstGeom>
          <a:ln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6005018" y="2452727"/>
            <a:ext cx="27109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HIT &amp; HIT LOCATION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622490" y="1941269"/>
            <a:ext cx="839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Const.</a:t>
            </a:r>
          </a:p>
          <a:p>
            <a:r>
              <a:rPr lang="en-US" dirty="0" smtClean="0"/>
              <a:t>delay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82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Richard:</a:t>
            </a:r>
          </a:p>
          <a:p>
            <a:pPr marL="0" indent="0">
              <a:buNone/>
            </a:pPr>
            <a:r>
              <a:rPr lang="en-US" i="1" dirty="0" smtClean="0"/>
              <a:t>	“A </a:t>
            </a:r>
            <a:r>
              <a:rPr lang="en-US" i="1" dirty="0"/>
              <a:t>barrel stave (10cm x 1.3m) can sink 600W </a:t>
            </a:r>
            <a:r>
              <a:rPr lang="en-US" i="1" dirty="0" smtClean="0"/>
              <a:t>	'</a:t>
            </a:r>
            <a:r>
              <a:rPr lang="en-US" i="1" dirty="0"/>
              <a:t>sensibly' and the cooling capability in the </a:t>
            </a:r>
            <a:r>
              <a:rPr lang="en-US" i="1" dirty="0" smtClean="0"/>
              <a:t>	forward </a:t>
            </a:r>
            <a:r>
              <a:rPr lang="en-US" i="1" dirty="0"/>
              <a:t>direction is roughly the same by area. </a:t>
            </a:r>
            <a:r>
              <a:rPr lang="en-US" i="1" dirty="0" smtClean="0"/>
              <a:t>	The </a:t>
            </a:r>
            <a:r>
              <a:rPr lang="en-US" i="1" dirty="0"/>
              <a:t>power consumption therefore needs to be </a:t>
            </a:r>
            <a:r>
              <a:rPr lang="en-US" i="1" dirty="0" smtClean="0"/>
              <a:t>	in </a:t>
            </a:r>
            <a:r>
              <a:rPr lang="en-US" i="1" dirty="0"/>
              <a:t>the ball park of 0.5W//cm^</a:t>
            </a:r>
            <a:r>
              <a:rPr lang="en-US" i="1" dirty="0" smtClean="0"/>
              <a:t>2”</a:t>
            </a:r>
          </a:p>
          <a:p>
            <a:r>
              <a:rPr lang="en-US" dirty="0" smtClean="0"/>
              <a:t>Dedicating ½ of this power to CHESS2 = 2mW/strip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9999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34881"/>
          </a:xfrm>
        </p:spPr>
        <p:txBody>
          <a:bodyPr/>
          <a:lstStyle/>
          <a:p>
            <a:r>
              <a:rPr lang="en-US" dirty="0" smtClean="0"/>
              <a:t>Specs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199165"/>
              </p:ext>
            </p:extLst>
          </p:nvPr>
        </p:nvGraphicFramePr>
        <p:xfrm>
          <a:off x="457200" y="1600200"/>
          <a:ext cx="8229600" cy="4627880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41148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Specifications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Size of the chip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0.6cm x 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24480µm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Pixel size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40µm x ~800µm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Number of strips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127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Number of pixels per strip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32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Readout speed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320MHz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Output buffers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LVDS with tunable signal amplitude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Maximum number of hit per strip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1 + overflow flag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Maximum number of hits in strip array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8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Size of data output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13 bits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Format</a:t>
                      </a:r>
                      <a:r>
                        <a:rPr lang="en-US" sz="1800" baseline="0" dirty="0" smtClean="0">
                          <a:effectLst/>
                          <a:latin typeface="+mn-lt"/>
                        </a:rPr>
                        <a:t> of d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ata output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 + 1+ 7 bits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Wafer resistivity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80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200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~ 300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194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AMS H35 120V – 20ohm p substrate.</a:t>
            </a:r>
          </a:p>
          <a:p>
            <a:r>
              <a:rPr lang="en-US" dirty="0" smtClean="0"/>
              <a:t>~20µm depletion depth.</a:t>
            </a:r>
          </a:p>
          <a:p>
            <a:r>
              <a:rPr lang="en-US" dirty="0" smtClean="0"/>
              <a:t>1ns drift collection time.</a:t>
            </a:r>
          </a:p>
          <a:p>
            <a:r>
              <a:rPr lang="en-US" dirty="0" smtClean="0"/>
              <a:t>MIP most probable charge 1500e-.</a:t>
            </a:r>
          </a:p>
          <a:p>
            <a:r>
              <a:rPr lang="en-US" dirty="0" smtClean="0"/>
              <a:t>Signal amplification in NWELL.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6</a:t>
            </a:fld>
            <a:endParaRPr lang="en-US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868D9B-D072-4743-BB6F-F0C99856A500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99552" y="3795215"/>
            <a:ext cx="7853528" cy="2548845"/>
            <a:chOff x="699552" y="4070189"/>
            <a:chExt cx="7853528" cy="2548845"/>
          </a:xfrm>
        </p:grpSpPr>
        <p:sp>
          <p:nvSpPr>
            <p:cNvPr id="9" name="Rectangle 8"/>
            <p:cNvSpPr/>
            <p:nvPr/>
          </p:nvSpPr>
          <p:spPr>
            <a:xfrm>
              <a:off x="699552" y="4572600"/>
              <a:ext cx="7853528" cy="2046434"/>
            </a:xfrm>
            <a:prstGeom prst="rect">
              <a:avLst/>
            </a:prstGeom>
            <a:gradFill flip="none"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584284" y="4301096"/>
              <a:ext cx="5027808" cy="2114980"/>
            </a:xfrm>
            <a:prstGeom prst="roundRect">
              <a:avLst/>
            </a:prstGeom>
            <a:solidFill>
              <a:sysClr val="windowText" lastClr="000000">
                <a:alpha val="18000"/>
              </a:sys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99552" y="4216279"/>
              <a:ext cx="7842301" cy="346403"/>
            </a:xfrm>
            <a:prstGeom prst="rect">
              <a:avLst/>
            </a:prstGeom>
            <a:solidFill>
              <a:sysClr val="window" lastClr="FFFFFF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60622" y="4569875"/>
              <a:ext cx="3905190" cy="1106834"/>
            </a:xfrm>
            <a:prstGeom prst="rect">
              <a:avLst/>
            </a:prstGeom>
            <a:gradFill flip="none"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15564" y="4571342"/>
              <a:ext cx="1402393" cy="400213"/>
            </a:xfrm>
            <a:prstGeom prst="rect">
              <a:avLst/>
            </a:prstGeom>
            <a:gradFill rotWithShape="1">
              <a:gsLst>
                <a:gs pos="0">
                  <a:srgbClr val="1B378C"/>
                </a:gs>
                <a:gs pos="100000">
                  <a:srgbClr val="3061FF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60430" y="4474549"/>
              <a:ext cx="304058" cy="105600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47159" y="4569875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C00000">
                    <a:tint val="100000"/>
                    <a:shade val="100000"/>
                    <a:satMod val="130000"/>
                  </a:srgbClr>
                </a:gs>
                <a:gs pos="100000">
                  <a:srgbClr val="C00000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000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847501" y="4473359"/>
              <a:ext cx="304058" cy="96000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36372" y="4569875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C00000">
                    <a:tint val="100000"/>
                    <a:shade val="100000"/>
                    <a:satMod val="130000"/>
                  </a:srgbClr>
                </a:gs>
                <a:gs pos="100000">
                  <a:srgbClr val="C00000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000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460714" y="4569875"/>
              <a:ext cx="434370" cy="170070"/>
            </a:xfrm>
            <a:prstGeom prst="rect">
              <a:avLst/>
            </a:prstGeom>
            <a:gradFill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77041" y="4569875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09213B"/>
                </a:gs>
                <a:gs pos="100000">
                  <a:srgbClr val="1B378C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9" idx="0"/>
            </p:cNvCxnSpPr>
            <p:nvPr/>
          </p:nvCxnSpPr>
          <p:spPr>
            <a:xfrm flipV="1">
              <a:off x="2499627" y="4380891"/>
              <a:ext cx="0" cy="188984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1" name="Rectangle 20"/>
            <p:cNvSpPr/>
            <p:nvPr/>
          </p:nvSpPr>
          <p:spPr>
            <a:xfrm>
              <a:off x="5102754" y="4569875"/>
              <a:ext cx="434370" cy="170070"/>
            </a:xfrm>
            <a:prstGeom prst="rect">
              <a:avLst/>
            </a:prstGeom>
            <a:gradFill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23285" y="5288321"/>
              <a:ext cx="1287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9213B">
                      <a:lumMod val="90000"/>
                      <a:lumOff val="10000"/>
                    </a:srgbClr>
                  </a:solidFill>
                  <a:effectLst/>
                  <a:uLnTx/>
                  <a:uFillTx/>
                </a:rPr>
                <a:t>Deep</a:t>
              </a:r>
              <a:r>
                <a:rPr kumimoji="0" lang="en-US" sz="1800" b="1" i="0" u="none" strike="noStrike" kern="0" cap="none" spc="0" normalizeH="0" noProof="0" dirty="0" smtClean="0">
                  <a:ln>
                    <a:noFill/>
                  </a:ln>
                  <a:solidFill>
                    <a:srgbClr val="09213B">
                      <a:lumMod val="90000"/>
                      <a:lumOff val="10000"/>
                    </a:srgbClr>
                  </a:solidFill>
                  <a:effectLst/>
                  <a:uLnTx/>
                  <a:uFillTx/>
                </a:rPr>
                <a:t> </a:t>
              </a: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9213B">
                      <a:lumMod val="90000"/>
                      <a:lumOff val="10000"/>
                    </a:srgbClr>
                  </a:solidFill>
                  <a:effectLst/>
                  <a:uLnTx/>
                  <a:uFillTx/>
                </a:rPr>
                <a:t>nwell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9213B">
                    <a:lumMod val="90000"/>
                    <a:lumOff val="10000"/>
                  </a:srgbClr>
                </a:solidFill>
                <a:effectLst/>
                <a:uLnTx/>
                <a:uFillTx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841308" y="6249702"/>
              <a:ext cx="700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2751D">
                      <a:lumMod val="50000"/>
                    </a:srgbClr>
                  </a:solidFill>
                  <a:effectLst/>
                  <a:uLnTx/>
                  <a:uFillTx/>
                </a:rPr>
                <a:t>p sub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E2751D">
                    <a:lumMod val="50000"/>
                  </a:srgbClr>
                </a:solidFill>
                <a:effectLst/>
                <a:uLnTx/>
                <a:uFillTx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82061" y="5958934"/>
              <a:ext cx="1104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lumMod val="75000"/>
                      <a:lumOff val="25000"/>
                    </a:sysClr>
                  </a:solidFill>
                  <a:effectLst/>
                  <a:uLnTx/>
                  <a:uFillTx/>
                </a:rPr>
                <a:t>depletion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33286" y="4572600"/>
              <a:ext cx="228443" cy="226364"/>
            </a:xfrm>
            <a:prstGeom prst="rect">
              <a:avLst/>
            </a:prstGeom>
            <a:gradFill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6" name="Straight Connector 25"/>
            <p:cNvCxnSpPr>
              <a:stCxn id="25" idx="0"/>
            </p:cNvCxnSpPr>
            <p:nvPr/>
          </p:nvCxnSpPr>
          <p:spPr>
            <a:xfrm flipV="1">
              <a:off x="1047508" y="4380891"/>
              <a:ext cx="0" cy="191709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7" name="TextBox 26"/>
            <p:cNvSpPr txBox="1"/>
            <p:nvPr/>
          </p:nvSpPr>
          <p:spPr>
            <a:xfrm>
              <a:off x="735569" y="4070189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-HV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250585" y="3810186"/>
            <a:ext cx="60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3.3V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3764488" y="3810186"/>
            <a:ext cx="840362" cy="29112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53681" y="5356782"/>
            <a:ext cx="25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50032" y="5742352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07472" y="5479302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708812" y="5655442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86742" y="5356782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83042" y="5972112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80551" y="5497312"/>
            <a:ext cx="25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65431" y="5604142"/>
            <a:ext cx="25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26241" y="5983982"/>
            <a:ext cx="25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017951" y="5829672"/>
            <a:ext cx="25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626241" y="5710972"/>
            <a:ext cx="256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681252" y="5841542"/>
            <a:ext cx="33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3659942" y="5084853"/>
            <a:ext cx="0" cy="80827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3830147" y="5084853"/>
            <a:ext cx="0" cy="501872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000352" y="5084853"/>
            <a:ext cx="0" cy="342785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514196" y="4727391"/>
            <a:ext cx="63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Drift</a:t>
            </a:r>
          </a:p>
        </p:txBody>
      </p:sp>
    </p:spTree>
    <p:extLst>
      <p:ext uri="{BB962C8B-B14F-4D97-AF65-F5344CB8AC3E}">
        <p14:creationId xmlns:p14="http://schemas.microsoft.com/office/powerpoint/2010/main" val="1135325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/>
          <p:cNvSpPr/>
          <p:nvPr/>
        </p:nvSpPr>
        <p:spPr>
          <a:xfrm>
            <a:off x="201900" y="1434133"/>
            <a:ext cx="8484899" cy="1613864"/>
          </a:xfrm>
          <a:prstGeom prst="rect">
            <a:avLst/>
          </a:prstGeom>
          <a:gradFill flip="none" rotWithShape="1">
            <a:gsLst>
              <a:gs pos="0">
                <a:srgbClr val="E2751D">
                  <a:tint val="100000"/>
                  <a:shade val="100000"/>
                  <a:satMod val="130000"/>
                </a:srgbClr>
              </a:gs>
              <a:gs pos="100000">
                <a:srgbClr val="E2751D">
                  <a:tint val="50000"/>
                  <a:shade val="100000"/>
                  <a:satMod val="350000"/>
                </a:srgbClr>
              </a:gs>
            </a:gsLst>
            <a:lin ang="16200000" scaled="0"/>
            <a:tileRect/>
          </a:gradFill>
          <a:ln w="9525" cap="flat" cmpd="sng" algn="ctr">
            <a:solidFill>
              <a:srgbClr val="E2751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 design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59165" y="3698409"/>
            <a:ext cx="7853528" cy="2765629"/>
          </a:xfrm>
          <a:prstGeom prst="rect">
            <a:avLst/>
          </a:prstGeom>
          <a:gradFill flip="none" rotWithShape="1">
            <a:gsLst>
              <a:gs pos="0">
                <a:srgbClr val="E2751D">
                  <a:tint val="100000"/>
                  <a:shade val="100000"/>
                  <a:satMod val="130000"/>
                </a:srgbClr>
              </a:gs>
              <a:gs pos="100000">
                <a:srgbClr val="E2751D">
                  <a:tint val="50000"/>
                  <a:shade val="100000"/>
                  <a:satMod val="350000"/>
                </a:srgbClr>
              </a:gs>
            </a:gsLst>
            <a:lin ang="16200000" scaled="0"/>
            <a:tileRect/>
          </a:gradFill>
          <a:ln w="9525" cap="flat" cmpd="sng" algn="ctr">
            <a:solidFill>
              <a:srgbClr val="E2751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00921" y="5964909"/>
            <a:ext cx="700545" cy="499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E2751D">
                    <a:lumMod val="50000"/>
                  </a:srgbClr>
                </a:solidFill>
                <a:effectLst/>
                <a:uLnTx/>
                <a:uFillTx/>
              </a:rPr>
              <a:t>p sub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E2751D">
                  <a:lumMod val="50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470" y="4021915"/>
            <a:ext cx="7507244" cy="81805"/>
          </a:xfrm>
          <a:prstGeom prst="rect">
            <a:avLst/>
          </a:prstGeom>
          <a:gradFill rotWithShape="1">
            <a:gsLst>
              <a:gs pos="0">
                <a:srgbClr val="2C7C9F">
                  <a:tint val="100000"/>
                  <a:shade val="100000"/>
                  <a:satMod val="130000"/>
                </a:srgbClr>
              </a:gs>
              <a:gs pos="100000">
                <a:srgbClr val="2C7C9F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C7C9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690141" y="3768125"/>
            <a:ext cx="0" cy="25379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5" name="TextBox 24"/>
          <p:cNvSpPr txBox="1"/>
          <p:nvPr/>
        </p:nvSpPr>
        <p:spPr>
          <a:xfrm>
            <a:off x="2190573" y="3398793"/>
            <a:ext cx="140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HV contact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818928" y="4112309"/>
            <a:ext cx="5714699" cy="668337"/>
            <a:chOff x="818928" y="2570154"/>
            <a:chExt cx="5714699" cy="668337"/>
          </a:xfrm>
        </p:grpSpPr>
        <p:sp>
          <p:nvSpPr>
            <p:cNvPr id="10" name="Rectangle 9"/>
            <p:cNvSpPr/>
            <p:nvPr/>
          </p:nvSpPr>
          <p:spPr>
            <a:xfrm>
              <a:off x="818928" y="2628531"/>
              <a:ext cx="1821275" cy="607749"/>
            </a:xfrm>
            <a:prstGeom prst="rect">
              <a:avLst/>
            </a:prstGeom>
            <a:gradFill flip="none"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87373" y="2759992"/>
              <a:ext cx="892311" cy="446995"/>
            </a:xfrm>
            <a:prstGeom prst="rect">
              <a:avLst/>
            </a:prstGeom>
            <a:gradFill rotWithShape="1">
              <a:gsLst>
                <a:gs pos="0">
                  <a:srgbClr val="1B378C"/>
                </a:gs>
                <a:gs pos="100000">
                  <a:srgbClr val="3061FF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14962" y="2884597"/>
              <a:ext cx="538657" cy="229839"/>
            </a:xfrm>
            <a:prstGeom prst="rect">
              <a:avLst/>
            </a:prstGeom>
            <a:gradFill rotWithShape="1">
              <a:gsLst>
                <a:gs pos="0">
                  <a:srgbClr val="C00000">
                    <a:tint val="100000"/>
                    <a:shade val="100000"/>
                    <a:satMod val="130000"/>
                  </a:srgbClr>
                </a:gs>
                <a:gs pos="100000">
                  <a:srgbClr val="C00000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000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35273" y="2887201"/>
              <a:ext cx="434370" cy="229839"/>
            </a:xfrm>
            <a:prstGeom prst="rect">
              <a:avLst/>
            </a:prstGeom>
            <a:gradFill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20930" y="2793618"/>
              <a:ext cx="207675" cy="413369"/>
            </a:xfrm>
            <a:prstGeom prst="rect">
              <a:avLst/>
            </a:prstGeom>
            <a:gradFill rotWithShape="1">
              <a:gsLst>
                <a:gs pos="0">
                  <a:srgbClr val="09213B"/>
                </a:gs>
                <a:gs pos="100000">
                  <a:srgbClr val="1B378C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06276" y="2814438"/>
              <a:ext cx="156029" cy="370156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274444" y="2817042"/>
              <a:ext cx="156029" cy="370156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774963" y="2622582"/>
              <a:ext cx="1821275" cy="607749"/>
            </a:xfrm>
            <a:prstGeom prst="rect">
              <a:avLst/>
            </a:prstGeom>
            <a:gradFill flip="none"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>
              <a:off x="2544155" y="2570154"/>
              <a:ext cx="314341" cy="141162"/>
            </a:xfrm>
            <a:custGeom>
              <a:avLst/>
              <a:gdLst>
                <a:gd name="connsiteX0" fmla="*/ 0 w 317516"/>
                <a:gd name="connsiteY0" fmla="*/ 141353 h 141353"/>
                <a:gd name="connsiteX1" fmla="*/ 158758 w 317516"/>
                <a:gd name="connsiteY1" fmla="*/ 224 h 141353"/>
                <a:gd name="connsiteX2" fmla="*/ 317516 w 317516"/>
                <a:gd name="connsiteY2" fmla="*/ 106071 h 141353"/>
                <a:gd name="connsiteX0" fmla="*/ 0 w 317516"/>
                <a:gd name="connsiteY0" fmla="*/ 141132 h 143950"/>
                <a:gd name="connsiteX1" fmla="*/ 158758 w 317516"/>
                <a:gd name="connsiteY1" fmla="*/ 3 h 143950"/>
                <a:gd name="connsiteX2" fmla="*/ 317516 w 317516"/>
                <a:gd name="connsiteY2" fmla="*/ 143950 h 143950"/>
                <a:gd name="connsiteX0" fmla="*/ 0 w 317516"/>
                <a:gd name="connsiteY0" fmla="*/ 141132 h 143950"/>
                <a:gd name="connsiteX1" fmla="*/ 158758 w 317516"/>
                <a:gd name="connsiteY1" fmla="*/ 3 h 143950"/>
                <a:gd name="connsiteX2" fmla="*/ 317516 w 317516"/>
                <a:gd name="connsiteY2" fmla="*/ 143950 h 143950"/>
                <a:gd name="connsiteX0" fmla="*/ 0 w 317516"/>
                <a:gd name="connsiteY0" fmla="*/ 141131 h 143949"/>
                <a:gd name="connsiteX1" fmla="*/ 158758 w 317516"/>
                <a:gd name="connsiteY1" fmla="*/ 2 h 143949"/>
                <a:gd name="connsiteX2" fmla="*/ 317516 w 317516"/>
                <a:gd name="connsiteY2" fmla="*/ 143949 h 143949"/>
                <a:gd name="connsiteX0" fmla="*/ 0 w 314341"/>
                <a:gd name="connsiteY0" fmla="*/ 141135 h 141135"/>
                <a:gd name="connsiteX1" fmla="*/ 158758 w 314341"/>
                <a:gd name="connsiteY1" fmla="*/ 6 h 141135"/>
                <a:gd name="connsiteX2" fmla="*/ 314341 w 314341"/>
                <a:gd name="connsiteY2" fmla="*/ 134428 h 141135"/>
                <a:gd name="connsiteX0" fmla="*/ 0 w 314341"/>
                <a:gd name="connsiteY0" fmla="*/ 141135 h 141135"/>
                <a:gd name="connsiteX1" fmla="*/ 158758 w 314341"/>
                <a:gd name="connsiteY1" fmla="*/ 6 h 141135"/>
                <a:gd name="connsiteX2" fmla="*/ 314341 w 314341"/>
                <a:gd name="connsiteY2" fmla="*/ 134428 h 141135"/>
                <a:gd name="connsiteX0" fmla="*/ 0 w 314341"/>
                <a:gd name="connsiteY0" fmla="*/ 141162 h 141162"/>
                <a:gd name="connsiteX1" fmla="*/ 158758 w 314341"/>
                <a:gd name="connsiteY1" fmla="*/ 33 h 141162"/>
                <a:gd name="connsiteX2" fmla="*/ 314341 w 314341"/>
                <a:gd name="connsiteY2" fmla="*/ 134455 h 141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341" h="141162">
                  <a:moveTo>
                    <a:pt x="0" y="141162"/>
                  </a:moveTo>
                  <a:cubicBezTo>
                    <a:pt x="27519" y="92587"/>
                    <a:pt x="84143" y="-2024"/>
                    <a:pt x="158758" y="33"/>
                  </a:cubicBezTo>
                  <a:cubicBezTo>
                    <a:pt x="233373" y="2090"/>
                    <a:pt x="314341" y="134455"/>
                    <a:pt x="314341" y="134455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712352" y="2630742"/>
              <a:ext cx="1821275" cy="607749"/>
            </a:xfrm>
            <a:prstGeom prst="rect">
              <a:avLst/>
            </a:prstGeom>
            <a:gradFill flip="none"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Freeform 35"/>
            <p:cNvSpPr/>
            <p:nvPr/>
          </p:nvSpPr>
          <p:spPr>
            <a:xfrm>
              <a:off x="4505523" y="2602965"/>
              <a:ext cx="314341" cy="141162"/>
            </a:xfrm>
            <a:custGeom>
              <a:avLst/>
              <a:gdLst>
                <a:gd name="connsiteX0" fmla="*/ 0 w 317516"/>
                <a:gd name="connsiteY0" fmla="*/ 141353 h 141353"/>
                <a:gd name="connsiteX1" fmla="*/ 158758 w 317516"/>
                <a:gd name="connsiteY1" fmla="*/ 224 h 141353"/>
                <a:gd name="connsiteX2" fmla="*/ 317516 w 317516"/>
                <a:gd name="connsiteY2" fmla="*/ 106071 h 141353"/>
                <a:gd name="connsiteX0" fmla="*/ 0 w 317516"/>
                <a:gd name="connsiteY0" fmla="*/ 141132 h 143950"/>
                <a:gd name="connsiteX1" fmla="*/ 158758 w 317516"/>
                <a:gd name="connsiteY1" fmla="*/ 3 h 143950"/>
                <a:gd name="connsiteX2" fmla="*/ 317516 w 317516"/>
                <a:gd name="connsiteY2" fmla="*/ 143950 h 143950"/>
                <a:gd name="connsiteX0" fmla="*/ 0 w 317516"/>
                <a:gd name="connsiteY0" fmla="*/ 141132 h 143950"/>
                <a:gd name="connsiteX1" fmla="*/ 158758 w 317516"/>
                <a:gd name="connsiteY1" fmla="*/ 3 h 143950"/>
                <a:gd name="connsiteX2" fmla="*/ 317516 w 317516"/>
                <a:gd name="connsiteY2" fmla="*/ 143950 h 143950"/>
                <a:gd name="connsiteX0" fmla="*/ 0 w 317516"/>
                <a:gd name="connsiteY0" fmla="*/ 141131 h 143949"/>
                <a:gd name="connsiteX1" fmla="*/ 158758 w 317516"/>
                <a:gd name="connsiteY1" fmla="*/ 2 h 143949"/>
                <a:gd name="connsiteX2" fmla="*/ 317516 w 317516"/>
                <a:gd name="connsiteY2" fmla="*/ 143949 h 143949"/>
                <a:gd name="connsiteX0" fmla="*/ 0 w 314341"/>
                <a:gd name="connsiteY0" fmla="*/ 141135 h 141135"/>
                <a:gd name="connsiteX1" fmla="*/ 158758 w 314341"/>
                <a:gd name="connsiteY1" fmla="*/ 6 h 141135"/>
                <a:gd name="connsiteX2" fmla="*/ 314341 w 314341"/>
                <a:gd name="connsiteY2" fmla="*/ 134428 h 141135"/>
                <a:gd name="connsiteX0" fmla="*/ 0 w 314341"/>
                <a:gd name="connsiteY0" fmla="*/ 141135 h 141135"/>
                <a:gd name="connsiteX1" fmla="*/ 158758 w 314341"/>
                <a:gd name="connsiteY1" fmla="*/ 6 h 141135"/>
                <a:gd name="connsiteX2" fmla="*/ 314341 w 314341"/>
                <a:gd name="connsiteY2" fmla="*/ 134428 h 141135"/>
                <a:gd name="connsiteX0" fmla="*/ 0 w 314341"/>
                <a:gd name="connsiteY0" fmla="*/ 141162 h 141162"/>
                <a:gd name="connsiteX1" fmla="*/ 158758 w 314341"/>
                <a:gd name="connsiteY1" fmla="*/ 33 h 141162"/>
                <a:gd name="connsiteX2" fmla="*/ 314341 w 314341"/>
                <a:gd name="connsiteY2" fmla="*/ 134455 h 141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341" h="141162">
                  <a:moveTo>
                    <a:pt x="0" y="141162"/>
                  </a:moveTo>
                  <a:cubicBezTo>
                    <a:pt x="27519" y="92587"/>
                    <a:pt x="84143" y="-2024"/>
                    <a:pt x="158758" y="33"/>
                  </a:cubicBezTo>
                  <a:cubicBezTo>
                    <a:pt x="233373" y="2090"/>
                    <a:pt x="314341" y="134455"/>
                    <a:pt x="314341" y="134455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Rectangle 40"/>
          <p:cNvSpPr/>
          <p:nvPr/>
        </p:nvSpPr>
        <p:spPr>
          <a:xfrm>
            <a:off x="838470" y="4853218"/>
            <a:ext cx="7216959" cy="81805"/>
          </a:xfrm>
          <a:prstGeom prst="rect">
            <a:avLst/>
          </a:prstGeom>
          <a:gradFill rotWithShape="1">
            <a:gsLst>
              <a:gs pos="0">
                <a:srgbClr val="2C7C9F">
                  <a:tint val="100000"/>
                  <a:shade val="100000"/>
                  <a:satMod val="130000"/>
                </a:srgbClr>
              </a:gs>
              <a:gs pos="100000">
                <a:srgbClr val="2C7C9F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C7C9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808041" y="4965173"/>
            <a:ext cx="5714699" cy="668337"/>
            <a:chOff x="818928" y="2570154"/>
            <a:chExt cx="5714699" cy="668337"/>
          </a:xfrm>
        </p:grpSpPr>
        <p:sp>
          <p:nvSpPr>
            <p:cNvPr id="44" name="Rectangle 43"/>
            <p:cNvSpPr/>
            <p:nvPr/>
          </p:nvSpPr>
          <p:spPr>
            <a:xfrm>
              <a:off x="818928" y="2628531"/>
              <a:ext cx="1821275" cy="607749"/>
            </a:xfrm>
            <a:prstGeom prst="rect">
              <a:avLst/>
            </a:prstGeom>
            <a:gradFill flip="none"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87373" y="2759992"/>
              <a:ext cx="892311" cy="446995"/>
            </a:xfrm>
            <a:prstGeom prst="rect">
              <a:avLst/>
            </a:prstGeom>
            <a:gradFill rotWithShape="1">
              <a:gsLst>
                <a:gs pos="0">
                  <a:srgbClr val="1B378C"/>
                </a:gs>
                <a:gs pos="100000">
                  <a:srgbClr val="3061FF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214962" y="2884597"/>
              <a:ext cx="538657" cy="229839"/>
            </a:xfrm>
            <a:prstGeom prst="rect">
              <a:avLst/>
            </a:prstGeom>
            <a:gradFill rotWithShape="1">
              <a:gsLst>
                <a:gs pos="0">
                  <a:srgbClr val="C00000">
                    <a:tint val="100000"/>
                    <a:shade val="100000"/>
                    <a:satMod val="130000"/>
                  </a:srgbClr>
                </a:gs>
                <a:gs pos="100000">
                  <a:srgbClr val="C00000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000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135273" y="2887201"/>
              <a:ext cx="434370" cy="229839"/>
            </a:xfrm>
            <a:prstGeom prst="rect">
              <a:avLst/>
            </a:prstGeom>
            <a:gradFill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820930" y="2793618"/>
              <a:ext cx="207675" cy="413369"/>
            </a:xfrm>
            <a:prstGeom prst="rect">
              <a:avLst/>
            </a:prstGeom>
            <a:gradFill rotWithShape="1">
              <a:gsLst>
                <a:gs pos="0">
                  <a:srgbClr val="09213B"/>
                </a:gs>
                <a:gs pos="100000">
                  <a:srgbClr val="1B378C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406276" y="2814438"/>
              <a:ext cx="156029" cy="370156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274444" y="2817042"/>
              <a:ext cx="156029" cy="370156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774963" y="2622582"/>
              <a:ext cx="1821275" cy="607749"/>
            </a:xfrm>
            <a:prstGeom prst="rect">
              <a:avLst/>
            </a:prstGeom>
            <a:gradFill flip="none"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544155" y="2570154"/>
              <a:ext cx="314341" cy="141162"/>
            </a:xfrm>
            <a:custGeom>
              <a:avLst/>
              <a:gdLst>
                <a:gd name="connsiteX0" fmla="*/ 0 w 317516"/>
                <a:gd name="connsiteY0" fmla="*/ 141353 h 141353"/>
                <a:gd name="connsiteX1" fmla="*/ 158758 w 317516"/>
                <a:gd name="connsiteY1" fmla="*/ 224 h 141353"/>
                <a:gd name="connsiteX2" fmla="*/ 317516 w 317516"/>
                <a:gd name="connsiteY2" fmla="*/ 106071 h 141353"/>
                <a:gd name="connsiteX0" fmla="*/ 0 w 317516"/>
                <a:gd name="connsiteY0" fmla="*/ 141132 h 143950"/>
                <a:gd name="connsiteX1" fmla="*/ 158758 w 317516"/>
                <a:gd name="connsiteY1" fmla="*/ 3 h 143950"/>
                <a:gd name="connsiteX2" fmla="*/ 317516 w 317516"/>
                <a:gd name="connsiteY2" fmla="*/ 143950 h 143950"/>
                <a:gd name="connsiteX0" fmla="*/ 0 w 317516"/>
                <a:gd name="connsiteY0" fmla="*/ 141132 h 143950"/>
                <a:gd name="connsiteX1" fmla="*/ 158758 w 317516"/>
                <a:gd name="connsiteY1" fmla="*/ 3 h 143950"/>
                <a:gd name="connsiteX2" fmla="*/ 317516 w 317516"/>
                <a:gd name="connsiteY2" fmla="*/ 143950 h 143950"/>
                <a:gd name="connsiteX0" fmla="*/ 0 w 317516"/>
                <a:gd name="connsiteY0" fmla="*/ 141131 h 143949"/>
                <a:gd name="connsiteX1" fmla="*/ 158758 w 317516"/>
                <a:gd name="connsiteY1" fmla="*/ 2 h 143949"/>
                <a:gd name="connsiteX2" fmla="*/ 317516 w 317516"/>
                <a:gd name="connsiteY2" fmla="*/ 143949 h 143949"/>
                <a:gd name="connsiteX0" fmla="*/ 0 w 314341"/>
                <a:gd name="connsiteY0" fmla="*/ 141135 h 141135"/>
                <a:gd name="connsiteX1" fmla="*/ 158758 w 314341"/>
                <a:gd name="connsiteY1" fmla="*/ 6 h 141135"/>
                <a:gd name="connsiteX2" fmla="*/ 314341 w 314341"/>
                <a:gd name="connsiteY2" fmla="*/ 134428 h 141135"/>
                <a:gd name="connsiteX0" fmla="*/ 0 w 314341"/>
                <a:gd name="connsiteY0" fmla="*/ 141135 h 141135"/>
                <a:gd name="connsiteX1" fmla="*/ 158758 w 314341"/>
                <a:gd name="connsiteY1" fmla="*/ 6 h 141135"/>
                <a:gd name="connsiteX2" fmla="*/ 314341 w 314341"/>
                <a:gd name="connsiteY2" fmla="*/ 134428 h 141135"/>
                <a:gd name="connsiteX0" fmla="*/ 0 w 314341"/>
                <a:gd name="connsiteY0" fmla="*/ 141162 h 141162"/>
                <a:gd name="connsiteX1" fmla="*/ 158758 w 314341"/>
                <a:gd name="connsiteY1" fmla="*/ 33 h 141162"/>
                <a:gd name="connsiteX2" fmla="*/ 314341 w 314341"/>
                <a:gd name="connsiteY2" fmla="*/ 134455 h 141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341" h="141162">
                  <a:moveTo>
                    <a:pt x="0" y="141162"/>
                  </a:moveTo>
                  <a:cubicBezTo>
                    <a:pt x="27519" y="92587"/>
                    <a:pt x="84143" y="-2024"/>
                    <a:pt x="158758" y="33"/>
                  </a:cubicBezTo>
                  <a:cubicBezTo>
                    <a:pt x="233373" y="2090"/>
                    <a:pt x="314341" y="134455"/>
                    <a:pt x="314341" y="134455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712352" y="2630742"/>
              <a:ext cx="1821275" cy="607749"/>
            </a:xfrm>
            <a:prstGeom prst="rect">
              <a:avLst/>
            </a:prstGeom>
            <a:gradFill flip="none"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Freeform 53"/>
            <p:cNvSpPr/>
            <p:nvPr/>
          </p:nvSpPr>
          <p:spPr>
            <a:xfrm>
              <a:off x="4505523" y="2602965"/>
              <a:ext cx="314341" cy="141162"/>
            </a:xfrm>
            <a:custGeom>
              <a:avLst/>
              <a:gdLst>
                <a:gd name="connsiteX0" fmla="*/ 0 w 317516"/>
                <a:gd name="connsiteY0" fmla="*/ 141353 h 141353"/>
                <a:gd name="connsiteX1" fmla="*/ 158758 w 317516"/>
                <a:gd name="connsiteY1" fmla="*/ 224 h 141353"/>
                <a:gd name="connsiteX2" fmla="*/ 317516 w 317516"/>
                <a:gd name="connsiteY2" fmla="*/ 106071 h 141353"/>
                <a:gd name="connsiteX0" fmla="*/ 0 w 317516"/>
                <a:gd name="connsiteY0" fmla="*/ 141132 h 143950"/>
                <a:gd name="connsiteX1" fmla="*/ 158758 w 317516"/>
                <a:gd name="connsiteY1" fmla="*/ 3 h 143950"/>
                <a:gd name="connsiteX2" fmla="*/ 317516 w 317516"/>
                <a:gd name="connsiteY2" fmla="*/ 143950 h 143950"/>
                <a:gd name="connsiteX0" fmla="*/ 0 w 317516"/>
                <a:gd name="connsiteY0" fmla="*/ 141132 h 143950"/>
                <a:gd name="connsiteX1" fmla="*/ 158758 w 317516"/>
                <a:gd name="connsiteY1" fmla="*/ 3 h 143950"/>
                <a:gd name="connsiteX2" fmla="*/ 317516 w 317516"/>
                <a:gd name="connsiteY2" fmla="*/ 143950 h 143950"/>
                <a:gd name="connsiteX0" fmla="*/ 0 w 317516"/>
                <a:gd name="connsiteY0" fmla="*/ 141131 h 143949"/>
                <a:gd name="connsiteX1" fmla="*/ 158758 w 317516"/>
                <a:gd name="connsiteY1" fmla="*/ 2 h 143949"/>
                <a:gd name="connsiteX2" fmla="*/ 317516 w 317516"/>
                <a:gd name="connsiteY2" fmla="*/ 143949 h 143949"/>
                <a:gd name="connsiteX0" fmla="*/ 0 w 314341"/>
                <a:gd name="connsiteY0" fmla="*/ 141135 h 141135"/>
                <a:gd name="connsiteX1" fmla="*/ 158758 w 314341"/>
                <a:gd name="connsiteY1" fmla="*/ 6 h 141135"/>
                <a:gd name="connsiteX2" fmla="*/ 314341 w 314341"/>
                <a:gd name="connsiteY2" fmla="*/ 134428 h 141135"/>
                <a:gd name="connsiteX0" fmla="*/ 0 w 314341"/>
                <a:gd name="connsiteY0" fmla="*/ 141135 h 141135"/>
                <a:gd name="connsiteX1" fmla="*/ 158758 w 314341"/>
                <a:gd name="connsiteY1" fmla="*/ 6 h 141135"/>
                <a:gd name="connsiteX2" fmla="*/ 314341 w 314341"/>
                <a:gd name="connsiteY2" fmla="*/ 134428 h 141135"/>
                <a:gd name="connsiteX0" fmla="*/ 0 w 314341"/>
                <a:gd name="connsiteY0" fmla="*/ 141162 h 141162"/>
                <a:gd name="connsiteX1" fmla="*/ 158758 w 314341"/>
                <a:gd name="connsiteY1" fmla="*/ 33 h 141162"/>
                <a:gd name="connsiteX2" fmla="*/ 314341 w 314341"/>
                <a:gd name="connsiteY2" fmla="*/ 134455 h 141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341" h="141162">
                  <a:moveTo>
                    <a:pt x="0" y="141162"/>
                  </a:moveTo>
                  <a:cubicBezTo>
                    <a:pt x="27519" y="92587"/>
                    <a:pt x="84143" y="-2024"/>
                    <a:pt x="158758" y="33"/>
                  </a:cubicBezTo>
                  <a:cubicBezTo>
                    <a:pt x="233373" y="2090"/>
                    <a:pt x="314341" y="134455"/>
                    <a:pt x="314341" y="134455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6676571" y="430214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783640" y="516454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808041" y="5713493"/>
            <a:ext cx="6648673" cy="81805"/>
          </a:xfrm>
          <a:prstGeom prst="rect">
            <a:avLst/>
          </a:prstGeom>
          <a:gradFill rotWithShape="1">
            <a:gsLst>
              <a:gs pos="0">
                <a:srgbClr val="2C7C9F">
                  <a:tint val="100000"/>
                  <a:shade val="100000"/>
                  <a:satMod val="130000"/>
                </a:srgbClr>
              </a:gs>
              <a:gs pos="100000">
                <a:srgbClr val="2C7C9F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2C7C9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445974" y="1543280"/>
            <a:ext cx="8055492" cy="307239"/>
            <a:chOff x="457201" y="2105710"/>
            <a:chExt cx="8055492" cy="307239"/>
          </a:xfrm>
        </p:grpSpPr>
        <p:grpSp>
          <p:nvGrpSpPr>
            <p:cNvPr id="58" name="Group 57"/>
            <p:cNvGrpSpPr/>
            <p:nvPr/>
          </p:nvGrpSpPr>
          <p:grpSpPr>
            <a:xfrm>
              <a:off x="457201" y="2105710"/>
              <a:ext cx="2627085" cy="307239"/>
              <a:chOff x="818928" y="2570154"/>
              <a:chExt cx="5714699" cy="668337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818928" y="2628531"/>
                <a:ext cx="1821275" cy="607749"/>
              </a:xfrm>
              <a:prstGeom prst="rect">
                <a:avLst/>
              </a:prstGeom>
              <a:gradFill flip="none" rotWithShape="1">
                <a:gsLst>
                  <a:gs pos="0">
                    <a:srgbClr val="2C7C9F">
                      <a:tint val="100000"/>
                      <a:shade val="100000"/>
                      <a:satMod val="130000"/>
                    </a:srgbClr>
                  </a:gs>
                  <a:gs pos="100000">
                    <a:srgbClr val="2C7C9F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solidFill>
                  <a:srgbClr val="2C7C9F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087373" y="2759992"/>
                <a:ext cx="892311" cy="446995"/>
              </a:xfrm>
              <a:prstGeom prst="rect">
                <a:avLst/>
              </a:prstGeom>
              <a:gradFill rotWithShape="1">
                <a:gsLst>
                  <a:gs pos="0">
                    <a:srgbClr val="1B378C"/>
                  </a:gs>
                  <a:gs pos="100000">
                    <a:srgbClr val="3061FF"/>
                  </a:gs>
                </a:gsLst>
                <a:lin ang="16200000" scaled="0"/>
              </a:gradFill>
              <a:ln w="9525" cap="flat" cmpd="sng" algn="ctr">
                <a:solidFill>
                  <a:srgbClr val="1B378C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214962" y="2884597"/>
                <a:ext cx="538657" cy="229839"/>
              </a:xfrm>
              <a:prstGeom prst="rect">
                <a:avLst/>
              </a:prstGeom>
              <a:gradFill rotWithShape="1">
                <a:gsLst>
                  <a:gs pos="0">
                    <a:srgbClr val="C00000">
                      <a:tint val="100000"/>
                      <a:shade val="100000"/>
                      <a:satMod val="130000"/>
                    </a:srgbClr>
                  </a:gs>
                  <a:gs pos="100000">
                    <a:srgbClr val="C00000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C00000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135273" y="2887201"/>
                <a:ext cx="434370" cy="229839"/>
              </a:xfrm>
              <a:prstGeom prst="rect">
                <a:avLst/>
              </a:prstGeom>
              <a:gradFill rotWithShape="1">
                <a:gsLst>
                  <a:gs pos="0">
                    <a:srgbClr val="E2751D">
                      <a:tint val="100000"/>
                      <a:shade val="100000"/>
                      <a:satMod val="130000"/>
                    </a:srgbClr>
                  </a:gs>
                  <a:gs pos="100000">
                    <a:srgbClr val="E2751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E2751D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820930" y="2793618"/>
                <a:ext cx="207675" cy="413369"/>
              </a:xfrm>
              <a:prstGeom prst="rect">
                <a:avLst/>
              </a:prstGeom>
              <a:gradFill rotWithShape="1">
                <a:gsLst>
                  <a:gs pos="0">
                    <a:srgbClr val="09213B"/>
                  </a:gs>
                  <a:gs pos="100000">
                    <a:srgbClr val="1B378C"/>
                  </a:gs>
                </a:gsLst>
                <a:lin ang="16200000" scaled="0"/>
              </a:gradFill>
              <a:ln w="9525" cap="flat" cmpd="sng" algn="ctr">
                <a:solidFill>
                  <a:srgbClr val="1B378C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406276" y="2814438"/>
                <a:ext cx="156029" cy="370156"/>
              </a:xfrm>
              <a:prstGeom prst="rect">
                <a:avLst/>
              </a:prstGeom>
              <a:gradFill rotWithShape="1">
                <a:gsLst>
                  <a:gs pos="0">
                    <a:sysClr val="windowText" lastClr="000000">
                      <a:tint val="100000"/>
                      <a:shade val="100000"/>
                      <a:satMod val="130000"/>
                    </a:sysClr>
                  </a:gs>
                  <a:gs pos="100000">
                    <a:sysClr val="windowText" lastClr="000000">
                      <a:tint val="50000"/>
                      <a:shade val="100000"/>
                      <a:satMod val="350000"/>
                    </a:sysClr>
                  </a:gs>
                </a:gsLst>
                <a:lin ang="16200000" scaled="0"/>
              </a:gradFill>
              <a:ln w="952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274444" y="2817042"/>
                <a:ext cx="156029" cy="370156"/>
              </a:xfrm>
              <a:prstGeom prst="rect">
                <a:avLst/>
              </a:prstGeom>
              <a:gradFill rotWithShape="1">
                <a:gsLst>
                  <a:gs pos="0">
                    <a:sysClr val="windowText" lastClr="000000">
                      <a:tint val="100000"/>
                      <a:shade val="100000"/>
                      <a:satMod val="130000"/>
                    </a:sysClr>
                  </a:gs>
                  <a:gs pos="100000">
                    <a:sysClr val="windowText" lastClr="000000">
                      <a:tint val="50000"/>
                      <a:shade val="100000"/>
                      <a:satMod val="350000"/>
                    </a:sysClr>
                  </a:gs>
                </a:gsLst>
                <a:lin ang="16200000" scaled="0"/>
              </a:gradFill>
              <a:ln w="952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774963" y="2622582"/>
                <a:ext cx="1821275" cy="607749"/>
              </a:xfrm>
              <a:prstGeom prst="rect">
                <a:avLst/>
              </a:prstGeom>
              <a:gradFill flip="none" rotWithShape="1">
                <a:gsLst>
                  <a:gs pos="0">
                    <a:srgbClr val="2C7C9F">
                      <a:tint val="100000"/>
                      <a:shade val="100000"/>
                      <a:satMod val="130000"/>
                    </a:srgbClr>
                  </a:gs>
                  <a:gs pos="100000">
                    <a:srgbClr val="2C7C9F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solidFill>
                  <a:srgbClr val="2C7C9F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" name="Freeform 66"/>
              <p:cNvSpPr/>
              <p:nvPr/>
            </p:nvSpPr>
            <p:spPr>
              <a:xfrm>
                <a:off x="2544155" y="2570154"/>
                <a:ext cx="314341" cy="141162"/>
              </a:xfrm>
              <a:custGeom>
                <a:avLst/>
                <a:gdLst>
                  <a:gd name="connsiteX0" fmla="*/ 0 w 317516"/>
                  <a:gd name="connsiteY0" fmla="*/ 141353 h 141353"/>
                  <a:gd name="connsiteX1" fmla="*/ 158758 w 317516"/>
                  <a:gd name="connsiteY1" fmla="*/ 224 h 141353"/>
                  <a:gd name="connsiteX2" fmla="*/ 317516 w 317516"/>
                  <a:gd name="connsiteY2" fmla="*/ 106071 h 141353"/>
                  <a:gd name="connsiteX0" fmla="*/ 0 w 317516"/>
                  <a:gd name="connsiteY0" fmla="*/ 141132 h 143950"/>
                  <a:gd name="connsiteX1" fmla="*/ 158758 w 317516"/>
                  <a:gd name="connsiteY1" fmla="*/ 3 h 143950"/>
                  <a:gd name="connsiteX2" fmla="*/ 317516 w 317516"/>
                  <a:gd name="connsiteY2" fmla="*/ 143950 h 143950"/>
                  <a:gd name="connsiteX0" fmla="*/ 0 w 317516"/>
                  <a:gd name="connsiteY0" fmla="*/ 141132 h 143950"/>
                  <a:gd name="connsiteX1" fmla="*/ 158758 w 317516"/>
                  <a:gd name="connsiteY1" fmla="*/ 3 h 143950"/>
                  <a:gd name="connsiteX2" fmla="*/ 317516 w 317516"/>
                  <a:gd name="connsiteY2" fmla="*/ 143950 h 143950"/>
                  <a:gd name="connsiteX0" fmla="*/ 0 w 317516"/>
                  <a:gd name="connsiteY0" fmla="*/ 141131 h 143949"/>
                  <a:gd name="connsiteX1" fmla="*/ 158758 w 317516"/>
                  <a:gd name="connsiteY1" fmla="*/ 2 h 143949"/>
                  <a:gd name="connsiteX2" fmla="*/ 317516 w 317516"/>
                  <a:gd name="connsiteY2" fmla="*/ 143949 h 143949"/>
                  <a:gd name="connsiteX0" fmla="*/ 0 w 314341"/>
                  <a:gd name="connsiteY0" fmla="*/ 141135 h 141135"/>
                  <a:gd name="connsiteX1" fmla="*/ 158758 w 314341"/>
                  <a:gd name="connsiteY1" fmla="*/ 6 h 141135"/>
                  <a:gd name="connsiteX2" fmla="*/ 314341 w 314341"/>
                  <a:gd name="connsiteY2" fmla="*/ 134428 h 141135"/>
                  <a:gd name="connsiteX0" fmla="*/ 0 w 314341"/>
                  <a:gd name="connsiteY0" fmla="*/ 141135 h 141135"/>
                  <a:gd name="connsiteX1" fmla="*/ 158758 w 314341"/>
                  <a:gd name="connsiteY1" fmla="*/ 6 h 141135"/>
                  <a:gd name="connsiteX2" fmla="*/ 314341 w 314341"/>
                  <a:gd name="connsiteY2" fmla="*/ 134428 h 141135"/>
                  <a:gd name="connsiteX0" fmla="*/ 0 w 314341"/>
                  <a:gd name="connsiteY0" fmla="*/ 141162 h 141162"/>
                  <a:gd name="connsiteX1" fmla="*/ 158758 w 314341"/>
                  <a:gd name="connsiteY1" fmla="*/ 33 h 141162"/>
                  <a:gd name="connsiteX2" fmla="*/ 314341 w 314341"/>
                  <a:gd name="connsiteY2" fmla="*/ 134455 h 141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4341" h="141162">
                    <a:moveTo>
                      <a:pt x="0" y="141162"/>
                    </a:moveTo>
                    <a:cubicBezTo>
                      <a:pt x="27519" y="92587"/>
                      <a:pt x="84143" y="-2024"/>
                      <a:pt x="158758" y="33"/>
                    </a:cubicBezTo>
                    <a:cubicBezTo>
                      <a:pt x="233373" y="2090"/>
                      <a:pt x="314341" y="134455"/>
                      <a:pt x="314341" y="134455"/>
                    </a:cubicBezTo>
                  </a:path>
                </a:pathLst>
              </a:cu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712352" y="2630742"/>
                <a:ext cx="1821275" cy="607749"/>
              </a:xfrm>
              <a:prstGeom prst="rect">
                <a:avLst/>
              </a:prstGeom>
              <a:gradFill flip="none" rotWithShape="1">
                <a:gsLst>
                  <a:gs pos="0">
                    <a:srgbClr val="2C7C9F">
                      <a:tint val="100000"/>
                      <a:shade val="100000"/>
                      <a:satMod val="130000"/>
                    </a:srgbClr>
                  </a:gs>
                  <a:gs pos="100000">
                    <a:srgbClr val="2C7C9F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solidFill>
                  <a:srgbClr val="2C7C9F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" name="Freeform 68"/>
              <p:cNvSpPr/>
              <p:nvPr/>
            </p:nvSpPr>
            <p:spPr>
              <a:xfrm>
                <a:off x="4505523" y="2602965"/>
                <a:ext cx="314341" cy="141162"/>
              </a:xfrm>
              <a:custGeom>
                <a:avLst/>
                <a:gdLst>
                  <a:gd name="connsiteX0" fmla="*/ 0 w 317516"/>
                  <a:gd name="connsiteY0" fmla="*/ 141353 h 141353"/>
                  <a:gd name="connsiteX1" fmla="*/ 158758 w 317516"/>
                  <a:gd name="connsiteY1" fmla="*/ 224 h 141353"/>
                  <a:gd name="connsiteX2" fmla="*/ 317516 w 317516"/>
                  <a:gd name="connsiteY2" fmla="*/ 106071 h 141353"/>
                  <a:gd name="connsiteX0" fmla="*/ 0 w 317516"/>
                  <a:gd name="connsiteY0" fmla="*/ 141132 h 143950"/>
                  <a:gd name="connsiteX1" fmla="*/ 158758 w 317516"/>
                  <a:gd name="connsiteY1" fmla="*/ 3 h 143950"/>
                  <a:gd name="connsiteX2" fmla="*/ 317516 w 317516"/>
                  <a:gd name="connsiteY2" fmla="*/ 143950 h 143950"/>
                  <a:gd name="connsiteX0" fmla="*/ 0 w 317516"/>
                  <a:gd name="connsiteY0" fmla="*/ 141132 h 143950"/>
                  <a:gd name="connsiteX1" fmla="*/ 158758 w 317516"/>
                  <a:gd name="connsiteY1" fmla="*/ 3 h 143950"/>
                  <a:gd name="connsiteX2" fmla="*/ 317516 w 317516"/>
                  <a:gd name="connsiteY2" fmla="*/ 143950 h 143950"/>
                  <a:gd name="connsiteX0" fmla="*/ 0 w 317516"/>
                  <a:gd name="connsiteY0" fmla="*/ 141131 h 143949"/>
                  <a:gd name="connsiteX1" fmla="*/ 158758 w 317516"/>
                  <a:gd name="connsiteY1" fmla="*/ 2 h 143949"/>
                  <a:gd name="connsiteX2" fmla="*/ 317516 w 317516"/>
                  <a:gd name="connsiteY2" fmla="*/ 143949 h 143949"/>
                  <a:gd name="connsiteX0" fmla="*/ 0 w 314341"/>
                  <a:gd name="connsiteY0" fmla="*/ 141135 h 141135"/>
                  <a:gd name="connsiteX1" fmla="*/ 158758 w 314341"/>
                  <a:gd name="connsiteY1" fmla="*/ 6 h 141135"/>
                  <a:gd name="connsiteX2" fmla="*/ 314341 w 314341"/>
                  <a:gd name="connsiteY2" fmla="*/ 134428 h 141135"/>
                  <a:gd name="connsiteX0" fmla="*/ 0 w 314341"/>
                  <a:gd name="connsiteY0" fmla="*/ 141135 h 141135"/>
                  <a:gd name="connsiteX1" fmla="*/ 158758 w 314341"/>
                  <a:gd name="connsiteY1" fmla="*/ 6 h 141135"/>
                  <a:gd name="connsiteX2" fmla="*/ 314341 w 314341"/>
                  <a:gd name="connsiteY2" fmla="*/ 134428 h 141135"/>
                  <a:gd name="connsiteX0" fmla="*/ 0 w 314341"/>
                  <a:gd name="connsiteY0" fmla="*/ 141162 h 141162"/>
                  <a:gd name="connsiteX1" fmla="*/ 158758 w 314341"/>
                  <a:gd name="connsiteY1" fmla="*/ 33 h 141162"/>
                  <a:gd name="connsiteX2" fmla="*/ 314341 w 314341"/>
                  <a:gd name="connsiteY2" fmla="*/ 134455 h 141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4341" h="141162">
                    <a:moveTo>
                      <a:pt x="0" y="141162"/>
                    </a:moveTo>
                    <a:cubicBezTo>
                      <a:pt x="27519" y="92587"/>
                      <a:pt x="84143" y="-2024"/>
                      <a:pt x="158758" y="33"/>
                    </a:cubicBezTo>
                    <a:cubicBezTo>
                      <a:pt x="233373" y="2090"/>
                      <a:pt x="314341" y="134455"/>
                      <a:pt x="314341" y="134455"/>
                    </a:cubicBezTo>
                  </a:path>
                </a:pathLst>
              </a:cu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3181093" y="2105710"/>
              <a:ext cx="2627085" cy="307239"/>
              <a:chOff x="818928" y="2570154"/>
              <a:chExt cx="5714699" cy="668337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818928" y="2628531"/>
                <a:ext cx="1821275" cy="607749"/>
              </a:xfrm>
              <a:prstGeom prst="rect">
                <a:avLst/>
              </a:prstGeom>
              <a:gradFill flip="none" rotWithShape="1">
                <a:gsLst>
                  <a:gs pos="0">
                    <a:srgbClr val="2C7C9F">
                      <a:tint val="100000"/>
                      <a:shade val="100000"/>
                      <a:satMod val="130000"/>
                    </a:srgbClr>
                  </a:gs>
                  <a:gs pos="100000">
                    <a:srgbClr val="2C7C9F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solidFill>
                  <a:srgbClr val="2C7C9F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087373" y="2759992"/>
                <a:ext cx="892311" cy="446995"/>
              </a:xfrm>
              <a:prstGeom prst="rect">
                <a:avLst/>
              </a:prstGeom>
              <a:gradFill rotWithShape="1">
                <a:gsLst>
                  <a:gs pos="0">
                    <a:srgbClr val="1B378C"/>
                  </a:gs>
                  <a:gs pos="100000">
                    <a:srgbClr val="3061FF"/>
                  </a:gs>
                </a:gsLst>
                <a:lin ang="16200000" scaled="0"/>
              </a:gradFill>
              <a:ln w="9525" cap="flat" cmpd="sng" algn="ctr">
                <a:solidFill>
                  <a:srgbClr val="1B378C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1214962" y="2884597"/>
                <a:ext cx="538657" cy="229839"/>
              </a:xfrm>
              <a:prstGeom prst="rect">
                <a:avLst/>
              </a:prstGeom>
              <a:gradFill rotWithShape="1">
                <a:gsLst>
                  <a:gs pos="0">
                    <a:srgbClr val="C00000">
                      <a:tint val="100000"/>
                      <a:shade val="100000"/>
                      <a:satMod val="130000"/>
                    </a:srgbClr>
                  </a:gs>
                  <a:gs pos="100000">
                    <a:srgbClr val="C00000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C00000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2135273" y="2887201"/>
                <a:ext cx="434370" cy="229839"/>
              </a:xfrm>
              <a:prstGeom prst="rect">
                <a:avLst/>
              </a:prstGeom>
              <a:gradFill rotWithShape="1">
                <a:gsLst>
                  <a:gs pos="0">
                    <a:srgbClr val="E2751D">
                      <a:tint val="100000"/>
                      <a:shade val="100000"/>
                      <a:satMod val="130000"/>
                    </a:srgbClr>
                  </a:gs>
                  <a:gs pos="100000">
                    <a:srgbClr val="E2751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E2751D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20930" y="2793618"/>
                <a:ext cx="207675" cy="413369"/>
              </a:xfrm>
              <a:prstGeom prst="rect">
                <a:avLst/>
              </a:prstGeom>
              <a:gradFill rotWithShape="1">
                <a:gsLst>
                  <a:gs pos="0">
                    <a:srgbClr val="09213B"/>
                  </a:gs>
                  <a:gs pos="100000">
                    <a:srgbClr val="1B378C"/>
                  </a:gs>
                </a:gsLst>
                <a:lin ang="16200000" scaled="0"/>
              </a:gradFill>
              <a:ln w="9525" cap="flat" cmpd="sng" algn="ctr">
                <a:solidFill>
                  <a:srgbClr val="1B378C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406276" y="2814438"/>
                <a:ext cx="156029" cy="370156"/>
              </a:xfrm>
              <a:prstGeom prst="rect">
                <a:avLst/>
              </a:prstGeom>
              <a:gradFill rotWithShape="1">
                <a:gsLst>
                  <a:gs pos="0">
                    <a:sysClr val="windowText" lastClr="000000">
                      <a:tint val="100000"/>
                      <a:shade val="100000"/>
                      <a:satMod val="130000"/>
                    </a:sysClr>
                  </a:gs>
                  <a:gs pos="100000">
                    <a:sysClr val="windowText" lastClr="000000">
                      <a:tint val="50000"/>
                      <a:shade val="100000"/>
                      <a:satMod val="350000"/>
                    </a:sysClr>
                  </a:gs>
                </a:gsLst>
                <a:lin ang="16200000" scaled="0"/>
              </a:gradFill>
              <a:ln w="952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2274444" y="2817042"/>
                <a:ext cx="156029" cy="370156"/>
              </a:xfrm>
              <a:prstGeom prst="rect">
                <a:avLst/>
              </a:prstGeom>
              <a:gradFill rotWithShape="1">
                <a:gsLst>
                  <a:gs pos="0">
                    <a:sysClr val="windowText" lastClr="000000">
                      <a:tint val="100000"/>
                      <a:shade val="100000"/>
                      <a:satMod val="130000"/>
                    </a:sysClr>
                  </a:gs>
                  <a:gs pos="100000">
                    <a:sysClr val="windowText" lastClr="000000">
                      <a:tint val="50000"/>
                      <a:shade val="100000"/>
                      <a:satMod val="350000"/>
                    </a:sysClr>
                  </a:gs>
                </a:gsLst>
                <a:lin ang="16200000" scaled="0"/>
              </a:gradFill>
              <a:ln w="952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2774963" y="2622582"/>
                <a:ext cx="1821275" cy="607749"/>
              </a:xfrm>
              <a:prstGeom prst="rect">
                <a:avLst/>
              </a:prstGeom>
              <a:gradFill flip="none" rotWithShape="1">
                <a:gsLst>
                  <a:gs pos="0">
                    <a:srgbClr val="2C7C9F">
                      <a:tint val="100000"/>
                      <a:shade val="100000"/>
                      <a:satMod val="130000"/>
                    </a:srgbClr>
                  </a:gs>
                  <a:gs pos="100000">
                    <a:srgbClr val="2C7C9F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solidFill>
                  <a:srgbClr val="2C7C9F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9" name="Freeform 78"/>
              <p:cNvSpPr/>
              <p:nvPr/>
            </p:nvSpPr>
            <p:spPr>
              <a:xfrm>
                <a:off x="2544155" y="2570154"/>
                <a:ext cx="314341" cy="141162"/>
              </a:xfrm>
              <a:custGeom>
                <a:avLst/>
                <a:gdLst>
                  <a:gd name="connsiteX0" fmla="*/ 0 w 317516"/>
                  <a:gd name="connsiteY0" fmla="*/ 141353 h 141353"/>
                  <a:gd name="connsiteX1" fmla="*/ 158758 w 317516"/>
                  <a:gd name="connsiteY1" fmla="*/ 224 h 141353"/>
                  <a:gd name="connsiteX2" fmla="*/ 317516 w 317516"/>
                  <a:gd name="connsiteY2" fmla="*/ 106071 h 141353"/>
                  <a:gd name="connsiteX0" fmla="*/ 0 w 317516"/>
                  <a:gd name="connsiteY0" fmla="*/ 141132 h 143950"/>
                  <a:gd name="connsiteX1" fmla="*/ 158758 w 317516"/>
                  <a:gd name="connsiteY1" fmla="*/ 3 h 143950"/>
                  <a:gd name="connsiteX2" fmla="*/ 317516 w 317516"/>
                  <a:gd name="connsiteY2" fmla="*/ 143950 h 143950"/>
                  <a:gd name="connsiteX0" fmla="*/ 0 w 317516"/>
                  <a:gd name="connsiteY0" fmla="*/ 141132 h 143950"/>
                  <a:gd name="connsiteX1" fmla="*/ 158758 w 317516"/>
                  <a:gd name="connsiteY1" fmla="*/ 3 h 143950"/>
                  <a:gd name="connsiteX2" fmla="*/ 317516 w 317516"/>
                  <a:gd name="connsiteY2" fmla="*/ 143950 h 143950"/>
                  <a:gd name="connsiteX0" fmla="*/ 0 w 317516"/>
                  <a:gd name="connsiteY0" fmla="*/ 141131 h 143949"/>
                  <a:gd name="connsiteX1" fmla="*/ 158758 w 317516"/>
                  <a:gd name="connsiteY1" fmla="*/ 2 h 143949"/>
                  <a:gd name="connsiteX2" fmla="*/ 317516 w 317516"/>
                  <a:gd name="connsiteY2" fmla="*/ 143949 h 143949"/>
                  <a:gd name="connsiteX0" fmla="*/ 0 w 314341"/>
                  <a:gd name="connsiteY0" fmla="*/ 141135 h 141135"/>
                  <a:gd name="connsiteX1" fmla="*/ 158758 w 314341"/>
                  <a:gd name="connsiteY1" fmla="*/ 6 h 141135"/>
                  <a:gd name="connsiteX2" fmla="*/ 314341 w 314341"/>
                  <a:gd name="connsiteY2" fmla="*/ 134428 h 141135"/>
                  <a:gd name="connsiteX0" fmla="*/ 0 w 314341"/>
                  <a:gd name="connsiteY0" fmla="*/ 141135 h 141135"/>
                  <a:gd name="connsiteX1" fmla="*/ 158758 w 314341"/>
                  <a:gd name="connsiteY1" fmla="*/ 6 h 141135"/>
                  <a:gd name="connsiteX2" fmla="*/ 314341 w 314341"/>
                  <a:gd name="connsiteY2" fmla="*/ 134428 h 141135"/>
                  <a:gd name="connsiteX0" fmla="*/ 0 w 314341"/>
                  <a:gd name="connsiteY0" fmla="*/ 141162 h 141162"/>
                  <a:gd name="connsiteX1" fmla="*/ 158758 w 314341"/>
                  <a:gd name="connsiteY1" fmla="*/ 33 h 141162"/>
                  <a:gd name="connsiteX2" fmla="*/ 314341 w 314341"/>
                  <a:gd name="connsiteY2" fmla="*/ 134455 h 141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4341" h="141162">
                    <a:moveTo>
                      <a:pt x="0" y="141162"/>
                    </a:moveTo>
                    <a:cubicBezTo>
                      <a:pt x="27519" y="92587"/>
                      <a:pt x="84143" y="-2024"/>
                      <a:pt x="158758" y="33"/>
                    </a:cubicBezTo>
                    <a:cubicBezTo>
                      <a:pt x="233373" y="2090"/>
                      <a:pt x="314341" y="134455"/>
                      <a:pt x="314341" y="134455"/>
                    </a:cubicBezTo>
                  </a:path>
                </a:pathLst>
              </a:cu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712352" y="2630742"/>
                <a:ext cx="1821275" cy="607749"/>
              </a:xfrm>
              <a:prstGeom prst="rect">
                <a:avLst/>
              </a:prstGeom>
              <a:gradFill flip="none" rotWithShape="1">
                <a:gsLst>
                  <a:gs pos="0">
                    <a:srgbClr val="2C7C9F">
                      <a:tint val="100000"/>
                      <a:shade val="100000"/>
                      <a:satMod val="130000"/>
                    </a:srgbClr>
                  </a:gs>
                  <a:gs pos="100000">
                    <a:srgbClr val="2C7C9F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solidFill>
                  <a:srgbClr val="2C7C9F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1" name="Freeform 80"/>
              <p:cNvSpPr/>
              <p:nvPr/>
            </p:nvSpPr>
            <p:spPr>
              <a:xfrm>
                <a:off x="4505523" y="2602965"/>
                <a:ext cx="314341" cy="141162"/>
              </a:xfrm>
              <a:custGeom>
                <a:avLst/>
                <a:gdLst>
                  <a:gd name="connsiteX0" fmla="*/ 0 w 317516"/>
                  <a:gd name="connsiteY0" fmla="*/ 141353 h 141353"/>
                  <a:gd name="connsiteX1" fmla="*/ 158758 w 317516"/>
                  <a:gd name="connsiteY1" fmla="*/ 224 h 141353"/>
                  <a:gd name="connsiteX2" fmla="*/ 317516 w 317516"/>
                  <a:gd name="connsiteY2" fmla="*/ 106071 h 141353"/>
                  <a:gd name="connsiteX0" fmla="*/ 0 w 317516"/>
                  <a:gd name="connsiteY0" fmla="*/ 141132 h 143950"/>
                  <a:gd name="connsiteX1" fmla="*/ 158758 w 317516"/>
                  <a:gd name="connsiteY1" fmla="*/ 3 h 143950"/>
                  <a:gd name="connsiteX2" fmla="*/ 317516 w 317516"/>
                  <a:gd name="connsiteY2" fmla="*/ 143950 h 143950"/>
                  <a:gd name="connsiteX0" fmla="*/ 0 w 317516"/>
                  <a:gd name="connsiteY0" fmla="*/ 141132 h 143950"/>
                  <a:gd name="connsiteX1" fmla="*/ 158758 w 317516"/>
                  <a:gd name="connsiteY1" fmla="*/ 3 h 143950"/>
                  <a:gd name="connsiteX2" fmla="*/ 317516 w 317516"/>
                  <a:gd name="connsiteY2" fmla="*/ 143950 h 143950"/>
                  <a:gd name="connsiteX0" fmla="*/ 0 w 317516"/>
                  <a:gd name="connsiteY0" fmla="*/ 141131 h 143949"/>
                  <a:gd name="connsiteX1" fmla="*/ 158758 w 317516"/>
                  <a:gd name="connsiteY1" fmla="*/ 2 h 143949"/>
                  <a:gd name="connsiteX2" fmla="*/ 317516 w 317516"/>
                  <a:gd name="connsiteY2" fmla="*/ 143949 h 143949"/>
                  <a:gd name="connsiteX0" fmla="*/ 0 w 314341"/>
                  <a:gd name="connsiteY0" fmla="*/ 141135 h 141135"/>
                  <a:gd name="connsiteX1" fmla="*/ 158758 w 314341"/>
                  <a:gd name="connsiteY1" fmla="*/ 6 h 141135"/>
                  <a:gd name="connsiteX2" fmla="*/ 314341 w 314341"/>
                  <a:gd name="connsiteY2" fmla="*/ 134428 h 141135"/>
                  <a:gd name="connsiteX0" fmla="*/ 0 w 314341"/>
                  <a:gd name="connsiteY0" fmla="*/ 141135 h 141135"/>
                  <a:gd name="connsiteX1" fmla="*/ 158758 w 314341"/>
                  <a:gd name="connsiteY1" fmla="*/ 6 h 141135"/>
                  <a:gd name="connsiteX2" fmla="*/ 314341 w 314341"/>
                  <a:gd name="connsiteY2" fmla="*/ 134428 h 141135"/>
                  <a:gd name="connsiteX0" fmla="*/ 0 w 314341"/>
                  <a:gd name="connsiteY0" fmla="*/ 141162 h 141162"/>
                  <a:gd name="connsiteX1" fmla="*/ 158758 w 314341"/>
                  <a:gd name="connsiteY1" fmla="*/ 33 h 141162"/>
                  <a:gd name="connsiteX2" fmla="*/ 314341 w 314341"/>
                  <a:gd name="connsiteY2" fmla="*/ 134455 h 141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4341" h="141162">
                    <a:moveTo>
                      <a:pt x="0" y="141162"/>
                    </a:moveTo>
                    <a:cubicBezTo>
                      <a:pt x="27519" y="92587"/>
                      <a:pt x="84143" y="-2024"/>
                      <a:pt x="158758" y="33"/>
                    </a:cubicBezTo>
                    <a:cubicBezTo>
                      <a:pt x="233373" y="2090"/>
                      <a:pt x="314341" y="134455"/>
                      <a:pt x="314341" y="134455"/>
                    </a:cubicBezTo>
                  </a:path>
                </a:pathLst>
              </a:cu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5885608" y="2105710"/>
              <a:ext cx="2627085" cy="307239"/>
              <a:chOff x="818928" y="2570154"/>
              <a:chExt cx="5714699" cy="668337"/>
            </a:xfrm>
          </p:grpSpPr>
          <p:sp>
            <p:nvSpPr>
              <p:cNvPr id="83" name="Rectangle 82"/>
              <p:cNvSpPr/>
              <p:nvPr/>
            </p:nvSpPr>
            <p:spPr>
              <a:xfrm>
                <a:off x="818928" y="2628531"/>
                <a:ext cx="1821275" cy="607749"/>
              </a:xfrm>
              <a:prstGeom prst="rect">
                <a:avLst/>
              </a:prstGeom>
              <a:gradFill flip="none" rotWithShape="1">
                <a:gsLst>
                  <a:gs pos="0">
                    <a:srgbClr val="2C7C9F">
                      <a:tint val="100000"/>
                      <a:shade val="100000"/>
                      <a:satMod val="130000"/>
                    </a:srgbClr>
                  </a:gs>
                  <a:gs pos="100000">
                    <a:srgbClr val="2C7C9F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solidFill>
                  <a:srgbClr val="2C7C9F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1087373" y="2759992"/>
                <a:ext cx="892311" cy="446995"/>
              </a:xfrm>
              <a:prstGeom prst="rect">
                <a:avLst/>
              </a:prstGeom>
              <a:gradFill rotWithShape="1">
                <a:gsLst>
                  <a:gs pos="0">
                    <a:srgbClr val="1B378C"/>
                  </a:gs>
                  <a:gs pos="100000">
                    <a:srgbClr val="3061FF"/>
                  </a:gs>
                </a:gsLst>
                <a:lin ang="16200000" scaled="0"/>
              </a:gradFill>
              <a:ln w="9525" cap="flat" cmpd="sng" algn="ctr">
                <a:solidFill>
                  <a:srgbClr val="1B378C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1214962" y="2884597"/>
                <a:ext cx="538657" cy="229839"/>
              </a:xfrm>
              <a:prstGeom prst="rect">
                <a:avLst/>
              </a:prstGeom>
              <a:gradFill rotWithShape="1">
                <a:gsLst>
                  <a:gs pos="0">
                    <a:srgbClr val="C00000">
                      <a:tint val="100000"/>
                      <a:shade val="100000"/>
                      <a:satMod val="130000"/>
                    </a:srgbClr>
                  </a:gs>
                  <a:gs pos="100000">
                    <a:srgbClr val="C00000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C00000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2135273" y="2887201"/>
                <a:ext cx="434370" cy="229839"/>
              </a:xfrm>
              <a:prstGeom prst="rect">
                <a:avLst/>
              </a:prstGeom>
              <a:gradFill rotWithShape="1">
                <a:gsLst>
                  <a:gs pos="0">
                    <a:srgbClr val="E2751D">
                      <a:tint val="100000"/>
                      <a:shade val="100000"/>
                      <a:satMod val="130000"/>
                    </a:srgbClr>
                  </a:gs>
                  <a:gs pos="100000">
                    <a:srgbClr val="E2751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E2751D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820930" y="2793618"/>
                <a:ext cx="207675" cy="413369"/>
              </a:xfrm>
              <a:prstGeom prst="rect">
                <a:avLst/>
              </a:prstGeom>
              <a:gradFill rotWithShape="1">
                <a:gsLst>
                  <a:gs pos="0">
                    <a:srgbClr val="09213B"/>
                  </a:gs>
                  <a:gs pos="100000">
                    <a:srgbClr val="1B378C"/>
                  </a:gs>
                </a:gsLst>
                <a:lin ang="16200000" scaled="0"/>
              </a:gradFill>
              <a:ln w="9525" cap="flat" cmpd="sng" algn="ctr">
                <a:solidFill>
                  <a:srgbClr val="1B378C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1406276" y="2814438"/>
                <a:ext cx="156029" cy="370156"/>
              </a:xfrm>
              <a:prstGeom prst="rect">
                <a:avLst/>
              </a:prstGeom>
              <a:gradFill rotWithShape="1">
                <a:gsLst>
                  <a:gs pos="0">
                    <a:sysClr val="windowText" lastClr="000000">
                      <a:tint val="100000"/>
                      <a:shade val="100000"/>
                      <a:satMod val="130000"/>
                    </a:sysClr>
                  </a:gs>
                  <a:gs pos="100000">
                    <a:sysClr val="windowText" lastClr="000000">
                      <a:tint val="50000"/>
                      <a:shade val="100000"/>
                      <a:satMod val="350000"/>
                    </a:sysClr>
                  </a:gs>
                </a:gsLst>
                <a:lin ang="16200000" scaled="0"/>
              </a:gradFill>
              <a:ln w="952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274444" y="2817042"/>
                <a:ext cx="156029" cy="370156"/>
              </a:xfrm>
              <a:prstGeom prst="rect">
                <a:avLst/>
              </a:prstGeom>
              <a:gradFill rotWithShape="1">
                <a:gsLst>
                  <a:gs pos="0">
                    <a:sysClr val="windowText" lastClr="000000">
                      <a:tint val="100000"/>
                      <a:shade val="100000"/>
                      <a:satMod val="130000"/>
                    </a:sysClr>
                  </a:gs>
                  <a:gs pos="100000">
                    <a:sysClr val="windowText" lastClr="000000">
                      <a:tint val="50000"/>
                      <a:shade val="100000"/>
                      <a:satMod val="350000"/>
                    </a:sysClr>
                  </a:gs>
                </a:gsLst>
                <a:lin ang="16200000" scaled="0"/>
              </a:gradFill>
              <a:ln w="952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2774963" y="2622582"/>
                <a:ext cx="1821275" cy="607749"/>
              </a:xfrm>
              <a:prstGeom prst="rect">
                <a:avLst/>
              </a:prstGeom>
              <a:gradFill flip="none" rotWithShape="1">
                <a:gsLst>
                  <a:gs pos="0">
                    <a:srgbClr val="2C7C9F">
                      <a:tint val="100000"/>
                      <a:shade val="100000"/>
                      <a:satMod val="130000"/>
                    </a:srgbClr>
                  </a:gs>
                  <a:gs pos="100000">
                    <a:srgbClr val="2C7C9F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solidFill>
                  <a:srgbClr val="2C7C9F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1" name="Freeform 90"/>
              <p:cNvSpPr/>
              <p:nvPr/>
            </p:nvSpPr>
            <p:spPr>
              <a:xfrm>
                <a:off x="2544155" y="2570154"/>
                <a:ext cx="314341" cy="141162"/>
              </a:xfrm>
              <a:custGeom>
                <a:avLst/>
                <a:gdLst>
                  <a:gd name="connsiteX0" fmla="*/ 0 w 317516"/>
                  <a:gd name="connsiteY0" fmla="*/ 141353 h 141353"/>
                  <a:gd name="connsiteX1" fmla="*/ 158758 w 317516"/>
                  <a:gd name="connsiteY1" fmla="*/ 224 h 141353"/>
                  <a:gd name="connsiteX2" fmla="*/ 317516 w 317516"/>
                  <a:gd name="connsiteY2" fmla="*/ 106071 h 141353"/>
                  <a:gd name="connsiteX0" fmla="*/ 0 w 317516"/>
                  <a:gd name="connsiteY0" fmla="*/ 141132 h 143950"/>
                  <a:gd name="connsiteX1" fmla="*/ 158758 w 317516"/>
                  <a:gd name="connsiteY1" fmla="*/ 3 h 143950"/>
                  <a:gd name="connsiteX2" fmla="*/ 317516 w 317516"/>
                  <a:gd name="connsiteY2" fmla="*/ 143950 h 143950"/>
                  <a:gd name="connsiteX0" fmla="*/ 0 w 317516"/>
                  <a:gd name="connsiteY0" fmla="*/ 141132 h 143950"/>
                  <a:gd name="connsiteX1" fmla="*/ 158758 w 317516"/>
                  <a:gd name="connsiteY1" fmla="*/ 3 h 143950"/>
                  <a:gd name="connsiteX2" fmla="*/ 317516 w 317516"/>
                  <a:gd name="connsiteY2" fmla="*/ 143950 h 143950"/>
                  <a:gd name="connsiteX0" fmla="*/ 0 w 317516"/>
                  <a:gd name="connsiteY0" fmla="*/ 141131 h 143949"/>
                  <a:gd name="connsiteX1" fmla="*/ 158758 w 317516"/>
                  <a:gd name="connsiteY1" fmla="*/ 2 h 143949"/>
                  <a:gd name="connsiteX2" fmla="*/ 317516 w 317516"/>
                  <a:gd name="connsiteY2" fmla="*/ 143949 h 143949"/>
                  <a:gd name="connsiteX0" fmla="*/ 0 w 314341"/>
                  <a:gd name="connsiteY0" fmla="*/ 141135 h 141135"/>
                  <a:gd name="connsiteX1" fmla="*/ 158758 w 314341"/>
                  <a:gd name="connsiteY1" fmla="*/ 6 h 141135"/>
                  <a:gd name="connsiteX2" fmla="*/ 314341 w 314341"/>
                  <a:gd name="connsiteY2" fmla="*/ 134428 h 141135"/>
                  <a:gd name="connsiteX0" fmla="*/ 0 w 314341"/>
                  <a:gd name="connsiteY0" fmla="*/ 141135 h 141135"/>
                  <a:gd name="connsiteX1" fmla="*/ 158758 w 314341"/>
                  <a:gd name="connsiteY1" fmla="*/ 6 h 141135"/>
                  <a:gd name="connsiteX2" fmla="*/ 314341 w 314341"/>
                  <a:gd name="connsiteY2" fmla="*/ 134428 h 141135"/>
                  <a:gd name="connsiteX0" fmla="*/ 0 w 314341"/>
                  <a:gd name="connsiteY0" fmla="*/ 141162 h 141162"/>
                  <a:gd name="connsiteX1" fmla="*/ 158758 w 314341"/>
                  <a:gd name="connsiteY1" fmla="*/ 33 h 141162"/>
                  <a:gd name="connsiteX2" fmla="*/ 314341 w 314341"/>
                  <a:gd name="connsiteY2" fmla="*/ 134455 h 141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4341" h="141162">
                    <a:moveTo>
                      <a:pt x="0" y="141162"/>
                    </a:moveTo>
                    <a:cubicBezTo>
                      <a:pt x="27519" y="92587"/>
                      <a:pt x="84143" y="-2024"/>
                      <a:pt x="158758" y="33"/>
                    </a:cubicBezTo>
                    <a:cubicBezTo>
                      <a:pt x="233373" y="2090"/>
                      <a:pt x="314341" y="134455"/>
                      <a:pt x="314341" y="134455"/>
                    </a:cubicBezTo>
                  </a:path>
                </a:pathLst>
              </a:cu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712352" y="2630742"/>
                <a:ext cx="1821275" cy="607749"/>
              </a:xfrm>
              <a:prstGeom prst="rect">
                <a:avLst/>
              </a:prstGeom>
              <a:gradFill flip="none" rotWithShape="1">
                <a:gsLst>
                  <a:gs pos="0">
                    <a:srgbClr val="2C7C9F">
                      <a:tint val="100000"/>
                      <a:shade val="100000"/>
                      <a:satMod val="130000"/>
                    </a:srgbClr>
                  </a:gs>
                  <a:gs pos="100000">
                    <a:srgbClr val="2C7C9F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solidFill>
                  <a:srgbClr val="2C7C9F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3" name="Freeform 92"/>
              <p:cNvSpPr/>
              <p:nvPr/>
            </p:nvSpPr>
            <p:spPr>
              <a:xfrm>
                <a:off x="4505523" y="2602965"/>
                <a:ext cx="314341" cy="141162"/>
              </a:xfrm>
              <a:custGeom>
                <a:avLst/>
                <a:gdLst>
                  <a:gd name="connsiteX0" fmla="*/ 0 w 317516"/>
                  <a:gd name="connsiteY0" fmla="*/ 141353 h 141353"/>
                  <a:gd name="connsiteX1" fmla="*/ 158758 w 317516"/>
                  <a:gd name="connsiteY1" fmla="*/ 224 h 141353"/>
                  <a:gd name="connsiteX2" fmla="*/ 317516 w 317516"/>
                  <a:gd name="connsiteY2" fmla="*/ 106071 h 141353"/>
                  <a:gd name="connsiteX0" fmla="*/ 0 w 317516"/>
                  <a:gd name="connsiteY0" fmla="*/ 141132 h 143950"/>
                  <a:gd name="connsiteX1" fmla="*/ 158758 w 317516"/>
                  <a:gd name="connsiteY1" fmla="*/ 3 h 143950"/>
                  <a:gd name="connsiteX2" fmla="*/ 317516 w 317516"/>
                  <a:gd name="connsiteY2" fmla="*/ 143950 h 143950"/>
                  <a:gd name="connsiteX0" fmla="*/ 0 w 317516"/>
                  <a:gd name="connsiteY0" fmla="*/ 141132 h 143950"/>
                  <a:gd name="connsiteX1" fmla="*/ 158758 w 317516"/>
                  <a:gd name="connsiteY1" fmla="*/ 3 h 143950"/>
                  <a:gd name="connsiteX2" fmla="*/ 317516 w 317516"/>
                  <a:gd name="connsiteY2" fmla="*/ 143950 h 143950"/>
                  <a:gd name="connsiteX0" fmla="*/ 0 w 317516"/>
                  <a:gd name="connsiteY0" fmla="*/ 141131 h 143949"/>
                  <a:gd name="connsiteX1" fmla="*/ 158758 w 317516"/>
                  <a:gd name="connsiteY1" fmla="*/ 2 h 143949"/>
                  <a:gd name="connsiteX2" fmla="*/ 317516 w 317516"/>
                  <a:gd name="connsiteY2" fmla="*/ 143949 h 143949"/>
                  <a:gd name="connsiteX0" fmla="*/ 0 w 314341"/>
                  <a:gd name="connsiteY0" fmla="*/ 141135 h 141135"/>
                  <a:gd name="connsiteX1" fmla="*/ 158758 w 314341"/>
                  <a:gd name="connsiteY1" fmla="*/ 6 h 141135"/>
                  <a:gd name="connsiteX2" fmla="*/ 314341 w 314341"/>
                  <a:gd name="connsiteY2" fmla="*/ 134428 h 141135"/>
                  <a:gd name="connsiteX0" fmla="*/ 0 w 314341"/>
                  <a:gd name="connsiteY0" fmla="*/ 141135 h 141135"/>
                  <a:gd name="connsiteX1" fmla="*/ 158758 w 314341"/>
                  <a:gd name="connsiteY1" fmla="*/ 6 h 141135"/>
                  <a:gd name="connsiteX2" fmla="*/ 314341 w 314341"/>
                  <a:gd name="connsiteY2" fmla="*/ 134428 h 141135"/>
                  <a:gd name="connsiteX0" fmla="*/ 0 w 314341"/>
                  <a:gd name="connsiteY0" fmla="*/ 141162 h 141162"/>
                  <a:gd name="connsiteX1" fmla="*/ 158758 w 314341"/>
                  <a:gd name="connsiteY1" fmla="*/ 33 h 141162"/>
                  <a:gd name="connsiteX2" fmla="*/ 314341 w 314341"/>
                  <a:gd name="connsiteY2" fmla="*/ 134455 h 141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4341" h="141162">
                    <a:moveTo>
                      <a:pt x="0" y="141162"/>
                    </a:moveTo>
                    <a:cubicBezTo>
                      <a:pt x="27519" y="92587"/>
                      <a:pt x="84143" y="-2024"/>
                      <a:pt x="158758" y="33"/>
                    </a:cubicBezTo>
                    <a:cubicBezTo>
                      <a:pt x="233373" y="2090"/>
                      <a:pt x="314341" y="134455"/>
                      <a:pt x="314341" y="134455"/>
                    </a:cubicBezTo>
                  </a:path>
                </a:pathLst>
              </a:cu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97" name="Straight Connector 96"/>
          <p:cNvCxnSpPr/>
          <p:nvPr/>
        </p:nvCxnSpPr>
        <p:spPr>
          <a:xfrm>
            <a:off x="445974" y="2087092"/>
            <a:ext cx="262708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073059" y="1973215"/>
            <a:ext cx="0" cy="1138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445706" y="1983519"/>
            <a:ext cx="0" cy="1138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1167035" y="2087092"/>
            <a:ext cx="1068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</a:t>
            </a:r>
            <a:endParaRPr lang="en-US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533660" y="2493541"/>
            <a:ext cx="7812054" cy="124181"/>
            <a:chOff x="598106" y="2125615"/>
            <a:chExt cx="2627353" cy="124181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598374" y="2239492"/>
              <a:ext cx="262708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3225459" y="2125615"/>
              <a:ext cx="0" cy="11387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98106" y="2135919"/>
              <a:ext cx="0" cy="11387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3740205" y="2617722"/>
            <a:ext cx="678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Strip</a:t>
            </a:r>
            <a:endParaRPr lang="en-US" dirty="0"/>
          </a:p>
        </p:txBody>
      </p:sp>
      <p:cxnSp>
        <p:nvCxnSpPr>
          <p:cNvPr id="110" name="Straight Arrow Connector 109"/>
          <p:cNvCxnSpPr/>
          <p:nvPr/>
        </p:nvCxnSpPr>
        <p:spPr>
          <a:xfrm flipH="1" flipV="1">
            <a:off x="2040015" y="5591590"/>
            <a:ext cx="724061" cy="373319"/>
          </a:xfrm>
          <a:prstGeom prst="straightConnector1">
            <a:avLst/>
          </a:prstGeom>
          <a:ln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2893613" y="5947506"/>
            <a:ext cx="1471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Active </a:t>
            </a:r>
            <a:r>
              <a:rPr lang="en-US" dirty="0" err="1" smtClean="0"/>
              <a:t>nwell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549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189033" y="3130884"/>
            <a:ext cx="6728805" cy="34998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Crude pixel description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>
          <a:xfrm>
            <a:off x="457200" y="1032275"/>
            <a:ext cx="8229600" cy="216967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Active amplifier in each pixel.</a:t>
            </a:r>
          </a:p>
          <a:p>
            <a:r>
              <a:rPr lang="en-US" dirty="0" smtClean="0"/>
              <a:t>Discriminator front and trimming in pixel or at the periphery</a:t>
            </a:r>
          </a:p>
          <a:p>
            <a:r>
              <a:rPr lang="en-US" dirty="0" smtClean="0"/>
              <a:t>25ns windowing to avoid multiple triggering in case of wide pulse.</a:t>
            </a:r>
          </a:p>
          <a:p>
            <a:r>
              <a:rPr lang="en-US" dirty="0" smtClean="0"/>
              <a:t>Hot pixels masking.</a:t>
            </a:r>
          </a:p>
          <a:p>
            <a:r>
              <a:rPr lang="en-US" dirty="0" smtClean="0"/>
              <a:t>Injection of calibration signal.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660878" y="3500216"/>
            <a:ext cx="1509531" cy="2931961"/>
            <a:chOff x="2080571" y="1752774"/>
            <a:chExt cx="1509531" cy="2931961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2080571" y="3671222"/>
              <a:ext cx="0" cy="1013513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080571" y="3643290"/>
              <a:ext cx="1509531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590102" y="1752774"/>
              <a:ext cx="0" cy="18905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>
            <a:off x="6125821" y="3500216"/>
            <a:ext cx="0" cy="30270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/>
          <p:nvPr/>
        </p:nvSpPr>
        <p:spPr>
          <a:xfrm rot="5400000">
            <a:off x="2317448" y="3909796"/>
            <a:ext cx="1309325" cy="125702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4638626" y="4230580"/>
            <a:ext cx="1309325" cy="125702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454990" y="4644411"/>
            <a:ext cx="1204579" cy="7463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338766" y="4353643"/>
            <a:ext cx="1047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Amplifier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58641" y="4644411"/>
            <a:ext cx="759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Discri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7" name="Straight Connector 16"/>
          <p:cNvCxnSpPr>
            <a:stCxn id="12" idx="0"/>
          </p:cNvCxnSpPr>
          <p:nvPr/>
        </p:nvCxnSpPr>
        <p:spPr>
          <a:xfrm>
            <a:off x="3600624" y="4538310"/>
            <a:ext cx="106415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600624" y="5192972"/>
            <a:ext cx="1064151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998334" y="5685856"/>
            <a:ext cx="1204579" cy="7463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Straight Connector 19"/>
          <p:cNvCxnSpPr>
            <a:endCxn id="19" idx="0"/>
          </p:cNvCxnSpPr>
          <p:nvPr/>
        </p:nvCxnSpPr>
        <p:spPr>
          <a:xfrm>
            <a:off x="3600624" y="5192971"/>
            <a:ext cx="0" cy="4928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39975" y="5735851"/>
            <a:ext cx="1121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Threshold</a:t>
            </a:r>
          </a:p>
          <a:p>
            <a:r>
              <a:rPr lang="en-US" dirty="0" smtClean="0"/>
              <a:t>trimming</a:t>
            </a:r>
            <a:endParaRPr lang="en-US" dirty="0"/>
          </a:p>
        </p:txBody>
      </p:sp>
      <p:cxnSp>
        <p:nvCxnSpPr>
          <p:cNvPr id="22" name="Straight Connector 21"/>
          <p:cNvCxnSpPr>
            <a:stCxn id="13" idx="0"/>
          </p:cNvCxnSpPr>
          <p:nvPr/>
        </p:nvCxnSpPr>
        <p:spPr>
          <a:xfrm>
            <a:off x="5921802" y="4859094"/>
            <a:ext cx="5331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713037" y="4832905"/>
            <a:ext cx="688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Latch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728544" y="5360933"/>
            <a:ext cx="910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25ns </a:t>
            </a:r>
            <a:r>
              <a:rPr lang="en-US" dirty="0" err="1" smtClean="0"/>
              <a:t>Ck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6183750" y="5211582"/>
            <a:ext cx="2712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183750" y="5202237"/>
            <a:ext cx="0" cy="1329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60878" y="3130884"/>
            <a:ext cx="858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pixel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234338" y="3130884"/>
            <a:ext cx="1843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Pixel or periphery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454990" y="313088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eriphery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1828911" y="4538310"/>
            <a:ext cx="5146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94200" y="4125110"/>
            <a:ext cx="0" cy="413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992440" y="3741336"/>
            <a:ext cx="0" cy="2822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1863381" y="4123290"/>
            <a:ext cx="2641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1867149" y="4046020"/>
            <a:ext cx="2641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1657526" y="4960910"/>
            <a:ext cx="3515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840125" y="5290235"/>
            <a:ext cx="0" cy="413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836357" y="4529885"/>
            <a:ext cx="0" cy="413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Isosceles Triangle 4"/>
          <p:cNvSpPr/>
          <p:nvPr/>
        </p:nvSpPr>
        <p:spPr>
          <a:xfrm>
            <a:off x="1653012" y="4961975"/>
            <a:ext cx="361870" cy="315627"/>
          </a:xfrm>
          <a:prstGeom prst="triangle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729982" y="3390437"/>
            <a:ext cx="528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D9B-D072-4743-BB6F-F0C99856A5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58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D46B-B7E4-B14D-9780-EB27746D8011}" type="slidenum">
              <a:rPr lang="en-US" smtClean="0"/>
              <a:t>9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3518" y="1478169"/>
            <a:ext cx="9112812" cy="4025899"/>
            <a:chOff x="93518" y="1549401"/>
            <a:chExt cx="9112812" cy="4025899"/>
          </a:xfrm>
        </p:grpSpPr>
        <p:grpSp>
          <p:nvGrpSpPr>
            <p:cNvPr id="7" name="Group 6"/>
            <p:cNvGrpSpPr/>
            <p:nvPr/>
          </p:nvGrpSpPr>
          <p:grpSpPr>
            <a:xfrm>
              <a:off x="93518" y="1549401"/>
              <a:ext cx="6466917" cy="4025899"/>
              <a:chOff x="715818" y="1549401"/>
              <a:chExt cx="7970982" cy="4962236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15818" y="1549401"/>
                <a:ext cx="7970982" cy="496223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50900" y="2044700"/>
                <a:ext cx="5842000" cy="42545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Strips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794500" y="2044700"/>
                <a:ext cx="520700" cy="42545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7423150" y="2044700"/>
                <a:ext cx="520700" cy="42545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064500" y="3187700"/>
                <a:ext cx="520700" cy="31115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8064500" y="2044700"/>
                <a:ext cx="520700" cy="9779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50900" y="1645996"/>
                <a:ext cx="5842000" cy="27670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6766758" y="1706952"/>
              <a:ext cx="422448" cy="42664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766758" y="2234075"/>
              <a:ext cx="422448" cy="426648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66758" y="2761198"/>
              <a:ext cx="422448" cy="426648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66758" y="3288321"/>
              <a:ext cx="422448" cy="42664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66758" y="3815444"/>
              <a:ext cx="422448" cy="4266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766758" y="4359482"/>
              <a:ext cx="422448" cy="426648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9206" y="1762332"/>
              <a:ext cx="71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Strips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189206" y="2302155"/>
              <a:ext cx="15346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Strip encoding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89206" y="2823001"/>
              <a:ext cx="13706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Hit encoding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189206" y="3345637"/>
              <a:ext cx="13606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SPI interface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189206" y="3872760"/>
              <a:ext cx="1553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LVDS interface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89206" y="4270739"/>
              <a:ext cx="20171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Masking, Threshold</a:t>
              </a:r>
            </a:p>
            <a:p>
              <a:r>
                <a:rPr lang="en-US" dirty="0"/>
                <a:t>a</a:t>
              </a:r>
              <a:r>
                <a:rPr lang="en-US" dirty="0" smtClean="0"/>
                <a:t>nd Calibration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24352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168</TotalTime>
  <Words>634</Words>
  <Application>Microsoft Macintosh PowerPoint</Application>
  <PresentationFormat>On-screen Show (4:3)</PresentationFormat>
  <Paragraphs>291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Executive</vt:lpstr>
      <vt:lpstr>1_Executive</vt:lpstr>
      <vt:lpstr>2_Executive</vt:lpstr>
      <vt:lpstr>CHESS2  Top level</vt:lpstr>
      <vt:lpstr>Physics specs</vt:lpstr>
      <vt:lpstr>Objectives</vt:lpstr>
      <vt:lpstr>Power consumption</vt:lpstr>
      <vt:lpstr>Specs</vt:lpstr>
      <vt:lpstr>Technology</vt:lpstr>
      <vt:lpstr>Strip design</vt:lpstr>
      <vt:lpstr>Crude pixel description</vt:lpstr>
      <vt:lpstr>Architecture</vt:lpstr>
      <vt:lpstr>Architecture – Data out</vt:lpstr>
      <vt:lpstr>Architecture – Config.</vt:lpstr>
      <vt:lpstr>Strip Hit Encoding</vt:lpstr>
      <vt:lpstr>Strip encoding</vt:lpstr>
      <vt:lpstr>Hit encoding</vt:lpstr>
      <vt:lpstr>Output data format</vt:lpstr>
    </vt:vector>
  </TitlesOfParts>
  <Company>UCSC/SCIPP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CHESS2  Top level</dc:title>
  <dc:creator>Herve Grabas</dc:creator>
  <cp:lastModifiedBy>Herve Grabas</cp:lastModifiedBy>
  <cp:revision>9</cp:revision>
  <dcterms:created xsi:type="dcterms:W3CDTF">2015-05-04T07:14:16Z</dcterms:created>
  <dcterms:modified xsi:type="dcterms:W3CDTF">2015-05-04T10:02:53Z</dcterms:modified>
</cp:coreProperties>
</file>