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0" d="100"/>
          <a:sy n="80" d="100"/>
        </p:scale>
        <p:origin x="-91"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arxiv.org/pdf/1408.5536v1.pdf" TargetMode="External"/><Relationship Id="rId2" Type="http://schemas.openxmlformats.org/officeDocument/2006/relationships/hyperlink" Target="https://indico.cern.ch/event/387388/contribution/5/material/slides/0.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vidyoportal.cern.ch/flex.html?roomdirect.html&amp;key=VzILMDp484zc" TargetMode="External"/><Relationship Id="rId2" Type="http://schemas.openxmlformats.org/officeDocument/2006/relationships/hyperlink" Target="https://indico.desy.de/conferenceDisplay.py?confId=12358"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1905000"/>
          </a:xfrm>
        </p:spPr>
        <p:txBody>
          <a:bodyPr>
            <a:normAutofit fontScale="90000"/>
          </a:bodyPr>
          <a:lstStyle/>
          <a:p>
            <a:r>
              <a:rPr lang="en-US" dirty="0" smtClean="0"/>
              <a:t>Strip CMOS progress meeting,</a:t>
            </a:r>
            <a:br>
              <a:rPr lang="en-US" dirty="0" smtClean="0"/>
            </a:br>
            <a:r>
              <a:rPr lang="en-US" dirty="0" smtClean="0"/>
              <a:t>Introduction, </a:t>
            </a:r>
            <a:br>
              <a:rPr lang="en-US" dirty="0" smtClean="0"/>
            </a:br>
            <a:r>
              <a:rPr lang="en-US" dirty="0" smtClean="0"/>
              <a:t>2015-04-28</a:t>
            </a:r>
            <a:endParaRPr lang="en-US" dirty="0"/>
          </a:p>
        </p:txBody>
      </p:sp>
      <p:sp>
        <p:nvSpPr>
          <p:cNvPr id="3" name="Subtitle 2"/>
          <p:cNvSpPr>
            <a:spLocks noGrp="1"/>
          </p:cNvSpPr>
          <p:nvPr>
            <p:ph type="subTitle" idx="1"/>
          </p:nvPr>
        </p:nvSpPr>
        <p:spPr>
          <a:xfrm>
            <a:off x="533400" y="2209800"/>
            <a:ext cx="8153400" cy="4038600"/>
          </a:xfrm>
        </p:spPr>
        <p:txBody>
          <a:bodyPr>
            <a:normAutofit/>
          </a:bodyPr>
          <a:lstStyle/>
          <a:p>
            <a:pPr algn="l"/>
            <a:r>
              <a:rPr lang="en-US" dirty="0" smtClean="0"/>
              <a:t>Have several things to discuss/announce:</a:t>
            </a:r>
          </a:p>
          <a:p>
            <a:pPr marL="457200" indent="-457200" algn="l">
              <a:buFont typeface="Arial" panose="020B0604020202020204" pitchFamily="34" charset="0"/>
              <a:buChar char="•"/>
            </a:pPr>
            <a:r>
              <a:rPr lang="en-US" dirty="0" smtClean="0"/>
              <a:t>TWEPP abstract</a:t>
            </a:r>
          </a:p>
          <a:p>
            <a:pPr marL="457200" indent="-457200" algn="l">
              <a:buFont typeface="Arial" panose="020B0604020202020204" pitchFamily="34" charset="0"/>
              <a:buChar char="•"/>
            </a:pPr>
            <a:r>
              <a:rPr lang="en-US" dirty="0" smtClean="0"/>
              <a:t>How do we deal with other abstracts?</a:t>
            </a:r>
          </a:p>
          <a:p>
            <a:pPr algn="l"/>
            <a:r>
              <a:rPr lang="en-US" dirty="0" smtClean="0"/>
              <a:t>	(There was </a:t>
            </a:r>
            <a:r>
              <a:rPr lang="en-US" dirty="0" err="1" smtClean="0"/>
              <a:t>iWoRID</a:t>
            </a:r>
            <a:r>
              <a:rPr lang="en-US" dirty="0" smtClean="0"/>
              <a:t> request from Glasgow. 	We’ll surely have more…)</a:t>
            </a:r>
          </a:p>
          <a:p>
            <a:pPr marL="457200" indent="-457200" algn="l">
              <a:buFont typeface="Arial" panose="020B0604020202020204" pitchFamily="34" charset="0"/>
              <a:buChar char="•"/>
            </a:pPr>
            <a:r>
              <a:rPr lang="en-US" dirty="0" smtClean="0"/>
              <a:t>Solicitation from G. </a:t>
            </a:r>
            <a:r>
              <a:rPr lang="en-US" dirty="0" err="1" smtClean="0"/>
              <a:t>Iacobucci</a:t>
            </a:r>
            <a:r>
              <a:rPr lang="en-US" dirty="0" smtClean="0"/>
              <a:t>.</a:t>
            </a:r>
          </a:p>
          <a:p>
            <a:pPr marL="457200" indent="-457200" algn="l">
              <a:buFont typeface="Arial" panose="020B0604020202020204" pitchFamily="34" charset="0"/>
              <a:buChar char="•"/>
            </a:pPr>
            <a:r>
              <a:rPr lang="en-US" dirty="0" smtClean="0"/>
              <a:t>CHESS-2 design review.</a:t>
            </a:r>
          </a:p>
        </p:txBody>
      </p:sp>
    </p:spTree>
    <p:extLst>
      <p:ext uri="{BB962C8B-B14F-4D97-AF65-F5344CB8AC3E}">
        <p14:creationId xmlns:p14="http://schemas.microsoft.com/office/powerpoint/2010/main" val="3493576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1"/>
            <a:ext cx="7772400" cy="685800"/>
          </a:xfrm>
        </p:spPr>
        <p:txBody>
          <a:bodyPr>
            <a:normAutofit fontScale="90000"/>
          </a:bodyPr>
          <a:lstStyle/>
          <a:p>
            <a:r>
              <a:rPr lang="en-US" dirty="0" smtClean="0"/>
              <a:t>TWEPP Abstract</a:t>
            </a:r>
            <a:endParaRPr lang="en-US" dirty="0"/>
          </a:p>
        </p:txBody>
      </p:sp>
      <p:sp>
        <p:nvSpPr>
          <p:cNvPr id="3" name="Subtitle 2"/>
          <p:cNvSpPr>
            <a:spLocks noGrp="1"/>
          </p:cNvSpPr>
          <p:nvPr>
            <p:ph type="subTitle" idx="1"/>
          </p:nvPr>
        </p:nvSpPr>
        <p:spPr>
          <a:xfrm>
            <a:off x="533400" y="1371600"/>
            <a:ext cx="8153400" cy="5181600"/>
          </a:xfrm>
        </p:spPr>
        <p:txBody>
          <a:bodyPr>
            <a:normAutofit fontScale="40000" lnSpcReduction="20000"/>
          </a:bodyPr>
          <a:lstStyle/>
          <a:p>
            <a:pPr algn="l"/>
            <a:r>
              <a:rPr lang="en-US" dirty="0" smtClean="0"/>
              <a:t>TITLE</a:t>
            </a:r>
            <a:r>
              <a:rPr lang="en-US" dirty="0"/>
              <a:t>: Development on CMOS MAPS devices for the ATLAS Phase-II Strip Tracker Upgrade</a:t>
            </a:r>
          </a:p>
          <a:p>
            <a:pPr algn="l"/>
            <a:r>
              <a:rPr lang="en-US" dirty="0"/>
              <a:t>TWEPP ABSTRACT (max 100 words)</a:t>
            </a:r>
          </a:p>
          <a:p>
            <a:pPr algn="l"/>
            <a:r>
              <a:rPr lang="en-US" dirty="0"/>
              <a:t>ATLAS is currently studying the use of CMOS MAPS devices as a replacement for the baseline silicon strip sensors for the Phase-II Strip Tracker Upgrade. One of the key aspects is to establish whether the radiation hardness is suitable for the HL-LHC environment. Two different technologies are being studied: High-Voltage CMOS and High-Resistivity CMOS.  Several test chips have already been manufactured. We present the latest results from non-irradiated and irradiated sensors including test beam results and give an outlook on the next steps. </a:t>
            </a:r>
          </a:p>
          <a:p>
            <a:pPr algn="l"/>
            <a:r>
              <a:rPr lang="en-US" dirty="0"/>
              <a:t> </a:t>
            </a:r>
          </a:p>
          <a:p>
            <a:pPr algn="l"/>
            <a:r>
              <a:rPr lang="en-US" dirty="0"/>
              <a:t>TWEPP SUMMARY (max 500 words)</a:t>
            </a:r>
          </a:p>
          <a:p>
            <a:pPr algn="l"/>
            <a:r>
              <a:rPr lang="en-US" dirty="0"/>
              <a:t>ATLAS is currently studying the use of CMOS MAPS devices as a replacement for the baseline silicon strip sensors for the Phase-II Strip Tracker Upgrade. In order to minimize the impact on the overall tracker design, a CMOS alternative sensor has to result in minimal changes to the rest of the detector. Hence ATLAS is investigating devices with long pixels which are grouped to form a virtual strip with binary-encoded z-information.  Key requirements are to establish whether the radiation hardness is suitable for the HL-LHC environment, that the charge collection speed is sufficient for 25 ns bunch crossing operation, and whether the encoded z-hit design can be compatible with full-reticule size sensors. </a:t>
            </a:r>
          </a:p>
          <a:p>
            <a:pPr algn="l"/>
            <a:r>
              <a:rPr lang="en-US" dirty="0"/>
              <a:t>Several test chips have been submitted using two different CMOS technologies. The AMS HV-CMOS 350 is a special process, which makes it possible to bias the sensor with up to 120 V, while the </a:t>
            </a:r>
            <a:r>
              <a:rPr lang="en-US" dirty="0" err="1"/>
              <a:t>TowerJazz</a:t>
            </a:r>
            <a:r>
              <a:rPr lang="en-US" dirty="0"/>
              <a:t> 180 nm HR-CMOS process uses a high resistivity epitaxial layer to speed up the charge collection. Several groups have taken part in understanding the performance of these sensors including charge collection, output signal timing, gain and noise.  We present these results and also results from the irradiation campaigns with photons, neutrons and protons, which strongly support the radiation tolerance of these devices to radiation dose of the HL-LHC (60 </a:t>
            </a:r>
            <a:r>
              <a:rPr lang="en-US" dirty="0" err="1"/>
              <a:t>Mrad</a:t>
            </a:r>
            <a:r>
              <a:rPr lang="en-US" dirty="0"/>
              <a:t> and 2x10^15 </a:t>
            </a:r>
            <a:r>
              <a:rPr lang="en-US" dirty="0" err="1"/>
              <a:t>neq</a:t>
            </a:r>
            <a:r>
              <a:rPr lang="en-US" dirty="0"/>
              <a:t>/cm^2). We also show first test beam results of these devices . </a:t>
            </a:r>
          </a:p>
          <a:p>
            <a:pPr algn="l"/>
            <a:r>
              <a:rPr lang="en-US" dirty="0"/>
              <a:t>Our next chip features a full-reticle length sensor. It is designed for prototyping the readout architecture and to assess large-chip effects, such as common mode noise. The hit encoding engine is capable of reading out up to 8 hits from a pre-defined region. The hits are then transferred for off-sensor readout via 320 MHz bus that runs at 8 times the bunch crossing frequency. Placement of the comparators and the bulk wafer resistivity will be varied to optimize the performance.</a:t>
            </a:r>
          </a:p>
          <a:p>
            <a:pPr algn="l"/>
            <a:r>
              <a:rPr lang="en-US" dirty="0"/>
              <a:t>To conclude we give an overview of the upcoming plans for ATLAS strip CMOS detectors, including a detailed description of the first large-size chip which is going to be available for fall 2015. </a:t>
            </a:r>
          </a:p>
          <a:p>
            <a:endParaRPr lang="en-US" dirty="0"/>
          </a:p>
        </p:txBody>
      </p:sp>
      <p:sp>
        <p:nvSpPr>
          <p:cNvPr id="4" name="Rectangle 3"/>
          <p:cNvSpPr/>
          <p:nvPr/>
        </p:nvSpPr>
        <p:spPr>
          <a:xfrm>
            <a:off x="457200" y="762000"/>
            <a:ext cx="6680931" cy="646331"/>
          </a:xfrm>
          <a:prstGeom prst="rect">
            <a:avLst/>
          </a:prstGeom>
        </p:spPr>
        <p:txBody>
          <a:bodyPr wrap="none">
            <a:spAutoFit/>
          </a:bodyPr>
          <a:lstStyle/>
          <a:p>
            <a:r>
              <a:rPr lang="en-US" dirty="0" smtClean="0">
                <a:solidFill>
                  <a:srgbClr val="0070C0"/>
                </a:solidFill>
              </a:rPr>
              <a:t>Written by Marcel, modified by Richard N., </a:t>
            </a:r>
            <a:r>
              <a:rPr lang="en-US" dirty="0" err="1" smtClean="0">
                <a:solidFill>
                  <a:srgbClr val="0070C0"/>
                </a:solidFill>
              </a:rPr>
              <a:t>Vitaliy</a:t>
            </a:r>
            <a:r>
              <a:rPr lang="en-US" dirty="0" smtClean="0">
                <a:solidFill>
                  <a:srgbClr val="0070C0"/>
                </a:solidFill>
              </a:rPr>
              <a:t>, Todd, Richard B. </a:t>
            </a:r>
          </a:p>
          <a:p>
            <a:r>
              <a:rPr lang="en-US" dirty="0" smtClean="0">
                <a:solidFill>
                  <a:srgbClr val="0070C0"/>
                </a:solidFill>
              </a:rPr>
              <a:t>The deadline is April 30 =&gt; the last chance for comments is tomorrow.</a:t>
            </a:r>
            <a:endParaRPr lang="en-US" dirty="0">
              <a:solidFill>
                <a:srgbClr val="0070C0"/>
              </a:solidFill>
            </a:endParaRPr>
          </a:p>
        </p:txBody>
      </p:sp>
    </p:spTree>
    <p:extLst>
      <p:ext uri="{BB962C8B-B14F-4D97-AF65-F5344CB8AC3E}">
        <p14:creationId xmlns:p14="http://schemas.microsoft.com/office/powerpoint/2010/main" val="216008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1981199"/>
          </a:xfrm>
        </p:spPr>
        <p:txBody>
          <a:bodyPr>
            <a:normAutofit fontScale="90000"/>
          </a:bodyPr>
          <a:lstStyle/>
          <a:p>
            <a:r>
              <a:rPr lang="en-US" dirty="0" smtClean="0"/>
              <a:t>Other abstracts/talks/presentations</a:t>
            </a:r>
            <a:br>
              <a:rPr lang="en-US" dirty="0" smtClean="0"/>
            </a:br>
            <a:r>
              <a:rPr lang="en-US" dirty="0" smtClean="0"/>
              <a:t>(E.g. there is Richard </a:t>
            </a:r>
            <a:r>
              <a:rPr lang="en-US" dirty="0" err="1" smtClean="0"/>
              <a:t>Bates’s</a:t>
            </a:r>
            <a:r>
              <a:rPr lang="en-US" dirty="0" smtClean="0"/>
              <a:t> request for </a:t>
            </a:r>
            <a:r>
              <a:rPr lang="en-US" dirty="0" err="1" smtClean="0"/>
              <a:t>iWoRID</a:t>
            </a:r>
            <a:r>
              <a:rPr lang="en-US" dirty="0" smtClean="0"/>
              <a:t>)</a:t>
            </a:r>
            <a:endParaRPr lang="en-US" dirty="0"/>
          </a:p>
        </p:txBody>
      </p:sp>
      <p:sp>
        <p:nvSpPr>
          <p:cNvPr id="3" name="Subtitle 2"/>
          <p:cNvSpPr>
            <a:spLocks noGrp="1"/>
          </p:cNvSpPr>
          <p:nvPr>
            <p:ph type="subTitle" idx="1"/>
          </p:nvPr>
        </p:nvSpPr>
        <p:spPr>
          <a:xfrm>
            <a:off x="228600" y="2057400"/>
            <a:ext cx="8458200" cy="4495800"/>
          </a:xfrm>
        </p:spPr>
        <p:txBody>
          <a:bodyPr>
            <a:normAutofit/>
          </a:bodyPr>
          <a:lstStyle/>
          <a:p>
            <a:pPr algn="l"/>
            <a:endParaRPr lang="en-US" dirty="0" smtClean="0"/>
          </a:p>
          <a:p>
            <a:pPr algn="l"/>
            <a:r>
              <a:rPr lang="en-US" dirty="0" smtClean="0"/>
              <a:t>Propose a simple approval process:</a:t>
            </a:r>
          </a:p>
          <a:p>
            <a:pPr marL="514350" indent="-514350" algn="l">
              <a:buAutoNum type="arabicParenR"/>
            </a:pPr>
            <a:r>
              <a:rPr lang="en-US" dirty="0" smtClean="0"/>
              <a:t>Presentation/briefing at the CMOS progress </a:t>
            </a:r>
            <a:r>
              <a:rPr lang="en-US" dirty="0" smtClean="0"/>
              <a:t>meeting </a:t>
            </a:r>
            <a:r>
              <a:rPr lang="en-US" b="1" i="1" dirty="0" smtClean="0"/>
              <a:t>or</a:t>
            </a:r>
            <a:r>
              <a:rPr lang="en-US" dirty="0" smtClean="0"/>
              <a:t> circulation via email list</a:t>
            </a:r>
            <a:endParaRPr lang="en-US" dirty="0" smtClean="0"/>
          </a:p>
          <a:p>
            <a:pPr marL="514350" indent="-514350" algn="l">
              <a:buAutoNum type="arabicParenR"/>
            </a:pPr>
            <a:r>
              <a:rPr lang="en-US" dirty="0" smtClean="0"/>
              <a:t>Approval by Richard/Marcel/</a:t>
            </a:r>
            <a:r>
              <a:rPr lang="en-US" dirty="0" err="1" smtClean="0"/>
              <a:t>Vitaliy</a:t>
            </a:r>
            <a:endParaRPr lang="en-US" dirty="0" smtClean="0"/>
          </a:p>
        </p:txBody>
      </p:sp>
    </p:spTree>
    <p:extLst>
      <p:ext uri="{BB962C8B-B14F-4D97-AF65-F5344CB8AC3E}">
        <p14:creationId xmlns:p14="http://schemas.microsoft.com/office/powerpoint/2010/main" val="2413990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1"/>
            <a:ext cx="7772400" cy="685800"/>
          </a:xfrm>
        </p:spPr>
        <p:txBody>
          <a:bodyPr>
            <a:normAutofit fontScale="90000"/>
          </a:bodyPr>
          <a:lstStyle/>
          <a:p>
            <a:r>
              <a:rPr lang="en-US" dirty="0" smtClean="0"/>
              <a:t>Other CMOS project</a:t>
            </a:r>
            <a:endParaRPr lang="en-US" dirty="0"/>
          </a:p>
        </p:txBody>
      </p:sp>
      <p:sp>
        <p:nvSpPr>
          <p:cNvPr id="3" name="Subtitle 2"/>
          <p:cNvSpPr>
            <a:spLocks noGrp="1"/>
          </p:cNvSpPr>
          <p:nvPr>
            <p:ph type="subTitle" idx="1"/>
          </p:nvPr>
        </p:nvSpPr>
        <p:spPr>
          <a:xfrm>
            <a:off x="533400" y="1143000"/>
            <a:ext cx="8153400" cy="5105400"/>
          </a:xfrm>
        </p:spPr>
        <p:txBody>
          <a:bodyPr>
            <a:normAutofit fontScale="85000" lnSpcReduction="20000"/>
          </a:bodyPr>
          <a:lstStyle/>
          <a:p>
            <a:pPr marL="457200" indent="-457200" algn="l">
              <a:buFont typeface="Arial" panose="020B0604020202020204" pitchFamily="34" charset="0"/>
              <a:buChar char="•"/>
            </a:pPr>
            <a:r>
              <a:rPr lang="en-US" dirty="0" smtClean="0"/>
              <a:t>G. </a:t>
            </a:r>
            <a:r>
              <a:rPr lang="en-US" dirty="0" err="1" smtClean="0"/>
              <a:t>Iacobucci</a:t>
            </a:r>
            <a:r>
              <a:rPr lang="en-US" dirty="0" smtClean="0"/>
              <a:t> is soliciting collaboration from strip CMOS community for fully-monolithic CMOS development:</a:t>
            </a:r>
          </a:p>
          <a:p>
            <a:pPr algn="l"/>
            <a:r>
              <a:rPr lang="en-US" dirty="0">
                <a:hlinkClick r:id="rId2"/>
              </a:rPr>
              <a:t>https://indico.cern.ch/event/387388/contribution/5/material/slides/0.pdf</a:t>
            </a:r>
            <a:r>
              <a:rPr lang="en-US" dirty="0"/>
              <a:t/>
            </a:r>
            <a:br>
              <a:rPr lang="en-US" dirty="0"/>
            </a:br>
            <a:r>
              <a:rPr lang="en-US" dirty="0">
                <a:hlinkClick r:id="rId3"/>
              </a:rPr>
              <a:t>http://arxiv.org/pdf/1408.5536v1.pdf</a:t>
            </a:r>
            <a:endParaRPr lang="en-US" dirty="0" smtClean="0"/>
          </a:p>
          <a:p>
            <a:pPr marL="457200" indent="-457200" algn="l">
              <a:buFont typeface="Arial" panose="020B0604020202020204" pitchFamily="34" charset="0"/>
              <a:buChar char="•"/>
            </a:pPr>
            <a:r>
              <a:rPr lang="en-US" dirty="0" smtClean="0"/>
              <a:t>As I understand it:</a:t>
            </a:r>
          </a:p>
          <a:p>
            <a:pPr marL="914400" lvl="1" indent="-457200" algn="l">
              <a:buFont typeface="Arial" panose="020B0604020202020204" pitchFamily="34" charset="0"/>
              <a:buChar char="•"/>
            </a:pPr>
            <a:r>
              <a:rPr lang="en-US" dirty="0" smtClean="0"/>
              <a:t>Based on Mu3e experiment’s chip, in AMS H18</a:t>
            </a:r>
          </a:p>
          <a:p>
            <a:pPr marL="914400" lvl="1" indent="-457200" algn="l">
              <a:buFont typeface="Arial" panose="020B0604020202020204" pitchFamily="34" charset="0"/>
              <a:buChar char="•"/>
            </a:pPr>
            <a:r>
              <a:rPr lang="en-US" dirty="0" smtClean="0"/>
              <a:t>To have 3 triplet layers in strips volume.</a:t>
            </a:r>
          </a:p>
          <a:p>
            <a:pPr marL="914400" lvl="1" indent="-457200" algn="l">
              <a:buFont typeface="Arial" panose="020B0604020202020204" pitchFamily="34" charset="0"/>
              <a:buChar char="•"/>
            </a:pPr>
            <a:r>
              <a:rPr lang="en-US" dirty="0" smtClean="0"/>
              <a:t>Currently have Geneva/Liverpool/Heidelberg/Karlsruhe participating.</a:t>
            </a:r>
          </a:p>
          <a:p>
            <a:pPr marL="914400" lvl="1" indent="-457200" algn="l">
              <a:buFont typeface="Arial" panose="020B0604020202020204" pitchFamily="34" charset="0"/>
              <a:buChar char="•"/>
            </a:pPr>
            <a:r>
              <a:rPr lang="en-US" dirty="0" smtClean="0"/>
              <a:t>They could use help for chip testing/</a:t>
            </a:r>
            <a:r>
              <a:rPr lang="en-US" dirty="0" err="1" smtClean="0"/>
              <a:t>beamtests</a:t>
            </a:r>
            <a:r>
              <a:rPr lang="en-US" dirty="0" smtClean="0"/>
              <a:t>/simulations/modules.</a:t>
            </a:r>
          </a:p>
        </p:txBody>
      </p:sp>
    </p:spTree>
    <p:extLst>
      <p:ext uri="{BB962C8B-B14F-4D97-AF65-F5344CB8AC3E}">
        <p14:creationId xmlns:p14="http://schemas.microsoft.com/office/powerpoint/2010/main" val="1975858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1"/>
            <a:ext cx="7772400" cy="685800"/>
          </a:xfrm>
        </p:spPr>
        <p:txBody>
          <a:bodyPr>
            <a:normAutofit fontScale="90000"/>
          </a:bodyPr>
          <a:lstStyle/>
          <a:p>
            <a:r>
              <a:rPr lang="en-US" dirty="0" smtClean="0"/>
              <a:t>CHESS-2 Design Review</a:t>
            </a:r>
            <a:endParaRPr lang="en-US" dirty="0"/>
          </a:p>
        </p:txBody>
      </p:sp>
      <p:sp>
        <p:nvSpPr>
          <p:cNvPr id="3" name="Subtitle 2"/>
          <p:cNvSpPr>
            <a:spLocks noGrp="1"/>
          </p:cNvSpPr>
          <p:nvPr>
            <p:ph type="subTitle" idx="1"/>
          </p:nvPr>
        </p:nvSpPr>
        <p:spPr>
          <a:xfrm>
            <a:off x="533400" y="1600200"/>
            <a:ext cx="8153400" cy="4724400"/>
          </a:xfrm>
        </p:spPr>
        <p:txBody>
          <a:bodyPr>
            <a:normAutofit fontScale="70000" lnSpcReduction="20000"/>
          </a:bodyPr>
          <a:lstStyle/>
          <a:p>
            <a:pPr marL="457200" indent="-457200" algn="l">
              <a:buFont typeface="Arial" panose="020B0604020202020204" pitchFamily="34" charset="0"/>
              <a:buChar char="•"/>
            </a:pPr>
            <a:r>
              <a:rPr lang="en-US" dirty="0" smtClean="0"/>
              <a:t>Doodle poll for the 1</a:t>
            </a:r>
            <a:r>
              <a:rPr lang="en-US" baseline="30000" dirty="0" smtClean="0"/>
              <a:t>st</a:t>
            </a:r>
            <a:r>
              <a:rPr lang="en-US" dirty="0" smtClean="0"/>
              <a:t> CHESS-2 review converged on May 4</a:t>
            </a:r>
            <a:r>
              <a:rPr lang="en-US" baseline="30000" dirty="0" smtClean="0"/>
              <a:t>th</a:t>
            </a:r>
            <a:r>
              <a:rPr lang="en-US" dirty="0" smtClean="0"/>
              <a:t>, at </a:t>
            </a:r>
            <a:r>
              <a:rPr lang="en-US" dirty="0"/>
              <a:t>16:00 CERN time (7am CA</a:t>
            </a:r>
            <a:r>
              <a:rPr lang="en-US" dirty="0" smtClean="0"/>
              <a:t>) .</a:t>
            </a:r>
          </a:p>
          <a:p>
            <a:pPr marL="457200" indent="-457200" algn="l">
              <a:buFont typeface="Arial" panose="020B0604020202020204" pitchFamily="34" charset="0"/>
              <a:buChar char="•"/>
            </a:pPr>
            <a:r>
              <a:rPr lang="en-US" dirty="0" smtClean="0"/>
              <a:t>Connection details:</a:t>
            </a:r>
          </a:p>
          <a:p>
            <a:pPr algn="l"/>
            <a:endParaRPr lang="en-US" dirty="0" smtClean="0"/>
          </a:p>
          <a:p>
            <a:pPr algn="l"/>
            <a:r>
              <a:rPr lang="en-US" dirty="0"/>
              <a:t>Here is the </a:t>
            </a:r>
            <a:r>
              <a:rPr lang="en-US" dirty="0" err="1"/>
              <a:t>indico</a:t>
            </a:r>
            <a:r>
              <a:rPr lang="en-US" dirty="0"/>
              <a:t> link, with the agenda to be filled in as it develops: </a:t>
            </a:r>
            <a:br>
              <a:rPr lang="en-US" dirty="0"/>
            </a:br>
            <a:r>
              <a:rPr lang="en-US" dirty="0">
                <a:hlinkClick r:id="rId2"/>
              </a:rPr>
              <a:t>https://indico.desy.de/conferenceDisplay.py?confId=12358</a:t>
            </a:r>
            <a:r>
              <a:rPr lang="en-US" dirty="0"/>
              <a:t> </a:t>
            </a:r>
            <a:br>
              <a:rPr lang="en-US" dirty="0"/>
            </a:br>
            <a:r>
              <a:rPr lang="en-US" dirty="0"/>
              <a:t/>
            </a:r>
            <a:br>
              <a:rPr lang="en-US" dirty="0"/>
            </a:br>
            <a:r>
              <a:rPr lang="en-US" dirty="0"/>
              <a:t>We can use our standard </a:t>
            </a:r>
            <a:r>
              <a:rPr lang="en-US" dirty="0" err="1"/>
              <a:t>Vidyo</a:t>
            </a:r>
            <a:r>
              <a:rPr lang="en-US" dirty="0"/>
              <a:t> connection: </a:t>
            </a:r>
            <a:br>
              <a:rPr lang="en-US" dirty="0"/>
            </a:br>
            <a:r>
              <a:rPr lang="en-US" dirty="0"/>
              <a:t>Auto-join </a:t>
            </a:r>
            <a:r>
              <a:rPr lang="en-US" dirty="0" err="1"/>
              <a:t>Vidyo</a:t>
            </a:r>
            <a:r>
              <a:rPr lang="en-US" dirty="0"/>
              <a:t> URL : </a:t>
            </a:r>
            <a:r>
              <a:rPr lang="en-US" dirty="0">
                <a:hlinkClick r:id="rId3"/>
              </a:rPr>
              <a:t>http://vidyoportal.cern.ch/flex.html?roomdirect.html&amp;key=VzILMDp484zc</a:t>
            </a:r>
            <a:r>
              <a:rPr lang="en-US" dirty="0"/>
              <a:t> </a:t>
            </a:r>
            <a:br>
              <a:rPr lang="en-US" dirty="0"/>
            </a:br>
            <a:r>
              <a:rPr lang="en-US" dirty="0"/>
              <a:t>Room name     :  </a:t>
            </a:r>
            <a:r>
              <a:rPr lang="en-US" dirty="0" err="1"/>
              <a:t>ATLAS_Strips_CMOS_meeting</a:t>
            </a:r>
            <a:r>
              <a:rPr lang="en-US" dirty="0"/>
              <a:t> </a:t>
            </a:r>
            <a:br>
              <a:rPr lang="en-US" dirty="0"/>
            </a:br>
            <a:r>
              <a:rPr lang="en-US" dirty="0"/>
              <a:t>Extension         :  109322183 </a:t>
            </a:r>
            <a:br>
              <a:rPr lang="en-US" dirty="0"/>
            </a:br>
            <a:endParaRPr lang="en-US" dirty="0" smtClean="0"/>
          </a:p>
        </p:txBody>
      </p:sp>
    </p:spTree>
    <p:extLst>
      <p:ext uri="{BB962C8B-B14F-4D97-AF65-F5344CB8AC3E}">
        <p14:creationId xmlns:p14="http://schemas.microsoft.com/office/powerpoint/2010/main" val="915322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250</Words>
  <Application>Microsoft Office PowerPoint</Application>
  <PresentationFormat>On-screen Show (4:3)</PresentationFormat>
  <Paragraphs>37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Strip CMOS progress meeting, Introduction,  2015-04-28</vt:lpstr>
      <vt:lpstr>TWEPP Abstract</vt:lpstr>
      <vt:lpstr>Other abstracts/talks/presentations (E.g. there is Richard Bates’s request for iWoRID)</vt:lpstr>
      <vt:lpstr>Other CMOS project</vt:lpstr>
      <vt:lpstr>CHESS-2 Design Review</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Schedule</dc:title>
  <dc:creator>VF</dc:creator>
  <cp:lastModifiedBy>VF</cp:lastModifiedBy>
  <cp:revision>11</cp:revision>
  <dcterms:created xsi:type="dcterms:W3CDTF">2006-08-16T00:00:00Z</dcterms:created>
  <dcterms:modified xsi:type="dcterms:W3CDTF">2015-04-28T14:53:15Z</dcterms:modified>
</cp:coreProperties>
</file>