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69" r:id="rId4"/>
    <p:sldId id="260" r:id="rId5"/>
    <p:sldId id="261" r:id="rId6"/>
    <p:sldId id="262" r:id="rId7"/>
    <p:sldId id="264" r:id="rId8"/>
    <p:sldId id="270" r:id="rId9"/>
    <p:sldId id="271" r:id="rId10"/>
    <p:sldId id="272" r:id="rId11"/>
    <p:sldId id="268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3" d="100"/>
          <a:sy n="103" d="100"/>
        </p:scale>
        <p:origin x="-8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47B7F-21F2-9949-A997-E629590D63D7}" type="datetime1">
              <a:rPr lang="en-GB" smtClean="0"/>
              <a:t>28/04/15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F83C7-E150-2244-94E2-17A6BB625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63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A6416-7A11-714C-B459-CF3A180F03F0}" type="datetime1">
              <a:rPr lang="en-GB" smtClean="0"/>
              <a:t>28/04/15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9C064-F324-2249-ACD6-EA2475CAC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252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9C064-F324-2249-ACD6-EA2475CAC2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87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9C064-F324-2249-ACD6-EA2475CAC2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60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F5E97-85BB-F54B-BB58-934426DF168F}" type="datetime1">
              <a:rPr lang="en-GB" smtClean="0"/>
              <a:t>28/04/15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7499-731E-B64A-9A35-D7FDF827BFE4}" type="datetime1">
              <a:rPr lang="en-GB" smtClean="0"/>
              <a:t>28/04/15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A3F3-ED1B-7643-BA75-3C9D18538C70}" type="datetime1">
              <a:rPr lang="en-GB" smtClean="0"/>
              <a:t>28/04/15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785F8-ECC2-854C-AD91-700C1A9A559A}" type="datetime1">
              <a:rPr lang="en-GB" smtClean="0"/>
              <a:t>28/04/15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3CB5-58A5-C847-81EB-E758BE873E87}" type="datetime1">
              <a:rPr lang="en-GB" smtClean="0"/>
              <a:t>28/04/15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4768-7DA5-3C47-9E9C-5AABC8E87145}" type="datetime1">
              <a:rPr lang="en-GB" smtClean="0"/>
              <a:t>28/04/15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A140-C128-3942-9189-7BC7CDD28C1E}" type="datetime1">
              <a:rPr lang="en-GB" smtClean="0"/>
              <a:t>28/04/15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605D-939D-3D4E-AA86-03D06EFF74F9}" type="datetime1">
              <a:rPr lang="en-GB" smtClean="0"/>
              <a:t>28/04/15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9B4A-9A6F-3944-AD0E-AB1002EEF97D}" type="datetime1">
              <a:rPr lang="en-GB" smtClean="0"/>
              <a:t>28/04/15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DFBA-B9A3-6B47-8B3A-03159D3F0D2A}" type="datetime1">
              <a:rPr lang="en-GB" smtClean="0"/>
              <a:t>28/04/15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90F2-E6F2-CE48-B0A0-2FF4849690BF}" type="datetime1">
              <a:rPr lang="en-GB" smtClean="0"/>
              <a:t>28/04/15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FD3F82C-C108-E74C-9374-B25022CF996E}" type="datetime1">
              <a:rPr lang="en-GB" smtClean="0"/>
              <a:t>28/04/15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MIP Setup at </a:t>
            </a:r>
            <a:r>
              <a:rPr lang="en-US" dirty="0" smtClean="0"/>
              <a:t>Glasgow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R. Bates, C. </a:t>
            </a:r>
            <a:r>
              <a:rPr lang="en-US" dirty="0" err="1" smtClean="0"/>
              <a:t>Buttar</a:t>
            </a:r>
            <a:r>
              <a:rPr lang="en-US" dirty="0" smtClean="0"/>
              <a:t>, K. </a:t>
            </a:r>
            <a:r>
              <a:rPr lang="en-US" dirty="0" err="1" smtClean="0">
                <a:solidFill>
                  <a:srgbClr val="898989"/>
                </a:solidFill>
              </a:rPr>
              <a:t>Kanisauskas</a:t>
            </a:r>
            <a:r>
              <a:rPr lang="en-US" dirty="0" smtClean="0">
                <a:solidFill>
                  <a:srgbClr val="898989"/>
                </a:solidFill>
              </a:rPr>
              <a:t>, D. </a:t>
            </a:r>
            <a:r>
              <a:rPr lang="en-US" dirty="0" err="1" smtClean="0">
                <a:solidFill>
                  <a:srgbClr val="898989"/>
                </a:solidFill>
              </a:rPr>
              <a:t>Maneuski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2739" y="6087588"/>
            <a:ext cx="354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898989"/>
                </a:solidFill>
              </a:rPr>
              <a:t> </a:t>
            </a:r>
            <a:r>
              <a:rPr lang="en-GB" dirty="0" smtClean="0">
                <a:solidFill>
                  <a:srgbClr val="898989"/>
                </a:solidFill>
              </a:rPr>
              <a:t>ATLAS Strip CMOS Regular Meeting</a:t>
            </a:r>
          </a:p>
          <a:p>
            <a:pPr algn="ctr"/>
            <a:r>
              <a:rPr lang="en-GB" dirty="0" smtClean="0">
                <a:solidFill>
                  <a:srgbClr val="898989"/>
                </a:solidFill>
              </a:rPr>
              <a:t>April 28, 2015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828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Results </a:t>
            </a:r>
            <a:r>
              <a:rPr lang="en-US" dirty="0"/>
              <a:t>U</a:t>
            </a:r>
            <a:r>
              <a:rPr lang="en-US" dirty="0" smtClean="0"/>
              <a:t>sing 200ns Gate</a:t>
            </a:r>
            <a:endParaRPr lang="en-US" dirty="0"/>
          </a:p>
        </p:txBody>
      </p:sp>
      <p:pic>
        <p:nvPicPr>
          <p:cNvPr id="4" name="Picture 3" descr="MB06_50_200ns_NoBi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2228"/>
            <a:ext cx="3863075" cy="2780832"/>
          </a:xfrm>
          <a:prstGeom prst="rect">
            <a:avLst/>
          </a:prstGeom>
        </p:spPr>
      </p:pic>
      <p:pic>
        <p:nvPicPr>
          <p:cNvPr id="3" name="Picture 2" descr="MB06_50_200ns_60Bias_70bi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275" y="1522228"/>
            <a:ext cx="3863075" cy="27808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3759" y="4948091"/>
            <a:ext cx="7040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charset="2"/>
              <a:buChar char="§"/>
            </a:pPr>
            <a:r>
              <a:rPr lang="en-US" dirty="0" smtClean="0"/>
              <a:t>Shift in peak with the bias voltage can be clearly seen</a:t>
            </a:r>
          </a:p>
          <a:p>
            <a:pPr marL="285750" indent="-285750" algn="just">
              <a:buFont typeface="Wingdings" charset="2"/>
              <a:buChar char="§"/>
            </a:pPr>
            <a:r>
              <a:rPr lang="en-US" dirty="0" smtClean="0"/>
              <a:t>Slightly more non-MIP signal is observed for -60V data as expected (especially at the far end of the plot)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23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417638"/>
            <a:ext cx="7405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Bias sweep measurements for more pixel within newly determined PMT </a:t>
            </a:r>
            <a:r>
              <a:rPr lang="en-US" sz="2000" dirty="0" smtClean="0"/>
              <a:t>gate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Measurements at lower temperature</a:t>
            </a:r>
            <a:endParaRPr lang="en-US" sz="2000" dirty="0" smtClean="0"/>
          </a:p>
          <a:p>
            <a:pPr marL="285750" indent="-285750">
              <a:buFont typeface="Wingdings" charset="2"/>
              <a:buChar char="§"/>
            </a:pPr>
            <a:r>
              <a:rPr lang="en-US" sz="2000" dirty="0" smtClean="0"/>
              <a:t>Measure </a:t>
            </a:r>
            <a:r>
              <a:rPr lang="en-US" sz="2000" dirty="0" err="1" smtClean="0"/>
              <a:t>AmpOut</a:t>
            </a:r>
            <a:r>
              <a:rPr lang="en-US" sz="2000" dirty="0" smtClean="0"/>
              <a:t> pulse rise time as a function of pulse height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82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Depletion Depth Maps (1)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618664"/>
            <a:ext cx="7511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MPV values extracted from MIP spectra fitting for each pixel and conversion factor of 85e</a:t>
            </a:r>
            <a:r>
              <a:rPr lang="en-US" baseline="30000" dirty="0" smtClean="0"/>
              <a:t>-</a:t>
            </a:r>
            <a:r>
              <a:rPr lang="en-US" dirty="0" smtClean="0"/>
              <a:t>/</a:t>
            </a:r>
            <a:r>
              <a:rPr lang="en-US" dirty="0" err="1" smtClean="0"/>
              <a:t>μm</a:t>
            </a:r>
            <a:r>
              <a:rPr lang="en-US" baseline="30000" dirty="0"/>
              <a:t> </a:t>
            </a:r>
            <a:r>
              <a:rPr lang="en-US" dirty="0" smtClean="0"/>
              <a:t>for MIPS was used</a:t>
            </a:r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In </a:t>
            </a:r>
            <a:r>
              <a:rPr lang="en-US" dirty="0" smtClean="0"/>
              <a:t>addition to the results presented previously, equivalent dataset was taken at -30V </a:t>
            </a:r>
            <a:r>
              <a:rPr lang="en-US" dirty="0" smtClean="0"/>
              <a:t>bias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Average increase in depletion depth correspond </a:t>
            </a:r>
            <a:r>
              <a:rPr lang="en-US" dirty="0"/>
              <a:t>to 1.8μm</a:t>
            </a: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The full scan was not done due to time </a:t>
            </a:r>
            <a:r>
              <a:rPr lang="en-US" dirty="0" smtClean="0"/>
              <a:t>limitations</a:t>
            </a:r>
          </a:p>
          <a:p>
            <a:pPr marL="285750" indent="-285750">
              <a:buFont typeface="Wingdings" charset="2"/>
              <a:buChar char="§"/>
            </a:pPr>
            <a:r>
              <a:rPr lang="en-US" b="1" dirty="0" smtClean="0"/>
              <a:t>What is resistivity of </a:t>
            </a:r>
            <a:r>
              <a:rPr lang="en-US" b="1" dirty="0" err="1" smtClean="0"/>
              <a:t>epi</a:t>
            </a:r>
            <a:r>
              <a:rPr lang="en-US" b="1" dirty="0" smtClean="0"/>
              <a:t> layer?</a:t>
            </a:r>
            <a:endParaRPr lang="en-US" b="1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  <p:pic>
        <p:nvPicPr>
          <p:cNvPr id="3" name="Picture 2" descr="MB06_Depletion_Depth_30V_300ns_Sca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30" y="1684196"/>
            <a:ext cx="3606893" cy="2596419"/>
          </a:xfrm>
          <a:prstGeom prst="rect">
            <a:avLst/>
          </a:prstGeom>
        </p:spPr>
      </p:pic>
      <p:pic>
        <p:nvPicPr>
          <p:cNvPr id="6" name="Picture 5" descr="MB06_Depletion_Depth_60V_300ns_Sca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467" y="1684196"/>
            <a:ext cx="3606893" cy="259641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94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Depletion Depth Maps (2)</a:t>
            </a:r>
            <a:endParaRPr lang="en-US" dirty="0"/>
          </a:p>
        </p:txBody>
      </p:sp>
      <p:pic>
        <p:nvPicPr>
          <p:cNvPr id="4" name="Picture 3" descr="MB06_Depletion_Depth_60V_300ns_Scale_F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901" y="1583235"/>
            <a:ext cx="5569983" cy="4009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6849" y="5726652"/>
            <a:ext cx="6801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Full map was produced at -60V bias,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Average depletion depth corresponds to 18.7μm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Individual </a:t>
            </a:r>
            <a:r>
              <a:rPr lang="en-US" dirty="0"/>
              <a:t>v</a:t>
            </a:r>
            <a:r>
              <a:rPr lang="en-US" dirty="0" smtClean="0"/>
              <a:t>alues </a:t>
            </a:r>
            <a:r>
              <a:rPr lang="en-US" dirty="0"/>
              <a:t>are not too far from the expected depletion </a:t>
            </a:r>
            <a:r>
              <a:rPr lang="en-US" dirty="0" smtClean="0"/>
              <a:t>depth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46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Sweep (1)</a:t>
            </a:r>
            <a:endParaRPr lang="en-US" dirty="0"/>
          </a:p>
        </p:txBody>
      </p:sp>
      <p:pic>
        <p:nvPicPr>
          <p:cNvPr id="4" name="Picture 3" descr="Line_MPV_Plot_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848" y="1417637"/>
            <a:ext cx="4768086" cy="34323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5014838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MIP spectrum was acquired for a single pixel (5,0) at several bias voltages (300ns PMT </a:t>
            </a:r>
            <a:r>
              <a:rPr lang="en-US" dirty="0" smtClean="0"/>
              <a:t>Gate, i.e. [-150ns,+150ns] from </a:t>
            </a:r>
            <a:r>
              <a:rPr lang="en-US" dirty="0" err="1" smtClean="0"/>
              <a:t>AmpOut</a:t>
            </a:r>
            <a:r>
              <a:rPr lang="en-US" dirty="0" smtClean="0"/>
              <a:t> trigger position)</a:t>
            </a: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Extracted MPV values were plotted against bias voltage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02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Sweep (2)</a:t>
            </a:r>
            <a:endParaRPr lang="en-US" dirty="0"/>
          </a:p>
        </p:txBody>
      </p:sp>
      <p:pic>
        <p:nvPicPr>
          <p:cNvPr id="7" name="Picture 6" descr="MB06_50_30V_F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739" y="1417638"/>
            <a:ext cx="3694712" cy="2526698"/>
          </a:xfrm>
          <a:prstGeom prst="rect">
            <a:avLst/>
          </a:prstGeom>
        </p:spPr>
      </p:pic>
      <p:pic>
        <p:nvPicPr>
          <p:cNvPr id="8" name="Picture 7" descr="MB06_50_70V_Fi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488" y="4186847"/>
            <a:ext cx="3694712" cy="2526698"/>
          </a:xfrm>
          <a:prstGeom prst="rect">
            <a:avLst/>
          </a:prstGeom>
        </p:spPr>
      </p:pic>
      <p:pic>
        <p:nvPicPr>
          <p:cNvPr id="3" name="Picture 2" descr="MB06_50_10V_Fi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3694712" cy="2526698"/>
          </a:xfrm>
          <a:prstGeom prst="rect">
            <a:avLst/>
          </a:prstGeom>
        </p:spPr>
      </p:pic>
      <p:pic>
        <p:nvPicPr>
          <p:cNvPr id="10" name="Picture 9" descr="MB06_50_50V_Fi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86847"/>
            <a:ext cx="3694712" cy="252669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96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Measurements (1)</a:t>
            </a:r>
            <a:endParaRPr lang="en-US" dirty="0"/>
          </a:p>
        </p:txBody>
      </p:sp>
      <p:pic>
        <p:nvPicPr>
          <p:cNvPr id="4" name="Picture 3" descr="MB06_00_60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02" y="1417638"/>
            <a:ext cx="3574770" cy="2573296"/>
          </a:xfrm>
          <a:prstGeom prst="rect">
            <a:avLst/>
          </a:prstGeom>
        </p:spPr>
      </p:pic>
      <p:pic>
        <p:nvPicPr>
          <p:cNvPr id="5" name="Picture 4" descr="MB06_141_60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46" y="1417638"/>
            <a:ext cx="3574770" cy="2573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0087" y="4387800"/>
            <a:ext cx="74059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Noise measurements were taken at 20°C and -60V bias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Continuous acquisition of waveforms from </a:t>
            </a:r>
            <a:r>
              <a:rPr lang="en-US" dirty="0" err="1" smtClean="0"/>
              <a:t>AmpOut</a:t>
            </a:r>
            <a:r>
              <a:rPr lang="en-US" dirty="0" smtClean="0"/>
              <a:t> channel for each pixel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Average value in mV was converted to e</a:t>
            </a:r>
            <a:r>
              <a:rPr lang="en-US" baseline="30000" dirty="0" smtClean="0"/>
              <a:t>-</a:t>
            </a:r>
            <a:r>
              <a:rPr lang="en-US" dirty="0" smtClean="0"/>
              <a:t> using Fe-55 data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Baseline correction was also applied (an offset calculated by averaging individual waveforms</a:t>
            </a:r>
            <a:r>
              <a:rPr lang="en-US" dirty="0" smtClean="0"/>
              <a:t>)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The </a:t>
            </a:r>
            <a:r>
              <a:rPr lang="en-US" dirty="0" err="1" smtClean="0"/>
              <a:t>AmpOut</a:t>
            </a:r>
            <a:r>
              <a:rPr lang="en-US" dirty="0" smtClean="0"/>
              <a:t> trigger used in MIP setup is 25mV and is way above noise (about 3σ, depending on the pixel)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61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Measurements (2)</a:t>
            </a:r>
            <a:endParaRPr lang="en-US" dirty="0"/>
          </a:p>
        </p:txBody>
      </p:sp>
      <p:pic>
        <p:nvPicPr>
          <p:cNvPr id="4" name="Picture 3" descr="MB06_NoiseMap_60VBias_NoCorrectionSca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06980"/>
            <a:ext cx="3599039" cy="2590766"/>
          </a:xfrm>
          <a:prstGeom prst="rect">
            <a:avLst/>
          </a:prstGeom>
        </p:spPr>
      </p:pic>
      <p:pic>
        <p:nvPicPr>
          <p:cNvPr id="5" name="Picture 4" descr="MB06_NoiseMap_60VBias_WithCorrec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573" y="1306980"/>
            <a:ext cx="3599039" cy="2590766"/>
          </a:xfrm>
          <a:prstGeom prst="rect">
            <a:avLst/>
          </a:prstGeom>
        </p:spPr>
      </p:pic>
      <p:pic>
        <p:nvPicPr>
          <p:cNvPr id="6" name="Picture 5" descr="MB06_NoiseMap_60VBias_CorrectionOnl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573" y="4082490"/>
            <a:ext cx="3599039" cy="25907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0366" y="4364932"/>
            <a:ext cx="37732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Average noise is 220</a:t>
            </a:r>
            <a:r>
              <a:rPr lang="en-US" dirty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, while individual values vary from 203e</a:t>
            </a:r>
            <a:r>
              <a:rPr lang="en-US" baseline="30000" dirty="0" smtClean="0"/>
              <a:t>-</a:t>
            </a:r>
            <a:r>
              <a:rPr lang="en-US" dirty="0" smtClean="0"/>
              <a:t> to 235</a:t>
            </a:r>
            <a:r>
              <a:rPr lang="en-US" dirty="0"/>
              <a:t>e</a:t>
            </a:r>
            <a:r>
              <a:rPr lang="en-US" baseline="30000" dirty="0" smtClean="0"/>
              <a:t>-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Maximum baseline correction corresponds to 33</a:t>
            </a:r>
            <a:r>
              <a:rPr lang="en-US" dirty="0"/>
              <a:t>e</a:t>
            </a:r>
            <a:r>
              <a:rPr lang="en-US" baseline="30000" dirty="0"/>
              <a:t>-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Both plots with and without baseline correction show somewhat uniform distribution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36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PMT Gate Resolved (1)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2191190" y="1531536"/>
            <a:ext cx="4458024" cy="3455813"/>
            <a:chOff x="334794" y="1800125"/>
            <a:chExt cx="3354049" cy="2517171"/>
          </a:xfrm>
        </p:grpSpPr>
        <p:grpSp>
          <p:nvGrpSpPr>
            <p:cNvPr id="33" name="Group 32"/>
            <p:cNvGrpSpPr/>
            <p:nvPr/>
          </p:nvGrpSpPr>
          <p:grpSpPr>
            <a:xfrm>
              <a:off x="334794" y="1800125"/>
              <a:ext cx="3354049" cy="2517171"/>
              <a:chOff x="334794" y="1800125"/>
              <a:chExt cx="3354049" cy="2517171"/>
            </a:xfrm>
          </p:grpSpPr>
          <p:pic>
            <p:nvPicPr>
              <p:cNvPr id="5" name="Picture 4" descr="100mV_TH_PMT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794" y="1800125"/>
                <a:ext cx="3354049" cy="2517171"/>
              </a:xfrm>
              <a:prstGeom prst="rect">
                <a:avLst/>
              </a:prstGeom>
            </p:spPr>
          </p:pic>
          <p:cxnSp>
            <p:nvCxnSpPr>
              <p:cNvPr id="9" name="Straight Arrow Connector 8"/>
              <p:cNvCxnSpPr/>
              <p:nvPr/>
            </p:nvCxnSpPr>
            <p:spPr>
              <a:xfrm flipV="1">
                <a:off x="1672810" y="2484924"/>
                <a:ext cx="831559" cy="2"/>
              </a:xfrm>
              <a:prstGeom prst="straightConnector1">
                <a:avLst/>
              </a:prstGeom>
              <a:ln w="28575" cmpd="sng">
                <a:solidFill>
                  <a:srgbClr val="FFFFFF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1741661" y="2224656"/>
                <a:ext cx="76270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300ns gate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2550269" y="2152329"/>
                <a:ext cx="0" cy="1632099"/>
              </a:xfrm>
              <a:prstGeom prst="line">
                <a:avLst/>
              </a:prstGeom>
              <a:ln w="28575" cmpd="sng">
                <a:solidFill>
                  <a:srgbClr val="FFFFFF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657507" y="2152329"/>
                <a:ext cx="0" cy="1632099"/>
              </a:xfrm>
              <a:prstGeom prst="line">
                <a:avLst/>
              </a:prstGeom>
              <a:ln w="28575" cmpd="sng">
                <a:solidFill>
                  <a:srgbClr val="FFFFFF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630444" y="2863074"/>
                <a:ext cx="1447738" cy="0"/>
              </a:xfrm>
              <a:prstGeom prst="straightConnector1">
                <a:avLst/>
              </a:prstGeom>
              <a:ln w="12700" cmpd="sng">
                <a:solidFill>
                  <a:srgbClr val="FFFF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630443" y="2586074"/>
                <a:ext cx="102706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err="1" smtClean="0">
                    <a:solidFill>
                      <a:schemeClr val="bg1"/>
                    </a:solidFill>
                  </a:rPr>
                  <a:t>AmpOut</a:t>
                </a:r>
                <a:r>
                  <a:rPr lang="en-US" sz="1000" dirty="0" smtClean="0">
                    <a:solidFill>
                      <a:schemeClr val="bg1"/>
                    </a:solidFill>
                  </a:rPr>
                  <a:t> trigger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744125" y="3198669"/>
                <a:ext cx="7627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PMT Output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6" name="Straight Arrow Connector 25"/>
              <p:cNvCxnSpPr>
                <a:stCxn id="24" idx="0"/>
              </p:cNvCxnSpPr>
              <p:nvPr/>
            </p:nvCxnSpPr>
            <p:spPr>
              <a:xfrm flipH="1" flipV="1">
                <a:off x="3124540" y="2996976"/>
                <a:ext cx="940" cy="201693"/>
              </a:xfrm>
              <a:prstGeom prst="straightConnector1">
                <a:avLst/>
              </a:prstGeom>
              <a:ln w="28575" cmpd="sng">
                <a:solidFill>
                  <a:srgbClr val="FFFF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2744125" y="2382675"/>
              <a:ext cx="7627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>
                  <a:solidFill>
                    <a:schemeClr val="bg1"/>
                  </a:solidFill>
                </a:rPr>
                <a:t>AmpOut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3124539" y="2586074"/>
              <a:ext cx="0" cy="230019"/>
            </a:xfrm>
            <a:prstGeom prst="straightConnector1">
              <a:avLst/>
            </a:prstGeom>
            <a:ln w="28575" cmpd="sng"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457199" y="5233584"/>
            <a:ext cx="659503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charset="2"/>
              <a:buChar char="§"/>
            </a:pPr>
            <a:r>
              <a:rPr lang="en-US" dirty="0" smtClean="0"/>
              <a:t>After many trial &amp; error attempts it was discovered that trigger rate increases significantly within narrow time window set for PMT (as in fact it should be the case)</a:t>
            </a:r>
          </a:p>
          <a:p>
            <a:pPr marL="285750" indent="-285750" algn="just">
              <a:buFont typeface="Wingdings" charset="2"/>
              <a:buChar char="§"/>
            </a:pPr>
            <a:r>
              <a:rPr lang="en-US" dirty="0" smtClean="0"/>
              <a:t>Data taken previously is still valid since most of the triggers are related to MIPS (see example above)</a:t>
            </a:r>
          </a:p>
          <a:p>
            <a:pPr marL="285750" indent="-285750" algn="just">
              <a:buFont typeface="Wingdings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45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PMT Gate Resolved (2)</a:t>
            </a:r>
            <a:endParaRPr lang="en-US" dirty="0"/>
          </a:p>
        </p:txBody>
      </p:sp>
      <p:pic>
        <p:nvPicPr>
          <p:cNvPr id="19" name="Picture 18" descr="100mV_TH_PMT_NoBi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30" y="1679691"/>
            <a:ext cx="3354048" cy="25171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96042" y="422731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-60V Bias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92280" y="422731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Bias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507584" y="1679691"/>
            <a:ext cx="3354049" cy="2517171"/>
            <a:chOff x="507584" y="1679691"/>
            <a:chExt cx="3354049" cy="2517171"/>
          </a:xfrm>
        </p:grpSpPr>
        <p:grpSp>
          <p:nvGrpSpPr>
            <p:cNvPr id="4" name="Group 3"/>
            <p:cNvGrpSpPr/>
            <p:nvPr/>
          </p:nvGrpSpPr>
          <p:grpSpPr>
            <a:xfrm>
              <a:off x="507584" y="1679691"/>
              <a:ext cx="3354049" cy="2517171"/>
              <a:chOff x="334794" y="1800125"/>
              <a:chExt cx="3354049" cy="2517171"/>
            </a:xfrm>
          </p:grpSpPr>
          <p:pic>
            <p:nvPicPr>
              <p:cNvPr id="5" name="Picture 4" descr="100mV_TH_PMT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794" y="1800125"/>
                <a:ext cx="3354049" cy="2517171"/>
              </a:xfrm>
              <a:prstGeom prst="rect">
                <a:avLst/>
              </a:prstGeom>
            </p:spPr>
          </p:pic>
          <p:cxnSp>
            <p:nvCxnSpPr>
              <p:cNvPr id="6" name="Straight Arrow Connector 5"/>
              <p:cNvCxnSpPr/>
              <p:nvPr/>
            </p:nvCxnSpPr>
            <p:spPr>
              <a:xfrm>
                <a:off x="1533396" y="2410334"/>
                <a:ext cx="528238" cy="0"/>
              </a:xfrm>
              <a:prstGeom prst="straightConnector1">
                <a:avLst/>
              </a:prstGeom>
              <a:ln w="28575" cmpd="sng">
                <a:solidFill>
                  <a:srgbClr val="FFFFFF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1549944" y="2410334"/>
                <a:ext cx="52889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bg1"/>
                    </a:solidFill>
                  </a:rPr>
                  <a:t>200ns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2078842" y="2152329"/>
                <a:ext cx="0" cy="1632099"/>
              </a:xfrm>
              <a:prstGeom prst="line">
                <a:avLst/>
              </a:prstGeom>
              <a:ln w="28575" cmpd="sng">
                <a:solidFill>
                  <a:srgbClr val="FFFFFF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523252" y="2152329"/>
                <a:ext cx="0" cy="1632099"/>
              </a:xfrm>
              <a:prstGeom prst="line">
                <a:avLst/>
              </a:prstGeom>
              <a:ln w="28575" cmpd="sng">
                <a:solidFill>
                  <a:srgbClr val="FFFFFF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630444" y="2863074"/>
                <a:ext cx="1447738" cy="0"/>
              </a:xfrm>
              <a:prstGeom prst="straightConnector1">
                <a:avLst/>
              </a:prstGeom>
              <a:ln w="12700" cmpd="sng">
                <a:solidFill>
                  <a:srgbClr val="FFFF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522881" y="2586074"/>
                <a:ext cx="102706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err="1" smtClean="0">
                    <a:solidFill>
                      <a:schemeClr val="bg1"/>
                    </a:solidFill>
                  </a:rPr>
                  <a:t>AmpOut</a:t>
                </a:r>
                <a:r>
                  <a:rPr lang="en-US" sz="1000" dirty="0" smtClean="0">
                    <a:solidFill>
                      <a:schemeClr val="bg1"/>
                    </a:solidFill>
                  </a:rPr>
                  <a:t> trigger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744125" y="3181541"/>
                <a:ext cx="7627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PMT Output</a:t>
                </a:r>
                <a:endParaRPr lang="en-US" sz="1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3" name="Straight Arrow Connector 12"/>
              <p:cNvCxnSpPr>
                <a:stCxn id="12" idx="0"/>
              </p:cNvCxnSpPr>
              <p:nvPr/>
            </p:nvCxnSpPr>
            <p:spPr>
              <a:xfrm flipH="1" flipV="1">
                <a:off x="3124539" y="2996977"/>
                <a:ext cx="940" cy="246084"/>
              </a:xfrm>
              <a:prstGeom prst="straightConnector1">
                <a:avLst/>
              </a:prstGeom>
              <a:ln w="28575" cmpd="sng">
                <a:solidFill>
                  <a:srgbClr val="FFFF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Arrow Connector 23"/>
            <p:cNvCxnSpPr/>
            <p:nvPr/>
          </p:nvCxnSpPr>
          <p:spPr>
            <a:xfrm>
              <a:off x="3283371" y="2401094"/>
              <a:ext cx="9990" cy="271011"/>
            </a:xfrm>
            <a:prstGeom prst="straightConnector1">
              <a:avLst/>
            </a:prstGeom>
            <a:ln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971408" y="2166789"/>
              <a:ext cx="6239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 smtClean="0">
                  <a:solidFill>
                    <a:srgbClr val="FFFFFF"/>
                  </a:solidFill>
                </a:rPr>
                <a:t>AmpOut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6237274" y="2031895"/>
            <a:ext cx="0" cy="1632099"/>
          </a:xfrm>
          <a:prstGeom prst="line">
            <a:avLst/>
          </a:prstGeom>
          <a:ln w="28575" cmpd="sng"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655649" y="2031895"/>
            <a:ext cx="0" cy="1632099"/>
          </a:xfrm>
          <a:prstGeom prst="line">
            <a:avLst/>
          </a:prstGeom>
          <a:ln w="28575" cmpd="sng"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691828" y="2342529"/>
            <a:ext cx="528238" cy="0"/>
          </a:xfrm>
          <a:prstGeom prst="straightConnector1">
            <a:avLst/>
          </a:prstGeom>
          <a:ln w="28575" cmpd="sng">
            <a:solidFill>
              <a:srgbClr val="FF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708376" y="2342529"/>
            <a:ext cx="5288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200ns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7584" y="4913610"/>
            <a:ext cx="714229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charset="2"/>
              <a:buChar char="§"/>
            </a:pPr>
            <a:r>
              <a:rPr lang="en-US" dirty="0" smtClean="0"/>
              <a:t>New time window is chosen to be 200ns, and although it is still relatively wide range, it is optimal value for measurements at different bias voltages</a:t>
            </a:r>
          </a:p>
          <a:p>
            <a:pPr marL="285750" indent="-285750" algn="just">
              <a:buFont typeface="Wingdings" charset="2"/>
              <a:buChar char="§"/>
            </a:pPr>
            <a:r>
              <a:rPr lang="en-US" dirty="0" smtClean="0"/>
              <a:t>Spread in PMT output distribution is partly cause by </a:t>
            </a:r>
            <a:r>
              <a:rPr lang="en-US" dirty="0" err="1" smtClean="0"/>
              <a:t>timewalk</a:t>
            </a:r>
            <a:r>
              <a:rPr lang="en-US" dirty="0" smtClean="0"/>
              <a:t> effect (the smaller </a:t>
            </a:r>
            <a:r>
              <a:rPr lang="en-US" dirty="0" err="1" smtClean="0"/>
              <a:t>AmpOut</a:t>
            </a:r>
            <a:r>
              <a:rPr lang="en-US" dirty="0" smtClean="0"/>
              <a:t> pulse height the longer time it takes for it reach the same threshold)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68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461</TotalTime>
  <Words>519</Words>
  <Application>Microsoft Macintosh PowerPoint</Application>
  <PresentationFormat>On-screen Show (4:3)</PresentationFormat>
  <Paragraphs>65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Adjacency</vt:lpstr>
      <vt:lpstr>MIP Setup at Glasgow</vt:lpstr>
      <vt:lpstr>Depletion Depth Maps (1)</vt:lpstr>
      <vt:lpstr>Depletion Depth Maps (2)</vt:lpstr>
      <vt:lpstr>Bias Sweep (1)</vt:lpstr>
      <vt:lpstr>Bias Sweep (2)</vt:lpstr>
      <vt:lpstr>Noise Measurements (1)</vt:lpstr>
      <vt:lpstr>Noise Measurements (2)</vt:lpstr>
      <vt:lpstr>PMT Gate Resolved (1)</vt:lpstr>
      <vt:lpstr>PMT Gate Resolved (2)</vt:lpstr>
      <vt:lpstr>First Results Using 200ns Gate</vt:lpstr>
      <vt:lpstr>Next steps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MIP Setup at Glasgow</dc:title>
  <dc:creator>Kestutis K.</dc:creator>
  <cp:lastModifiedBy>Kestutis K.</cp:lastModifiedBy>
  <cp:revision>35</cp:revision>
  <dcterms:created xsi:type="dcterms:W3CDTF">2015-04-27T09:20:22Z</dcterms:created>
  <dcterms:modified xsi:type="dcterms:W3CDTF">2015-04-28T14:40:43Z</dcterms:modified>
</cp:coreProperties>
</file>