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71" r:id="rId3"/>
    <p:sldId id="266" r:id="rId4"/>
    <p:sldId id="270" r:id="rId5"/>
    <p:sldId id="277" r:id="rId6"/>
    <p:sldId id="276" r:id="rId7"/>
    <p:sldId id="273" r:id="rId8"/>
    <p:sldId id="272" r:id="rId9"/>
    <p:sldId id="279" r:id="rId10"/>
    <p:sldId id="274" r:id="rId1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822" autoAdjust="0"/>
  </p:normalViewPr>
  <p:slideViewPr>
    <p:cSldViewPr snapToGrid="0">
      <p:cViewPr>
        <p:scale>
          <a:sx n="60" d="100"/>
          <a:sy n="60" d="100"/>
        </p:scale>
        <p:origin x="-1998" y="-3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Julien Branlard</a:t>
            </a:r>
            <a:r>
              <a:rPr lang="en-GB" sz="900" dirty="0" smtClean="0">
                <a:solidFill>
                  <a:schemeClr val="bg2"/>
                </a:solidFill>
              </a:rPr>
              <a:t>|  PZ16M status and plans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12.6.2015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PZ16M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/>
              <a:t>2015 MSK collaboration workshop</a:t>
            </a:r>
          </a:p>
          <a:p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Julien Branlard</a:t>
            </a:r>
          </a:p>
          <a:p>
            <a:r>
              <a:rPr lang="de-DE" dirty="0" smtClean="0"/>
              <a:t>PZ16M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endParaRPr lang="de-DE" dirty="0"/>
          </a:p>
          <a:p>
            <a:r>
              <a:rPr lang="en-US" dirty="0" smtClean="0"/>
              <a:t>ISE, Warsaw</a:t>
            </a:r>
            <a:r>
              <a:rPr lang="en-US" dirty="0"/>
              <a:t>, </a:t>
            </a:r>
            <a:r>
              <a:rPr lang="en-US" dirty="0" smtClean="0"/>
              <a:t>12.06.2015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en-US" dirty="0" smtClean="0"/>
              <a:t>NEXT STEPS (</a:t>
            </a:r>
            <a:r>
              <a:rPr lang="en-US" sz="2000" dirty="0" smtClean="0"/>
              <a:t>what we did wrong / where we need to improve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54320"/>
          </a:xfrm>
        </p:spPr>
        <p:txBody>
          <a:bodyPr/>
          <a:lstStyle/>
          <a:p>
            <a:r>
              <a:rPr lang="en-US" dirty="0" smtClean="0"/>
              <a:t>Careful review of BOM</a:t>
            </a:r>
          </a:p>
          <a:p>
            <a:r>
              <a:rPr lang="en-US" dirty="0" smtClean="0"/>
              <a:t>Careful review of production data</a:t>
            </a:r>
          </a:p>
          <a:p>
            <a:r>
              <a:rPr lang="en-US" dirty="0"/>
              <a:t>Mechanical integration</a:t>
            </a:r>
          </a:p>
          <a:p>
            <a:pPr lvl="1"/>
            <a:r>
              <a:rPr lang="en-US" dirty="0"/>
              <a:t>Created problems during the last production batch with </a:t>
            </a:r>
            <a:r>
              <a:rPr lang="en-US" dirty="0" err="1"/>
              <a:t>ITech</a:t>
            </a:r>
            <a:endParaRPr lang="en-US" dirty="0"/>
          </a:p>
          <a:p>
            <a:pPr lvl="1"/>
            <a:r>
              <a:rPr lang="en-US" b="1" dirty="0"/>
              <a:t>No 3D model, no accurate 2D plans</a:t>
            </a:r>
          </a:p>
          <a:p>
            <a:pPr lvl="1"/>
            <a:r>
              <a:rPr lang="en-US" dirty="0"/>
              <a:t>Do we try production without ? </a:t>
            </a:r>
            <a:r>
              <a:rPr lang="en-US" dirty="0">
                <a:sym typeface="Wingdings" panose="05000000000000000000" pitchFamily="2" charset="2"/>
              </a:rPr>
              <a:t> m</a:t>
            </a:r>
            <a:r>
              <a:rPr lang="en-US" dirty="0"/>
              <a:t>an power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Sep. 15: 	Production of next version PZ16M prototype (PZ16M version2)</a:t>
            </a:r>
          </a:p>
          <a:p>
            <a:pPr lvl="1"/>
            <a:r>
              <a:rPr lang="en-US" dirty="0" smtClean="0"/>
              <a:t>Dec. 15: 	Deadline for validation of PZ16M-v2</a:t>
            </a:r>
          </a:p>
          <a:p>
            <a:pPr lvl="1"/>
            <a:r>
              <a:rPr lang="en-US" dirty="0" smtClean="0"/>
              <a:t>Jan.-Jun.16:  Purchasing, production of PZ16M</a:t>
            </a:r>
          </a:p>
          <a:p>
            <a:pPr lvl="1"/>
            <a:r>
              <a:rPr lang="en-US" dirty="0" smtClean="0"/>
              <a:t>July 16: 	Installation/commissioning of PZ16M (too late!)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Optimistic: 	small margin to get it done in time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Pessimistic: 	we are already too late, we might have to install PZ16M after cool down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8080" y="5905500"/>
            <a:ext cx="26289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THANK YOU!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slide from </a:t>
            </a:r>
            <a:r>
              <a:rPr lang="en-US" dirty="0"/>
              <a:t>last </a:t>
            </a:r>
            <a:r>
              <a:rPr lang="en-US" dirty="0" smtClean="0"/>
              <a:t>year’s PZ16M 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48599"/>
            <a:ext cx="7267543" cy="545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3843" y="2154823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5773" y="2626727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4194" y="2977812"/>
            <a:ext cx="65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PAID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4194" y="3774073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1164" y="513832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ON GOING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 flipV="1">
            <a:off x="1463040" y="4644390"/>
            <a:ext cx="2087880" cy="114300"/>
          </a:xfrm>
          <a:custGeom>
            <a:avLst/>
            <a:gdLst>
              <a:gd name="connsiteX0" fmla="*/ 0 w 2087880"/>
              <a:gd name="connsiteY0" fmla="*/ 106680 h 114300"/>
              <a:gd name="connsiteX1" fmla="*/ 53340 w 2087880"/>
              <a:gd name="connsiteY1" fmla="*/ 76200 h 114300"/>
              <a:gd name="connsiteX2" fmla="*/ 76200 w 2087880"/>
              <a:gd name="connsiteY2" fmla="*/ 68580 h 114300"/>
              <a:gd name="connsiteX3" fmla="*/ 106680 w 2087880"/>
              <a:gd name="connsiteY3" fmla="*/ 45720 h 114300"/>
              <a:gd name="connsiteX4" fmla="*/ 152400 w 2087880"/>
              <a:gd name="connsiteY4" fmla="*/ 30480 h 114300"/>
              <a:gd name="connsiteX5" fmla="*/ 198120 w 2087880"/>
              <a:gd name="connsiteY5" fmla="*/ 15240 h 114300"/>
              <a:gd name="connsiteX6" fmla="*/ 220980 w 2087880"/>
              <a:gd name="connsiteY6" fmla="*/ 0 h 114300"/>
              <a:gd name="connsiteX7" fmla="*/ 259080 w 2087880"/>
              <a:gd name="connsiteY7" fmla="*/ 45720 h 114300"/>
              <a:gd name="connsiteX8" fmla="*/ 304800 w 2087880"/>
              <a:gd name="connsiteY8" fmla="*/ 60960 h 114300"/>
              <a:gd name="connsiteX9" fmla="*/ 358140 w 2087880"/>
              <a:gd name="connsiteY9" fmla="*/ 53340 h 114300"/>
              <a:gd name="connsiteX10" fmla="*/ 388620 w 2087880"/>
              <a:gd name="connsiteY10" fmla="*/ 45720 h 114300"/>
              <a:gd name="connsiteX11" fmla="*/ 487680 w 2087880"/>
              <a:gd name="connsiteY11" fmla="*/ 53340 h 114300"/>
              <a:gd name="connsiteX12" fmla="*/ 495300 w 2087880"/>
              <a:gd name="connsiteY12" fmla="*/ 76200 h 114300"/>
              <a:gd name="connsiteX13" fmla="*/ 518160 w 2087880"/>
              <a:gd name="connsiteY13" fmla="*/ 83820 h 114300"/>
              <a:gd name="connsiteX14" fmla="*/ 609600 w 2087880"/>
              <a:gd name="connsiteY14" fmla="*/ 68580 h 114300"/>
              <a:gd name="connsiteX15" fmla="*/ 640080 w 2087880"/>
              <a:gd name="connsiteY15" fmla="*/ 53340 h 114300"/>
              <a:gd name="connsiteX16" fmla="*/ 662940 w 2087880"/>
              <a:gd name="connsiteY16" fmla="*/ 45720 h 114300"/>
              <a:gd name="connsiteX17" fmla="*/ 701040 w 2087880"/>
              <a:gd name="connsiteY17" fmla="*/ 83820 h 114300"/>
              <a:gd name="connsiteX18" fmla="*/ 731520 w 2087880"/>
              <a:gd name="connsiteY18" fmla="*/ 106680 h 114300"/>
              <a:gd name="connsiteX19" fmla="*/ 769620 w 2087880"/>
              <a:gd name="connsiteY19" fmla="*/ 114300 h 114300"/>
              <a:gd name="connsiteX20" fmla="*/ 868680 w 2087880"/>
              <a:gd name="connsiteY20" fmla="*/ 99060 h 114300"/>
              <a:gd name="connsiteX21" fmla="*/ 891540 w 2087880"/>
              <a:gd name="connsiteY21" fmla="*/ 91440 h 114300"/>
              <a:gd name="connsiteX22" fmla="*/ 914400 w 2087880"/>
              <a:gd name="connsiteY22" fmla="*/ 76200 h 114300"/>
              <a:gd name="connsiteX23" fmla="*/ 990600 w 2087880"/>
              <a:gd name="connsiteY23" fmla="*/ 91440 h 114300"/>
              <a:gd name="connsiteX24" fmla="*/ 1150620 w 2087880"/>
              <a:gd name="connsiteY24" fmla="*/ 76200 h 114300"/>
              <a:gd name="connsiteX25" fmla="*/ 1363980 w 2087880"/>
              <a:gd name="connsiteY25" fmla="*/ 76200 h 114300"/>
              <a:gd name="connsiteX26" fmla="*/ 1386840 w 2087880"/>
              <a:gd name="connsiteY26" fmla="*/ 60960 h 114300"/>
              <a:gd name="connsiteX27" fmla="*/ 1402080 w 2087880"/>
              <a:gd name="connsiteY27" fmla="*/ 83820 h 114300"/>
              <a:gd name="connsiteX28" fmla="*/ 1470660 w 2087880"/>
              <a:gd name="connsiteY28" fmla="*/ 114300 h 114300"/>
              <a:gd name="connsiteX29" fmla="*/ 1508760 w 2087880"/>
              <a:gd name="connsiteY29" fmla="*/ 106680 h 114300"/>
              <a:gd name="connsiteX30" fmla="*/ 1531620 w 2087880"/>
              <a:gd name="connsiteY30" fmla="*/ 91440 h 114300"/>
              <a:gd name="connsiteX31" fmla="*/ 1592580 w 2087880"/>
              <a:gd name="connsiteY31" fmla="*/ 106680 h 114300"/>
              <a:gd name="connsiteX32" fmla="*/ 1638300 w 2087880"/>
              <a:gd name="connsiteY32" fmla="*/ 99060 h 114300"/>
              <a:gd name="connsiteX33" fmla="*/ 1668780 w 2087880"/>
              <a:gd name="connsiteY33" fmla="*/ 76200 h 114300"/>
              <a:gd name="connsiteX34" fmla="*/ 1722120 w 2087880"/>
              <a:gd name="connsiteY34" fmla="*/ 45720 h 114300"/>
              <a:gd name="connsiteX35" fmla="*/ 1744980 w 2087880"/>
              <a:gd name="connsiteY35" fmla="*/ 38100 h 114300"/>
              <a:gd name="connsiteX36" fmla="*/ 1767840 w 2087880"/>
              <a:gd name="connsiteY36" fmla="*/ 45720 h 114300"/>
              <a:gd name="connsiteX37" fmla="*/ 1813560 w 2087880"/>
              <a:gd name="connsiteY37" fmla="*/ 99060 h 114300"/>
              <a:gd name="connsiteX38" fmla="*/ 1874520 w 2087880"/>
              <a:gd name="connsiteY38" fmla="*/ 114300 h 114300"/>
              <a:gd name="connsiteX39" fmla="*/ 2026920 w 2087880"/>
              <a:gd name="connsiteY39" fmla="*/ 106680 h 114300"/>
              <a:gd name="connsiteX40" fmla="*/ 2042160 w 2087880"/>
              <a:gd name="connsiteY40" fmla="*/ 83820 h 114300"/>
              <a:gd name="connsiteX41" fmla="*/ 2087880 w 2087880"/>
              <a:gd name="connsiteY41" fmla="*/ 38100 h 114300"/>
              <a:gd name="connsiteX42" fmla="*/ 2080260 w 2087880"/>
              <a:gd name="connsiteY42" fmla="*/ 6096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87880" h="114300">
                <a:moveTo>
                  <a:pt x="0" y="106680"/>
                </a:moveTo>
                <a:cubicBezTo>
                  <a:pt x="17780" y="96520"/>
                  <a:pt x="35024" y="85358"/>
                  <a:pt x="53340" y="76200"/>
                </a:cubicBezTo>
                <a:cubicBezTo>
                  <a:pt x="60524" y="72608"/>
                  <a:pt x="69226" y="72565"/>
                  <a:pt x="76200" y="68580"/>
                </a:cubicBezTo>
                <a:cubicBezTo>
                  <a:pt x="87227" y="62279"/>
                  <a:pt x="95321" y="51400"/>
                  <a:pt x="106680" y="45720"/>
                </a:cubicBezTo>
                <a:cubicBezTo>
                  <a:pt x="121048" y="38536"/>
                  <a:pt x="137160" y="35560"/>
                  <a:pt x="152400" y="30480"/>
                </a:cubicBezTo>
                <a:cubicBezTo>
                  <a:pt x="167640" y="25400"/>
                  <a:pt x="184754" y="24151"/>
                  <a:pt x="198120" y="15240"/>
                </a:cubicBezTo>
                <a:lnTo>
                  <a:pt x="220980" y="0"/>
                </a:lnTo>
                <a:cubicBezTo>
                  <a:pt x="230466" y="14228"/>
                  <a:pt x="243549" y="37092"/>
                  <a:pt x="259080" y="45720"/>
                </a:cubicBezTo>
                <a:cubicBezTo>
                  <a:pt x="273123" y="53522"/>
                  <a:pt x="304800" y="60960"/>
                  <a:pt x="304800" y="60960"/>
                </a:cubicBezTo>
                <a:cubicBezTo>
                  <a:pt x="322580" y="58420"/>
                  <a:pt x="340469" y="56553"/>
                  <a:pt x="358140" y="53340"/>
                </a:cubicBezTo>
                <a:cubicBezTo>
                  <a:pt x="368444" y="51467"/>
                  <a:pt x="378147" y="45720"/>
                  <a:pt x="388620" y="45720"/>
                </a:cubicBezTo>
                <a:cubicBezTo>
                  <a:pt x="421738" y="45720"/>
                  <a:pt x="454660" y="50800"/>
                  <a:pt x="487680" y="53340"/>
                </a:cubicBezTo>
                <a:cubicBezTo>
                  <a:pt x="490220" y="60960"/>
                  <a:pt x="489620" y="70520"/>
                  <a:pt x="495300" y="76200"/>
                </a:cubicBezTo>
                <a:cubicBezTo>
                  <a:pt x="500980" y="81880"/>
                  <a:pt x="510128" y="83820"/>
                  <a:pt x="518160" y="83820"/>
                </a:cubicBezTo>
                <a:cubicBezTo>
                  <a:pt x="532912" y="83820"/>
                  <a:pt x="588199" y="76605"/>
                  <a:pt x="609600" y="68580"/>
                </a:cubicBezTo>
                <a:cubicBezTo>
                  <a:pt x="620236" y="64592"/>
                  <a:pt x="629639" y="57815"/>
                  <a:pt x="640080" y="53340"/>
                </a:cubicBezTo>
                <a:cubicBezTo>
                  <a:pt x="647463" y="50176"/>
                  <a:pt x="655320" y="48260"/>
                  <a:pt x="662940" y="45720"/>
                </a:cubicBezTo>
                <a:cubicBezTo>
                  <a:pt x="685107" y="78971"/>
                  <a:pt x="668713" y="60729"/>
                  <a:pt x="701040" y="83820"/>
                </a:cubicBezTo>
                <a:cubicBezTo>
                  <a:pt x="711374" y="91202"/>
                  <a:pt x="719915" y="101522"/>
                  <a:pt x="731520" y="106680"/>
                </a:cubicBezTo>
                <a:cubicBezTo>
                  <a:pt x="743355" y="111940"/>
                  <a:pt x="756920" y="111760"/>
                  <a:pt x="769620" y="114300"/>
                </a:cubicBezTo>
                <a:cubicBezTo>
                  <a:pt x="802640" y="109220"/>
                  <a:pt x="835844" y="105217"/>
                  <a:pt x="868680" y="99060"/>
                </a:cubicBezTo>
                <a:cubicBezTo>
                  <a:pt x="876575" y="97580"/>
                  <a:pt x="884356" y="95032"/>
                  <a:pt x="891540" y="91440"/>
                </a:cubicBezTo>
                <a:cubicBezTo>
                  <a:pt x="899731" y="87344"/>
                  <a:pt x="906780" y="81280"/>
                  <a:pt x="914400" y="76200"/>
                </a:cubicBezTo>
                <a:cubicBezTo>
                  <a:pt x="942552" y="85584"/>
                  <a:pt x="955576" y="91440"/>
                  <a:pt x="990600" y="91440"/>
                </a:cubicBezTo>
                <a:cubicBezTo>
                  <a:pt x="1036553" y="91440"/>
                  <a:pt x="1102262" y="82245"/>
                  <a:pt x="1150620" y="76200"/>
                </a:cubicBezTo>
                <a:cubicBezTo>
                  <a:pt x="1232589" y="82055"/>
                  <a:pt x="1282011" y="90665"/>
                  <a:pt x="1363980" y="76200"/>
                </a:cubicBezTo>
                <a:cubicBezTo>
                  <a:pt x="1372999" y="74608"/>
                  <a:pt x="1379220" y="66040"/>
                  <a:pt x="1386840" y="60960"/>
                </a:cubicBezTo>
                <a:cubicBezTo>
                  <a:pt x="1391920" y="68580"/>
                  <a:pt x="1394754" y="78325"/>
                  <a:pt x="1402080" y="83820"/>
                </a:cubicBezTo>
                <a:cubicBezTo>
                  <a:pt x="1423242" y="99691"/>
                  <a:pt x="1446599" y="106280"/>
                  <a:pt x="1470660" y="114300"/>
                </a:cubicBezTo>
                <a:cubicBezTo>
                  <a:pt x="1483360" y="111760"/>
                  <a:pt x="1496633" y="111228"/>
                  <a:pt x="1508760" y="106680"/>
                </a:cubicBezTo>
                <a:cubicBezTo>
                  <a:pt x="1517335" y="103464"/>
                  <a:pt x="1522533" y="92576"/>
                  <a:pt x="1531620" y="91440"/>
                </a:cubicBezTo>
                <a:cubicBezTo>
                  <a:pt x="1544995" y="89768"/>
                  <a:pt x="1577652" y="101704"/>
                  <a:pt x="1592580" y="106680"/>
                </a:cubicBezTo>
                <a:cubicBezTo>
                  <a:pt x="1607820" y="104140"/>
                  <a:pt x="1623955" y="104798"/>
                  <a:pt x="1638300" y="99060"/>
                </a:cubicBezTo>
                <a:cubicBezTo>
                  <a:pt x="1650092" y="94343"/>
                  <a:pt x="1658446" y="83582"/>
                  <a:pt x="1668780" y="76200"/>
                </a:cubicBezTo>
                <a:cubicBezTo>
                  <a:pt x="1687912" y="62534"/>
                  <a:pt x="1699796" y="55287"/>
                  <a:pt x="1722120" y="45720"/>
                </a:cubicBezTo>
                <a:cubicBezTo>
                  <a:pt x="1729503" y="42556"/>
                  <a:pt x="1737360" y="40640"/>
                  <a:pt x="1744980" y="38100"/>
                </a:cubicBezTo>
                <a:cubicBezTo>
                  <a:pt x="1752600" y="40640"/>
                  <a:pt x="1761670" y="40578"/>
                  <a:pt x="1767840" y="45720"/>
                </a:cubicBezTo>
                <a:cubicBezTo>
                  <a:pt x="1781841" y="57388"/>
                  <a:pt x="1794723" y="90498"/>
                  <a:pt x="1813560" y="99060"/>
                </a:cubicBezTo>
                <a:cubicBezTo>
                  <a:pt x="1832628" y="107727"/>
                  <a:pt x="1854200" y="109220"/>
                  <a:pt x="1874520" y="114300"/>
                </a:cubicBezTo>
                <a:cubicBezTo>
                  <a:pt x="1925320" y="111760"/>
                  <a:pt x="1976877" y="115779"/>
                  <a:pt x="2026920" y="106680"/>
                </a:cubicBezTo>
                <a:cubicBezTo>
                  <a:pt x="2035930" y="105042"/>
                  <a:pt x="2036076" y="90665"/>
                  <a:pt x="2042160" y="83820"/>
                </a:cubicBezTo>
                <a:cubicBezTo>
                  <a:pt x="2056479" y="67711"/>
                  <a:pt x="2087880" y="38100"/>
                  <a:pt x="2087880" y="38100"/>
                </a:cubicBezTo>
                <a:lnTo>
                  <a:pt x="2080260" y="60960"/>
                </a:lnTo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IN THE LAST </a:t>
            </a:r>
            <a:r>
              <a:rPr lang="en-US" dirty="0" smtClean="0"/>
              <a:t>YEAR: meetings…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869365"/>
            <a:ext cx="5695951" cy="542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78525" y="869365"/>
            <a:ext cx="3013075" cy="4792663"/>
          </a:xfrm>
        </p:spPr>
        <p:txBody>
          <a:bodyPr/>
          <a:lstStyle/>
          <a:p>
            <a:r>
              <a:rPr lang="en-US" dirty="0" smtClean="0"/>
              <a:t>The PZ16M team</a:t>
            </a:r>
            <a:endParaRPr lang="en-US" b="1" dirty="0" smtClean="0"/>
          </a:p>
          <a:p>
            <a:pPr lvl="1"/>
            <a:r>
              <a:rPr lang="en-US" b="1" dirty="0" smtClean="0"/>
              <a:t>Marcin Chojnacki</a:t>
            </a:r>
          </a:p>
          <a:p>
            <a:pPr lvl="1"/>
            <a:r>
              <a:rPr lang="en-US" dirty="0" smtClean="0"/>
              <a:t>Marius Grecki</a:t>
            </a:r>
          </a:p>
          <a:p>
            <a:pPr lvl="1"/>
            <a:r>
              <a:rPr lang="en-US" dirty="0" smtClean="0"/>
              <a:t>Konrad Przygoda</a:t>
            </a:r>
          </a:p>
          <a:p>
            <a:pPr lvl="1"/>
            <a:r>
              <a:rPr lang="en-US" dirty="0" smtClean="0"/>
              <a:t>Henning Weddig</a:t>
            </a:r>
          </a:p>
          <a:p>
            <a:pPr lvl="1"/>
            <a:r>
              <a:rPr lang="en-US" dirty="0" smtClean="0"/>
              <a:t>Julien Branlard</a:t>
            </a:r>
          </a:p>
          <a:p>
            <a:pPr lvl="1"/>
            <a:r>
              <a:rPr lang="en-US" dirty="0" smtClean="0"/>
              <a:t>with reviewing help from Michael Fenner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IN THE LAST </a:t>
            </a:r>
            <a:r>
              <a:rPr lang="en-US" dirty="0" smtClean="0"/>
              <a:t>YEAR: PEM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1" y="1234440"/>
            <a:ext cx="6682740" cy="5052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764405" y="1428751"/>
            <a:ext cx="2257425" cy="402717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8121" y="789780"/>
            <a:ext cx="9989820" cy="4792663"/>
          </a:xfrm>
        </p:spPr>
        <p:txBody>
          <a:bodyPr/>
          <a:lstStyle/>
          <a:p>
            <a:r>
              <a:rPr lang="en-US" dirty="0" smtClean="0"/>
              <a:t>Piezo Energy Monitoring (PEM)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IN THE LAST YEAR: PEM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 reviewed done</a:t>
            </a:r>
          </a:p>
          <a:p>
            <a:r>
              <a:rPr lang="en-US" dirty="0" smtClean="0"/>
              <a:t>PCB layout (2-3 weeks)</a:t>
            </a:r>
          </a:p>
          <a:p>
            <a:r>
              <a:rPr lang="en-US" dirty="0" smtClean="0"/>
              <a:t>PCB review in July</a:t>
            </a:r>
          </a:p>
          <a:p>
            <a:r>
              <a:rPr lang="en-US" dirty="0" smtClean="0"/>
              <a:t>Production and tests after September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30435" y="876300"/>
            <a:ext cx="3348783" cy="5213035"/>
            <a:chOff x="5516135" y="792480"/>
            <a:chExt cx="3348783" cy="52130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35" y="792480"/>
              <a:ext cx="3348783" cy="350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"/>
            <a:stretch/>
          </p:blipFill>
          <p:spPr bwMode="auto">
            <a:xfrm>
              <a:off x="5523755" y="4145280"/>
              <a:ext cx="2830519" cy="186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8900" y="2909240"/>
            <a:ext cx="5562600" cy="3389391"/>
            <a:chOff x="88900" y="2909240"/>
            <a:chExt cx="5562600" cy="3389391"/>
          </a:xfrm>
        </p:grpSpPr>
        <p:pic>
          <p:nvPicPr>
            <p:cNvPr id="7" name="Picture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49" t="3469" r="17674" b="22313"/>
            <a:stretch/>
          </p:blipFill>
          <p:spPr>
            <a:xfrm>
              <a:off x="88900" y="2909240"/>
              <a:ext cx="1816100" cy="3389391"/>
            </a:xfrm>
            <a:prstGeom prst="rect">
              <a:avLst/>
            </a:prstGeom>
          </p:spPr>
        </p:pic>
        <p:pic>
          <p:nvPicPr>
            <p:cNvPr id="8" name="Picture 2" descr="D:\Hardware\PZ16M\Pictures\PZ16M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" r="3470"/>
            <a:stretch/>
          </p:blipFill>
          <p:spPr bwMode="auto">
            <a:xfrm>
              <a:off x="1943100" y="3231265"/>
              <a:ext cx="3708400" cy="30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arallelogram 4"/>
            <p:cNvSpPr/>
            <p:nvPr/>
          </p:nvSpPr>
          <p:spPr bwMode="auto">
            <a:xfrm>
              <a:off x="2697914" y="3861737"/>
              <a:ext cx="540400" cy="930117"/>
            </a:xfrm>
            <a:prstGeom prst="parallelogram">
              <a:avLst>
                <a:gd name="adj" fmla="val 2272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526982">
              <a:off x="2663915" y="414754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PEM</a:t>
              </a:r>
              <a:endParaRPr lang="de-DE" b="1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882742" y="3061640"/>
              <a:ext cx="1085372" cy="800097"/>
            </a:xfrm>
            <a:prstGeom prst="straightConnector1">
              <a:avLst/>
            </a:prstGeom>
            <a:ln w="57150"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1882742" y="4891195"/>
              <a:ext cx="897155" cy="1320990"/>
            </a:xfrm>
            <a:prstGeom prst="straightConnector1">
              <a:avLst/>
            </a:prstGeom>
            <a:ln w="57150"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46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IN THE LAST </a:t>
            </a:r>
            <a:r>
              <a:rPr lang="en-US" dirty="0" smtClean="0"/>
              <a:t>YEAR: main PCB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1" y="1234440"/>
            <a:ext cx="6682740" cy="5052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663065" y="1428750"/>
            <a:ext cx="3137535" cy="417956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8121" y="789780"/>
            <a:ext cx="9989820" cy="4792663"/>
          </a:xfrm>
        </p:spPr>
        <p:txBody>
          <a:bodyPr/>
          <a:lstStyle/>
          <a:p>
            <a:r>
              <a:rPr lang="en-US" dirty="0" smtClean="0"/>
              <a:t>PZ16M main 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" y="828675"/>
            <a:ext cx="8276927" cy="52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IN THE LAST YEAR: </a:t>
            </a:r>
            <a:r>
              <a:rPr lang="en-US" dirty="0" smtClean="0"/>
              <a:t>main PCB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89279" y="3466798"/>
            <a:ext cx="4330700" cy="2638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104" y="3563810"/>
            <a:ext cx="4083050" cy="2684590"/>
          </a:xfrm>
        </p:spPr>
        <p:txBody>
          <a:bodyPr/>
          <a:lstStyle/>
          <a:p>
            <a:r>
              <a:rPr lang="en-US" dirty="0" smtClean="0"/>
              <a:t>Main PCB update</a:t>
            </a:r>
          </a:p>
          <a:p>
            <a:pPr lvl="1"/>
            <a:r>
              <a:rPr lang="en-US" dirty="0" smtClean="0"/>
              <a:t>22 points corrected and reviewed</a:t>
            </a:r>
          </a:p>
          <a:p>
            <a:pPr lvl="1"/>
            <a:r>
              <a:rPr lang="en-US" dirty="0" smtClean="0"/>
              <a:t>Final review pending</a:t>
            </a:r>
          </a:p>
          <a:p>
            <a:pPr lvl="1"/>
            <a:r>
              <a:rPr lang="en-US" dirty="0" smtClean="0"/>
              <a:t>Production of 1-2 prototypes</a:t>
            </a:r>
          </a:p>
          <a:p>
            <a:pPr lvl="1"/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Revision ?</a:t>
            </a:r>
          </a:p>
          <a:p>
            <a:pPr lvl="1"/>
            <a:r>
              <a:rPr lang="en-US" dirty="0" smtClean="0"/>
              <a:t>Launch call for tender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Hardware\PZ16M\Pictures\PZ16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71500" y="4400550"/>
            <a:ext cx="3695700" cy="20193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8500" y="457200"/>
            <a:ext cx="1981200" cy="10858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0406"/>
            <a:ext cx="4376602" cy="234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ar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84" y="655320"/>
            <a:ext cx="3644860" cy="123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IN THE LAST YEAR: </a:t>
            </a:r>
            <a:r>
              <a:rPr lang="en-US" dirty="0" smtClean="0"/>
              <a:t>firmware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50" y="856774"/>
            <a:ext cx="4268576" cy="22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50" y="3234178"/>
            <a:ext cx="4165606" cy="289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971074"/>
            <a:ext cx="3746501" cy="530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2612" y="4176237"/>
            <a:ext cx="1871025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Mariusz Grecki,</a:t>
            </a:r>
          </a:p>
          <a:p>
            <a:r>
              <a:rPr lang="en-US" dirty="0" smtClean="0"/>
              <a:t>Bin Yang,</a:t>
            </a:r>
          </a:p>
          <a:p>
            <a:r>
              <a:rPr lang="en-US" dirty="0" smtClean="0"/>
              <a:t>Lukasz Butkowski,</a:t>
            </a:r>
          </a:p>
          <a:p>
            <a:r>
              <a:rPr lang="en-US" dirty="0" smtClean="0"/>
              <a:t>Julien Branlard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040524" y="4454715"/>
            <a:ext cx="599089" cy="52026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SY - power point templat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 - power point template</Template>
  <TotalTime>0</TotalTime>
  <Words>224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DESY - power point template</vt:lpstr>
      <vt:lpstr>PZ16M status and plans</vt:lpstr>
      <vt:lpstr>Last slide from last year’s PZ16M presentation</vt:lpstr>
      <vt:lpstr>WORK DONE IN THE LAST YEAR: meetings…</vt:lpstr>
      <vt:lpstr>WORK DONE IN THE LAST YEAR: PEM</vt:lpstr>
      <vt:lpstr>WORK DONE IN THE LAST YEAR: PEM</vt:lpstr>
      <vt:lpstr>WORK DONE IN THE LAST YEAR: main PCB</vt:lpstr>
      <vt:lpstr>WORK DONE IN THE LAST YEAR: main PCB</vt:lpstr>
      <vt:lpstr>PowerPoint Presentation</vt:lpstr>
      <vt:lpstr>WORK DONE IN THE LAST YEAR: firmware</vt:lpstr>
      <vt:lpstr>NEXT STEPS (what we did wrong / where we need to improve)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branlard</dc:creator>
  <cp:lastModifiedBy>Branlard, Julien</cp:lastModifiedBy>
  <cp:revision>22</cp:revision>
  <dcterms:created xsi:type="dcterms:W3CDTF">2015-06-01T09:39:10Z</dcterms:created>
  <dcterms:modified xsi:type="dcterms:W3CDTF">2015-06-10T06:50:36Z</dcterms:modified>
</cp:coreProperties>
</file>