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82" r:id="rId2"/>
    <p:sldId id="281" r:id="rId3"/>
    <p:sldId id="275" r:id="rId4"/>
    <p:sldId id="276" r:id="rId5"/>
    <p:sldId id="277" r:id="rId6"/>
    <p:sldId id="278" r:id="rId7"/>
    <p:sldId id="274" r:id="rId8"/>
    <p:sldId id="279" r:id="rId9"/>
    <p:sldId id="280" r:id="rId10"/>
  </p:sldIdLst>
  <p:sldSz cx="9144000" cy="6858000" type="screen4x3"/>
  <p:notesSz cx="6794500" cy="9906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9E9F"/>
    <a:srgbClr val="FFFFFF"/>
    <a:srgbClr val="DDDDDD"/>
    <a:srgbClr val="00A5EB"/>
    <a:srgbClr val="FFCC00"/>
    <a:srgbClr val="FF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385" autoAdjust="0"/>
    <p:restoredTop sz="94822" autoAdjust="0"/>
  </p:normalViewPr>
  <p:slideViewPr>
    <p:cSldViewPr snapToGrid="0">
      <p:cViewPr>
        <p:scale>
          <a:sx n="75" d="100"/>
          <a:sy n="75" d="100"/>
        </p:scale>
        <p:origin x="-2160" y="-608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B5F6007-0D91-4757-A7DC-562678D4D1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5973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de-DE"/>
          </a:p>
        </p:txBody>
      </p:sp>
      <p:pic>
        <p:nvPicPr>
          <p:cNvPr id="5" name="Picture 9" descr="DESY-Logo-cyan-RGB_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de-DE"/>
          </a:p>
        </p:txBody>
      </p:sp>
      <p:pic>
        <p:nvPicPr>
          <p:cNvPr id="7" name="Picture 21" descr="HG_LOGO_70_ENG_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GB" noProof="0" smtClean="0"/>
              <a:t>Untertitel durch Klicken bearbeiten</a:t>
            </a:r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GB" noProof="0" smtClean="0"/>
              <a:t>TITELMASTER</a:t>
            </a:r>
            <a:br>
              <a:rPr lang="en-GB" noProof="0" smtClean="0"/>
            </a:br>
            <a:r>
              <a:rPr lang="en-GB" noProof="0" smtClean="0"/>
              <a:t>FORMAT </a:t>
            </a:r>
          </a:p>
        </p:txBody>
      </p:sp>
    </p:spTree>
    <p:extLst>
      <p:ext uri="{BB962C8B-B14F-4D97-AF65-F5344CB8AC3E}">
        <p14:creationId xmlns:p14="http://schemas.microsoft.com/office/powerpoint/2010/main" val="3645781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2785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3372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6887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36209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1661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289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6363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565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11479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528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pic>
        <p:nvPicPr>
          <p:cNvPr id="1030" name="Picture 10" descr="DESY-Logo-cyan-RGB_g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0" fontAlgn="base" hangingPunct="0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0" dirty="0" smtClean="0"/>
              <a:t>DAMC-DS800 Status and </a:t>
            </a:r>
            <a:r>
              <a:rPr lang="en-US" b="0" dirty="0" err="1" smtClean="0"/>
              <a:t>ToDos</a:t>
            </a:r>
            <a:endParaRPr lang="de-DE" dirty="0" smtClean="0"/>
          </a:p>
        </p:txBody>
      </p:sp>
      <p:sp>
        <p:nvSpPr>
          <p:cNvPr id="14338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282575" y="1363663"/>
            <a:ext cx="8529638" cy="485775"/>
          </a:xfrm>
        </p:spPr>
        <p:txBody>
          <a:bodyPr/>
          <a:lstStyle/>
          <a:p>
            <a:pPr eaLnBrk="1" hangingPunct="1"/>
            <a:endParaRPr lang="de-DE" dirty="0" smtClean="0"/>
          </a:p>
        </p:txBody>
      </p:sp>
      <p:sp>
        <p:nvSpPr>
          <p:cNvPr id="14339" name="Text Box 35"/>
          <p:cNvSpPr txBox="1">
            <a:spLocks noChangeArrowheads="1"/>
          </p:cNvSpPr>
          <p:nvPr/>
        </p:nvSpPr>
        <p:spPr bwMode="auto">
          <a:xfrm>
            <a:off x="4528774" y="3269295"/>
            <a:ext cx="41656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de-DE" dirty="0">
                <a:solidFill>
                  <a:srgbClr val="00A5EB"/>
                </a:solidFill>
              </a:rPr>
              <a:t>Michael Fenner</a:t>
            </a:r>
          </a:p>
          <a:p>
            <a:pPr eaLnBrk="0" hangingPunct="0"/>
            <a:r>
              <a:rPr lang="de-DE" dirty="0" err="1" smtClean="0"/>
              <a:t>Warsaw</a:t>
            </a:r>
            <a:r>
              <a:rPr lang="de-DE" dirty="0" smtClean="0"/>
              <a:t>, 10.06.2014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0198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state</a:t>
            </a:r>
            <a:r>
              <a:rPr lang="de-DE" dirty="0" smtClean="0"/>
              <a:t>	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activity since </a:t>
            </a:r>
            <a:r>
              <a:rPr lang="en-US" dirty="0" err="1" smtClean="0"/>
              <a:t>Samer</a:t>
            </a:r>
            <a:r>
              <a:rPr lang="en-US" dirty="0" smtClean="0"/>
              <a:t> left</a:t>
            </a:r>
          </a:p>
          <a:p>
            <a:endParaRPr lang="en-US" dirty="0" smtClean="0"/>
          </a:p>
          <a:p>
            <a:r>
              <a:rPr lang="en-US" dirty="0" smtClean="0"/>
              <a:t>Schematics reviewed and simplified </a:t>
            </a:r>
          </a:p>
          <a:p>
            <a:pPr lvl="1"/>
            <a:r>
              <a:rPr lang="en-US" dirty="0" smtClean="0"/>
              <a:t>Lower hierarchy levels </a:t>
            </a:r>
            <a:r>
              <a:rPr lang="en-US" dirty="0" smtClean="0">
                <a:sym typeface="Wingdings" panose="05000000000000000000" pitchFamily="2" charset="2"/>
              </a:rPr>
              <a:t> changed digital power distribution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CPLD JTAG chain simplified (4 CPLDs)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PCB under review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Many issues left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Rule set was not clear; different minimum clearances on different layers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Biggest problem: Low number of GND </a:t>
            </a:r>
            <a:r>
              <a:rPr lang="en-US" dirty="0" err="1" smtClean="0">
                <a:sym typeface="Wingdings" panose="05000000000000000000" pitchFamily="2" charset="2"/>
              </a:rPr>
              <a:t>v</a:t>
            </a:r>
            <a:r>
              <a:rPr lang="en-US" dirty="0" err="1" smtClean="0">
                <a:sym typeface="Wingdings" panose="05000000000000000000" pitchFamily="2" charset="2"/>
              </a:rPr>
              <a:t>ias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Routing of RF traces are sub-optimal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Clock distribution in discussion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Discussion with Manufacturer</a:t>
            </a: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Ilfa</a:t>
            </a:r>
            <a:r>
              <a:rPr lang="en-US" dirty="0" smtClean="0">
                <a:sym typeface="Wingdings" panose="05000000000000000000" pitchFamily="2" charset="2"/>
              </a:rPr>
              <a:t> sais they will not manufacture this technology anymore (had problems)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822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ADC Power Planes</a:t>
            </a:r>
            <a:endParaRPr lang="de-DE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78466" y="965099"/>
            <a:ext cx="2322225" cy="252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15" y="1068309"/>
            <a:ext cx="3424095" cy="318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0943" y="3538346"/>
            <a:ext cx="2517272" cy="252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975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RF Signals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Grounding</a:t>
            </a:r>
            <a:endParaRPr lang="de-D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37" y="926991"/>
            <a:ext cx="3630863" cy="385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683" y="938672"/>
            <a:ext cx="3055388" cy="256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37" y="4910628"/>
            <a:ext cx="6777327" cy="143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683" y="3739054"/>
            <a:ext cx="3019682" cy="105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678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</a:t>
            </a:r>
            <a:r>
              <a:rPr lang="de-DE" dirty="0" smtClean="0"/>
              <a:t>lace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Heat</a:t>
            </a:r>
            <a:r>
              <a:rPr lang="de-DE" dirty="0" smtClean="0"/>
              <a:t> Sink</a:t>
            </a:r>
            <a:endParaRPr lang="de-DE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63" y="1016434"/>
            <a:ext cx="8478982" cy="254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97" y="3676218"/>
            <a:ext cx="8520113" cy="240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792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Component</a:t>
            </a:r>
            <a:r>
              <a:rPr lang="de-DE" dirty="0" smtClean="0"/>
              <a:t> </a:t>
            </a:r>
            <a:r>
              <a:rPr lang="de-DE" dirty="0" err="1" smtClean="0"/>
              <a:t>Collisions</a:t>
            </a:r>
            <a:endParaRPr lang="de-DE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99" y="3137026"/>
            <a:ext cx="3707493" cy="336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92" y="1068887"/>
            <a:ext cx="2179326" cy="156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092" y="1068887"/>
            <a:ext cx="3657601" cy="206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558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PCB comments from DM</a:t>
            </a:r>
          </a:p>
        </p:txBody>
      </p:sp>
      <p:sp>
        <p:nvSpPr>
          <p:cNvPr id="4" name="AutoShape 2" descr="imap://mfenner@ximap.desy.de:993/fetch%3EUID%3E/INBOX%3E16919?part=1.2&amp;type=image/png&amp;filename=Bez%C2%A0tytu%C5%82u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6" descr="imap://mfenner@ximap.desy.de:993/fetch%3EUID%3E/INBOX%3E16919?part=1.2&amp;type=image/png&amp;filename=Bez%C2%A0tytu%C5%82u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07975" y="977899"/>
            <a:ext cx="8302625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Copper </a:t>
            </a:r>
            <a:r>
              <a:rPr lang="en-US" dirty="0" smtClean="0"/>
              <a:t>rings of some </a:t>
            </a:r>
            <a:r>
              <a:rPr lang="en-US" dirty="0"/>
              <a:t>pads of </a:t>
            </a:r>
            <a:r>
              <a:rPr lang="en-US" dirty="0" err="1"/>
              <a:t>vias</a:t>
            </a:r>
            <a:r>
              <a:rPr lang="en-US" dirty="0"/>
              <a:t>/plated holes </a:t>
            </a:r>
            <a:r>
              <a:rPr lang="en-US" dirty="0" smtClean="0"/>
              <a:t>too </a:t>
            </a:r>
            <a:r>
              <a:rPr lang="en-US" dirty="0"/>
              <a:t>small ~3 </a:t>
            </a:r>
            <a:r>
              <a:rPr lang="en-US" dirty="0" smtClean="0"/>
              <a:t>mil</a:t>
            </a:r>
          </a:p>
          <a:p>
            <a:r>
              <a:rPr lang="en-US" dirty="0" smtClean="0"/>
              <a:t>Clearance </a:t>
            </a:r>
            <a:r>
              <a:rPr lang="en-US" dirty="0"/>
              <a:t>between Zone 3 mechanical key holes and planes too small (~0.2 mm), the pin of the mechanical key must be pressed into the </a:t>
            </a:r>
            <a:r>
              <a:rPr lang="en-US" dirty="0" smtClean="0"/>
              <a:t>substrate</a:t>
            </a:r>
          </a:p>
          <a:p>
            <a:r>
              <a:rPr lang="en-US" dirty="0" smtClean="0"/>
              <a:t>DDR </a:t>
            </a:r>
            <a:r>
              <a:rPr lang="en-US" dirty="0"/>
              <a:t>addresses are on layers SIG6 and SIG7 without any GND - crosstalk, no good reference GND plane </a:t>
            </a:r>
            <a:endParaRPr lang="en-US" dirty="0" smtClean="0"/>
          </a:p>
          <a:p>
            <a:r>
              <a:rPr lang="en-US" dirty="0" smtClean="0"/>
              <a:t>MGT </a:t>
            </a:r>
            <a:r>
              <a:rPr lang="en-US" dirty="0"/>
              <a:t>links on Sig9 are too close, impedance problems, cross-talk</a:t>
            </a:r>
            <a:r>
              <a:rPr lang="en-US" dirty="0" smtClean="0"/>
              <a:t>,</a:t>
            </a:r>
          </a:p>
          <a:p>
            <a:r>
              <a:rPr lang="en-US" dirty="0" smtClean="0"/>
              <a:t>PCIe </a:t>
            </a:r>
            <a:r>
              <a:rPr lang="en-US" dirty="0"/>
              <a:t>lanes on SIG6 and SIG7 has no reference GND plane on SIG6, if there is plane it </a:t>
            </a:r>
            <a:r>
              <a:rPr lang="en-US" dirty="0" smtClean="0"/>
              <a:t>is </a:t>
            </a:r>
            <a:r>
              <a:rPr lang="en-US" dirty="0"/>
              <a:t>not solid = big problem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Components are </a:t>
            </a:r>
            <a:r>
              <a:rPr lang="en-US" dirty="0"/>
              <a:t>too close to </a:t>
            </a:r>
            <a:r>
              <a:rPr lang="en-US" dirty="0" smtClean="0"/>
              <a:t>FPGA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Collistion</a:t>
            </a:r>
            <a:r>
              <a:rPr lang="en-US" dirty="0" smtClean="0">
                <a:sym typeface="Wingdings" panose="05000000000000000000" pitchFamily="2" charset="2"/>
              </a:rPr>
              <a:t>, Heat sink?</a:t>
            </a:r>
            <a:endParaRPr lang="en-US" dirty="0" smtClean="0"/>
          </a:p>
          <a:p>
            <a:r>
              <a:rPr lang="en-US" dirty="0" smtClean="0"/>
              <a:t>DDR </a:t>
            </a:r>
            <a:r>
              <a:rPr lang="en-US" dirty="0"/>
              <a:t>chips are placed very close, assuming that 3D models </a:t>
            </a:r>
            <a:r>
              <a:rPr lang="en-US" dirty="0" smtClean="0"/>
              <a:t>Limits </a:t>
            </a:r>
            <a:r>
              <a:rPr lang="en-US" dirty="0"/>
              <a:t>us to only one memory manufacturer. </a:t>
            </a:r>
            <a:endParaRPr lang="en-US" dirty="0" smtClean="0"/>
          </a:p>
          <a:p>
            <a:r>
              <a:rPr lang="en-US" dirty="0" smtClean="0"/>
              <a:t>Too small </a:t>
            </a:r>
            <a:r>
              <a:rPr lang="en-US" dirty="0"/>
              <a:t>distance between oval hole 12 at left-top corner of PCB. The AMC hot-plug part have sharp edge that will got to PCB substrate and make shortcuts.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4328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Clocking</a:t>
            </a:r>
            <a:r>
              <a:rPr lang="de-DE" dirty="0" smtClean="0"/>
              <a:t> </a:t>
            </a:r>
            <a:r>
              <a:rPr lang="de-DE" dirty="0"/>
              <a:t>P</a:t>
            </a:r>
            <a:r>
              <a:rPr lang="de-DE" dirty="0" smtClean="0"/>
              <a:t>erformance </a:t>
            </a:r>
            <a:r>
              <a:rPr lang="de-DE" dirty="0" err="1" smtClean="0"/>
              <a:t>with</a:t>
            </a:r>
            <a:r>
              <a:rPr lang="de-DE" dirty="0" smtClean="0"/>
              <a:t> AD9516</a:t>
            </a:r>
            <a:endParaRPr lang="de-DE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17" t="-2459" r="48769" b="46732"/>
          <a:stretch/>
        </p:blipFill>
        <p:spPr bwMode="auto">
          <a:xfrm>
            <a:off x="3302001" y="765733"/>
            <a:ext cx="5602288" cy="429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71475" y="1143000"/>
            <a:ext cx="3197225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 smtClean="0"/>
              <a:t>AD9516 </a:t>
            </a:r>
            <a:r>
              <a:rPr lang="de-DE" kern="0" dirty="0" err="1" smtClean="0"/>
              <a:t>performance</a:t>
            </a:r>
            <a:r>
              <a:rPr lang="de-DE" kern="0" dirty="0" smtClean="0"/>
              <a:t> </a:t>
            </a:r>
            <a:r>
              <a:rPr lang="de-DE" kern="0" dirty="0" smtClean="0"/>
              <a:t>not optimal</a:t>
            </a:r>
          </a:p>
          <a:p>
            <a:r>
              <a:rPr lang="en-US" dirty="0" smtClean="0"/>
              <a:t>The </a:t>
            </a:r>
            <a:r>
              <a:rPr lang="en-US" dirty="0"/>
              <a:t>aperture jitter of the ADC is 200fs. </a:t>
            </a:r>
            <a:r>
              <a:rPr lang="en-US" dirty="0" smtClean="0"/>
              <a:t>= </a:t>
            </a:r>
            <a:r>
              <a:rPr lang="en-US" dirty="0"/>
              <a:t>-55 dB </a:t>
            </a:r>
            <a:r>
              <a:rPr lang="en-US" dirty="0" smtClean="0"/>
              <a:t>= </a:t>
            </a:r>
            <a:r>
              <a:rPr lang="en-US" dirty="0"/>
              <a:t>9 bits </a:t>
            </a:r>
          </a:p>
          <a:p>
            <a:r>
              <a:rPr lang="en-US" dirty="0" smtClean="0"/>
              <a:t>AD9516 </a:t>
            </a:r>
            <a:r>
              <a:rPr lang="en-US" dirty="0" err="1" smtClean="0"/>
              <a:t>limites</a:t>
            </a:r>
            <a:r>
              <a:rPr lang="en-US" dirty="0" smtClean="0"/>
              <a:t> </a:t>
            </a:r>
            <a:r>
              <a:rPr lang="en-US" dirty="0"/>
              <a:t>to 900 MHz IF input. </a:t>
            </a:r>
            <a:endParaRPr lang="en-US" dirty="0" smtClean="0"/>
          </a:p>
          <a:p>
            <a:r>
              <a:rPr lang="en-US" dirty="0" smtClean="0"/>
              <a:t>Above </a:t>
            </a:r>
            <a:r>
              <a:rPr lang="en-US" dirty="0"/>
              <a:t>this we start losing bits</a:t>
            </a:r>
            <a:r>
              <a:rPr lang="en-US" dirty="0" smtClean="0"/>
              <a:t>.</a:t>
            </a:r>
          </a:p>
          <a:p>
            <a:r>
              <a:rPr lang="de-DE" dirty="0" err="1" smtClean="0"/>
              <a:t>Recommendation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change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HMC987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3605920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Creating</a:t>
            </a:r>
            <a:r>
              <a:rPr lang="de-DE" dirty="0" smtClean="0"/>
              <a:t> </a:t>
            </a:r>
            <a:r>
              <a:rPr lang="de-DE" dirty="0" err="1" smtClean="0"/>
              <a:t>space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RF </a:t>
            </a:r>
            <a:r>
              <a:rPr lang="de-DE" dirty="0" err="1" smtClean="0"/>
              <a:t>signals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18" b="97516" l="2742" r="977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67" y="881770"/>
            <a:ext cx="7579789" cy="597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759228"/>
      </p:ext>
    </p:extLst>
  </p:cSld>
  <p:clrMapOvr>
    <a:masterClrMapping/>
  </p:clrMapOvr>
</p:sld>
</file>

<file path=ppt/theme/theme1.xml><?xml version="1.0" encoding="utf-8"?>
<a:theme xmlns:a="http://schemas.openxmlformats.org/drawingml/2006/main" name="Ppt0000000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Ppt0000000</Template>
  <TotalTime>14</TotalTime>
  <Words>328</Words>
  <Application>Microsoft Macintosh PowerPoint</Application>
  <PresentationFormat>On-screen Show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Ppt0000000</vt:lpstr>
      <vt:lpstr>DAMC-DS800 Status and ToDos</vt:lpstr>
      <vt:lpstr>Current state </vt:lpstr>
      <vt:lpstr>ADC Power Planes</vt:lpstr>
      <vt:lpstr>RF Signals and Grounding</vt:lpstr>
      <vt:lpstr>Place for Heat Sink</vt:lpstr>
      <vt:lpstr>Component Collisions</vt:lpstr>
      <vt:lpstr>PCB comments from DM</vt:lpstr>
      <vt:lpstr>Clocking Performance with AD9516</vt:lpstr>
      <vt:lpstr>Creating space for RF signals</vt:lpstr>
    </vt:vector>
  </TitlesOfParts>
  <Company>ww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ww</dc:creator>
  <cp:lastModifiedBy>Michael Fenner</cp:lastModifiedBy>
  <cp:revision>107</cp:revision>
  <dcterms:created xsi:type="dcterms:W3CDTF">2013-12-10T19:59:32Z</dcterms:created>
  <dcterms:modified xsi:type="dcterms:W3CDTF">2015-06-09T22:36:22Z</dcterms:modified>
</cp:coreProperties>
</file>