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</p:sldMasterIdLst>
  <p:notesMasterIdLst>
    <p:notesMasterId r:id="rId22"/>
  </p:notesMasterIdLst>
  <p:handoutMasterIdLst>
    <p:handoutMasterId r:id="rId23"/>
  </p:handoutMasterIdLst>
  <p:sldIdLst>
    <p:sldId id="256" r:id="rId2"/>
    <p:sldId id="613" r:id="rId3"/>
    <p:sldId id="614" r:id="rId4"/>
    <p:sldId id="621" r:id="rId5"/>
    <p:sldId id="629" r:id="rId6"/>
    <p:sldId id="617" r:id="rId7"/>
    <p:sldId id="622" r:id="rId8"/>
    <p:sldId id="623" r:id="rId9"/>
    <p:sldId id="627" r:id="rId10"/>
    <p:sldId id="633" r:id="rId11"/>
    <p:sldId id="630" r:id="rId12"/>
    <p:sldId id="634" r:id="rId13"/>
    <p:sldId id="609" r:id="rId14"/>
    <p:sldId id="635" r:id="rId15"/>
    <p:sldId id="636" r:id="rId16"/>
    <p:sldId id="639" r:id="rId17"/>
    <p:sldId id="637" r:id="rId18"/>
    <p:sldId id="638" r:id="rId19"/>
    <p:sldId id="618" r:id="rId20"/>
    <p:sldId id="632" r:id="rId21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44A8"/>
    <a:srgbClr val="FF9B9B"/>
    <a:srgbClr val="008000"/>
    <a:srgbClr val="FF66FF"/>
    <a:srgbClr val="223FBC"/>
    <a:srgbClr val="FFFF9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9852" autoAdjust="0"/>
  </p:normalViewPr>
  <p:slideViewPr>
    <p:cSldViewPr snapToGrid="0">
      <p:cViewPr>
        <p:scale>
          <a:sx n="100" d="100"/>
          <a:sy n="100" d="100"/>
        </p:scale>
        <p:origin x="-384" y="-330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76" y="46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49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spcBef>
                <a:spcPct val="0"/>
              </a:spcBef>
              <a:buClrTx/>
              <a:buFontTx/>
              <a:buNone/>
              <a:defRPr b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744" tIns="47373" rIns="94744" bIns="47373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FontTx/>
              <a:buNone/>
              <a:defRPr b="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29EEFFB2-A177-446A-B1AA-A0526596AA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0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8F21EC9-EF7D-4B46-8919-E6487027ED95}" type="slidenum">
              <a:rPr lang="de-DE" altLang="de-DE" b="0" smtClean="0"/>
              <a:pPr/>
              <a:t>1</a:t>
            </a:fld>
            <a:endParaRPr lang="de-DE" altLang="de-DE" b="0" smtClean="0"/>
          </a:p>
        </p:txBody>
      </p:sp>
      <p:sp>
        <p:nvSpPr>
          <p:cNvPr id="112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44" tIns="47373" rIns="94744" bIns="47373"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altLang="de-DE" sz="1100" b="1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altLang="de-DE" sz="110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altLang="de-DE" sz="1100" smtClean="0"/>
              <a:t>  Upper area: </a:t>
            </a:r>
            <a:r>
              <a:rPr lang="en-GB" altLang="de-DE" sz="1100" b="1" smtClean="0"/>
              <a:t>Title</a:t>
            </a:r>
            <a:r>
              <a:rPr lang="en-GB" altLang="de-DE" sz="110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altLang="de-DE" sz="1100" smtClean="0"/>
              <a:t>  Lower area </a:t>
            </a:r>
            <a:r>
              <a:rPr lang="en-GB" altLang="de-DE" sz="1100" b="1" smtClean="0"/>
              <a:t>(subtitle):</a:t>
            </a:r>
            <a:r>
              <a:rPr lang="en-GB" altLang="de-DE" sz="1100" smtClean="0"/>
              <a:t> Conference/meeting/workshop, location, date, </a:t>
            </a:r>
            <a:br>
              <a:rPr lang="en-GB" altLang="de-DE" sz="1100" smtClean="0"/>
            </a:br>
            <a:r>
              <a:rPr lang="en-GB" altLang="de-DE" sz="1100" smtClean="0"/>
              <a:t>  your name and affiliation, </a:t>
            </a:r>
            <a:br>
              <a:rPr lang="en-GB" altLang="de-DE" sz="1100" smtClean="0"/>
            </a:br>
            <a:r>
              <a:rPr lang="en-GB" altLang="de-DE" sz="110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altLang="de-DE" sz="1100" smtClean="0"/>
              <a:t> Change the </a:t>
            </a:r>
            <a:r>
              <a:rPr lang="en-GB" altLang="de-DE" sz="1100" b="1" smtClean="0"/>
              <a:t>partner logos</a:t>
            </a:r>
            <a:r>
              <a:rPr lang="en-GB" altLang="de-DE" sz="1100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10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11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12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13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14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15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16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17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18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19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2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20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3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4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5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6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7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8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47738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477866D-28CA-480C-A23D-E3AE64DA0712}" type="slidenum">
              <a:rPr lang="de-DE" altLang="de-DE" b="0" smtClean="0"/>
              <a:pPr/>
              <a:t>9</a:t>
            </a:fld>
            <a:endParaRPr lang="de-DE" altLang="de-DE" b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5175"/>
            <a:ext cx="5119687" cy="3840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2513"/>
            <a:ext cx="5203825" cy="4606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32" tIns="47366" rIns="94732" bIns="47366"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>
              <a:ea typeface="ＭＳ Ｐゴシック"/>
              <a:cs typeface="ＭＳ Ｐゴシック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altLang="de-DE" smtClean="0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>
              <a:ea typeface="ＭＳ Ｐゴシック"/>
              <a:cs typeface="ＭＳ Ｐゴシック"/>
            </a:endParaRPr>
          </a:p>
        </p:txBody>
      </p:sp>
      <p:sp>
        <p:nvSpPr>
          <p:cNvPr id="8" name="Picture 87" descr="Undulator_final_nurh#50DE97_links4-1"/>
          <p:cNvSpPr>
            <a:spLocks noChangeAspect="1" noChangeArrowheads="1"/>
          </p:cNvSpPr>
          <p:nvPr userDrawn="1"/>
        </p:nvSpPr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en-US" altLang="de-DE" smtClean="0"/>
          </a:p>
        </p:txBody>
      </p:sp>
      <p:sp>
        <p:nvSpPr>
          <p:cNvPr id="9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GB" altLang="de-DE" sz="2400" b="0" smtClean="0"/>
          </a:p>
        </p:txBody>
      </p:sp>
      <p:pic>
        <p:nvPicPr>
          <p:cNvPr id="10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8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422675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4" descr="Undulator_final_nurh#50DE97_rec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7" descr="Helmholtz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8B323"/>
              </a:buClr>
              <a:buFont typeface="Wingdings" pitchFamily="2" charset="2"/>
              <a:buChar char="n"/>
              <a:defRPr/>
            </a:pPr>
            <a:endParaRPr lang="de-DE">
              <a:ea typeface="ＭＳ Ｐゴシック"/>
              <a:cs typeface="ＭＳ Ｐゴシック"/>
            </a:endParaRPr>
          </a:p>
        </p:txBody>
      </p:sp>
      <p:pic>
        <p:nvPicPr>
          <p:cNvPr id="7" name="Picture 121" descr="DESY-Logo-cyan-RGB_Hintergrund wei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GB" altLang="de-DE" sz="2400" b="0" smtClean="0"/>
          </a:p>
        </p:txBody>
      </p:sp>
      <p:sp>
        <p:nvSpPr>
          <p:cNvPr id="9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1200" b="1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1000" b="0" dirty="0" smtClean="0">
                <a:solidFill>
                  <a:schemeClr val="bg1"/>
                </a:solidFill>
              </a:rPr>
              <a:t>Drift Calibration Module </a:t>
            </a:r>
          </a:p>
        </p:txBody>
      </p:sp>
      <p:pic>
        <p:nvPicPr>
          <p:cNvPr id="10" name="Picture 127" descr="logo-XFEL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5"/>
          <p:cNvSpPr txBox="1">
            <a:spLocks noChangeArrowheads="1"/>
          </p:cNvSpPr>
          <p:nvPr/>
        </p:nvSpPr>
        <p:spPr bwMode="auto">
          <a:xfrm>
            <a:off x="8143875" y="863600"/>
            <a:ext cx="4841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8B323"/>
              </a:buClr>
              <a:buFont typeface="Wingdings" pitchFamily="2" charset="2"/>
              <a:buNone/>
              <a:defRPr/>
            </a:pPr>
            <a:r>
              <a:rPr lang="de-DE" sz="600" b="0" smtClean="0">
                <a:solidFill>
                  <a:schemeClr val="bg1"/>
                </a:solidFill>
                <a:latin typeface="Times New Roman" pitchFamily="18" charset="0"/>
              </a:rPr>
              <a:t>FIL</a:t>
            </a:r>
            <a:endParaRPr lang="en-GB" sz="600" b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3345" y="386932"/>
            <a:ext cx="7152193" cy="48101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5" y="1347788"/>
            <a:ext cx="5702300" cy="4459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4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smtClean="0"/>
              <a:t> Frank Ludwig,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7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192213" y="436563"/>
            <a:ext cx="69516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27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2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defRPr sz="800" b="0">
                <a:solidFill>
                  <a:srgbClr val="000000"/>
                </a:solidFill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GB"/>
              <a:t>Collaboration Workshop 2011, 15.12.11 </a:t>
            </a:r>
          </a:p>
          <a:p>
            <a:pPr>
              <a:defRPr/>
            </a:pPr>
            <a:r>
              <a:rPr lang="en-GB"/>
              <a:t>Frank Ludwig, DESY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Arial" pitchFamily="34" charset="0"/>
          <a:ea typeface="+mn-ea"/>
          <a:cs typeface="+mn-cs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Arial" pitchFamily="34" charset="0"/>
          <a:ea typeface="+mn-ea"/>
          <a:cs typeface="+mn-cs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Arial" pitchFamily="34" charset="0"/>
          <a:ea typeface="+mn-ea"/>
          <a:cs typeface="+mn-cs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Arial" pitchFamily="34" charset="0"/>
          <a:ea typeface="+mn-ea"/>
          <a:cs typeface="+mn-cs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80.png"/><Relationship Id="rId3" Type="http://schemas.openxmlformats.org/officeDocument/2006/relationships/image" Target="../media/image30.png"/><Relationship Id="rId21" Type="http://schemas.openxmlformats.org/officeDocument/2006/relationships/image" Target="../media/image250.png"/><Relationship Id="rId7" Type="http://schemas.openxmlformats.org/officeDocument/2006/relationships/image" Target="../media/image190.png"/><Relationship Id="rId12" Type="http://schemas.openxmlformats.org/officeDocument/2006/relationships/image" Target="../media/image160.png"/><Relationship Id="rId17" Type="http://schemas.openxmlformats.org/officeDocument/2006/relationships/image" Target="../media/image270.png"/><Relationship Id="rId25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60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24" Type="http://schemas.openxmlformats.org/officeDocument/2006/relationships/image" Target="../media/image320.png"/><Relationship Id="rId5" Type="http://schemas.openxmlformats.org/officeDocument/2006/relationships/image" Target="../media/image32.png"/><Relationship Id="rId15" Type="http://schemas.openxmlformats.org/officeDocument/2006/relationships/image" Target="../media/image251.png"/><Relationship Id="rId23" Type="http://schemas.openxmlformats.org/officeDocument/2006/relationships/image" Target="../media/image310.png"/><Relationship Id="rId10" Type="http://schemas.openxmlformats.org/officeDocument/2006/relationships/image" Target="../media/image140.png"/><Relationship Id="rId19" Type="http://schemas.openxmlformats.org/officeDocument/2006/relationships/image" Target="../media/image290.png"/><Relationship Id="rId4" Type="http://schemas.openxmlformats.org/officeDocument/2006/relationships/image" Target="../media/image31.png"/><Relationship Id="rId9" Type="http://schemas.openxmlformats.org/officeDocument/2006/relationships/image" Target="../media/image21.png"/><Relationship Id="rId14" Type="http://schemas.openxmlformats.org/officeDocument/2006/relationships/image" Target="../media/image241.png"/><Relationship Id="rId22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290318" y="1602329"/>
            <a:ext cx="4614862" cy="1485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e-DE" sz="2800" b="1" dirty="0" smtClean="0">
                <a:ea typeface="MS PGothic" pitchFamily="34" charset="-128"/>
              </a:rPr>
              <a:t>DCM1300</a:t>
            </a:r>
            <a:br>
              <a:rPr lang="en-US" altLang="de-DE" sz="2800" b="1" dirty="0" smtClean="0">
                <a:ea typeface="MS PGothic" pitchFamily="34" charset="-128"/>
              </a:rPr>
            </a:br>
            <a:r>
              <a:rPr lang="en-US" altLang="de-DE" sz="2800" b="1" dirty="0" smtClean="0">
                <a:ea typeface="MS PGothic" pitchFamily="34" charset="-128"/>
              </a:rPr>
              <a:t>Production Status</a:t>
            </a:r>
            <a:endParaRPr lang="en-GB" altLang="de-DE" sz="2800" b="1" dirty="0" smtClean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4099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5630863"/>
            <a:ext cx="7572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7478" y="3338918"/>
            <a:ext cx="2760663" cy="19733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de-DE" sz="1600" dirty="0">
                <a:ea typeface="MS PGothic" pitchFamily="34" charset="-128"/>
              </a:rPr>
              <a:t>Jan </a:t>
            </a:r>
            <a:r>
              <a:rPr lang="en-GB" altLang="de-DE" sz="1600" dirty="0" err="1">
                <a:ea typeface="MS PGothic" pitchFamily="34" charset="-128"/>
              </a:rPr>
              <a:t>Piekarski</a:t>
            </a:r>
            <a:r>
              <a:rPr lang="en-GB" altLang="de-DE" sz="1600" dirty="0">
                <a:ea typeface="MS PGothic" pitchFamily="34" charset="-128"/>
              </a:rPr>
              <a:t> – WUT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Frank Ludwig – DESY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Uros Mavric – </a:t>
            </a:r>
            <a:r>
              <a:rPr lang="en-GB" altLang="de-DE" sz="1600" dirty="0" smtClean="0">
                <a:ea typeface="MS PGothic" pitchFamily="34" charset="-128"/>
              </a:rPr>
              <a:t>DESY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Tomasz </a:t>
            </a:r>
            <a:r>
              <a:rPr lang="en-GB" altLang="de-DE" sz="1600" dirty="0" err="1" smtClean="0">
                <a:ea typeface="MS PGothic" pitchFamily="34" charset="-128"/>
              </a:rPr>
              <a:t>Lezniak</a:t>
            </a:r>
            <a:r>
              <a:rPr lang="en-GB" altLang="de-DE" sz="1600" dirty="0" smtClean="0">
                <a:ea typeface="MS PGothic" pitchFamily="34" charset="-128"/>
              </a:rPr>
              <a:t> - WUT</a:t>
            </a:r>
            <a:endParaRPr lang="en-GB" altLang="de-DE" sz="1600" dirty="0" smtClean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Christian Schmidt – DESY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Lukasz </a:t>
            </a:r>
            <a:r>
              <a:rPr lang="en-GB" altLang="de-DE" sz="1600" dirty="0" err="1" smtClean="0">
                <a:ea typeface="MS PGothic" pitchFamily="34" charset="-128"/>
              </a:rPr>
              <a:t>Butkowski</a:t>
            </a:r>
            <a:r>
              <a:rPr lang="en-GB" altLang="de-DE" sz="1600" dirty="0" smtClean="0">
                <a:ea typeface="MS PGothic" pitchFamily="34" charset="-128"/>
              </a:rPr>
              <a:t> - DESY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Daniel </a:t>
            </a:r>
            <a:r>
              <a:rPr lang="en-GB" altLang="de-DE" sz="1600" dirty="0" err="1" smtClean="0">
                <a:ea typeface="MS PGothic" pitchFamily="34" charset="-128"/>
              </a:rPr>
              <a:t>Kühn</a:t>
            </a:r>
            <a:r>
              <a:rPr lang="en-GB" altLang="de-DE" sz="1600" dirty="0" smtClean="0">
                <a:ea typeface="MS PGothic" pitchFamily="34" charset="-128"/>
              </a:rPr>
              <a:t> – DESY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Günter </a:t>
            </a:r>
            <a:r>
              <a:rPr lang="en-GB" altLang="de-DE" sz="1600" dirty="0" err="1" smtClean="0">
                <a:ea typeface="MS PGothic" pitchFamily="34" charset="-128"/>
              </a:rPr>
              <a:t>Möller</a:t>
            </a:r>
            <a:r>
              <a:rPr lang="en-GB" altLang="de-DE" sz="1600" dirty="0" smtClean="0">
                <a:ea typeface="MS PGothic" pitchFamily="34" charset="-128"/>
              </a:rPr>
              <a:t> - DESY</a:t>
            </a:r>
          </a:p>
          <a:p>
            <a:pPr eaLnBrk="1" hangingPunct="1">
              <a:lnSpc>
                <a:spcPct val="80000"/>
              </a:lnSpc>
            </a:pPr>
            <a:endParaRPr lang="en-GB" altLang="de-DE" sz="1600" dirty="0" smtClean="0"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de-DE" sz="1600" dirty="0" smtClean="0">
                <a:ea typeface="MS PGothic" pitchFamily="34" charset="-128"/>
              </a:rPr>
              <a:t>for the LLRF Team</a:t>
            </a:r>
          </a:p>
        </p:txBody>
      </p: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49263" y="5903913"/>
            <a:ext cx="1736725" cy="477837"/>
            <a:chOff x="449263" y="5594350"/>
            <a:chExt cx="3148012" cy="787400"/>
          </a:xfrm>
        </p:grpSpPr>
        <p:pic>
          <p:nvPicPr>
            <p:cNvPr id="9" name="Picture 26" descr="TUL_DMCS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8" y="5635625"/>
              <a:ext cx="73660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 descr="logo_is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63" y="5670550"/>
              <a:ext cx="952500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9" descr="obrazek z krpokam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325" y="5594350"/>
              <a:ext cx="8699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87" descr="Undulator_final_nurh#50DE97_links4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err="1" smtClean="0">
                <a:ea typeface="MS PGothic" pitchFamily="34" charset="-128"/>
              </a:rPr>
              <a:t>Changes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for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r>
              <a:rPr lang="de-DE" altLang="de-DE" dirty="0" smtClean="0">
                <a:ea typeface="MS PGothic" pitchFamily="34" charset="-128"/>
              </a:rPr>
              <a:t> : Cable </a:t>
            </a:r>
            <a:r>
              <a:rPr lang="de-DE" altLang="de-DE" dirty="0" err="1" smtClean="0">
                <a:ea typeface="MS PGothic" pitchFamily="34" charset="-128"/>
              </a:rPr>
              <a:t>management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2" y="1280158"/>
            <a:ext cx="7937717" cy="401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51457" y="5410200"/>
            <a:ext cx="642588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82563" lvl="1" indent="0" defTabSz="914400" eaLnBrk="1" hangingPunct="1">
              <a:spcBef>
                <a:spcPts val="400"/>
              </a:spcBef>
              <a:buClr>
                <a:srgbClr val="261748"/>
              </a:buClr>
              <a:buFont typeface="Wingdings" pitchFamily="2" charset="2"/>
              <a:buChar char="§"/>
              <a:defRPr/>
            </a:pPr>
            <a:r>
              <a:rPr lang="en-US" altLang="de-DE" sz="1400" b="0" dirty="0" smtClean="0">
                <a:solidFill>
                  <a:srgbClr val="261748"/>
                </a:solidFill>
                <a:ea typeface="MS PGothic" pitchFamily="34" charset="-128"/>
              </a:rPr>
              <a:t> Break-out </a:t>
            </a:r>
            <a:r>
              <a:rPr lang="en-US" altLang="de-DE" sz="1400" b="0" dirty="0">
                <a:solidFill>
                  <a:srgbClr val="261748"/>
                </a:solidFill>
                <a:ea typeface="MS PGothic" pitchFamily="34" charset="-128"/>
              </a:rPr>
              <a:t>board for </a:t>
            </a:r>
            <a:r>
              <a:rPr lang="en-US" altLang="de-DE" sz="1400" b="0" dirty="0" smtClean="0">
                <a:solidFill>
                  <a:srgbClr val="261748"/>
                </a:solidFill>
                <a:ea typeface="MS PGothic" pitchFamily="34" charset="-128"/>
              </a:rPr>
              <a:t>all 1:1 ribbon-cables, extension to TC</a:t>
            </a:r>
          </a:p>
          <a:p>
            <a:pPr marL="182563" lvl="1" indent="0" defTabSz="914400" eaLnBrk="1" hangingPunct="1">
              <a:spcBef>
                <a:spcPts val="400"/>
              </a:spcBef>
              <a:buClr>
                <a:srgbClr val="261748"/>
              </a:buClr>
              <a:buFont typeface="Wingdings" pitchFamily="2" charset="2"/>
              <a:buChar char="§"/>
              <a:defRPr/>
            </a:pPr>
            <a:r>
              <a:rPr lang="en-US" altLang="de-DE" sz="1400" b="0" dirty="0">
                <a:solidFill>
                  <a:srgbClr val="261748"/>
                </a:solidFill>
                <a:ea typeface="MS PGothic" pitchFamily="34" charset="-128"/>
              </a:rPr>
              <a:t> </a:t>
            </a:r>
            <a:r>
              <a:rPr lang="en-US" altLang="de-DE" sz="1400" b="0" dirty="0" smtClean="0">
                <a:solidFill>
                  <a:srgbClr val="261748"/>
                </a:solidFill>
                <a:ea typeface="MS PGothic" pitchFamily="34" charset="-128"/>
              </a:rPr>
              <a:t>Cable metal guiding near fan battery</a:t>
            </a:r>
            <a:endParaRPr lang="en-US" altLang="de-DE" sz="1400" b="0" dirty="0">
              <a:solidFill>
                <a:srgbClr val="261748"/>
              </a:solidFill>
              <a:ea typeface="MS PGothic" pitchFamily="34" charset="-128"/>
            </a:endParaRPr>
          </a:p>
          <a:p>
            <a:pPr marL="182563" lvl="1" indent="0" defTabSz="914400" eaLnBrk="1" hangingPunct="1">
              <a:spcBef>
                <a:spcPts val="400"/>
              </a:spcBef>
              <a:buClr>
                <a:srgbClr val="261748"/>
              </a:buClr>
              <a:buFont typeface="Wingdings" pitchFamily="2" charset="2"/>
              <a:buChar char="§"/>
              <a:defRPr/>
            </a:pPr>
            <a:r>
              <a:rPr lang="en-GB" altLang="de-DE" sz="1400" b="0" dirty="0" smtClean="0"/>
              <a:t> More </a:t>
            </a:r>
            <a:r>
              <a:rPr lang="en-GB" altLang="de-DE" sz="1400" b="0" dirty="0" smtClean="0"/>
              <a:t>homogeneous air </a:t>
            </a:r>
            <a:r>
              <a:rPr lang="en-GB" altLang="de-DE" sz="1400" b="0" dirty="0" smtClean="0"/>
              <a:t>distribution ?</a:t>
            </a:r>
            <a:endParaRPr lang="en-GB" altLang="de-DE" sz="1400" b="0" dirty="0" smtClean="0"/>
          </a:p>
        </p:txBody>
      </p:sp>
    </p:spTree>
    <p:extLst>
      <p:ext uri="{BB962C8B-B14F-4D97-AF65-F5344CB8AC3E}">
        <p14:creationId xmlns:p14="http://schemas.microsoft.com/office/powerpoint/2010/main" val="42797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TC, TEC1091, FMC(TC) </a:t>
            </a:r>
            <a:r>
              <a:rPr lang="de-DE" altLang="de-DE" dirty="0" err="1" smtClean="0">
                <a:ea typeface="MS PGothic" pitchFamily="34" charset="-128"/>
              </a:rPr>
              <a:t>or</a:t>
            </a:r>
            <a:r>
              <a:rPr lang="de-DE" altLang="de-DE" dirty="0" smtClean="0">
                <a:ea typeface="MS PGothic" pitchFamily="34" charset="-128"/>
              </a:rPr>
              <a:t> FMC (TMCB2)</a:t>
            </a:r>
            <a:endParaRPr lang="en-GB" altLang="de-DE" dirty="0" smtClean="0">
              <a:ea typeface="MS PGothic" pitchFamily="34" charset="-128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362188" y="1233384"/>
            <a:ext cx="3730667" cy="4455459"/>
            <a:chOff x="307934" y="962233"/>
            <a:chExt cx="3730667" cy="4455459"/>
          </a:xfrm>
        </p:grpSpPr>
        <p:sp>
          <p:nvSpPr>
            <p:cNvPr id="6148" name="Rectangle 4"/>
            <p:cNvSpPr>
              <a:spLocks noChangeAspect="1" noChangeArrowheads="1"/>
            </p:cNvSpPr>
            <p:nvPr/>
          </p:nvSpPr>
          <p:spPr bwMode="auto">
            <a:xfrm>
              <a:off x="307934" y="962233"/>
              <a:ext cx="3545955" cy="363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/>
            <a:lstStyle>
              <a:lvl1pPr marL="266700" indent="-2667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527050" indent="-227013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indent="0" algn="ctr" eaLnBrk="1" hangingPunct="1">
                <a:buClr>
                  <a:schemeClr val="accent2"/>
                </a:buClr>
                <a:buSzPct val="90000"/>
                <a:defRPr/>
              </a:pPr>
              <a:r>
                <a:rPr lang="de-DE" altLang="de-DE" sz="1800" dirty="0" smtClean="0">
                  <a:solidFill>
                    <a:schemeClr val="hlink"/>
                  </a:solidFill>
                </a:rPr>
                <a:t>(</a:t>
              </a:r>
              <a:r>
                <a:rPr lang="de-DE" altLang="de-DE" sz="1800" dirty="0" err="1" smtClean="0">
                  <a:solidFill>
                    <a:schemeClr val="hlink"/>
                  </a:solidFill>
                </a:rPr>
                <a:t>No</a:t>
              </a:r>
              <a:r>
                <a:rPr lang="de-DE" altLang="de-DE" sz="180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800" dirty="0" err="1" smtClean="0">
                  <a:solidFill>
                    <a:schemeClr val="hlink"/>
                  </a:solidFill>
                </a:rPr>
                <a:t>maintenance</a:t>
              </a:r>
              <a:r>
                <a:rPr lang="de-DE" altLang="de-DE" sz="1800" dirty="0" smtClean="0">
                  <a:solidFill>
                    <a:schemeClr val="hlink"/>
                  </a:solidFill>
                </a:rPr>
                <a:t>) </a:t>
              </a: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r>
                <a:rPr lang="de-DE" altLang="de-DE" sz="1600" dirty="0" smtClean="0">
                  <a:solidFill>
                    <a:schemeClr val="hlink"/>
                  </a:solidFill>
                </a:rPr>
                <a:t>TC (</a:t>
              </a:r>
              <a:r>
                <a:rPr lang="de-DE" altLang="de-DE" sz="1600" dirty="0" err="1" smtClean="0">
                  <a:solidFill>
                    <a:schemeClr val="hlink"/>
                  </a:solidFill>
                </a:rPr>
                <a:t>existing</a:t>
              </a:r>
              <a:r>
                <a:rPr lang="de-DE" altLang="de-DE" sz="160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600" dirty="0" err="1" smtClean="0">
                  <a:solidFill>
                    <a:schemeClr val="hlink"/>
                  </a:solidFill>
                </a:rPr>
                <a:t>solution</a:t>
              </a:r>
              <a:r>
                <a:rPr lang="de-DE" altLang="de-DE" sz="1600" dirty="0" smtClean="0">
                  <a:solidFill>
                    <a:schemeClr val="hlink"/>
                  </a:solidFill>
                </a:rPr>
                <a:t>):</a:t>
              </a:r>
              <a:endParaRPr lang="de-DE" altLang="de-DE" sz="1600" dirty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2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altLang="de-DE" b="0" dirty="0" smtClean="0">
                  <a:solidFill>
                    <a:schemeClr val="hlink"/>
                  </a:solidFill>
                </a:rPr>
                <a:t>Needs one PCB bug-fix revision</a:t>
              </a: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marL="300037" lvl="1" indent="0" eaLnBrk="1" hangingPunct="1">
                <a:spcBef>
                  <a:spcPts val="400"/>
                </a:spcBef>
                <a:buClr>
                  <a:schemeClr val="accent1"/>
                </a:buClr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marL="300037" lvl="1" indent="0" eaLnBrk="1" hangingPunct="1">
                <a:spcBef>
                  <a:spcPts val="400"/>
                </a:spcBef>
                <a:buClr>
                  <a:schemeClr val="accent1"/>
                </a:buClr>
                <a:defRPr/>
              </a:pPr>
              <a:endParaRPr lang="en-GB" altLang="de-DE" sz="1400" b="0" dirty="0" smtClean="0"/>
            </a:p>
          </p:txBody>
        </p:sp>
        <p:sp>
          <p:nvSpPr>
            <p:cNvPr id="7" name="Rectangle 4"/>
            <p:cNvSpPr>
              <a:spLocks noChangeAspect="1" noChangeArrowheads="1"/>
            </p:cNvSpPr>
            <p:nvPr/>
          </p:nvSpPr>
          <p:spPr bwMode="auto">
            <a:xfrm>
              <a:off x="382467" y="3284092"/>
              <a:ext cx="3656134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/>
            <a:lstStyle>
              <a:lvl1pPr marL="266700" indent="-2667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527050" indent="-227013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r>
                <a:rPr lang="de-DE" altLang="de-DE" sz="1600" dirty="0" smtClean="0">
                  <a:solidFill>
                    <a:schemeClr val="hlink"/>
                  </a:solidFill>
                </a:rPr>
                <a:t>3xTEC1091 :</a:t>
              </a:r>
              <a:endParaRPr lang="de-DE" altLang="de-DE" sz="1600" dirty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eaLnBrk="1" hangingPunct="1">
                <a:buClr>
                  <a:schemeClr val="accent2"/>
                </a:buClr>
                <a:buSzPct val="90000"/>
                <a:buFont typeface="Wingdings" pitchFamily="2" charset="2"/>
                <a:buChar char="n"/>
                <a:defRPr/>
              </a:pPr>
              <a:endParaRPr lang="de-DE" altLang="de-DE" sz="160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2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altLang="de-DE" b="0" dirty="0" smtClean="0">
                  <a:solidFill>
                    <a:schemeClr val="hlink"/>
                  </a:solidFill>
                </a:rPr>
                <a:t>Commercial, total 35,-k€ more costs</a:t>
              </a: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2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altLang="de-DE" b="0" dirty="0" smtClean="0">
                  <a:solidFill>
                    <a:schemeClr val="hlink"/>
                  </a:solidFill>
                </a:rPr>
                <a:t>Excellent diagnostic and operation range</a:t>
              </a:r>
            </a:p>
            <a:p>
              <a:pPr lvl="1" eaLnBrk="1" hangingPunct="1">
                <a:spcBef>
                  <a:spcPts val="2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altLang="de-DE" b="0" dirty="0" smtClean="0">
                  <a:solidFill>
                    <a:schemeClr val="hlink"/>
                  </a:solidFill>
                </a:rPr>
                <a:t>More assembly work</a:t>
              </a:r>
            </a:p>
            <a:p>
              <a:pPr lvl="1" eaLnBrk="1" hangingPunct="1">
                <a:spcBef>
                  <a:spcPts val="2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r>
                <a:rPr lang="en-US" altLang="de-DE" b="0" dirty="0">
                  <a:solidFill>
                    <a:schemeClr val="hlink"/>
                  </a:solidFill>
                </a:rPr>
                <a:t>“nice to have”</a:t>
              </a: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marL="300037" lvl="1" indent="0" eaLnBrk="1" hangingPunct="1">
                <a:spcBef>
                  <a:spcPts val="400"/>
                </a:spcBef>
                <a:buClr>
                  <a:schemeClr val="accent1"/>
                </a:buClr>
                <a:defRPr/>
              </a:pPr>
              <a:endParaRPr lang="en-GB" altLang="de-DE" sz="1400" b="0" dirty="0" smtClean="0"/>
            </a:p>
          </p:txBody>
        </p:sp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196" y="1858619"/>
              <a:ext cx="1662193" cy="1075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52" y="3652988"/>
              <a:ext cx="2758411" cy="77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9" name="Rectangle 4"/>
          <p:cNvSpPr>
            <a:spLocks noChangeAspect="1" noChangeArrowheads="1"/>
          </p:cNvSpPr>
          <p:nvPr/>
        </p:nvSpPr>
        <p:spPr bwMode="auto">
          <a:xfrm>
            <a:off x="4352924" y="1266618"/>
            <a:ext cx="4381501" cy="494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(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Full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>
                <a:solidFill>
                  <a:schemeClr val="hlink"/>
                </a:solidFill>
              </a:rPr>
              <a:t>maintenance</a:t>
            </a:r>
            <a:r>
              <a:rPr lang="de-DE" altLang="de-DE" sz="1600" dirty="0">
                <a:solidFill>
                  <a:schemeClr val="hlink"/>
                </a:solidFill>
              </a:rPr>
              <a:t>) </a:t>
            </a: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FMC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based</a:t>
            </a:r>
            <a:r>
              <a:rPr lang="de-DE" altLang="de-DE" sz="1600" dirty="0" smtClean="0">
                <a:solidFill>
                  <a:schemeClr val="hlink"/>
                </a:solidFill>
              </a:rPr>
              <a:t> :</a:t>
            </a: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Define, design &amp; test pluggable Interface, +2 weeks </a:t>
            </a: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Intermediate step (TC on FMC), +4 weeks</a:t>
            </a: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Final stage, </a:t>
            </a:r>
            <a:r>
              <a:rPr lang="en-US" altLang="de-DE" b="0" dirty="0" err="1" smtClean="0">
                <a:solidFill>
                  <a:schemeClr val="hlink"/>
                </a:solidFill>
              </a:rPr>
              <a:t>Peltier</a:t>
            </a:r>
            <a:r>
              <a:rPr lang="en-US" altLang="de-DE" b="0" dirty="0" smtClean="0">
                <a:solidFill>
                  <a:schemeClr val="hlink"/>
                </a:solidFill>
              </a:rPr>
              <a:t> driver and NTCs on FMC</a:t>
            </a:r>
          </a:p>
          <a:p>
            <a:pPr marL="300037" lvl="1" indent="0" eaLnBrk="1" hangingPunct="1">
              <a:spcBef>
                <a:spcPts val="200"/>
              </a:spcBef>
              <a:buClr>
                <a:schemeClr val="accent1"/>
              </a:buClr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 </a:t>
            </a:r>
            <a:r>
              <a:rPr lang="en-US" altLang="de-DE" b="0" dirty="0" smtClean="0">
                <a:solidFill>
                  <a:schemeClr val="hlink"/>
                </a:solidFill>
              </a:rPr>
              <a:t>     (TMCB2 controller, original plan, 3 months R&amp;D)</a:t>
            </a: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GB" altLang="de-DE" sz="1400" b="0" dirty="0" smtClean="0"/>
          </a:p>
        </p:txBody>
      </p:sp>
      <p:grpSp>
        <p:nvGrpSpPr>
          <p:cNvPr id="11" name="Gruppieren 10"/>
          <p:cNvGrpSpPr/>
          <p:nvPr/>
        </p:nvGrpSpPr>
        <p:grpSpPr>
          <a:xfrm>
            <a:off x="4878677" y="2107391"/>
            <a:ext cx="2454452" cy="2437715"/>
            <a:chOff x="4851783" y="2153685"/>
            <a:chExt cx="2482467" cy="251176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851783" y="2153685"/>
              <a:ext cx="2482467" cy="251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 bwMode="auto">
            <a:xfrm>
              <a:off x="5039429" y="2524125"/>
              <a:ext cx="939312" cy="995259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6" name="Gerade Verbindung mit Pfeil 5"/>
          <p:cNvCxnSpPr/>
          <p:nvPr/>
        </p:nvCxnSpPr>
        <p:spPr bwMode="auto">
          <a:xfrm>
            <a:off x="3460376" y="1371600"/>
            <a:ext cx="2068185" cy="0"/>
          </a:xfrm>
          <a:prstGeom prst="straightConnector1">
            <a:avLst/>
          </a:prstGeom>
          <a:noFill/>
          <a:ln w="50800" cap="flat" cmpd="sng" algn="ctr">
            <a:solidFill>
              <a:schemeClr val="folHlink"/>
            </a:solidFill>
            <a:prstDash val="solid"/>
            <a:round/>
            <a:headEnd type="arrow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16" name="Gruppieren 15"/>
          <p:cNvGrpSpPr/>
          <p:nvPr/>
        </p:nvGrpSpPr>
        <p:grpSpPr>
          <a:xfrm>
            <a:off x="735107" y="5876925"/>
            <a:ext cx="5916633" cy="507785"/>
            <a:chOff x="6023009" y="3935521"/>
            <a:chExt cx="2531515" cy="507785"/>
          </a:xfrm>
        </p:grpSpPr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023009" y="3935521"/>
              <a:ext cx="2485283" cy="45487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4"/>
            <p:cNvSpPr>
              <a:spLocks noChangeAspect="1" noChangeArrowheads="1"/>
            </p:cNvSpPr>
            <p:nvPr/>
          </p:nvSpPr>
          <p:spPr bwMode="auto">
            <a:xfrm>
              <a:off x="6168814" y="3997535"/>
              <a:ext cx="2385710" cy="44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/>
            <a:lstStyle>
              <a:lvl1pPr marL="266700" indent="-2667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527050" indent="-227013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Depending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on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schedule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TC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or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FMC(TC) 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is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the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option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-&gt; TBD</a:t>
              </a:r>
              <a:endParaRPr lang="en-US" altLang="de-DE" b="0" dirty="0" smtClean="0">
                <a:solidFill>
                  <a:schemeClr val="hlink"/>
                </a:solidFill>
              </a:endParaRPr>
            </a:p>
          </p:txBody>
        </p:sp>
      </p:grpSp>
      <p:grpSp>
        <p:nvGrpSpPr>
          <p:cNvPr id="22" name="Group 134"/>
          <p:cNvGrpSpPr>
            <a:grpSpLocks/>
          </p:cNvGrpSpPr>
          <p:nvPr/>
        </p:nvGrpSpPr>
        <p:grpSpPr bwMode="auto">
          <a:xfrm>
            <a:off x="933006" y="6018815"/>
            <a:ext cx="285750" cy="146050"/>
            <a:chOff x="666" y="1756"/>
            <a:chExt cx="198" cy="98"/>
          </a:xfrm>
        </p:grpSpPr>
        <p:sp>
          <p:nvSpPr>
            <p:cNvPr id="23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4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668464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en-US" altLang="de-DE" sz="1600" dirty="0" smtClean="0">
                <a:solidFill>
                  <a:schemeClr val="hlink"/>
                </a:solidFill>
              </a:rPr>
              <a:t>Long-long stable operation needs a sealing </a:t>
            </a:r>
            <a:r>
              <a:rPr lang="en-US" altLang="de-DE" sz="1600" dirty="0">
                <a:solidFill>
                  <a:schemeClr val="hlink"/>
                </a:solidFill>
              </a:rPr>
              <a:t>the </a:t>
            </a:r>
            <a:r>
              <a:rPr lang="en-US" altLang="de-DE" sz="1600" dirty="0" smtClean="0">
                <a:solidFill>
                  <a:schemeClr val="hlink"/>
                </a:solidFill>
              </a:rPr>
              <a:t>complete PCB : Future iteration 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Simplify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the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sealing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and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costs</a:t>
            </a:r>
            <a:endParaRPr lang="en-GB" altLang="de-DE" dirty="0" smtClean="0">
              <a:ea typeface="MS PGothic" pitchFamily="34" charset="-128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3" y="1476374"/>
            <a:ext cx="4868132" cy="21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3" y="4124696"/>
            <a:ext cx="4868132" cy="213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780193" y="4951267"/>
            <a:ext cx="4447127" cy="3429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>
            <a:off x="3838576" y="4863637"/>
            <a:ext cx="1282064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886873" y="4863637"/>
            <a:ext cx="903827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 flipH="1">
            <a:off x="780193" y="5366557"/>
            <a:ext cx="4447127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H="1">
            <a:off x="2022254" y="4863637"/>
            <a:ext cx="1442584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464838" y="1952625"/>
            <a:ext cx="307062" cy="70485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 flipH="1">
            <a:off x="3886201" y="2724149"/>
            <a:ext cx="1282064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 flipH="1">
            <a:off x="5939792" y="3505200"/>
            <a:ext cx="603883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5939792" y="3076575"/>
            <a:ext cx="603883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Rechteck 28"/>
          <p:cNvSpPr/>
          <p:nvPr/>
        </p:nvSpPr>
        <p:spPr bwMode="auto">
          <a:xfrm>
            <a:off x="780194" y="1952626"/>
            <a:ext cx="4706206" cy="85725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5939792" y="2449833"/>
            <a:ext cx="603883" cy="35051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3838576" y="2287904"/>
            <a:ext cx="1388744" cy="369571"/>
          </a:xfrm>
          <a:prstGeom prst="rect">
            <a:avLst/>
          </a:prstGeom>
          <a:noFill/>
          <a:ln w="508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5939792" y="1958340"/>
            <a:ext cx="603883" cy="369571"/>
          </a:xfrm>
          <a:prstGeom prst="rect">
            <a:avLst/>
          </a:prstGeom>
          <a:noFill/>
          <a:ln w="508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610350" y="1877021"/>
            <a:ext cx="2419350" cy="407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en-US" sz="1300" b="0" dirty="0" smtClean="0"/>
              <a:t>Temperature regulated area</a:t>
            </a:r>
          </a:p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en-US" sz="1300" b="0" dirty="0" smtClean="0"/>
              <a:t>Humidity enclosure</a:t>
            </a:r>
          </a:p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en-US" sz="1300" b="0" dirty="0" smtClean="0"/>
              <a:t>Isolation barrier</a:t>
            </a:r>
          </a:p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en-US" sz="1300" b="0" dirty="0" err="1" smtClean="0"/>
              <a:t>Peltier</a:t>
            </a:r>
            <a:r>
              <a:rPr lang="en-US" sz="1300" b="0" dirty="0" smtClean="0"/>
              <a:t> drop</a:t>
            </a:r>
          </a:p>
          <a:p>
            <a:pPr>
              <a:lnSpc>
                <a:spcPct val="200000"/>
              </a:lnSpc>
              <a:spcAft>
                <a:spcPts val="400"/>
              </a:spcAft>
            </a:pPr>
            <a:r>
              <a:rPr lang="en-US" sz="1300" b="0" dirty="0" smtClean="0"/>
              <a:t>Uncompensated PCB</a:t>
            </a:r>
          </a:p>
          <a:p>
            <a:pPr>
              <a:spcAft>
                <a:spcPts val="400"/>
              </a:spcAft>
            </a:pPr>
            <a:r>
              <a:rPr lang="en-US" sz="1300" b="0" dirty="0"/>
              <a:t>a</a:t>
            </a:r>
            <a:r>
              <a:rPr lang="en-US" sz="1300" b="0" dirty="0" smtClean="0"/>
              <a:t>pprox. 24fs/10cm/K</a:t>
            </a:r>
          </a:p>
          <a:p>
            <a:pPr>
              <a:spcAft>
                <a:spcPts val="400"/>
              </a:spcAft>
            </a:pPr>
            <a:endParaRPr lang="en-US" sz="1300" b="0" dirty="0"/>
          </a:p>
          <a:p>
            <a:pPr>
              <a:spcAft>
                <a:spcPts val="400"/>
              </a:spcAft>
            </a:pPr>
            <a:endParaRPr lang="en-US" sz="1300" b="0" dirty="0" smtClean="0"/>
          </a:p>
          <a:p>
            <a:pPr>
              <a:spcAft>
                <a:spcPts val="400"/>
              </a:spcAft>
            </a:pPr>
            <a:endParaRPr lang="en-US" sz="1300" b="0" dirty="0"/>
          </a:p>
          <a:p>
            <a:pPr>
              <a:spcAft>
                <a:spcPts val="400"/>
              </a:spcAft>
            </a:pPr>
            <a:r>
              <a:rPr lang="en-US" sz="1300" b="0"/>
              <a:t>r</a:t>
            </a:r>
            <a:r>
              <a:rPr lang="en-US" sz="1300" b="0" smtClean="0"/>
              <a:t>equires +2 </a:t>
            </a:r>
            <a:r>
              <a:rPr lang="en-US" sz="1300" b="0" dirty="0" smtClean="0"/>
              <a:t>months redesign</a:t>
            </a:r>
            <a:endParaRPr lang="en-US" sz="1300" b="0" dirty="0" smtClean="0"/>
          </a:p>
          <a:p>
            <a:pPr>
              <a:spcAft>
                <a:spcPts val="400"/>
              </a:spcAft>
            </a:pPr>
            <a:endParaRPr lang="en-US" sz="1300" b="0" dirty="0"/>
          </a:p>
          <a:p>
            <a:pPr>
              <a:spcAft>
                <a:spcPts val="400"/>
              </a:spcAft>
            </a:pPr>
            <a:endParaRPr lang="en-US" sz="1400" b="0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3809997" y="2232666"/>
            <a:ext cx="1447799" cy="47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1" name="Gerade Verbindung mit Pfeil 40"/>
          <p:cNvCxnSpPr/>
          <p:nvPr/>
        </p:nvCxnSpPr>
        <p:spPr bwMode="auto">
          <a:xfrm flipH="1">
            <a:off x="5939792" y="3933825"/>
            <a:ext cx="603883" cy="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2" name="Gerade Verbindung mit Pfeil 41"/>
          <p:cNvCxnSpPr/>
          <p:nvPr/>
        </p:nvCxnSpPr>
        <p:spPr bwMode="auto">
          <a:xfrm flipH="1">
            <a:off x="2291719" y="2516131"/>
            <a:ext cx="1380169" cy="0"/>
          </a:xfrm>
          <a:prstGeom prst="straightConnector1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3287795" y="3762189"/>
            <a:ext cx="0" cy="343086"/>
          </a:xfrm>
          <a:prstGeom prst="straightConnector1">
            <a:avLst/>
          </a:prstGeom>
          <a:noFill/>
          <a:ln w="50800" cap="flat" cmpd="sng" algn="ctr">
            <a:solidFill>
              <a:schemeClr val="folHlink"/>
            </a:solidFill>
            <a:prstDash val="solid"/>
            <a:round/>
            <a:headEnd type="none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980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 Summary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148" name="Rectangle 4"/>
          <p:cNvSpPr>
            <a:spLocks noChangeAspect="1" noChangeArrowheads="1"/>
          </p:cNvSpPr>
          <p:nvPr/>
        </p:nvSpPr>
        <p:spPr bwMode="auto">
          <a:xfrm>
            <a:off x="173037" y="1228725"/>
            <a:ext cx="6884988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Summary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and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Decisions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smtClean="0">
                <a:solidFill>
                  <a:schemeClr val="hlink"/>
                </a:solidFill>
              </a:rPr>
              <a:t>:</a:t>
            </a: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DCM operated so far reliable, function and performance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A humidity sensor has to add to PCB or the </a:t>
            </a:r>
            <a:r>
              <a:rPr lang="en-US" altLang="de-DE" sz="1600" b="0" dirty="0" smtClean="0">
                <a:solidFill>
                  <a:schemeClr val="hlink"/>
                </a:solidFill>
              </a:rPr>
              <a:t>PCB chamber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FRED3, FRED FAN is fully tested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Is the operating range at [21deg,32deg] with [-4K,+6K] sufficient 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TC </a:t>
            </a:r>
            <a:r>
              <a:rPr lang="en-US" altLang="de-DE" sz="1600" b="0" dirty="0">
                <a:solidFill>
                  <a:schemeClr val="hlink"/>
                </a:solidFill>
              </a:rPr>
              <a:t>needs better diagnostic, + 2 </a:t>
            </a:r>
            <a:r>
              <a:rPr lang="en-US" altLang="de-DE" sz="1600" b="0" dirty="0" smtClean="0">
                <a:solidFill>
                  <a:schemeClr val="hlink"/>
                </a:solidFill>
              </a:rPr>
              <a:t>weeks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A cable break-out board as an extension to TC is needed</a:t>
            </a: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It has to be decided if FMC (TC) is an option now</a:t>
            </a:r>
          </a:p>
          <a:p>
            <a:pPr lvl="1" eaLnBrk="1" hangingPunct="1">
              <a:lnSpc>
                <a:spcPct val="200000"/>
              </a:lnSpc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sz="1600" b="0" dirty="0" smtClean="0">
                <a:solidFill>
                  <a:schemeClr val="hlink"/>
                </a:solidFill>
              </a:rPr>
              <a:t>A complete PCB sealed DCM is desired for add. 3 months</a:t>
            </a: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>
              <a:solidFill>
                <a:schemeClr val="hlink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2" name="Rechteck 1"/>
          <p:cNvSpPr/>
          <p:nvPr/>
        </p:nvSpPr>
        <p:spPr bwMode="auto">
          <a:xfrm>
            <a:off x="7219950" y="189547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7658100" y="189547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7219950" y="23939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658100" y="23939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7219950" y="2987197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7658100" y="2987197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7219950" y="3485672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658100" y="3485672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7219950" y="40712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7658100" y="40712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7219950" y="456972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658100" y="456972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7219950" y="51380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7658100" y="5138050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7219950" y="563652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7658100" y="5636525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7219950" y="1383641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7658100" y="1383641"/>
            <a:ext cx="438150" cy="342900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87958" y="1426785"/>
            <a:ext cx="10437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0" dirty="0" smtClean="0"/>
              <a:t>YES   NO</a:t>
            </a:r>
            <a:endParaRPr lang="de-DE" sz="1300" b="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7337425" y="1947113"/>
            <a:ext cx="203200" cy="239623"/>
            <a:chOff x="6540500" y="1479550"/>
            <a:chExt cx="203200" cy="239623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 flipV="1"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uppieren 31"/>
          <p:cNvGrpSpPr/>
          <p:nvPr/>
        </p:nvGrpSpPr>
        <p:grpSpPr>
          <a:xfrm>
            <a:off x="7337425" y="2445588"/>
            <a:ext cx="203200" cy="239623"/>
            <a:chOff x="6540500" y="1479550"/>
            <a:chExt cx="203200" cy="239623"/>
          </a:xfrm>
        </p:grpSpPr>
        <p:cxnSp>
          <p:nvCxnSpPr>
            <p:cNvPr id="33" name="Gerade Verbindung 32"/>
            <p:cNvCxnSpPr/>
            <p:nvPr/>
          </p:nvCxnSpPr>
          <p:spPr bwMode="auto">
            <a:xfrm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 flipV="1"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uppieren 34"/>
          <p:cNvGrpSpPr/>
          <p:nvPr/>
        </p:nvGrpSpPr>
        <p:grpSpPr>
          <a:xfrm>
            <a:off x="7337425" y="4122888"/>
            <a:ext cx="203200" cy="239623"/>
            <a:chOff x="6540500" y="1479550"/>
            <a:chExt cx="203200" cy="239623"/>
          </a:xfrm>
        </p:grpSpPr>
        <p:cxnSp>
          <p:nvCxnSpPr>
            <p:cNvPr id="36" name="Gerade Verbindung 35"/>
            <p:cNvCxnSpPr/>
            <p:nvPr/>
          </p:nvCxnSpPr>
          <p:spPr bwMode="auto">
            <a:xfrm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/>
          </p:nvCxnSpPr>
          <p:spPr bwMode="auto">
            <a:xfrm flipV="1"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uppieren 37"/>
          <p:cNvGrpSpPr/>
          <p:nvPr/>
        </p:nvGrpSpPr>
        <p:grpSpPr>
          <a:xfrm>
            <a:off x="7354858" y="4621363"/>
            <a:ext cx="203200" cy="239623"/>
            <a:chOff x="6540500" y="1479550"/>
            <a:chExt cx="203200" cy="239623"/>
          </a:xfrm>
        </p:grpSpPr>
        <p:cxnSp>
          <p:nvCxnSpPr>
            <p:cNvPr id="39" name="Gerade Verbindung 38"/>
            <p:cNvCxnSpPr/>
            <p:nvPr/>
          </p:nvCxnSpPr>
          <p:spPr bwMode="auto">
            <a:xfrm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/>
          </p:nvCxnSpPr>
          <p:spPr bwMode="auto">
            <a:xfrm flipV="1">
              <a:off x="6540500" y="1479550"/>
              <a:ext cx="203200" cy="239623"/>
            </a:xfrm>
            <a:prstGeom prst="line">
              <a:avLst/>
            </a:prstGeom>
            <a:noFill/>
            <a:ln w="28575" cap="flat" cmpd="sng" algn="ctr">
              <a:solidFill>
                <a:schemeClr val="tx2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887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846" y="2819627"/>
            <a:ext cx="467292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Thanks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 for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your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attention</a:t>
            </a:r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!</a:t>
            </a:r>
            <a:endParaRPr lang="en-GB" sz="2600" dirty="0" smtClean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3" name="Picture 19" descr="DESY-Logo-cyan-RGB_Hintergrund wei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265" y="4310560"/>
            <a:ext cx="7572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1"/>
          <p:cNvGrpSpPr>
            <a:grpSpLocks/>
          </p:cNvGrpSpPr>
          <p:nvPr/>
        </p:nvGrpSpPr>
        <p:grpSpPr bwMode="auto">
          <a:xfrm>
            <a:off x="2735203" y="4295479"/>
            <a:ext cx="2368825" cy="750887"/>
            <a:chOff x="449263" y="5594350"/>
            <a:chExt cx="3148012" cy="787400"/>
          </a:xfrm>
        </p:grpSpPr>
        <p:pic>
          <p:nvPicPr>
            <p:cNvPr id="45" name="Picture 26" descr="TUL_DMCS_log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8" y="5635625"/>
              <a:ext cx="736600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8" descr="logo_is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63" y="5670550"/>
              <a:ext cx="952500" cy="595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9" descr="obrazek z krpokam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325" y="5594350"/>
              <a:ext cx="8699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89" y="3124427"/>
            <a:ext cx="467292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algn="ctr" eaLnBrk="1" hangingPunct="1"/>
            <a:r>
              <a:rPr lang="de-DE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Backup </a:t>
            </a:r>
            <a:r>
              <a:rPr lang="de-DE" sz="26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itchFamily="34" charset="0"/>
                <a:ea typeface="ＭＳ Ｐゴシック"/>
                <a:cs typeface="ＭＳ Ｐゴシック"/>
              </a:rPr>
              <a:t>Slides</a:t>
            </a:r>
            <a:endParaRPr lang="en-GB" sz="2600" dirty="0" smtClean="0">
              <a:solidFill>
                <a:schemeClr val="tx1">
                  <a:lumMod val="90000"/>
                  <a:lumOff val="10000"/>
                </a:scheme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70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42081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Overview</a:t>
            </a: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Simplify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the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endParaRPr lang="en-GB" altLang="de-DE" dirty="0" smtClean="0">
              <a:ea typeface="MS PGothic" pitchFamily="34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1724025"/>
            <a:ext cx="847072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Temperature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Stability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148" name="Rectangle 4"/>
          <p:cNvSpPr>
            <a:spLocks noChangeAspect="1" noChangeArrowheads="1"/>
          </p:cNvSpPr>
          <p:nvPr/>
        </p:nvSpPr>
        <p:spPr bwMode="auto">
          <a:xfrm>
            <a:off x="173038" y="1228725"/>
            <a:ext cx="8261661" cy="440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Lession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learned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from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laboratory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and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rack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r>
              <a:rPr lang="de-DE" altLang="de-DE" sz="1600" dirty="0" smtClean="0">
                <a:solidFill>
                  <a:schemeClr val="hlink"/>
                </a:solidFill>
              </a:rPr>
              <a:t>: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In-loop sensors and regulation are fine (TEC1091 &lt;</a:t>
            </a:r>
            <a:r>
              <a:rPr lang="en-US" altLang="de-DE" b="0" dirty="0">
                <a:solidFill>
                  <a:schemeClr val="hlink"/>
                </a:solidFill>
              </a:rPr>
              <a:t>5</a:t>
            </a:r>
            <a:r>
              <a:rPr lang="en-US" altLang="de-DE" b="0" dirty="0" smtClean="0">
                <a:solidFill>
                  <a:schemeClr val="hlink"/>
                </a:solidFill>
              </a:rPr>
              <a:t>mKpp, TC &lt;3mKpp)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PCB temperature stability is influenced by PCB bridge  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Placing in-loop sensors onto the bottom metal compared to top is better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To compensate a remaining temp gradient in</a:t>
            </a:r>
            <a:r>
              <a:rPr lang="en-US" altLang="de-DE" b="0" dirty="0" smtClean="0">
                <a:solidFill>
                  <a:srgbClr val="FF0000"/>
                </a:solidFill>
              </a:rPr>
              <a:t> y-direction</a:t>
            </a:r>
            <a:r>
              <a:rPr lang="en-US" altLang="de-DE" b="0" dirty="0" smtClean="0">
                <a:solidFill>
                  <a:schemeClr val="hlink"/>
                </a:solidFill>
              </a:rPr>
              <a:t>, 3 regulations are needed 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Fan ventilation have no influence on the out-of loop temperature stability, but heat-sink temperature</a:t>
            </a:r>
            <a:endParaRPr lang="en-GB" altLang="de-DE" sz="1400" b="0" dirty="0" smtClean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18" y="1650761"/>
            <a:ext cx="7122976" cy="312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 bwMode="auto">
          <a:xfrm flipH="1" flipV="1">
            <a:off x="5372100" y="2200275"/>
            <a:ext cx="647700" cy="63817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419100" y="3981450"/>
            <a:ext cx="7762876" cy="42862"/>
          </a:xfrm>
          <a:prstGeom prst="straightConnector1">
            <a:avLst/>
          </a:prstGeom>
          <a:noFill/>
          <a:ln w="1016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>
            <a:off x="5476876" y="3600450"/>
            <a:ext cx="1499758" cy="0"/>
          </a:xfrm>
          <a:prstGeom prst="straightConnector1">
            <a:avLst/>
          </a:prstGeom>
          <a:noFill/>
          <a:ln w="1016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5695950" y="3259466"/>
            <a:ext cx="1280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/>
              <a:t>bottom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metal</a:t>
            </a:r>
            <a:endParaRPr lang="de-DE" sz="1000" b="0" dirty="0"/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Dr.Frank</a:t>
            </a:r>
            <a:r>
              <a:rPr lang="en-GB" dirty="0" smtClean="0"/>
              <a:t> Ludwig,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1"/>
          <p:cNvSpPr>
            <a:spLocks noChangeArrowheads="1"/>
          </p:cNvSpPr>
          <p:nvPr/>
        </p:nvSpPr>
        <p:spPr bwMode="auto">
          <a:xfrm>
            <a:off x="443914" y="5898094"/>
            <a:ext cx="8425766" cy="403646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Temperature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Stability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148" name="Rectangle 4"/>
          <p:cNvSpPr>
            <a:spLocks noChangeAspect="1" noChangeArrowheads="1"/>
          </p:cNvSpPr>
          <p:nvPr/>
        </p:nvSpPr>
        <p:spPr bwMode="auto">
          <a:xfrm>
            <a:off x="173038" y="1228725"/>
            <a:ext cx="8261661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Simplified</a:t>
            </a:r>
            <a:r>
              <a:rPr lang="de-DE" altLang="de-DE" sz="1600" dirty="0" smtClean="0">
                <a:solidFill>
                  <a:schemeClr val="hlink"/>
                </a:solidFill>
              </a:rPr>
              <a:t> thermal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modeling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for</a:t>
            </a:r>
            <a:r>
              <a:rPr lang="de-DE" altLang="de-DE" sz="1600" dirty="0" smtClean="0">
                <a:solidFill>
                  <a:schemeClr val="hlink"/>
                </a:solidFill>
              </a:rPr>
              <a:t> an infinite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struture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0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grpSp>
        <p:nvGrpSpPr>
          <p:cNvPr id="96" name="Gruppieren 95"/>
          <p:cNvGrpSpPr>
            <a:grpSpLocks noChangeAspect="1"/>
          </p:cNvGrpSpPr>
          <p:nvPr/>
        </p:nvGrpSpPr>
        <p:grpSpPr>
          <a:xfrm>
            <a:off x="452600" y="1553004"/>
            <a:ext cx="6001540" cy="3518000"/>
            <a:chOff x="452599" y="1553002"/>
            <a:chExt cx="7610543" cy="4461170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477459" y="1600571"/>
              <a:ext cx="6010934" cy="4356190"/>
              <a:chOff x="477459" y="1590707"/>
              <a:chExt cx="6010934" cy="4356190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459" y="1590707"/>
                <a:ext cx="6010934" cy="13709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2043" y="4178286"/>
                <a:ext cx="4296350" cy="1768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385" y="2961620"/>
                <a:ext cx="2735469" cy="121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7" name="Rechteck 56"/>
            <p:cNvSpPr/>
            <p:nvPr/>
          </p:nvSpPr>
          <p:spPr bwMode="auto">
            <a:xfrm>
              <a:off x="452599" y="1590707"/>
              <a:ext cx="5668801" cy="426399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6175" name="Gruppieren 6174"/>
            <p:cNvGrpSpPr/>
            <p:nvPr/>
          </p:nvGrpSpPr>
          <p:grpSpPr>
            <a:xfrm>
              <a:off x="452599" y="1553002"/>
              <a:ext cx="7610543" cy="4461170"/>
              <a:chOff x="452599" y="1553002"/>
              <a:chExt cx="7610543" cy="4461170"/>
            </a:xfrm>
          </p:grpSpPr>
          <p:sp>
            <p:nvSpPr>
              <p:cNvPr id="9" name="Rechteck 8"/>
              <p:cNvSpPr/>
              <p:nvPr/>
            </p:nvSpPr>
            <p:spPr bwMode="auto">
              <a:xfrm>
                <a:off x="4851524" y="2813959"/>
                <a:ext cx="297297" cy="1476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3450149" y="4442973"/>
                <a:ext cx="297297" cy="1476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1" name="Rechteck 10"/>
              <p:cNvSpPr/>
              <p:nvPr/>
            </p:nvSpPr>
            <p:spPr bwMode="auto">
              <a:xfrm>
                <a:off x="3343875" y="4770408"/>
                <a:ext cx="2080929" cy="144492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599" y="2961621"/>
                <a:ext cx="1162050" cy="120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feld 13"/>
                  <p:cNvSpPr txBox="1"/>
                  <p:nvPr/>
                </p:nvSpPr>
                <p:spPr>
                  <a:xfrm>
                    <a:off x="857458" y="2341876"/>
                    <a:ext cx="565339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4" name="Textfeld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458" y="2341876"/>
                    <a:ext cx="565339" cy="420243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feld 21"/>
                  <p:cNvSpPr txBox="1"/>
                  <p:nvPr/>
                </p:nvSpPr>
                <p:spPr>
                  <a:xfrm>
                    <a:off x="4081820" y="4640401"/>
                    <a:ext cx="565339" cy="420243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22" name="Textfeld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81820" y="4640401"/>
                    <a:ext cx="565339" cy="420243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Ellipse 19"/>
              <p:cNvSpPr/>
              <p:nvPr/>
            </p:nvSpPr>
            <p:spPr bwMode="auto">
              <a:xfrm>
                <a:off x="4157852" y="4648343"/>
                <a:ext cx="396047" cy="376147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feld 31"/>
                  <p:cNvSpPr txBox="1"/>
                  <p:nvPr/>
                </p:nvSpPr>
                <p:spPr>
                  <a:xfrm>
                    <a:off x="6184406" y="4356088"/>
                    <a:ext cx="1878736" cy="6634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𝑐𝑜𝑛𝑠𝑡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.</m:t>
                          </m:r>
                        </m:oMath>
                      </m:oMathPara>
                    </a14:m>
                    <a:endParaRPr lang="de-DE" sz="1600" b="0" i="1" dirty="0" smtClean="0"/>
                  </a:p>
                  <a:p>
                    <a:r>
                      <a:rPr lang="de-DE" b="0" i="1" dirty="0" smtClean="0"/>
                      <a:t>(</a:t>
                    </a:r>
                    <a:r>
                      <a:rPr lang="de-DE" b="0" i="1" dirty="0" err="1" smtClean="0"/>
                      <a:t>perfect</a:t>
                    </a:r>
                    <a:r>
                      <a:rPr lang="de-DE" b="0" i="1" dirty="0" smtClean="0"/>
                      <a:t> </a:t>
                    </a:r>
                    <a:r>
                      <a:rPr lang="de-DE" b="0" i="1" dirty="0" err="1" smtClean="0"/>
                      <a:t>regulation</a:t>
                    </a:r>
                    <a:r>
                      <a:rPr lang="de-DE" b="0" i="1" dirty="0" smtClean="0"/>
                      <a:t>)</a:t>
                    </a:r>
                    <a:endParaRPr lang="de-DE" b="0" i="1" dirty="0"/>
                  </a:p>
                </p:txBody>
              </p:sp>
            </mc:Choice>
            <mc:Fallback xmlns="">
              <p:sp>
                <p:nvSpPr>
                  <p:cNvPr id="32" name="Textfeld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4406" y="4356088"/>
                    <a:ext cx="1878736" cy="66349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412" b="-6977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Rechteck 25"/>
              <p:cNvSpPr/>
              <p:nvPr/>
            </p:nvSpPr>
            <p:spPr bwMode="auto">
              <a:xfrm>
                <a:off x="2315105" y="3297703"/>
                <a:ext cx="378530" cy="1524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Rechteck 66"/>
              <p:cNvSpPr/>
              <p:nvPr/>
            </p:nvSpPr>
            <p:spPr bwMode="auto">
              <a:xfrm rot="5400000">
                <a:off x="4167025" y="3702457"/>
                <a:ext cx="378530" cy="1524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Rechteck 67"/>
              <p:cNvSpPr/>
              <p:nvPr/>
            </p:nvSpPr>
            <p:spPr bwMode="auto">
              <a:xfrm rot="5400000">
                <a:off x="4167025" y="2833915"/>
                <a:ext cx="378530" cy="1524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61" name="Gerade Verbindung mit Pfeil 60"/>
              <p:cNvCxnSpPr/>
              <p:nvPr/>
            </p:nvCxnSpPr>
            <p:spPr bwMode="auto">
              <a:xfrm flipH="1" flipV="1">
                <a:off x="1930401" y="2946125"/>
                <a:ext cx="261642" cy="1298215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92D050">
                    <a:alpha val="50000"/>
                  </a:srgbClr>
                </a:solidFill>
                <a:prstDash val="solid"/>
                <a:round/>
                <a:headEnd type="triangl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3460998" y="4512408"/>
                <a:ext cx="2781052" cy="439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Gerade Verbindung 76"/>
              <p:cNvCxnSpPr>
                <a:stCxn id="22" idx="0"/>
                <a:endCxn id="67" idx="3"/>
              </p:cNvCxnSpPr>
              <p:nvPr/>
            </p:nvCxnSpPr>
            <p:spPr bwMode="auto">
              <a:xfrm flipH="1" flipV="1">
                <a:off x="4356291" y="3967923"/>
                <a:ext cx="8199" cy="67247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80" name="Rechteck 79"/>
              <p:cNvSpPr/>
              <p:nvPr/>
            </p:nvSpPr>
            <p:spPr bwMode="auto">
              <a:xfrm rot="5400000">
                <a:off x="4167025" y="5353458"/>
                <a:ext cx="378530" cy="1524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81" name="Gerade Verbindung 80"/>
              <p:cNvCxnSpPr>
                <a:stCxn id="80" idx="1"/>
                <a:endCxn id="20" idx="4"/>
              </p:cNvCxnSpPr>
              <p:nvPr/>
            </p:nvCxnSpPr>
            <p:spPr bwMode="auto">
              <a:xfrm flipH="1" flipV="1">
                <a:off x="4355876" y="5024490"/>
                <a:ext cx="414" cy="21590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Gerade Verbindung 82"/>
              <p:cNvCxnSpPr/>
              <p:nvPr/>
            </p:nvCxnSpPr>
            <p:spPr bwMode="auto">
              <a:xfrm flipV="1">
                <a:off x="4356290" y="3099381"/>
                <a:ext cx="0" cy="49001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Gerade Verbindung 84"/>
              <p:cNvCxnSpPr>
                <a:endCxn id="26" idx="3"/>
              </p:cNvCxnSpPr>
              <p:nvPr/>
            </p:nvCxnSpPr>
            <p:spPr bwMode="auto">
              <a:xfrm flipH="1" flipV="1">
                <a:off x="2693635" y="3373904"/>
                <a:ext cx="1662655" cy="214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sp>
            <p:nvSpPr>
              <p:cNvPr id="90" name="Ellipse 89"/>
              <p:cNvSpPr/>
              <p:nvPr/>
            </p:nvSpPr>
            <p:spPr bwMode="auto">
              <a:xfrm>
                <a:off x="945799" y="2372819"/>
                <a:ext cx="396047" cy="376147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91" name="Rechteck 90"/>
              <p:cNvSpPr/>
              <p:nvPr/>
            </p:nvSpPr>
            <p:spPr bwMode="auto">
              <a:xfrm rot="5400000">
                <a:off x="5735826" y="3410768"/>
                <a:ext cx="378530" cy="1524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92" name="Gerade Verbindung 91"/>
              <p:cNvCxnSpPr/>
              <p:nvPr/>
            </p:nvCxnSpPr>
            <p:spPr bwMode="auto">
              <a:xfrm flipH="1">
                <a:off x="4353375" y="2560893"/>
                <a:ext cx="1579336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Gerade Verbindung 94"/>
              <p:cNvCxnSpPr/>
              <p:nvPr/>
            </p:nvCxnSpPr>
            <p:spPr bwMode="auto">
              <a:xfrm>
                <a:off x="5921916" y="2554543"/>
                <a:ext cx="0" cy="73681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Gerade Verbindung 97"/>
              <p:cNvCxnSpPr>
                <a:stCxn id="68" idx="1"/>
              </p:cNvCxnSpPr>
              <p:nvPr/>
            </p:nvCxnSpPr>
            <p:spPr bwMode="auto">
              <a:xfrm flipV="1">
                <a:off x="4356290" y="2551137"/>
                <a:ext cx="2352" cy="16971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 flipH="1" flipV="1">
                <a:off x="5921914" y="3667213"/>
                <a:ext cx="2" cy="688874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Gerade Verbindung 102"/>
              <p:cNvCxnSpPr/>
              <p:nvPr/>
            </p:nvCxnSpPr>
            <p:spPr bwMode="auto">
              <a:xfrm flipH="1">
                <a:off x="4355875" y="4343131"/>
                <a:ext cx="1579336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Gerade Verbindung 103"/>
              <p:cNvCxnSpPr/>
              <p:nvPr/>
            </p:nvCxnSpPr>
            <p:spPr bwMode="auto">
              <a:xfrm>
                <a:off x="746760" y="2544511"/>
                <a:ext cx="206659" cy="1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Gerade Verbindung 105"/>
              <p:cNvCxnSpPr/>
              <p:nvPr/>
            </p:nvCxnSpPr>
            <p:spPr bwMode="auto">
              <a:xfrm>
                <a:off x="746760" y="2372819"/>
                <a:ext cx="0" cy="348032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1349466" y="2560891"/>
                <a:ext cx="203579" cy="3409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Textfeld 113"/>
                  <p:cNvSpPr txBox="1"/>
                  <p:nvPr/>
                </p:nvSpPr>
                <p:spPr>
                  <a:xfrm>
                    <a:off x="1423953" y="2379634"/>
                    <a:ext cx="5653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800" b="0" i="1" dirty="0"/>
                  </a:p>
                </p:txBody>
              </p:sp>
            </mc:Choice>
            <mc:Fallback xmlns="">
              <p:sp>
                <p:nvSpPr>
                  <p:cNvPr id="114" name="Textfeld 1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3953" y="2379634"/>
                    <a:ext cx="565339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8929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feld 115"/>
                  <p:cNvSpPr txBox="1"/>
                  <p:nvPr/>
                </p:nvSpPr>
                <p:spPr>
                  <a:xfrm>
                    <a:off x="1370613" y="3159721"/>
                    <a:ext cx="565339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16" name="Textfeld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0613" y="3159721"/>
                    <a:ext cx="565339" cy="420243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1798320" y="3373904"/>
                <a:ext cx="516785" cy="2148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Gerade Verbindung 120"/>
              <p:cNvCxnSpPr>
                <a:stCxn id="80" idx="3"/>
              </p:cNvCxnSpPr>
              <p:nvPr/>
            </p:nvCxnSpPr>
            <p:spPr bwMode="auto">
              <a:xfrm flipH="1">
                <a:off x="4354505" y="5618924"/>
                <a:ext cx="1785" cy="33783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Textfeld 122"/>
                  <p:cNvSpPr txBox="1"/>
                  <p:nvPr/>
                </p:nvSpPr>
                <p:spPr>
                  <a:xfrm>
                    <a:off x="3869989" y="5644840"/>
                    <a:ext cx="56533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800" b="0" i="1" dirty="0"/>
                  </a:p>
                </p:txBody>
              </p:sp>
            </mc:Choice>
            <mc:Fallback xmlns="">
              <p:sp>
                <p:nvSpPr>
                  <p:cNvPr id="123" name="Textfeld 1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9989" y="5644840"/>
                    <a:ext cx="565339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0909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Rechteck 123"/>
              <p:cNvSpPr/>
              <p:nvPr/>
            </p:nvSpPr>
            <p:spPr bwMode="auto">
              <a:xfrm rot="5400000">
                <a:off x="4165819" y="2112964"/>
                <a:ext cx="378530" cy="154813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" name="Gerade Verbindung 2"/>
              <p:cNvCxnSpPr/>
              <p:nvPr/>
            </p:nvCxnSpPr>
            <p:spPr bwMode="auto">
              <a:xfrm>
                <a:off x="3040377" y="3160514"/>
                <a:ext cx="3201673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 flipH="1" flipV="1">
                <a:off x="4355085" y="2379636"/>
                <a:ext cx="1206" cy="341215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V="1">
                <a:off x="4357912" y="1750368"/>
                <a:ext cx="1" cy="250737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feld 134"/>
                  <p:cNvSpPr txBox="1"/>
                  <p:nvPr/>
                </p:nvSpPr>
                <p:spPr>
                  <a:xfrm>
                    <a:off x="3868832" y="1553002"/>
                    <a:ext cx="565339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35" name="Textfeld 1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68832" y="1553002"/>
                    <a:ext cx="565339" cy="420243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feld 140"/>
                  <p:cNvSpPr txBox="1"/>
                  <p:nvPr/>
                </p:nvSpPr>
                <p:spPr>
                  <a:xfrm>
                    <a:off x="6149557" y="2975975"/>
                    <a:ext cx="565339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𝑂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41" name="Textfeld 1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9557" y="2975975"/>
                    <a:ext cx="565339" cy="4202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feld 141"/>
                  <p:cNvSpPr txBox="1"/>
                  <p:nvPr/>
                </p:nvSpPr>
                <p:spPr>
                  <a:xfrm>
                    <a:off x="4405164" y="1993548"/>
                    <a:ext cx="396970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42" name="Textfeld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5164" y="1993548"/>
                    <a:ext cx="396970" cy="420243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r="-1961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feld 148"/>
                  <p:cNvSpPr txBox="1"/>
                  <p:nvPr/>
                </p:nvSpPr>
                <p:spPr>
                  <a:xfrm>
                    <a:off x="4389351" y="2729109"/>
                    <a:ext cx="396970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49" name="Textfeld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9351" y="2729109"/>
                    <a:ext cx="396970" cy="420243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r="-1568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Textfeld 149"/>
                  <p:cNvSpPr txBox="1"/>
                  <p:nvPr/>
                </p:nvSpPr>
                <p:spPr>
                  <a:xfrm>
                    <a:off x="4389351" y="3586709"/>
                    <a:ext cx="396970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50" name="Textfeld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89351" y="3586709"/>
                    <a:ext cx="396970" cy="420243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r="-1568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Textfeld 150"/>
                  <p:cNvSpPr txBox="1"/>
                  <p:nvPr/>
                </p:nvSpPr>
                <p:spPr>
                  <a:xfrm>
                    <a:off x="5969313" y="3304020"/>
                    <a:ext cx="396970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51" name="Textfeld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69313" y="3304020"/>
                    <a:ext cx="396970" cy="420243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7843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2" name="Textfeld 151"/>
                  <p:cNvSpPr txBox="1"/>
                  <p:nvPr/>
                </p:nvSpPr>
                <p:spPr>
                  <a:xfrm>
                    <a:off x="2307548" y="3405418"/>
                    <a:ext cx="396970" cy="420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de-DE" sz="1600" b="0" i="1" dirty="0"/>
                  </a:p>
                </p:txBody>
              </p:sp>
            </mc:Choice>
            <mc:Fallback xmlns="">
              <p:sp>
                <p:nvSpPr>
                  <p:cNvPr id="152" name="Textfeld 1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548" y="3405418"/>
                    <a:ext cx="396970" cy="420243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r="-11538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Textfeld 152"/>
                  <p:cNvSpPr txBox="1"/>
                  <p:nvPr/>
                </p:nvSpPr>
                <p:spPr>
                  <a:xfrm>
                    <a:off x="4432491" y="5259046"/>
                    <a:ext cx="39697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8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8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oMath>
                      </m:oMathPara>
                    </a14:m>
                    <a:endParaRPr lang="de-DE" sz="1800" b="0" i="1" dirty="0"/>
                  </a:p>
                </p:txBody>
              </p:sp>
            </mc:Choice>
            <mc:Fallback xmlns="">
              <p:sp>
                <p:nvSpPr>
                  <p:cNvPr id="153" name="Textfeld 1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2491" y="5259046"/>
                    <a:ext cx="396971" cy="369332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 r="-15000" b="-10909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5" name="Ellipse 154"/>
              <p:cNvSpPr/>
              <p:nvPr/>
            </p:nvSpPr>
            <p:spPr bwMode="auto">
              <a:xfrm>
                <a:off x="4318225" y="3334860"/>
                <a:ext cx="82176" cy="7658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6" name="Ellipse 155"/>
              <p:cNvSpPr/>
              <p:nvPr/>
            </p:nvSpPr>
            <p:spPr bwMode="auto">
              <a:xfrm>
                <a:off x="4318481" y="2530773"/>
                <a:ext cx="82176" cy="7658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57" name="Ellipse 156"/>
              <p:cNvSpPr/>
              <p:nvPr/>
            </p:nvSpPr>
            <p:spPr bwMode="auto">
              <a:xfrm>
                <a:off x="4318178" y="4304841"/>
                <a:ext cx="82176" cy="7658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feld 159"/>
              <p:cNvSpPr txBox="1"/>
              <p:nvPr/>
            </p:nvSpPr>
            <p:spPr>
              <a:xfrm>
                <a:off x="6544836" y="1434161"/>
                <a:ext cx="84656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e-DE" sz="1600" b="0" i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</m:oMath>
                  </m:oMathPara>
                </a14:m>
                <a:endParaRPr lang="de-DE" sz="1600" b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de-DE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de-DE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de-DE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de-DE" sz="1600" b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de-DE" sz="1600" b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de-DE" sz="1600" b="0" dirty="0" smtClean="0"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ε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1600" b="0" dirty="0"/>
              </a:p>
            </p:txBody>
          </p:sp>
        </mc:Choice>
        <mc:Fallback xmlns="">
          <p:sp>
            <p:nvSpPr>
              <p:cNvPr id="160" name="Textfeld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36" y="1434161"/>
                <a:ext cx="846563" cy="255454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feld 96"/>
          <p:cNvSpPr txBox="1"/>
          <p:nvPr/>
        </p:nvSpPr>
        <p:spPr>
          <a:xfrm>
            <a:off x="6964989" y="1447886"/>
            <a:ext cx="210312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300" b="0" dirty="0" smtClean="0"/>
              <a:t>: In-loop sensor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Out-of-loop sensor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Ambient temperature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</a:t>
            </a:r>
            <a:r>
              <a:rPr lang="en-US" sz="1300" b="0" dirty="0" err="1" smtClean="0"/>
              <a:t>Peltier</a:t>
            </a:r>
            <a:r>
              <a:rPr lang="en-US" sz="1300" b="0" dirty="0" smtClean="0"/>
              <a:t> drive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Top layer half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Bottom layer half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Screws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Isolation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Heat-sink coupling</a:t>
            </a:r>
          </a:p>
          <a:p>
            <a:pPr>
              <a:spcAft>
                <a:spcPts val="400"/>
              </a:spcAft>
            </a:pPr>
            <a:r>
              <a:rPr lang="en-US" sz="1300" b="0" dirty="0" smtClean="0"/>
              <a:t>: Detection error top side</a:t>
            </a:r>
            <a:endParaRPr lang="en-US" sz="1400" b="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37359" y="5085493"/>
            <a:ext cx="8212831" cy="731675"/>
            <a:chOff x="367289" y="5100733"/>
            <a:chExt cx="8212831" cy="731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feld 161"/>
                <p:cNvSpPr txBox="1"/>
                <p:nvPr/>
              </p:nvSpPr>
              <p:spPr>
                <a:xfrm>
                  <a:off x="3506544" y="5346954"/>
                  <a:ext cx="5073576" cy="485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∀  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 ; </m:t>
                      </m:r>
                      <m:sSub>
                        <m:sSub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600" b="0" i="1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  <m:r>
                                <a:rPr lang="de-DE" sz="1600" b="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;  </m:t>
                      </m:r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</a:rPr>
                            <m:t>𝐵</m:t>
                          </m:r>
                          <m:r>
                            <a:rPr lang="de-DE" sz="1600" b="0" i="1">
                              <a:latin typeface="Cambria Math"/>
                            </a:rPr>
                            <m:t>′</m:t>
                          </m:r>
                        </m:sub>
                      </m:sSub>
                    </m:oMath>
                  </a14:m>
                  <a:r>
                    <a:rPr lang="de-DE" sz="1600" b="0" dirty="0" smtClean="0"/>
                    <a:t>=(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a14:m>
                  <a:r>
                    <a:rPr lang="de-DE" sz="1600" b="0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a14:m>
                  <a:r>
                    <a:rPr lang="de-DE" sz="1600" b="0" dirty="0" smtClean="0"/>
                    <a:t>) ||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a14:m>
                  <a:endParaRPr lang="de-DE" sz="1600" b="0" dirty="0"/>
                </a:p>
              </p:txBody>
            </p:sp>
          </mc:Choice>
          <mc:Fallback xmlns="">
            <p:sp>
              <p:nvSpPr>
                <p:cNvPr id="162" name="Textfeld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544" y="5346954"/>
                  <a:ext cx="5073576" cy="485454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feld 62"/>
                <p:cNvSpPr txBox="1"/>
                <p:nvPr/>
              </p:nvSpPr>
              <p:spPr>
                <a:xfrm>
                  <a:off x="367289" y="5100733"/>
                  <a:ext cx="3362707" cy="7316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l-GR" sz="1600" b="0" i="1">
                                <a:latin typeface="Cambria Math"/>
                                <a:ea typeface="Cambria Math"/>
                              </a:rPr>
                              <m:t>ε</m:t>
                            </m:r>
                          </m:e>
                          <m:sub>
                            <m:r>
                              <a:rPr lang="de-DE" sz="1600" b="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600" b="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de-DE" sz="1600" b="0" i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sz="16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600" b="0" i="1" smtClean="0">
                                <a:latin typeface="Cambria Math"/>
                              </a:rPr>
                              <m:t>𝑂</m:t>
                            </m:r>
                          </m:sub>
                        </m:sSub>
                      </m:oMath>
                    </m:oMathPara>
                  </a14:m>
                  <a:endParaRPr lang="de-DE" sz="1600" b="0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1600" b="0" i="1">
                              <a:latin typeface="Cambria Math"/>
                              <a:ea typeface="Cambria Math"/>
                            </a:rPr>
                            <m:t>ε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600" b="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r>
                    <a:rPr lang="de-DE" sz="1600" b="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de-DE" sz="1600" b="0" dirty="0"/>
                </a:p>
              </p:txBody>
            </p:sp>
          </mc:Choice>
          <mc:Fallback xmlns="">
            <p:sp>
              <p:nvSpPr>
                <p:cNvPr id="63" name="Textfeld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89" y="5100733"/>
                  <a:ext cx="3362707" cy="73167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feld 64"/>
              <p:cNvSpPr txBox="1"/>
              <p:nvPr/>
            </p:nvSpPr>
            <p:spPr>
              <a:xfrm>
                <a:off x="439097" y="5920954"/>
                <a:ext cx="18189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l-GR" sz="1600" b="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/</m:t>
                      </m:r>
                      <m:r>
                        <a:rPr lang="de-DE" sz="16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de-DE" sz="1600" b="0" dirty="0"/>
              </a:p>
            </p:txBody>
          </p:sp>
        </mc:Choice>
        <mc:Fallback xmlns="">
          <p:sp>
            <p:nvSpPr>
              <p:cNvPr id="65" name="Textfeld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97" y="5920954"/>
                <a:ext cx="1818911" cy="338554"/>
              </a:xfrm>
              <a:prstGeom prst="rect">
                <a:avLst/>
              </a:prstGeom>
              <a:blipFill rotWithShape="1">
                <a:blip r:embed="rId2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134"/>
          <p:cNvGrpSpPr>
            <a:grpSpLocks/>
          </p:cNvGrpSpPr>
          <p:nvPr/>
        </p:nvGrpSpPr>
        <p:grpSpPr bwMode="auto">
          <a:xfrm>
            <a:off x="2273878" y="6052633"/>
            <a:ext cx="285750" cy="146050"/>
            <a:chOff x="666" y="1756"/>
            <a:chExt cx="198" cy="98"/>
          </a:xfrm>
        </p:grpSpPr>
        <p:sp>
          <p:nvSpPr>
            <p:cNvPr id="73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feld 74"/>
              <p:cNvSpPr txBox="1"/>
              <p:nvPr/>
            </p:nvSpPr>
            <p:spPr>
              <a:xfrm>
                <a:off x="2639367" y="5934026"/>
                <a:ext cx="40890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l-GR" sz="1600" b="0" i="1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de-DE" sz="1600" b="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=50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𝑚𝐾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&gt;40, </m:t>
                      </m:r>
                      <m:d>
                        <m:dPr>
                          <m:ctrlPr>
                            <a:rPr lang="de-DE" sz="1600" b="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=±1</m:t>
                      </m:r>
                      <m:r>
                        <a:rPr lang="de-DE" sz="1600" b="0" i="1">
                          <a:latin typeface="Cambria Math"/>
                          <a:ea typeface="Cambria Math"/>
                        </a:rPr>
                        <m:t>℃</m:t>
                      </m:r>
                    </m:oMath>
                  </m:oMathPara>
                </a14:m>
                <a:endParaRPr lang="de-DE" sz="1600" b="0" dirty="0"/>
              </a:p>
            </p:txBody>
          </p:sp>
        </mc:Choice>
        <mc:Fallback xmlns="">
          <p:sp>
            <p:nvSpPr>
              <p:cNvPr id="75" name="Textfeld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67" y="5934026"/>
                <a:ext cx="4089093" cy="3385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134"/>
          <p:cNvGrpSpPr>
            <a:grpSpLocks/>
          </p:cNvGrpSpPr>
          <p:nvPr/>
        </p:nvGrpSpPr>
        <p:grpSpPr bwMode="auto">
          <a:xfrm>
            <a:off x="6278707" y="6035417"/>
            <a:ext cx="285750" cy="146050"/>
            <a:chOff x="666" y="1756"/>
            <a:chExt cx="198" cy="98"/>
          </a:xfrm>
        </p:grpSpPr>
        <p:sp>
          <p:nvSpPr>
            <p:cNvPr id="78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2" name="Textfeld 37"/>
          <p:cNvSpPr txBox="1"/>
          <p:nvPr/>
        </p:nvSpPr>
        <p:spPr>
          <a:xfrm>
            <a:off x="6652119" y="5949414"/>
            <a:ext cx="2270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dirty="0" smtClean="0"/>
              <a:t>Set-point feed-forward</a:t>
            </a:r>
          </a:p>
        </p:txBody>
      </p:sp>
    </p:spTree>
    <p:extLst>
      <p:ext uri="{BB962C8B-B14F-4D97-AF65-F5344CB8AC3E}">
        <p14:creationId xmlns:p14="http://schemas.microsoft.com/office/powerpoint/2010/main" val="19291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 </a:t>
            </a:r>
            <a:r>
              <a:rPr lang="de-DE" altLang="de-DE" dirty="0" err="1" smtClean="0">
                <a:ea typeface="MS PGothic" pitchFamily="34" charset="-128"/>
              </a:rPr>
              <a:t>Temperature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Stability</a:t>
            </a:r>
            <a:r>
              <a:rPr lang="de-DE" altLang="de-DE" dirty="0" smtClean="0">
                <a:ea typeface="MS PGothic" pitchFamily="34" charset="-128"/>
              </a:rPr>
              <a:t> in </a:t>
            </a:r>
            <a:r>
              <a:rPr lang="de-DE" altLang="de-DE" dirty="0" err="1" smtClean="0">
                <a:ea typeface="MS PGothic" pitchFamily="34" charset="-128"/>
              </a:rPr>
              <a:t>the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>
                <a:ea typeface="MS PGothic" pitchFamily="34" charset="-128"/>
              </a:rPr>
              <a:t>T</a:t>
            </a:r>
            <a:r>
              <a:rPr lang="de-DE" altLang="de-DE" dirty="0" err="1" smtClean="0">
                <a:ea typeface="MS PGothic" pitchFamily="34" charset="-128"/>
              </a:rPr>
              <a:t>estrack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148" name="Rectangle 4"/>
          <p:cNvSpPr>
            <a:spLocks noChangeAspect="1" noChangeArrowheads="1"/>
          </p:cNvSpPr>
          <p:nvPr/>
        </p:nvSpPr>
        <p:spPr bwMode="auto">
          <a:xfrm>
            <a:off x="173039" y="1228725"/>
            <a:ext cx="4322050" cy="23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TEC1091: Rack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temp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jumps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dT1=2.25K -&gt; &lt;</a:t>
            </a:r>
            <a:r>
              <a:rPr lang="de-DE" b="0" dirty="0" smtClean="0"/>
              <a:t>0.075K, </a:t>
            </a:r>
            <a:r>
              <a:rPr lang="de-DE" b="0" dirty="0" err="1" smtClean="0"/>
              <a:t>factor</a:t>
            </a:r>
            <a:r>
              <a:rPr lang="de-DE" b="0" dirty="0" smtClean="0"/>
              <a:t> 30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0" dirty="0" smtClean="0"/>
              <a:t>dT2=5.50K -&gt; &lt;0.175K, </a:t>
            </a:r>
            <a:r>
              <a:rPr lang="de-DE" b="0" dirty="0" err="1"/>
              <a:t>factor</a:t>
            </a:r>
            <a:r>
              <a:rPr lang="de-DE" b="0" dirty="0"/>
              <a:t> </a:t>
            </a:r>
            <a:r>
              <a:rPr lang="de-DE" b="0" dirty="0" smtClean="0"/>
              <a:t>31</a:t>
            </a:r>
            <a:r>
              <a:rPr lang="en-US" altLang="de-DE" b="0" dirty="0" smtClean="0">
                <a:solidFill>
                  <a:schemeClr val="hlink"/>
                </a:solidFill>
              </a:rPr>
              <a:t>  </a:t>
            </a: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4495088" y="1228725"/>
            <a:ext cx="4248861" cy="20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TC:  </a:t>
            </a:r>
            <a:r>
              <a:rPr lang="de-DE" altLang="de-DE" sz="1600" dirty="0">
                <a:solidFill>
                  <a:schemeClr val="hlink"/>
                </a:solidFill>
              </a:rPr>
              <a:t>R</a:t>
            </a:r>
            <a:r>
              <a:rPr lang="de-DE" altLang="de-DE" sz="1600" dirty="0" smtClean="0">
                <a:solidFill>
                  <a:schemeClr val="hlink"/>
                </a:solidFill>
              </a:rPr>
              <a:t>ack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temp</a:t>
            </a:r>
            <a:r>
              <a:rPr lang="de-DE" altLang="de-DE" sz="1600" dirty="0" smtClean="0">
                <a:solidFill>
                  <a:schemeClr val="hlink"/>
                </a:solidFill>
              </a:rPr>
              <a:t> jump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dT1=2.1K   -&gt; &lt;</a:t>
            </a:r>
            <a:r>
              <a:rPr lang="de-DE" b="0" dirty="0" smtClean="0"/>
              <a:t>0.040K, </a:t>
            </a:r>
            <a:r>
              <a:rPr lang="de-DE" b="0" dirty="0" err="1"/>
              <a:t>factor</a:t>
            </a:r>
            <a:r>
              <a:rPr lang="de-DE" b="0" dirty="0"/>
              <a:t> </a:t>
            </a:r>
            <a:r>
              <a:rPr lang="de-DE" b="0" dirty="0" smtClean="0"/>
              <a:t>52, also </a:t>
            </a:r>
            <a:r>
              <a:rPr lang="de-DE" b="0" dirty="0" err="1" smtClean="0"/>
              <a:t>see</a:t>
            </a:r>
            <a:r>
              <a:rPr lang="de-DE" b="0" dirty="0" smtClean="0"/>
              <a:t> TL</a:t>
            </a:r>
            <a:endParaRPr lang="de-DE" b="0" dirty="0"/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de-DE" b="0" dirty="0" smtClean="0"/>
              <a:t>dT2=5.25K </a:t>
            </a:r>
            <a:r>
              <a:rPr lang="de-DE" b="0" dirty="0"/>
              <a:t>-&gt; </a:t>
            </a:r>
            <a:r>
              <a:rPr lang="de-DE" b="0" dirty="0" smtClean="0"/>
              <a:t>&lt;0.075K, </a:t>
            </a:r>
            <a:r>
              <a:rPr lang="de-DE" b="0" dirty="0" err="1" smtClean="0"/>
              <a:t>factor</a:t>
            </a:r>
            <a:r>
              <a:rPr lang="de-DE" b="0" dirty="0" smtClean="0"/>
              <a:t> 70</a:t>
            </a:r>
            <a:endParaRPr lang="de-DE" b="0" dirty="0"/>
          </a:p>
        </p:txBody>
      </p:sp>
      <p:pic>
        <p:nvPicPr>
          <p:cNvPr id="20482" name="Grafik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0" y="1569471"/>
            <a:ext cx="2536854" cy="206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Grafik 1" descr="image0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0" y="3699516"/>
            <a:ext cx="2536854" cy="208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:\4all\public\_MSK_LLRF_Devices\Module_DCM\Module_DCM-13\Documentation\DCM v2\TestReports\DCM_TEC1091\measurements\2015_04_06_DCMv2_closed_Rack_306_3_MAX1978_Temp_Jumps_deg\XFEL.RF_LLRF.DCM_TMCB.M34.A6.L3_TEMP_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5" y="1569471"/>
            <a:ext cx="266739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4all\public\_MSK_LLRF_Devices\Module_DCM\Module_DCM-13\Documentation\DCM v2\TestReports\DCM_TEC1091\measurements\2015_04_06_DCMv2_closed_Rack_306_3_MAX1978_Temp_Jumps_deg\XFEL.RF_LLRF.DCM_TMCB.M34.A6.L3_TEMP_1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6" y="3697862"/>
            <a:ext cx="2667390" cy="20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0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Drift </a:t>
            </a:r>
            <a:r>
              <a:rPr lang="de-DE" altLang="de-DE" dirty="0" err="1" smtClean="0">
                <a:ea typeface="MS PGothic" pitchFamily="34" charset="-128"/>
              </a:rPr>
              <a:t>Calibration</a:t>
            </a:r>
            <a:r>
              <a:rPr lang="de-DE" altLang="de-DE" dirty="0" smtClean="0">
                <a:ea typeface="MS PGothic" pitchFamily="34" charset="-128"/>
              </a:rPr>
              <a:t> Module (DCM)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4"/>
          <p:cNvSpPr>
            <a:spLocks noChangeAspect="1" noChangeArrowheads="1"/>
          </p:cNvSpPr>
          <p:nvPr/>
        </p:nvSpPr>
        <p:spPr bwMode="auto">
          <a:xfrm>
            <a:off x="184315" y="1224918"/>
            <a:ext cx="3130013" cy="4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Reference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injection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" y="1773234"/>
            <a:ext cx="3206084" cy="28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spect="1" noChangeArrowheads="1"/>
          </p:cNvSpPr>
          <p:nvPr/>
        </p:nvSpPr>
        <p:spPr bwMode="auto">
          <a:xfrm>
            <a:off x="3542560" y="1236350"/>
            <a:ext cx="3444980" cy="4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FLASH Operation (DCMv2)</a:t>
            </a: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62" y="1773234"/>
            <a:ext cx="5099357" cy="440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Temperature</a:t>
            </a:r>
            <a:r>
              <a:rPr lang="de-DE" altLang="de-DE" dirty="0" smtClean="0">
                <a:ea typeface="MS PGothic" pitchFamily="34" charset="-128"/>
              </a:rPr>
              <a:t> Operation Range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8" y="1228725"/>
            <a:ext cx="5483302" cy="5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Worst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case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temperture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operating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range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pic>
        <p:nvPicPr>
          <p:cNvPr id="3" name="Picture 2" descr="D:\Daten\DESY\Buffer_Datenaustausch\DCMv2\XFEL.RF_LLRF.DCM_TMCB.M34.A6.L3_TEMP_ext_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1623060"/>
            <a:ext cx="6069794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 bwMode="auto">
          <a:xfrm>
            <a:off x="3028950" y="1857375"/>
            <a:ext cx="476250" cy="2309813"/>
          </a:xfrm>
          <a:prstGeom prst="rect">
            <a:avLst/>
          </a:prstGeom>
          <a:solidFill>
            <a:srgbClr val="FF0000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26180" y="1931044"/>
            <a:ext cx="25679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>
                <a:solidFill>
                  <a:srgbClr val="FF66FF"/>
                </a:solidFill>
              </a:rPr>
              <a:t>Regulation break-down out </a:t>
            </a:r>
            <a:r>
              <a:rPr lang="de-DE" sz="1000" b="0" dirty="0" err="1" smtClean="0">
                <a:solidFill>
                  <a:srgbClr val="FF66FF"/>
                </a:solidFill>
              </a:rPr>
              <a:t>of</a:t>
            </a:r>
            <a:r>
              <a:rPr lang="de-DE" sz="1000" b="0" dirty="0" smtClean="0">
                <a:solidFill>
                  <a:srgbClr val="FF66FF"/>
                </a:solidFill>
              </a:rPr>
              <a:t> [-4K,8K]:</a:t>
            </a:r>
          </a:p>
          <a:p>
            <a:endParaRPr lang="de-DE" sz="1000" b="0" dirty="0" smtClean="0">
              <a:solidFill>
                <a:srgbClr val="FF66FF"/>
              </a:solidFill>
            </a:endParaRPr>
          </a:p>
          <a:p>
            <a:r>
              <a:rPr lang="de-DE" sz="1000" b="0" dirty="0" smtClean="0">
                <a:solidFill>
                  <a:srgbClr val="FF66FF"/>
                </a:solidFill>
              </a:rPr>
              <a:t>Peltier </a:t>
            </a:r>
            <a:r>
              <a:rPr lang="de-DE" sz="1000" b="0" dirty="0" err="1" smtClean="0">
                <a:solidFill>
                  <a:srgbClr val="FF66FF"/>
                </a:solidFill>
              </a:rPr>
              <a:t>full</a:t>
            </a:r>
            <a:r>
              <a:rPr lang="de-DE" sz="1000" b="0" dirty="0" smtClean="0">
                <a:solidFill>
                  <a:srgbClr val="FF66FF"/>
                </a:solidFill>
              </a:rPr>
              <a:t> </a:t>
            </a:r>
            <a:r>
              <a:rPr lang="de-DE" sz="1000" b="0" dirty="0" err="1" smtClean="0">
                <a:solidFill>
                  <a:srgbClr val="FF66FF"/>
                </a:solidFill>
              </a:rPr>
              <a:t>current</a:t>
            </a:r>
            <a:r>
              <a:rPr lang="de-DE" sz="1000" b="0" dirty="0" smtClean="0">
                <a:solidFill>
                  <a:srgbClr val="FF66FF"/>
                </a:solidFill>
              </a:rPr>
              <a:t> limited </a:t>
            </a:r>
            <a:r>
              <a:rPr lang="de-DE" sz="1000" b="0" dirty="0" err="1" smtClean="0">
                <a:solidFill>
                  <a:srgbClr val="FF66FF"/>
                </a:solidFill>
              </a:rPr>
              <a:t>to</a:t>
            </a:r>
            <a:endParaRPr lang="de-DE" sz="1000" b="0" dirty="0">
              <a:solidFill>
                <a:srgbClr val="FF66FF"/>
              </a:solidFill>
            </a:endParaRPr>
          </a:p>
          <a:p>
            <a:r>
              <a:rPr lang="de-DE" sz="1000" b="0" dirty="0" smtClean="0">
                <a:solidFill>
                  <a:srgbClr val="FF66FF"/>
                </a:solidFill>
              </a:rPr>
              <a:t>400mA </a:t>
            </a:r>
            <a:r>
              <a:rPr lang="de-DE" sz="1000" b="0" dirty="0" err="1" smtClean="0">
                <a:solidFill>
                  <a:srgbClr val="FF66FF"/>
                </a:solidFill>
              </a:rPr>
              <a:t>for</a:t>
            </a:r>
            <a:r>
              <a:rPr lang="de-DE" sz="1000" b="0" dirty="0" smtClean="0">
                <a:solidFill>
                  <a:srgbClr val="FF66FF"/>
                </a:solidFill>
              </a:rPr>
              <a:t> </a:t>
            </a:r>
            <a:r>
              <a:rPr lang="de-DE" sz="1000" b="0" dirty="0" err="1" smtClean="0">
                <a:solidFill>
                  <a:srgbClr val="FF66FF"/>
                </a:solidFill>
              </a:rPr>
              <a:t>the</a:t>
            </a:r>
            <a:r>
              <a:rPr lang="de-DE" sz="1000" b="0" dirty="0" smtClean="0">
                <a:solidFill>
                  <a:srgbClr val="FF66FF"/>
                </a:solidFill>
              </a:rPr>
              <a:t> </a:t>
            </a:r>
            <a:r>
              <a:rPr lang="de-DE" sz="1000" b="0" dirty="0" err="1" smtClean="0">
                <a:solidFill>
                  <a:srgbClr val="FF66FF"/>
                </a:solidFill>
              </a:rPr>
              <a:t>existing</a:t>
            </a:r>
            <a:r>
              <a:rPr lang="de-DE" sz="1000" b="0" dirty="0" smtClean="0">
                <a:solidFill>
                  <a:srgbClr val="FF66FF"/>
                </a:solidFill>
              </a:rPr>
              <a:t> Peltier,</a:t>
            </a:r>
          </a:p>
          <a:p>
            <a:r>
              <a:rPr lang="de-DE" sz="1000" b="0" dirty="0" smtClean="0">
                <a:solidFill>
                  <a:srgbClr val="FF66FF"/>
                </a:solidFill>
              </a:rPr>
              <a:t>TC Board </a:t>
            </a:r>
            <a:r>
              <a:rPr lang="de-DE" sz="1000" b="0" dirty="0" err="1" smtClean="0">
                <a:solidFill>
                  <a:srgbClr val="FF66FF"/>
                </a:solidFill>
              </a:rPr>
              <a:t>limit</a:t>
            </a:r>
            <a:r>
              <a:rPr lang="de-DE" sz="1000" b="0" dirty="0" smtClean="0">
                <a:solidFill>
                  <a:srgbClr val="FF66FF"/>
                </a:solidFill>
              </a:rPr>
              <a:t>  2.4A/3=800mA</a:t>
            </a:r>
          </a:p>
          <a:p>
            <a:endParaRPr lang="de-DE" sz="1000" b="0" dirty="0" smtClean="0">
              <a:solidFill>
                <a:srgbClr val="FF66FF"/>
              </a:solidFill>
            </a:endParaRPr>
          </a:p>
          <a:p>
            <a:r>
              <a:rPr lang="de-DE" sz="1000" b="0" dirty="0" smtClean="0">
                <a:solidFill>
                  <a:srgbClr val="FF0000"/>
                </a:solidFill>
              </a:rPr>
              <a:t>-&gt; Different </a:t>
            </a:r>
            <a:r>
              <a:rPr lang="de-DE" sz="1000" b="0" dirty="0" err="1" smtClean="0">
                <a:solidFill>
                  <a:srgbClr val="FF0000"/>
                </a:solidFill>
              </a:rPr>
              <a:t>choice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 err="1" smtClean="0">
                <a:solidFill>
                  <a:srgbClr val="FF0000"/>
                </a:solidFill>
              </a:rPr>
              <a:t>of</a:t>
            </a:r>
            <a:r>
              <a:rPr lang="de-DE" sz="1000" b="0" dirty="0" smtClean="0">
                <a:solidFill>
                  <a:srgbClr val="FF0000"/>
                </a:solidFill>
              </a:rPr>
              <a:t> Peltier </a:t>
            </a:r>
            <a:r>
              <a:rPr lang="de-DE" sz="1000" b="0" dirty="0" err="1" smtClean="0">
                <a:solidFill>
                  <a:srgbClr val="FF0000"/>
                </a:solidFill>
              </a:rPr>
              <a:t>if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 err="1" smtClean="0">
                <a:solidFill>
                  <a:srgbClr val="FF0000"/>
                </a:solidFill>
              </a:rPr>
              <a:t>needed</a:t>
            </a:r>
            <a:endParaRPr lang="de-DE" sz="1000" b="0" dirty="0" smtClean="0">
              <a:solidFill>
                <a:srgbClr val="FF0000"/>
              </a:solidFill>
            </a:endParaRPr>
          </a:p>
          <a:p>
            <a:r>
              <a:rPr lang="de-DE" sz="1000" b="0" dirty="0" smtClean="0">
                <a:solidFill>
                  <a:srgbClr val="FF0000"/>
                </a:solidFill>
              </a:rPr>
              <a:t>-&gt; Regulation </a:t>
            </a:r>
            <a:r>
              <a:rPr lang="de-DE" sz="1000" b="0" dirty="0" err="1" smtClean="0">
                <a:solidFill>
                  <a:srgbClr val="FF0000"/>
                </a:solidFill>
              </a:rPr>
              <a:t>status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 err="1" smtClean="0">
                <a:solidFill>
                  <a:srgbClr val="FF0000"/>
                </a:solidFill>
              </a:rPr>
              <a:t>missing</a:t>
            </a:r>
            <a:endParaRPr lang="de-DE" sz="1000" b="0" dirty="0" smtClean="0">
              <a:solidFill>
                <a:srgbClr val="FF0000"/>
              </a:solidFill>
            </a:endParaRPr>
          </a:p>
          <a:p>
            <a:r>
              <a:rPr lang="de-DE" sz="1000" b="0" dirty="0" smtClean="0">
                <a:solidFill>
                  <a:srgbClr val="FF0000"/>
                </a:solidFill>
              </a:rPr>
              <a:t>-&gt; Peltier </a:t>
            </a:r>
            <a:r>
              <a:rPr lang="de-DE" sz="1000" b="0" dirty="0" err="1" smtClean="0">
                <a:solidFill>
                  <a:srgbClr val="FF0000"/>
                </a:solidFill>
              </a:rPr>
              <a:t>current</a:t>
            </a:r>
            <a:r>
              <a:rPr lang="de-DE" sz="1000" b="0" dirty="0" smtClean="0">
                <a:solidFill>
                  <a:srgbClr val="FF0000"/>
                </a:solidFill>
              </a:rPr>
              <a:t> </a:t>
            </a:r>
            <a:r>
              <a:rPr lang="de-DE" sz="1000" b="0" dirty="0" err="1" smtClean="0">
                <a:solidFill>
                  <a:srgbClr val="FF0000"/>
                </a:solidFill>
              </a:rPr>
              <a:t>missing</a:t>
            </a:r>
            <a:endParaRPr lang="de-DE" sz="1000" b="0" dirty="0">
              <a:solidFill>
                <a:srgbClr val="FF0000"/>
              </a:solidFill>
            </a:endParaRPr>
          </a:p>
          <a:p>
            <a:endParaRPr lang="de-DE" sz="1000" b="0" dirty="0" smtClean="0">
              <a:solidFill>
                <a:srgbClr val="FF66FF"/>
              </a:solidFill>
            </a:endParaRPr>
          </a:p>
          <a:p>
            <a:endParaRPr lang="de-DE" sz="1000" b="0" dirty="0">
              <a:solidFill>
                <a:srgbClr val="FF66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920240" y="5059680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>
                <a:solidFill>
                  <a:srgbClr val="FFFF00"/>
                </a:solidFill>
              </a:rPr>
              <a:t>External</a:t>
            </a:r>
            <a:r>
              <a:rPr lang="de-DE" sz="1000" b="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38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 smtClean="0">
              <a:solidFill>
                <a:srgbClr val="FFFF00"/>
              </a:solidFill>
            </a:endParaRPr>
          </a:p>
          <a:p>
            <a:r>
              <a:rPr lang="de-DE" sz="1000" b="0" dirty="0" smtClean="0">
                <a:solidFill>
                  <a:srgbClr val="FFFF00"/>
                </a:solidFill>
              </a:rPr>
              <a:t>Set-Point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38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>
              <a:solidFill>
                <a:srgbClr val="FF66FF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1813560" y="1623060"/>
            <a:ext cx="30480" cy="441198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2718435" y="1623060"/>
            <a:ext cx="30480" cy="441198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845820" y="5067300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>
                <a:solidFill>
                  <a:srgbClr val="FFFF00"/>
                </a:solidFill>
              </a:rPr>
              <a:t>External</a:t>
            </a:r>
            <a:r>
              <a:rPr lang="de-DE" sz="1000" b="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29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 smtClean="0">
              <a:solidFill>
                <a:srgbClr val="FFFF00"/>
              </a:solidFill>
            </a:endParaRPr>
          </a:p>
          <a:p>
            <a:r>
              <a:rPr lang="de-DE" sz="1000" b="0" dirty="0" smtClean="0">
                <a:solidFill>
                  <a:srgbClr val="FFFF00"/>
                </a:solidFill>
              </a:rPr>
              <a:t>Set-Point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21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>
              <a:solidFill>
                <a:srgbClr val="FF66FF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836776" y="5059679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>
                <a:solidFill>
                  <a:srgbClr val="FFFF00"/>
                </a:solidFill>
              </a:rPr>
              <a:t>External</a:t>
            </a:r>
            <a:r>
              <a:rPr lang="de-DE" sz="1000" b="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21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 smtClean="0">
              <a:solidFill>
                <a:srgbClr val="FFFF00"/>
              </a:solidFill>
            </a:endParaRPr>
          </a:p>
          <a:p>
            <a:r>
              <a:rPr lang="de-DE" sz="1000" b="0" dirty="0" smtClean="0">
                <a:solidFill>
                  <a:srgbClr val="FFFF00"/>
                </a:solidFill>
              </a:rPr>
              <a:t>Set-Point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38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>
              <a:solidFill>
                <a:srgbClr val="FF66FF"/>
              </a:solidFill>
            </a:endParaRPr>
          </a:p>
        </p:txBody>
      </p:sp>
      <p:cxnSp>
        <p:nvCxnSpPr>
          <p:cNvPr id="24" name="Gerade Verbindung 23"/>
          <p:cNvCxnSpPr/>
          <p:nvPr/>
        </p:nvCxnSpPr>
        <p:spPr bwMode="auto">
          <a:xfrm flipV="1">
            <a:off x="3489960" y="1623060"/>
            <a:ext cx="30480" cy="441198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3781656" y="5059679"/>
            <a:ext cx="723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>
                <a:solidFill>
                  <a:srgbClr val="FFFF00"/>
                </a:solidFill>
              </a:rPr>
              <a:t>External</a:t>
            </a:r>
            <a:r>
              <a:rPr lang="de-DE" sz="1000" b="0" dirty="0" smtClean="0">
                <a:solidFill>
                  <a:srgbClr val="FFFF00"/>
                </a:solidFill>
              </a:rPr>
              <a:t> 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21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 smtClean="0">
              <a:solidFill>
                <a:srgbClr val="FFFF00"/>
              </a:solidFill>
            </a:endParaRPr>
          </a:p>
          <a:p>
            <a:r>
              <a:rPr lang="de-DE" sz="1000" b="0" dirty="0" smtClean="0">
                <a:solidFill>
                  <a:srgbClr val="FFFF00"/>
                </a:solidFill>
              </a:rPr>
              <a:t>Set-Point</a:t>
            </a:r>
          </a:p>
          <a:p>
            <a:r>
              <a:rPr lang="de-DE" sz="1000" b="0" dirty="0" smtClean="0">
                <a:solidFill>
                  <a:srgbClr val="FFFF00"/>
                </a:solidFill>
              </a:rPr>
              <a:t>16 </a:t>
            </a:r>
            <a:r>
              <a:rPr lang="de-DE" sz="1000" b="0" dirty="0" err="1" smtClean="0">
                <a:solidFill>
                  <a:srgbClr val="FFFF00"/>
                </a:solidFill>
              </a:rPr>
              <a:t>deg</a:t>
            </a:r>
            <a:endParaRPr lang="de-DE" sz="1000" b="0" dirty="0" smtClean="0">
              <a:solidFill>
                <a:srgbClr val="FFFF00"/>
              </a:solidFill>
            </a:endParaRPr>
          </a:p>
          <a:p>
            <a:endParaRPr lang="de-DE" sz="1000" b="0" dirty="0">
              <a:solidFill>
                <a:srgbClr val="FF66FF"/>
              </a:solidFill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6042660" y="3489959"/>
            <a:ext cx="2865120" cy="2186941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6" name="Rectangle 4"/>
          <p:cNvSpPr>
            <a:spLocks noChangeAspect="1" noChangeArrowheads="1"/>
          </p:cNvSpPr>
          <p:nvPr/>
        </p:nvSpPr>
        <p:spPr bwMode="auto">
          <a:xfrm>
            <a:off x="5947831" y="4020183"/>
            <a:ext cx="2972937" cy="161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err="1" smtClean="0">
                <a:solidFill>
                  <a:schemeClr val="hlink"/>
                </a:solidFill>
              </a:rPr>
              <a:t>Worst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case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operating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range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:</a:t>
            </a: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smtClean="0">
                <a:solidFill>
                  <a:schemeClr val="hlink"/>
                </a:solidFill>
              </a:rPr>
              <a:t>10K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range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</a:t>
            </a: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smtClean="0">
                <a:solidFill>
                  <a:schemeClr val="hlink"/>
                </a:solidFill>
              </a:rPr>
              <a:t>-4K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cooling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 +6K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heating</a:t>
            </a:r>
            <a:endParaRPr lang="de-DE" altLang="de-DE" sz="1600" b="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b="0" dirty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err="1" smtClean="0">
                <a:solidFill>
                  <a:schemeClr val="hlink"/>
                </a:solidFill>
              </a:rPr>
              <a:t>for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ambient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temperatures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of</a:t>
            </a:r>
            <a:endParaRPr lang="de-DE" altLang="de-DE" sz="1600" b="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smtClean="0">
                <a:solidFill>
                  <a:schemeClr val="hlink"/>
                </a:solidFill>
              </a:rPr>
              <a:t>[21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deg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 32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deg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] </a:t>
            </a: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grpSp>
        <p:nvGrpSpPr>
          <p:cNvPr id="28" name="Group 134"/>
          <p:cNvGrpSpPr>
            <a:grpSpLocks/>
          </p:cNvGrpSpPr>
          <p:nvPr/>
        </p:nvGrpSpPr>
        <p:grpSpPr bwMode="auto">
          <a:xfrm>
            <a:off x="6287663" y="3716148"/>
            <a:ext cx="285750" cy="146050"/>
            <a:chOff x="666" y="1756"/>
            <a:chExt cx="198" cy="98"/>
          </a:xfrm>
        </p:grpSpPr>
        <p:sp>
          <p:nvSpPr>
            <p:cNvPr id="29" name="Line 135"/>
            <p:cNvSpPr>
              <a:spLocks noChangeShapeType="1"/>
            </p:cNvSpPr>
            <p:nvPr/>
          </p:nvSpPr>
          <p:spPr bwMode="auto">
            <a:xfrm>
              <a:off x="774" y="1776"/>
              <a:ext cx="90" cy="78"/>
            </a:xfrm>
            <a:prstGeom prst="line">
              <a:avLst/>
            </a:prstGeom>
            <a:noFill/>
            <a:ln w="25400">
              <a:solidFill>
                <a:srgbClr val="261748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136"/>
            <p:cNvSpPr>
              <a:spLocks/>
            </p:cNvSpPr>
            <p:nvPr/>
          </p:nvSpPr>
          <p:spPr bwMode="auto">
            <a:xfrm>
              <a:off x="666" y="1756"/>
              <a:ext cx="111" cy="68"/>
            </a:xfrm>
            <a:custGeom>
              <a:avLst/>
              <a:gdLst>
                <a:gd name="T0" fmla="*/ 0 w 96"/>
                <a:gd name="T1" fmla="*/ 68 h 68"/>
                <a:gd name="T2" fmla="*/ 75 w 96"/>
                <a:gd name="T3" fmla="*/ 8 h 68"/>
                <a:gd name="T4" fmla="*/ 148 w 96"/>
                <a:gd name="T5" fmla="*/ 2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68">
                  <a:moveTo>
                    <a:pt x="0" y="68"/>
                  </a:moveTo>
                  <a:cubicBezTo>
                    <a:pt x="16" y="42"/>
                    <a:pt x="32" y="16"/>
                    <a:pt x="48" y="8"/>
                  </a:cubicBezTo>
                  <a:cubicBezTo>
                    <a:pt x="64" y="0"/>
                    <a:pt x="88" y="18"/>
                    <a:pt x="96" y="2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de-DE" sz="1800" b="0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5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2U 19“ Module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8" name="Rectangle 4"/>
          <p:cNvSpPr>
            <a:spLocks noChangeAspect="1" noChangeArrowheads="1"/>
          </p:cNvSpPr>
          <p:nvPr/>
        </p:nvSpPr>
        <p:spPr bwMode="auto">
          <a:xfrm>
            <a:off x="79542" y="1293175"/>
            <a:ext cx="3483443" cy="4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Front- </a:t>
            </a:r>
            <a:r>
              <a:rPr lang="de-DE" altLang="de-DE" sz="1600" dirty="0" smtClean="0">
                <a:solidFill>
                  <a:schemeClr val="hlink"/>
                </a:solidFill>
              </a:rPr>
              <a:t>,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Rear</a:t>
            </a:r>
            <a:r>
              <a:rPr lang="de-DE" altLang="de-DE" sz="1600" dirty="0" smtClean="0">
                <a:solidFill>
                  <a:schemeClr val="hlink"/>
                </a:solidFill>
              </a:rPr>
              <a:t>, Inner- </a:t>
            </a:r>
            <a:r>
              <a:rPr lang="de-DE" altLang="de-DE" sz="1600" dirty="0" smtClean="0">
                <a:solidFill>
                  <a:schemeClr val="hlink"/>
                </a:solidFill>
              </a:rPr>
              <a:t>View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0" y="4088604"/>
            <a:ext cx="5251284" cy="169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41" y="1690686"/>
            <a:ext cx="5251283" cy="213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2073" y="2331287"/>
            <a:ext cx="4395788" cy="31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5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2" y="2153527"/>
            <a:ext cx="3933478" cy="3166555"/>
          </a:xfrm>
        </p:spPr>
      </p:pic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8" y="1228726"/>
            <a:ext cx="4591762" cy="51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>
                <a:solidFill>
                  <a:schemeClr val="hlink"/>
                </a:solidFill>
              </a:rPr>
              <a:t>A</a:t>
            </a:r>
            <a:r>
              <a:rPr lang="de-DE" altLang="de-DE" sz="1600" dirty="0" smtClean="0">
                <a:solidFill>
                  <a:schemeClr val="hlink"/>
                </a:solidFill>
              </a:rPr>
              <a:t>rrival </a:t>
            </a:r>
            <a:r>
              <a:rPr lang="de-DE" altLang="de-DE" sz="1600" dirty="0" smtClean="0">
                <a:solidFill>
                  <a:schemeClr val="hlink"/>
                </a:solidFill>
              </a:rPr>
              <a:t>time at 4DBC3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with</a:t>
            </a:r>
            <a:r>
              <a:rPr lang="de-DE" altLang="de-DE" sz="1600" dirty="0" smtClean="0">
                <a:solidFill>
                  <a:schemeClr val="hlink"/>
                </a:solidFill>
              </a:rPr>
              <a:t> DCM </a:t>
            </a:r>
            <a:r>
              <a:rPr lang="de-DE" altLang="de-DE" sz="1600" dirty="0" smtClean="0">
                <a:solidFill>
                  <a:schemeClr val="hlink"/>
                </a:solidFill>
              </a:rPr>
              <a:t>on/off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740824" y="4358883"/>
            <a:ext cx="432048" cy="2340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9"/>
          <p:cNvSpPr txBox="1"/>
          <p:nvPr/>
        </p:nvSpPr>
        <p:spPr>
          <a:xfrm>
            <a:off x="2205906" y="4054778"/>
            <a:ext cx="2149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0" dirty="0" err="1" smtClean="0"/>
              <a:t>Temperature</a:t>
            </a:r>
            <a:r>
              <a:rPr lang="de-DE" sz="1400" b="0" dirty="0" smtClean="0"/>
              <a:t> jump </a:t>
            </a:r>
            <a:r>
              <a:rPr lang="de-DE" sz="1400" b="0" dirty="0" err="1" smtClean="0"/>
              <a:t>reset</a:t>
            </a:r>
            <a:r>
              <a:rPr lang="de-DE" sz="1400" b="0" dirty="0" smtClean="0"/>
              <a:t> </a:t>
            </a:r>
            <a:endParaRPr lang="de-DE" sz="1400" b="0" dirty="0"/>
          </a:p>
        </p:txBody>
      </p:sp>
      <p:cxnSp>
        <p:nvCxnSpPr>
          <p:cNvPr id="10" name="Straight Arrow Connector 12"/>
          <p:cNvCxnSpPr/>
          <p:nvPr/>
        </p:nvCxnSpPr>
        <p:spPr bwMode="auto">
          <a:xfrm>
            <a:off x="563066" y="2322750"/>
            <a:ext cx="0" cy="26053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3"/>
          <p:cNvSpPr txBox="1"/>
          <p:nvPr/>
        </p:nvSpPr>
        <p:spPr>
          <a:xfrm rot="16200000">
            <a:off x="-343587" y="3579778"/>
            <a:ext cx="14131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~ 800 fs</a:t>
            </a:r>
            <a:endParaRPr lang="en-US" sz="2000" b="0" dirty="0"/>
          </a:p>
        </p:txBody>
      </p:sp>
      <p:sp>
        <p:nvSpPr>
          <p:cNvPr id="12" name="TextBox 14"/>
          <p:cNvSpPr txBox="1"/>
          <p:nvPr/>
        </p:nvSpPr>
        <p:spPr>
          <a:xfrm>
            <a:off x="1623493" y="2322750"/>
            <a:ext cx="234358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0" dirty="0" smtClean="0"/>
              <a:t>Start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a </a:t>
            </a:r>
            <a:r>
              <a:rPr lang="de-DE" sz="1400" b="0" dirty="0" err="1" smtClean="0"/>
              <a:t>temperature</a:t>
            </a:r>
            <a:r>
              <a:rPr lang="de-DE" sz="1400" b="0" dirty="0" smtClean="0"/>
              <a:t> jump </a:t>
            </a:r>
            <a:endParaRPr lang="de-DE" sz="1400" b="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FLASH ACC23 Operation</a:t>
            </a:r>
            <a:endParaRPr lang="en-GB" altLang="de-DE" dirty="0" smtClean="0">
              <a:ea typeface="MS PGothic" pitchFamily="34" charset="-128"/>
            </a:endParaRPr>
          </a:p>
        </p:txBody>
      </p:sp>
      <p:cxnSp>
        <p:nvCxnSpPr>
          <p:cNvPr id="15" name="Straight Arrow Connector 10"/>
          <p:cNvCxnSpPr>
            <a:stCxn id="12" idx="1"/>
          </p:cNvCxnSpPr>
          <p:nvPr/>
        </p:nvCxnSpPr>
        <p:spPr bwMode="auto">
          <a:xfrm flipH="1">
            <a:off x="1209676" y="2476639"/>
            <a:ext cx="413817" cy="4189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4"/>
          <p:cNvSpPr txBox="1"/>
          <p:nvPr/>
        </p:nvSpPr>
        <p:spPr>
          <a:xfrm>
            <a:off x="686364" y="1484313"/>
            <a:ext cx="21089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0" dirty="0" smtClean="0">
                <a:solidFill>
                  <a:srgbClr val="FF0000"/>
                </a:solidFill>
              </a:rPr>
              <a:t>[</a:t>
            </a:r>
            <a:r>
              <a:rPr lang="de-DE" sz="1400" b="0" dirty="0" err="1" smtClean="0">
                <a:solidFill>
                  <a:srgbClr val="FF0000"/>
                </a:solidFill>
              </a:rPr>
              <a:t>Courtesy</a:t>
            </a:r>
            <a:r>
              <a:rPr lang="de-DE" sz="1400" b="0" dirty="0" smtClean="0">
                <a:solidFill>
                  <a:srgbClr val="FF0000"/>
                </a:solidFill>
              </a:rPr>
              <a:t> </a:t>
            </a:r>
            <a:r>
              <a:rPr lang="de-DE" sz="1400" b="0" dirty="0" err="1" smtClean="0">
                <a:solidFill>
                  <a:srgbClr val="FF0000"/>
                </a:solidFill>
              </a:rPr>
              <a:t>of</a:t>
            </a:r>
            <a:r>
              <a:rPr lang="de-DE" sz="1400" b="0" dirty="0">
                <a:solidFill>
                  <a:srgbClr val="FF0000"/>
                </a:solidFill>
              </a:rPr>
              <a:t> </a:t>
            </a:r>
            <a:r>
              <a:rPr lang="de-DE" sz="1400" b="0" dirty="0" err="1" smtClean="0">
                <a:solidFill>
                  <a:srgbClr val="FF0000"/>
                </a:solidFill>
              </a:rPr>
              <a:t>C.Schmidt</a:t>
            </a:r>
            <a:r>
              <a:rPr lang="de-DE" sz="1400" b="0" dirty="0" smtClean="0">
                <a:solidFill>
                  <a:srgbClr val="FF0000"/>
                </a:solidFill>
              </a:rPr>
              <a:t>] </a:t>
            </a:r>
            <a:endParaRPr lang="de-DE" sz="1400" b="0" dirty="0">
              <a:solidFill>
                <a:srgbClr val="FF0000"/>
              </a:solidFill>
            </a:endParaRPr>
          </a:p>
        </p:txBody>
      </p:sp>
      <p:sp>
        <p:nvSpPr>
          <p:cNvPr id="20" name="Rectangle 4"/>
          <p:cNvSpPr>
            <a:spLocks noChangeAspect="1" noChangeArrowheads="1"/>
          </p:cNvSpPr>
          <p:nvPr/>
        </p:nvSpPr>
        <p:spPr bwMode="auto">
          <a:xfrm>
            <a:off x="4735015" y="1228727"/>
            <a:ext cx="3757287" cy="75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Temperature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Stability</a:t>
            </a:r>
            <a:r>
              <a:rPr lang="de-DE" altLang="de-DE" sz="1600" dirty="0" smtClean="0">
                <a:solidFill>
                  <a:schemeClr val="hlink"/>
                </a:solidFill>
              </a:rPr>
              <a:t> : 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dirty="0">
                <a:solidFill>
                  <a:schemeClr val="hlink"/>
                </a:solidFill>
              </a:rPr>
              <a:t> </a:t>
            </a:r>
            <a:r>
              <a:rPr lang="de-DE" altLang="de-DE" sz="1600" dirty="0" smtClean="0">
                <a:solidFill>
                  <a:schemeClr val="hlink"/>
                </a:solidFill>
              </a:rPr>
              <a:t>    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ok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except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a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single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event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pic>
        <p:nvPicPr>
          <p:cNvPr id="21" name="Picture 2" descr="N:\4all\public\_MSK_LLRF_Devices\Module_DCM\Module_DCM-13\Documentation\DCM v2\TestReports\FLASH\2015-06-06T16.5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92" y="2239258"/>
            <a:ext cx="4074456" cy="30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N:\4all\public\_MSK_LLRF_Devices\Module_DCM\Module_DCM-13\Documentation\DCM v2\TestReports\FLASH\2015-06-04T16.11_events_uncorrelat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35" y="4592909"/>
            <a:ext cx="252031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36"/>
          <p:cNvSpPr>
            <a:spLocks noChangeArrowheads="1"/>
          </p:cNvSpPr>
          <p:nvPr/>
        </p:nvSpPr>
        <p:spPr bwMode="auto">
          <a:xfrm>
            <a:off x="5728335" y="4841837"/>
            <a:ext cx="466725" cy="8654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sp>
        <p:nvSpPr>
          <p:cNvPr id="26" name="Rectangle 4"/>
          <p:cNvSpPr>
            <a:spLocks noChangeAspect="1" noChangeArrowheads="1"/>
          </p:cNvSpPr>
          <p:nvPr/>
        </p:nvSpPr>
        <p:spPr bwMode="auto">
          <a:xfrm>
            <a:off x="5016248" y="1792090"/>
            <a:ext cx="4127752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r>
              <a:rPr lang="de-DE" altLang="de-DE" sz="1600" b="0" dirty="0" smtClean="0">
                <a:solidFill>
                  <a:schemeClr val="hlink"/>
                </a:solidFill>
              </a:rPr>
              <a:t>10K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range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 -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4K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cooling</a:t>
            </a:r>
            <a:r>
              <a:rPr lang="de-DE" altLang="de-DE" sz="1600" b="0" dirty="0" smtClean="0">
                <a:solidFill>
                  <a:schemeClr val="hlink"/>
                </a:solidFill>
              </a:rPr>
              <a:t>, +6K </a:t>
            </a:r>
            <a:r>
              <a:rPr lang="de-DE" altLang="de-DE" sz="1600" b="0" dirty="0" err="1" smtClean="0">
                <a:solidFill>
                  <a:schemeClr val="hlink"/>
                </a:solidFill>
              </a:rPr>
              <a:t>heating</a:t>
            </a:r>
            <a:endParaRPr lang="en-US" altLang="de-DE" b="0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8" y="1228727"/>
            <a:ext cx="6344734" cy="5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Phas</a:t>
            </a:r>
            <a:r>
              <a:rPr lang="de-DE" altLang="de-DE" sz="1600" dirty="0" smtClean="0">
                <a:solidFill>
                  <a:schemeClr val="hlink"/>
                </a:solidFill>
              </a:rPr>
              <a:t>e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calibrated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with</a:t>
            </a:r>
            <a:r>
              <a:rPr lang="de-DE" altLang="de-DE" sz="1600" dirty="0">
                <a:solidFill>
                  <a:schemeClr val="hlink"/>
                </a:solidFill>
              </a:rPr>
              <a:t> </a:t>
            </a:r>
            <a:r>
              <a:rPr lang="de-DE" altLang="de-DE" sz="1600" dirty="0" smtClean="0">
                <a:solidFill>
                  <a:schemeClr val="hlink"/>
                </a:solidFill>
              </a:rPr>
              <a:t>DCM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sealed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module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FLASH </a:t>
            </a:r>
            <a:r>
              <a:rPr lang="de-DE" altLang="de-DE" dirty="0" err="1" smtClean="0">
                <a:ea typeface="MS PGothic" pitchFamily="34" charset="-128"/>
              </a:rPr>
              <a:t>Injector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>
                <a:ea typeface="MS PGothic" pitchFamily="34" charset="-128"/>
              </a:rPr>
              <a:t>H</a:t>
            </a:r>
            <a:r>
              <a:rPr lang="de-DE" altLang="de-DE" dirty="0" err="1" smtClean="0">
                <a:ea typeface="MS PGothic" pitchFamily="34" charset="-128"/>
              </a:rPr>
              <a:t>utch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>
                <a:ea typeface="MS PGothic" pitchFamily="34" charset="-128"/>
              </a:rPr>
              <a:t>O</a:t>
            </a:r>
            <a:r>
              <a:rPr lang="de-DE" altLang="de-DE" dirty="0" smtClean="0">
                <a:ea typeface="MS PGothic" pitchFamily="34" charset="-128"/>
              </a:rPr>
              <a:t>peration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5977804" y="1209675"/>
            <a:ext cx="245182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b="0" dirty="0" smtClean="0">
                <a:solidFill>
                  <a:srgbClr val="FF0000"/>
                </a:solidFill>
              </a:rPr>
              <a:t>[</a:t>
            </a:r>
            <a:r>
              <a:rPr lang="de-DE" sz="1400" b="0" dirty="0" err="1" smtClean="0">
                <a:solidFill>
                  <a:srgbClr val="FF0000"/>
                </a:solidFill>
              </a:rPr>
              <a:t>Courtesy</a:t>
            </a:r>
            <a:r>
              <a:rPr lang="de-DE" sz="1400" b="0" dirty="0" smtClean="0">
                <a:solidFill>
                  <a:srgbClr val="FF0000"/>
                </a:solidFill>
              </a:rPr>
              <a:t> </a:t>
            </a:r>
            <a:r>
              <a:rPr lang="de-DE" sz="1400" b="0" dirty="0" err="1" smtClean="0">
                <a:solidFill>
                  <a:srgbClr val="FF0000"/>
                </a:solidFill>
              </a:rPr>
              <a:t>of</a:t>
            </a:r>
            <a:r>
              <a:rPr lang="de-DE" sz="1400" b="0" dirty="0">
                <a:solidFill>
                  <a:srgbClr val="FF0000"/>
                </a:solidFill>
              </a:rPr>
              <a:t> </a:t>
            </a:r>
            <a:r>
              <a:rPr lang="de-DE" sz="1400" b="0" dirty="0" smtClean="0">
                <a:solidFill>
                  <a:srgbClr val="FF0000"/>
                </a:solidFill>
              </a:rPr>
              <a:t> J. Piekarski] </a:t>
            </a:r>
            <a:endParaRPr lang="de-DE" sz="1400" b="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1660657"/>
            <a:ext cx="8504976" cy="452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smtClean="0">
                <a:ea typeface="MS PGothic" pitchFamily="34" charset="-128"/>
              </a:rPr>
              <a:t>S</a:t>
            </a:r>
            <a:r>
              <a:rPr lang="de-DE" altLang="de-DE" dirty="0" smtClean="0">
                <a:ea typeface="MS PGothic" pitchFamily="34" charset="-128"/>
              </a:rPr>
              <a:t>tatus / </a:t>
            </a:r>
            <a:r>
              <a:rPr lang="de-DE" altLang="de-DE" dirty="0">
                <a:ea typeface="MS PGothic" pitchFamily="34" charset="-128"/>
              </a:rPr>
              <a:t>O</a:t>
            </a:r>
            <a:r>
              <a:rPr lang="de-DE" altLang="de-DE" dirty="0" smtClean="0">
                <a:ea typeface="MS PGothic" pitchFamily="34" charset="-128"/>
              </a:rPr>
              <a:t>pen </a:t>
            </a:r>
            <a:r>
              <a:rPr lang="de-DE" altLang="de-DE" dirty="0" err="1">
                <a:ea typeface="MS PGothic" pitchFamily="34" charset="-128"/>
              </a:rPr>
              <a:t>I</a:t>
            </a:r>
            <a:r>
              <a:rPr lang="de-DE" altLang="de-DE" dirty="0" err="1" smtClean="0">
                <a:ea typeface="MS PGothic" pitchFamily="34" charset="-128"/>
              </a:rPr>
              <a:t>ssues</a:t>
            </a:r>
            <a:endParaRPr lang="en-GB" altLang="de-DE" dirty="0" smtClean="0">
              <a:ea typeface="MS PGothic" pitchFamily="34" charset="-128"/>
            </a:endParaRPr>
          </a:p>
        </p:txBody>
      </p:sp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639888" cy="52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DCM PCB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functional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DCM set to -0dB and cavity state after powering up, no TMCB 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DCM </a:t>
            </a:r>
            <a:r>
              <a:rPr lang="en-US" altLang="de-DE" b="0" dirty="0">
                <a:solidFill>
                  <a:srgbClr val="FF0000"/>
                </a:solidFill>
              </a:rPr>
              <a:t>set to -0dB and cavity state after powering up, </a:t>
            </a:r>
            <a:r>
              <a:rPr lang="en-US" altLang="de-DE" b="0" dirty="0" smtClean="0">
                <a:solidFill>
                  <a:srgbClr val="FF0000"/>
                </a:solidFill>
              </a:rPr>
              <a:t>with </a:t>
            </a:r>
            <a:r>
              <a:rPr lang="en-US" altLang="de-DE" b="0" dirty="0">
                <a:solidFill>
                  <a:srgbClr val="FF0000"/>
                </a:solidFill>
              </a:rPr>
              <a:t>TMCB </a:t>
            </a:r>
            <a:r>
              <a:rPr lang="en-US" altLang="de-DE" b="0" dirty="0" smtClean="0">
                <a:solidFill>
                  <a:srgbClr val="FF0000"/>
                </a:solidFill>
              </a:rPr>
              <a:t>			– TBD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Attenuator control					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Switch control 					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Amplitude detector 				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Switch control for ADC offset drift of amplitude correction 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I2C Sensors readout				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Add humidity sensor on the PCB or in the PCB chamber				– TBD, 1 week, (TL)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>
                <a:solidFill>
                  <a:schemeClr val="hlink"/>
                </a:solidFill>
              </a:rPr>
              <a:t>DCM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temperature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controller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functional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Remote enable/disable 					</a:t>
            </a:r>
            <a:r>
              <a:rPr lang="en-US" altLang="de-DE" b="0" dirty="0">
                <a:solidFill>
                  <a:schemeClr val="hlink"/>
                </a:solidFill>
              </a:rPr>
              <a:t>	</a:t>
            </a:r>
            <a:r>
              <a:rPr lang="en-US" altLang="de-DE" b="0" dirty="0" smtClean="0">
                <a:solidFill>
                  <a:schemeClr val="hlink"/>
                </a:solidFill>
              </a:rPr>
              <a:t>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DAC setting, limited range [3000, 5000]						– TBD, 3 days, (TL)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Temperature range 10K, -4K cooling,+6K heating for [21deg,31deg], 0.4A other </a:t>
            </a:r>
            <a:r>
              <a:rPr lang="en-US" altLang="de-DE" b="0" dirty="0" err="1" smtClean="0">
                <a:solidFill>
                  <a:schemeClr val="hlink"/>
                </a:solidFill>
              </a:rPr>
              <a:t>Peltier</a:t>
            </a:r>
            <a:r>
              <a:rPr lang="en-US" altLang="de-DE" b="0" dirty="0" smtClean="0">
                <a:solidFill>
                  <a:schemeClr val="hlink"/>
                </a:solidFill>
              </a:rPr>
              <a:t>	</a:t>
            </a:r>
            <a:r>
              <a:rPr lang="en-US" altLang="de-DE" b="0" dirty="0" smtClean="0">
                <a:solidFill>
                  <a:srgbClr val="FF0000"/>
                </a:solidFill>
              </a:rPr>
              <a:t>– TBD, 2 days, tests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>
                <a:solidFill>
                  <a:srgbClr val="FF0000"/>
                </a:solidFill>
              </a:rPr>
              <a:t>L</a:t>
            </a:r>
            <a:r>
              <a:rPr lang="en-US" altLang="de-DE" b="0" dirty="0" smtClean="0">
                <a:solidFill>
                  <a:srgbClr val="FF0000"/>
                </a:solidFill>
              </a:rPr>
              <a:t>ock-status readout								– TBD, 2 weeks, (TO)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err="1" smtClean="0">
                <a:solidFill>
                  <a:srgbClr val="FF0000"/>
                </a:solidFill>
              </a:rPr>
              <a:t>Peltier</a:t>
            </a:r>
            <a:r>
              <a:rPr lang="en-US" altLang="de-DE" b="0" dirty="0" smtClean="0">
                <a:solidFill>
                  <a:srgbClr val="FF0000"/>
                </a:solidFill>
              </a:rPr>
              <a:t> current readout 								– TBD, see above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In-loop </a:t>
            </a:r>
            <a:r>
              <a:rPr lang="en-US" altLang="de-DE" b="0" dirty="0">
                <a:solidFill>
                  <a:srgbClr val="FF0000"/>
                </a:solidFill>
              </a:rPr>
              <a:t>sensor readout </a:t>
            </a:r>
            <a:r>
              <a:rPr lang="en-US" altLang="de-DE" b="0" dirty="0" smtClean="0">
                <a:solidFill>
                  <a:srgbClr val="FF0000"/>
                </a:solidFill>
              </a:rPr>
              <a:t>								– TBD, see above</a:t>
            </a: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FRED3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functional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TMCB2 </a:t>
            </a:r>
            <a:r>
              <a:rPr lang="en-US" altLang="de-DE" b="0" dirty="0" err="1" smtClean="0">
                <a:solidFill>
                  <a:srgbClr val="FF0000"/>
                </a:solidFill>
              </a:rPr>
              <a:t>hotplug</a:t>
            </a:r>
            <a:r>
              <a:rPr lang="en-US" altLang="de-DE" b="0" dirty="0" smtClean="0">
                <a:solidFill>
                  <a:srgbClr val="FF0000"/>
                </a:solidFill>
              </a:rPr>
              <a:t>									– TBD, 1 week, BS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19” module </a:t>
            </a:r>
            <a:r>
              <a:rPr lang="en-US" altLang="de-DE" b="0" dirty="0" err="1" smtClean="0">
                <a:solidFill>
                  <a:srgbClr val="FF0000"/>
                </a:solidFill>
              </a:rPr>
              <a:t>hotplug</a:t>
            </a:r>
            <a:r>
              <a:rPr lang="en-US" altLang="de-DE" b="0" dirty="0" smtClean="0">
                <a:solidFill>
                  <a:srgbClr val="FF0000"/>
                </a:solidFill>
              </a:rPr>
              <a:t>								– TBD, see above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Digital </a:t>
            </a:r>
            <a:r>
              <a:rPr lang="en-US" altLang="de-DE" b="0" dirty="0" err="1" smtClean="0">
                <a:solidFill>
                  <a:srgbClr val="FF0000"/>
                </a:solidFill>
              </a:rPr>
              <a:t>polution</a:t>
            </a:r>
            <a:r>
              <a:rPr lang="en-US" altLang="de-DE" b="0" dirty="0" smtClean="0">
                <a:solidFill>
                  <a:srgbClr val="FF0000"/>
                </a:solidFill>
              </a:rPr>
              <a:t> from IU-sensors removed ?	</a:t>
            </a:r>
            <a:r>
              <a:rPr lang="en-US" altLang="de-DE" b="0" dirty="0">
                <a:solidFill>
                  <a:srgbClr val="FF0000"/>
                </a:solidFill>
              </a:rPr>
              <a:t>					</a:t>
            </a:r>
            <a:r>
              <a:rPr lang="en-US" altLang="de-DE" b="0" dirty="0" smtClean="0">
                <a:solidFill>
                  <a:srgbClr val="FF0000"/>
                </a:solidFill>
              </a:rPr>
              <a:t>– TBD, see above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	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7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630363" cy="521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DCM RF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performance</a:t>
            </a:r>
            <a:r>
              <a:rPr lang="de-DE" altLang="de-DE" sz="1600" dirty="0" smtClean="0">
                <a:solidFill>
                  <a:schemeClr val="hlink"/>
                </a:solidFill>
              </a:rPr>
              <a:t> @1.3GHz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RF connectors matching &lt;-</a:t>
            </a:r>
            <a:r>
              <a:rPr lang="en-US" altLang="de-DE" b="0" dirty="0" smtClean="0">
                <a:solidFill>
                  <a:schemeClr val="hlink"/>
                </a:solidFill>
              </a:rPr>
              <a:t>20dB							– OK</a:t>
            </a: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REF </a:t>
            </a:r>
            <a:r>
              <a:rPr lang="en-US" altLang="de-DE" b="0" dirty="0">
                <a:solidFill>
                  <a:schemeClr val="hlink"/>
                </a:solidFill>
              </a:rPr>
              <a:t>input matching -</a:t>
            </a:r>
            <a:r>
              <a:rPr lang="en-US" altLang="de-DE" b="0" dirty="0" smtClean="0">
                <a:solidFill>
                  <a:schemeClr val="hlink"/>
                </a:solidFill>
              </a:rPr>
              <a:t>10dB (</a:t>
            </a:r>
            <a:r>
              <a:rPr lang="en-US" altLang="de-DE" b="0" dirty="0">
                <a:solidFill>
                  <a:schemeClr val="hlink"/>
                </a:solidFill>
              </a:rPr>
              <a:t>SMT </a:t>
            </a:r>
            <a:r>
              <a:rPr lang="en-US" altLang="de-DE" b="0" dirty="0" smtClean="0">
                <a:solidFill>
                  <a:schemeClr val="hlink"/>
                </a:solidFill>
              </a:rPr>
              <a:t>splitters limited) 					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FBM </a:t>
            </a:r>
            <a:r>
              <a:rPr lang="en-US" altLang="de-DE" b="0" dirty="0">
                <a:solidFill>
                  <a:schemeClr val="hlink"/>
                </a:solidFill>
              </a:rPr>
              <a:t>outputs matching &lt;-</a:t>
            </a:r>
            <a:r>
              <a:rPr lang="en-US" altLang="de-DE" b="0" dirty="0" smtClean="0">
                <a:solidFill>
                  <a:schemeClr val="hlink"/>
                </a:solidFill>
              </a:rPr>
              <a:t>18dB							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err="1" smtClean="0">
                <a:solidFill>
                  <a:schemeClr val="hlink"/>
                </a:solidFill>
              </a:rPr>
              <a:t>Crosstalks</a:t>
            </a:r>
            <a:r>
              <a:rPr lang="en-US" altLang="de-DE" b="0" dirty="0">
                <a:solidFill>
                  <a:schemeClr val="hlink"/>
                </a:solidFill>
              </a:rPr>
              <a:t>&lt;-</a:t>
            </a:r>
            <a:r>
              <a:rPr lang="en-US" altLang="de-DE" b="0" dirty="0" smtClean="0">
                <a:solidFill>
                  <a:schemeClr val="hlink"/>
                </a:solidFill>
              </a:rPr>
              <a:t>85dB									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RF </a:t>
            </a:r>
            <a:r>
              <a:rPr lang="en-US" altLang="de-DE" b="0" dirty="0">
                <a:solidFill>
                  <a:schemeClr val="hlink"/>
                </a:solidFill>
              </a:rPr>
              <a:t>channel initial losses:-</a:t>
            </a:r>
            <a:r>
              <a:rPr lang="en-US" altLang="de-DE" b="0" dirty="0" smtClean="0">
                <a:solidFill>
                  <a:schemeClr val="hlink"/>
                </a:solidFill>
              </a:rPr>
              <a:t>20dB							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REF </a:t>
            </a:r>
            <a:r>
              <a:rPr lang="en-US" altLang="de-DE" b="0" dirty="0">
                <a:solidFill>
                  <a:schemeClr val="hlink"/>
                </a:solidFill>
              </a:rPr>
              <a:t>input-&gt;FBM </a:t>
            </a:r>
            <a:r>
              <a:rPr lang="en-US" altLang="de-DE" b="0" dirty="0" smtClean="0">
                <a:solidFill>
                  <a:schemeClr val="hlink"/>
                </a:solidFill>
              </a:rPr>
              <a:t>output transmission</a:t>
            </a:r>
            <a:r>
              <a:rPr lang="en-US" altLang="de-DE" b="0" dirty="0">
                <a:solidFill>
                  <a:schemeClr val="hlink"/>
                </a:solidFill>
              </a:rPr>
              <a:t>: -</a:t>
            </a:r>
            <a:r>
              <a:rPr lang="en-US" altLang="de-DE" b="0" dirty="0" smtClean="0">
                <a:solidFill>
                  <a:schemeClr val="hlink"/>
                </a:solidFill>
              </a:rPr>
              <a:t>24dB						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>
                <a:solidFill>
                  <a:schemeClr val="hlink"/>
                </a:solidFill>
              </a:rPr>
              <a:t>DCM </a:t>
            </a:r>
            <a:r>
              <a:rPr lang="de-DE" altLang="de-DE" sz="1600" dirty="0" smtClean="0">
                <a:solidFill>
                  <a:schemeClr val="hlink"/>
                </a:solidFill>
              </a:rPr>
              <a:t>Long-term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performance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tests</a:t>
            </a:r>
            <a:endParaRPr lang="de-DE" altLang="de-DE" sz="160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Temperature reduction factor &gt;50 for </a:t>
            </a:r>
            <a:r>
              <a:rPr lang="en-US" altLang="de-DE" b="0" dirty="0" err="1" smtClean="0">
                <a:solidFill>
                  <a:schemeClr val="hlink"/>
                </a:solidFill>
              </a:rPr>
              <a:t>dT</a:t>
            </a:r>
            <a:r>
              <a:rPr lang="en-US" altLang="de-DE" b="0" dirty="0" smtClean="0">
                <a:solidFill>
                  <a:schemeClr val="hlink"/>
                </a:solidFill>
              </a:rPr>
              <a:t>&lt; 3deg, &lt;50m </a:t>
            </a:r>
            <a:r>
              <a:rPr lang="en-US" altLang="de-DE" b="0" dirty="0" err="1" smtClean="0">
                <a:solidFill>
                  <a:schemeClr val="hlink"/>
                </a:solidFill>
              </a:rPr>
              <a:t>deg</a:t>
            </a:r>
            <a:r>
              <a:rPr lang="en-US" altLang="de-DE" b="0" dirty="0" smtClean="0">
                <a:solidFill>
                  <a:schemeClr val="hlink"/>
                </a:solidFill>
              </a:rPr>
              <a:t> </a:t>
            </a:r>
            <a:r>
              <a:rPr lang="en-US" altLang="de-DE" b="0" dirty="0">
                <a:solidFill>
                  <a:schemeClr val="hlink"/>
                </a:solidFill>
              </a:rPr>
              <a:t>				</a:t>
            </a:r>
            <a:r>
              <a:rPr lang="en-US" altLang="de-DE" b="0" dirty="0" smtClean="0">
                <a:solidFill>
                  <a:schemeClr val="hlink"/>
                </a:solidFill>
              </a:rPr>
              <a:t>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Internal amplitude </a:t>
            </a:r>
            <a:r>
              <a:rPr lang="en-US" altLang="de-DE" b="0" dirty="0">
                <a:solidFill>
                  <a:schemeClr val="hlink"/>
                </a:solidFill>
              </a:rPr>
              <a:t>detector stability &lt;0.01%						</a:t>
            </a:r>
            <a:r>
              <a:rPr lang="en-US" altLang="de-DE" b="0" dirty="0" smtClean="0">
                <a:solidFill>
                  <a:schemeClr val="hlink"/>
                </a:solidFill>
              </a:rPr>
              <a:t>– </a:t>
            </a:r>
            <a:r>
              <a:rPr lang="en-US" altLang="de-DE" b="0" dirty="0">
                <a:solidFill>
                  <a:schemeClr val="hlink"/>
                </a:solidFill>
              </a:rPr>
              <a:t>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Phase stability humidity (unsealed DCM) 0.008 </a:t>
            </a:r>
            <a:r>
              <a:rPr lang="en-US" altLang="de-DE" b="0" dirty="0" err="1" smtClean="0">
                <a:solidFill>
                  <a:schemeClr val="hlink"/>
                </a:solidFill>
              </a:rPr>
              <a:t>deg</a:t>
            </a:r>
            <a:r>
              <a:rPr lang="en-US" altLang="de-DE" b="0" dirty="0" smtClean="0">
                <a:solidFill>
                  <a:schemeClr val="hlink"/>
                </a:solidFill>
              </a:rPr>
              <a:t> / % RH				– OK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Phase stability humidity (    sealed DCM) in the injector </a:t>
            </a:r>
            <a:r>
              <a:rPr lang="en-US" altLang="de-DE" b="0" dirty="0" smtClean="0">
                <a:solidFill>
                  <a:schemeClr val="hlink"/>
                </a:solidFill>
              </a:rPr>
              <a:t>hutch &lt;+-0.01deg, no correlation	– OK</a:t>
            </a:r>
            <a:endParaRPr lang="en-US" altLang="de-DE" b="0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Phase </a:t>
            </a:r>
            <a:r>
              <a:rPr lang="en-US" altLang="de-DE" b="0" dirty="0">
                <a:solidFill>
                  <a:srgbClr val="FF0000"/>
                </a:solidFill>
              </a:rPr>
              <a:t>stability temperature </a:t>
            </a:r>
            <a:r>
              <a:rPr lang="en-US" altLang="de-DE" b="0" dirty="0" err="1">
                <a:solidFill>
                  <a:srgbClr val="FF0000"/>
                </a:solidFill>
              </a:rPr>
              <a:t>coeffcient</a:t>
            </a:r>
            <a:r>
              <a:rPr lang="en-US" altLang="de-DE" b="0" dirty="0">
                <a:solidFill>
                  <a:srgbClr val="FF0000"/>
                </a:solidFill>
              </a:rPr>
              <a:t> in </a:t>
            </a:r>
            <a:r>
              <a:rPr lang="en-US" altLang="de-DE" b="0" dirty="0" smtClean="0">
                <a:solidFill>
                  <a:srgbClr val="FF0000"/>
                </a:solidFill>
              </a:rPr>
              <a:t>test-rack </a:t>
            </a:r>
            <a:r>
              <a:rPr lang="en-US" altLang="de-DE" b="0" dirty="0">
                <a:solidFill>
                  <a:srgbClr val="FF0000"/>
                </a:solidFill>
              </a:rPr>
              <a:t>					</a:t>
            </a:r>
            <a:r>
              <a:rPr lang="en-US" altLang="de-DE" b="0" dirty="0" smtClean="0">
                <a:solidFill>
                  <a:srgbClr val="FF0000"/>
                </a:solidFill>
              </a:rPr>
              <a:t>– TBD, 1 week (GM)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Humidity sensor inside / outside reduction factor in the test-rack			– TBD, 1 week (GM)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rgbClr val="FF0000"/>
                </a:solidFill>
              </a:rPr>
              <a:t>Module sealing test								– TBD, 2 days (DK)</a:t>
            </a: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DCM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Improvements</a:t>
            </a:r>
            <a:r>
              <a:rPr lang="de-DE" altLang="de-DE" sz="1600" dirty="0" smtClean="0">
                <a:solidFill>
                  <a:schemeClr val="hlink"/>
                </a:solidFill>
              </a:rPr>
              <a:t> for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production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to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be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decided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Common MSK FP, RP design 							– </a:t>
            </a:r>
            <a:r>
              <a:rPr lang="en-US" altLang="de-DE" b="0" dirty="0">
                <a:solidFill>
                  <a:schemeClr val="hlink"/>
                </a:solidFill>
              </a:rPr>
              <a:t>OK 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Simplify mechanics and sealing CAD						– OK 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Simplify cable-management, break-out board, cable metal guiding			</a:t>
            </a:r>
            <a:r>
              <a:rPr lang="en-US" altLang="de-DE" b="0" dirty="0" smtClean="0">
                <a:solidFill>
                  <a:srgbClr val="FF0000"/>
                </a:solidFill>
              </a:rPr>
              <a:t>– TBD, 3 week (RM)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Choice of TC, TEC1091, FMC (TC), FMC (TMCB) based Controller </a:t>
            </a:r>
            <a:r>
              <a:rPr lang="en-US" altLang="de-DE" b="0" dirty="0" smtClean="0">
                <a:solidFill>
                  <a:srgbClr val="FF0000"/>
                </a:solidFill>
              </a:rPr>
              <a:t>	</a:t>
            </a:r>
            <a:r>
              <a:rPr lang="en-US" altLang="de-DE" b="0" dirty="0">
                <a:solidFill>
                  <a:srgbClr val="FF0000"/>
                </a:solidFill>
              </a:rPr>
              <a:t>		</a:t>
            </a:r>
            <a:r>
              <a:rPr lang="en-US" altLang="de-DE" b="0" dirty="0" smtClean="0">
                <a:solidFill>
                  <a:srgbClr val="FF0000"/>
                </a:solidFill>
              </a:rPr>
              <a:t>– to be decided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Sealing the complete inner PCB simplifies the production, major change</a:t>
            </a:r>
            <a:r>
              <a:rPr lang="en-US" altLang="de-DE" b="0" dirty="0">
                <a:solidFill>
                  <a:srgbClr val="FF0000"/>
                </a:solidFill>
              </a:rPr>
              <a:t>		</a:t>
            </a:r>
            <a:r>
              <a:rPr lang="en-US" altLang="de-DE" b="0" dirty="0" smtClean="0">
                <a:solidFill>
                  <a:srgbClr val="FF0000"/>
                </a:solidFill>
              </a:rPr>
              <a:t>– to be decided</a:t>
            </a:r>
            <a:endParaRPr lang="en-US" altLang="de-DE" b="0" dirty="0">
              <a:solidFill>
                <a:srgbClr val="FF0000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rgbClr val="FF0000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	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smtClean="0">
                <a:ea typeface="MS PGothic" pitchFamily="34" charset="-128"/>
              </a:rPr>
              <a:t>S</a:t>
            </a:r>
            <a:r>
              <a:rPr lang="de-DE" altLang="de-DE" dirty="0">
                <a:ea typeface="MS PGothic" pitchFamily="34" charset="-128"/>
              </a:rPr>
              <a:t>tatus / Open </a:t>
            </a:r>
            <a:r>
              <a:rPr lang="de-DE" altLang="de-DE" dirty="0" err="1">
                <a:ea typeface="MS PGothic" pitchFamily="34" charset="-128"/>
              </a:rPr>
              <a:t>Issues</a:t>
            </a:r>
            <a:endParaRPr lang="en-GB" altLang="de-DE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6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563688" cy="355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DCM Update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of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documentation</a:t>
            </a:r>
            <a:r>
              <a:rPr lang="de-DE" altLang="de-DE" sz="1600" dirty="0" smtClean="0">
                <a:solidFill>
                  <a:schemeClr val="hlink"/>
                </a:solidFill>
              </a:rPr>
              <a:t>						</a:t>
            </a:r>
            <a:r>
              <a:rPr lang="en-US" altLang="de-DE" b="0" dirty="0" smtClean="0">
                <a:solidFill>
                  <a:srgbClr val="FF0000"/>
                </a:solidFill>
              </a:rPr>
              <a:t>– </a:t>
            </a:r>
            <a:r>
              <a:rPr lang="en-US" altLang="de-DE" b="0" dirty="0">
                <a:solidFill>
                  <a:srgbClr val="FF0000"/>
                </a:solidFill>
              </a:rPr>
              <a:t>TBD, 2</a:t>
            </a:r>
            <a:r>
              <a:rPr lang="en-US" altLang="de-DE" b="0" dirty="0" smtClean="0">
                <a:solidFill>
                  <a:srgbClr val="FF0000"/>
                </a:solidFill>
              </a:rPr>
              <a:t> weeks 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Update assembly &amp; production documents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Perform CE certification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Production check documents </a:t>
            </a:r>
            <a:r>
              <a:rPr lang="en-US" altLang="de-DE" b="0" dirty="0">
                <a:solidFill>
                  <a:schemeClr val="hlink"/>
                </a:solidFill>
              </a:rPr>
              <a:t>		</a:t>
            </a:r>
            <a:endParaRPr lang="de-DE" altLang="de-DE" sz="1600" dirty="0" smtClean="0">
              <a:solidFill>
                <a:schemeClr val="hlink"/>
              </a:solidFill>
            </a:endParaRPr>
          </a:p>
          <a:p>
            <a:pPr marL="0" indent="0" eaLnBrk="1" hangingPunct="1">
              <a:buClr>
                <a:schemeClr val="accent2"/>
              </a:buClr>
              <a:buSzPct val="90000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smtClean="0">
                <a:solidFill>
                  <a:schemeClr val="hlink"/>
                </a:solidFill>
              </a:rPr>
              <a:t>DCM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Provide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production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test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software</a:t>
            </a:r>
            <a:r>
              <a:rPr lang="de-DE" altLang="de-DE" sz="1600" dirty="0" smtClean="0">
                <a:solidFill>
                  <a:schemeClr val="hlink"/>
                </a:solidFill>
              </a:rPr>
              <a:t> &amp;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hardare</a:t>
            </a:r>
            <a:r>
              <a:rPr lang="de-DE" altLang="de-DE" sz="1600" dirty="0" smtClean="0">
                <a:solidFill>
                  <a:schemeClr val="hlink"/>
                </a:solidFill>
              </a:rPr>
              <a:t>			</a:t>
            </a:r>
            <a:r>
              <a:rPr lang="en-US" altLang="de-DE" sz="1400" b="0" dirty="0">
                <a:solidFill>
                  <a:srgbClr val="FF0000"/>
                </a:solidFill>
              </a:rPr>
              <a:t> </a:t>
            </a:r>
            <a:r>
              <a:rPr lang="en-US" altLang="de-DE" b="0" dirty="0">
                <a:solidFill>
                  <a:srgbClr val="FF0000"/>
                </a:solidFill>
              </a:rPr>
              <a:t>– </a:t>
            </a:r>
            <a:r>
              <a:rPr lang="en-US" altLang="de-DE" b="0" dirty="0" smtClean="0">
                <a:solidFill>
                  <a:srgbClr val="FF0000"/>
                </a:solidFill>
              </a:rPr>
              <a:t>TBD, ? weeks</a:t>
            </a:r>
            <a:r>
              <a:rPr lang="de-DE" altLang="de-DE" sz="1600" dirty="0" smtClean="0">
                <a:solidFill>
                  <a:schemeClr val="hlink"/>
                </a:solidFill>
              </a:rPr>
              <a:t>	</a:t>
            </a:r>
            <a:endParaRPr lang="de-DE" altLang="de-DE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Power consumption							</a:t>
            </a:r>
            <a:r>
              <a:rPr lang="en-US" altLang="de-DE" b="0" dirty="0" smtClean="0">
                <a:solidFill>
                  <a:srgbClr val="FF0000"/>
                </a:solidFill>
              </a:rPr>
              <a:t> 	</a:t>
            </a: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Attenuator control 									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Switch control 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Voltage </a:t>
            </a:r>
            <a:r>
              <a:rPr lang="en-US" altLang="de-DE" b="0" dirty="0">
                <a:solidFill>
                  <a:schemeClr val="hlink"/>
                </a:solidFill>
              </a:rPr>
              <a:t>/ Current consumption / Used rear fuse value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Powering up initial state attenuator and switch state 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ADRS readout check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Temperature controller function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Fan controller function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Module sealing test</a:t>
            </a:r>
          </a:p>
          <a:p>
            <a:pPr lvl="1" eaLnBrk="1" hangingPunct="1">
              <a:spcBef>
                <a:spcPts val="2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altLang="de-DE" b="0" dirty="0" smtClean="0">
                <a:solidFill>
                  <a:schemeClr val="hlink"/>
                </a:solidFill>
              </a:rPr>
              <a:t>Test documentation, check lists and setup test systems				</a:t>
            </a:r>
            <a:r>
              <a:rPr lang="en-US" altLang="de-DE" b="0" dirty="0" smtClean="0">
                <a:solidFill>
                  <a:srgbClr val="FF0000"/>
                </a:solidFill>
              </a:rPr>
              <a:t>– </a:t>
            </a:r>
            <a:r>
              <a:rPr lang="en-US" altLang="de-DE" b="0" dirty="0">
                <a:solidFill>
                  <a:srgbClr val="FF0000"/>
                </a:solidFill>
              </a:rPr>
              <a:t>TBD, 1</a:t>
            </a:r>
            <a:r>
              <a:rPr lang="en-US" altLang="de-DE" b="0" dirty="0" smtClean="0">
                <a:solidFill>
                  <a:srgbClr val="FF0000"/>
                </a:solidFill>
              </a:rPr>
              <a:t> week (FL, DK)</a:t>
            </a:r>
            <a:r>
              <a:rPr lang="en-US" altLang="de-DE" b="0" dirty="0" smtClean="0">
                <a:solidFill>
                  <a:schemeClr val="hlink"/>
                </a:solidFill>
              </a:rPr>
              <a:t>		 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r>
              <a:rPr lang="en-US" altLang="de-DE" b="0" dirty="0">
                <a:solidFill>
                  <a:schemeClr val="hlink"/>
                </a:solidFill>
              </a:rPr>
              <a:t>	</a:t>
            </a: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smtClean="0">
                <a:ea typeface="MS PGothic" pitchFamily="34" charset="-128"/>
              </a:rPr>
              <a:t>S</a:t>
            </a:r>
            <a:r>
              <a:rPr lang="de-DE" altLang="de-DE" dirty="0">
                <a:ea typeface="MS PGothic" pitchFamily="34" charset="-128"/>
              </a:rPr>
              <a:t>tatus / Open </a:t>
            </a:r>
            <a:r>
              <a:rPr lang="de-DE" altLang="de-DE" dirty="0" err="1">
                <a:ea typeface="MS PGothic" pitchFamily="34" charset="-128"/>
              </a:rPr>
              <a:t>Issues</a:t>
            </a:r>
            <a:endParaRPr lang="en-GB" altLang="de-DE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47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spect="1" noChangeArrowheads="1"/>
          </p:cNvSpPr>
          <p:nvPr/>
        </p:nvSpPr>
        <p:spPr bwMode="auto">
          <a:xfrm>
            <a:off x="246937" y="1228724"/>
            <a:ext cx="8420813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270000" tIns="0"/>
          <a:lstStyle>
            <a:lvl1pPr marL="266700" indent="-2667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527050" indent="-227013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93725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937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r>
              <a:rPr lang="de-DE" altLang="de-DE" sz="1600" dirty="0" err="1" smtClean="0">
                <a:solidFill>
                  <a:schemeClr val="hlink"/>
                </a:solidFill>
              </a:rPr>
              <a:t>Mechanical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and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sealing</a:t>
            </a:r>
            <a:r>
              <a:rPr lang="de-DE" altLang="de-DE" sz="1600" dirty="0" smtClean="0">
                <a:solidFill>
                  <a:schemeClr val="hlink"/>
                </a:solidFill>
              </a:rPr>
              <a:t> </a:t>
            </a:r>
            <a:r>
              <a:rPr lang="de-DE" altLang="de-DE" sz="1600" dirty="0" err="1" smtClean="0">
                <a:solidFill>
                  <a:schemeClr val="hlink"/>
                </a:solidFill>
              </a:rPr>
              <a:t>improvements</a:t>
            </a:r>
            <a:endParaRPr lang="en-US" altLang="de-DE" sz="1600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accent2"/>
              </a:buClr>
              <a:buSzPct val="90000"/>
              <a:buFont typeface="Wingdings" pitchFamily="2" charset="2"/>
              <a:buChar char="n"/>
              <a:defRPr/>
            </a:pPr>
            <a:endParaRPr lang="de-DE" altLang="de-DE" sz="1600" dirty="0" smtClean="0">
              <a:solidFill>
                <a:schemeClr val="hlink"/>
              </a:solidFill>
            </a:endParaRPr>
          </a:p>
          <a:p>
            <a:pPr marL="300037" lvl="1" indent="0" eaLnBrk="1" hangingPunct="1">
              <a:spcBef>
                <a:spcPts val="400"/>
              </a:spcBef>
              <a:buClr>
                <a:schemeClr val="accent1"/>
              </a:buClr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  <a:p>
            <a:pPr lvl="1" eaLnBrk="1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altLang="de-DE" b="0" dirty="0" smtClean="0">
              <a:solidFill>
                <a:schemeClr val="hlink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9075" y="6516688"/>
            <a:ext cx="2066925" cy="266700"/>
          </a:xfr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 smtClean="0"/>
              <a:t>Collaboration Workshop Warsaw 2015</a:t>
            </a:r>
          </a:p>
          <a:p>
            <a:pPr>
              <a:defRPr/>
            </a:pPr>
            <a:r>
              <a:rPr lang="en-GB" dirty="0" err="1" smtClean="0"/>
              <a:t>Dr.</a:t>
            </a:r>
            <a:r>
              <a:rPr lang="en-GB" dirty="0" smtClean="0"/>
              <a:t> Frank Ludwig, DESY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468313"/>
            <a:ext cx="7283450" cy="4810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bIns="45720" anchor="t"/>
          <a:lstStyle/>
          <a:p>
            <a:pPr eaLnBrk="1" hangingPunct="1"/>
            <a:r>
              <a:rPr lang="de-DE" altLang="de-DE" dirty="0" smtClean="0">
                <a:ea typeface="MS PGothic" pitchFamily="34" charset="-128"/>
              </a:rPr>
              <a:t>DCMv2: </a:t>
            </a:r>
            <a:r>
              <a:rPr lang="de-DE" altLang="de-DE" dirty="0" err="1" smtClean="0">
                <a:ea typeface="MS PGothic" pitchFamily="34" charset="-128"/>
              </a:rPr>
              <a:t>Simplify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the</a:t>
            </a:r>
            <a:r>
              <a:rPr lang="de-DE" altLang="de-DE" dirty="0" smtClean="0">
                <a:ea typeface="MS PGothic" pitchFamily="34" charset="-128"/>
              </a:rPr>
              <a:t> </a:t>
            </a:r>
            <a:r>
              <a:rPr lang="de-DE" altLang="de-DE" dirty="0" err="1" smtClean="0">
                <a:ea typeface="MS PGothic" pitchFamily="34" charset="-128"/>
              </a:rPr>
              <a:t>production</a:t>
            </a:r>
            <a:endParaRPr lang="en-GB" altLang="de-DE" dirty="0" smtClean="0">
              <a:ea typeface="MS PGothic" pitchFamily="34" charset="-128"/>
            </a:endParaRPr>
          </a:p>
        </p:txBody>
      </p:sp>
      <p:pic>
        <p:nvPicPr>
          <p:cNvPr id="2050" name="Picture 2" descr="N:\4all\public\_MSK_LLRF_Devices\Module_DCM\Module_DCM-13\DesignVersions\Version2.0\Production_Simplifications\DCM1300_Mechanics_Modules\DCM_FRED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9" y="1595837"/>
            <a:ext cx="2527036" cy="1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18349" y="3254339"/>
            <a:ext cx="13215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/>
              <a:t>FRED2 -&gt; FRED3</a:t>
            </a:r>
            <a:endParaRPr lang="de-DE" sz="1000" b="0" dirty="0"/>
          </a:p>
        </p:txBody>
      </p:sp>
      <p:pic>
        <p:nvPicPr>
          <p:cNvPr id="2051" name="Picture 3" descr="N:\4all\public\_MSK_LLRF_Devices\Module_DCM\Module_DCM-13\DesignVersions\Version2.0\Production_Simplifications\DCM1300_Mechanics_Modules\DCM_Kleberi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28" y="1595837"/>
            <a:ext cx="2556937" cy="16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170328" y="3262885"/>
            <a:ext cx="1734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err="1" smtClean="0"/>
              <a:t>Sealing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line</a:t>
            </a:r>
            <a:r>
              <a:rPr lang="de-DE" sz="1000" b="0" dirty="0" smtClean="0"/>
              <a:t> for </a:t>
            </a:r>
            <a:r>
              <a:rPr lang="de-DE" sz="1000" b="0" dirty="0" err="1" smtClean="0"/>
              <a:t>silicon</a:t>
            </a:r>
            <a:endParaRPr lang="de-DE" sz="1000" b="0" dirty="0"/>
          </a:p>
        </p:txBody>
      </p:sp>
      <p:pic>
        <p:nvPicPr>
          <p:cNvPr id="3074" name="Picture 2" descr="N:\4all\public\_MSK_LLRF_Devices\Module_DCM\Module_DCM-13\DesignVersions\Version2.0\Production_Simplifications\DCM1300_Mechanics_Modules\DCM_S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45" y="1595836"/>
            <a:ext cx="2527036" cy="1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857244" y="3261694"/>
            <a:ext cx="2105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/>
              <a:t>REF Amplitude </a:t>
            </a:r>
            <a:r>
              <a:rPr lang="de-DE" sz="1000" b="0" dirty="0" err="1" smtClean="0"/>
              <a:t>detector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closed</a:t>
            </a:r>
            <a:endParaRPr lang="de-DE" sz="1000" b="0" dirty="0"/>
          </a:p>
        </p:txBody>
      </p:sp>
      <p:pic>
        <p:nvPicPr>
          <p:cNvPr id="3075" name="Picture 3" descr="N:\4all\public\_MSK_LLRF_Devices\Module_DCM\Module_DCM-13\DesignVersions\Version2.0\Production_Simplifications\DCM1300_Mechanics_Modules\plate_and_N_support_onepiece_verdrehschut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0" y="3601538"/>
            <a:ext cx="2527035" cy="166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81790" y="5307236"/>
            <a:ext cx="2563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/>
              <a:t>N-type „</a:t>
            </a:r>
            <a:r>
              <a:rPr lang="de-DE" sz="1000" b="0" dirty="0" err="1" smtClean="0"/>
              <a:t>Verdrehschutz</a:t>
            </a:r>
            <a:r>
              <a:rPr lang="de-DE" sz="1000" b="0" dirty="0" smtClean="0"/>
              <a:t>“</a:t>
            </a:r>
            <a:endParaRPr lang="de-DE" sz="1000" b="0" dirty="0"/>
          </a:p>
        </p:txBody>
      </p:sp>
      <p:pic>
        <p:nvPicPr>
          <p:cNvPr id="3076" name="Picture 4" descr="N:\4all\public\_MSK_LLRF_Devices\Module_DCM\Module_DCM-13\DesignVersions\Version2.0\Production_Simplifications\DCM1300_Mechanics_Modules\plate_and_N_support_onepiec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727" y="3602916"/>
            <a:ext cx="2550538" cy="168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128066" y="5315961"/>
            <a:ext cx="3752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dirty="0" smtClean="0"/>
              <a:t>„Sacklöcher“ </a:t>
            </a:r>
            <a:r>
              <a:rPr lang="de-DE" sz="1000" b="0" dirty="0" err="1" smtClean="0"/>
              <a:t>to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minimize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the</a:t>
            </a:r>
            <a:r>
              <a:rPr lang="de-DE" sz="1000" b="0" dirty="0" smtClean="0"/>
              <a:t> # </a:t>
            </a:r>
            <a:r>
              <a:rPr lang="de-DE" sz="1000" b="0" dirty="0" err="1" smtClean="0"/>
              <a:t>of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feed-through</a:t>
            </a:r>
            <a:r>
              <a:rPr lang="de-DE" sz="1000" b="0" dirty="0" smtClean="0"/>
              <a:t> </a:t>
            </a:r>
            <a:r>
              <a:rPr lang="de-DE" sz="1000" b="0" dirty="0" err="1" smtClean="0"/>
              <a:t>holes</a:t>
            </a:r>
            <a:endParaRPr lang="de-DE" sz="1000" b="0" dirty="0"/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 rot="676386">
            <a:off x="3566360" y="2486262"/>
            <a:ext cx="2284844" cy="28730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sp>
        <p:nvSpPr>
          <p:cNvPr id="16" name="Oval 36"/>
          <p:cNvSpPr>
            <a:spLocks noChangeArrowheads="1"/>
          </p:cNvSpPr>
          <p:nvPr/>
        </p:nvSpPr>
        <p:spPr bwMode="auto">
          <a:xfrm>
            <a:off x="6944773" y="2409054"/>
            <a:ext cx="732980" cy="68309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195572" y="4191255"/>
            <a:ext cx="366490" cy="3415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 rot="860394">
            <a:off x="4159893" y="4522285"/>
            <a:ext cx="731287" cy="26573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sp>
        <p:nvSpPr>
          <p:cNvPr id="20" name="Oval 36"/>
          <p:cNvSpPr>
            <a:spLocks noChangeArrowheads="1"/>
          </p:cNvSpPr>
          <p:nvPr/>
        </p:nvSpPr>
        <p:spPr bwMode="auto">
          <a:xfrm>
            <a:off x="4342292" y="4002106"/>
            <a:ext cx="366490" cy="3415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200">
              <a:solidFill>
                <a:schemeClr val="tx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6323970" y="4818383"/>
            <a:ext cx="2828944" cy="1602181"/>
            <a:chOff x="5895345" y="3684908"/>
            <a:chExt cx="2828944" cy="1602181"/>
          </a:xfrm>
        </p:grpSpPr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6052082" y="3684908"/>
              <a:ext cx="2253718" cy="141096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lang="en-US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4"/>
            <p:cNvSpPr>
              <a:spLocks noChangeAspect="1" noChangeArrowheads="1"/>
            </p:cNvSpPr>
            <p:nvPr/>
          </p:nvSpPr>
          <p:spPr bwMode="auto">
            <a:xfrm>
              <a:off x="5895345" y="3754120"/>
              <a:ext cx="2828944" cy="15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0000" tIns="0"/>
            <a:lstStyle>
              <a:lvl1pPr marL="266700" indent="-2667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527050" indent="-227013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593725" eaLnBrk="0" hangingPunct="0"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593725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>
                  <a:solidFill>
                    <a:schemeClr val="hlink"/>
                  </a:solidFill>
                </a:rPr>
                <a:t>O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pen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issues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(DK,FL):</a:t>
              </a: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 smtClean="0">
                  <a:solidFill>
                    <a:schemeClr val="hlink"/>
                  </a:solidFill>
                </a:rPr>
                <a:t>- Front SMA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sealing</a:t>
              </a:r>
              <a:endParaRPr lang="de-DE" altLang="de-DE" sz="1400" b="0" dirty="0" smtClean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>
                  <a:solidFill>
                    <a:schemeClr val="hlink"/>
                  </a:solidFill>
                </a:rPr>
                <a:t>- Front SMA </a:t>
              </a:r>
              <a:r>
                <a:rPr lang="de-DE" altLang="de-DE" sz="1400" b="0" dirty="0" err="1">
                  <a:solidFill>
                    <a:schemeClr val="hlink"/>
                  </a:solidFill>
                </a:rPr>
                <a:t>sealing</a:t>
              </a:r>
              <a:endParaRPr lang="de-DE" altLang="de-DE" sz="1400" b="0" dirty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 smtClean="0">
                  <a:solidFill>
                    <a:schemeClr val="hlink"/>
                  </a:solidFill>
                </a:rPr>
                <a:t>- FBM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fixtures</a:t>
              </a:r>
              <a:endParaRPr lang="de-DE" altLang="de-DE" sz="1400" b="0" dirty="0" smtClean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r>
                <a:rPr lang="de-DE" altLang="de-DE" sz="1400" b="0" dirty="0" smtClean="0">
                  <a:solidFill>
                    <a:schemeClr val="hlink"/>
                  </a:solidFill>
                </a:rPr>
                <a:t>-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Sealing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test</a:t>
              </a:r>
              <a:r>
                <a:rPr lang="de-DE" altLang="de-DE" sz="1400" b="0" dirty="0" smtClean="0">
                  <a:solidFill>
                    <a:schemeClr val="hlink"/>
                  </a:solidFill>
                </a:rPr>
                <a:t> </a:t>
              </a:r>
              <a:r>
                <a:rPr lang="de-DE" altLang="de-DE" sz="1400" b="0" dirty="0" err="1" smtClean="0">
                  <a:solidFill>
                    <a:schemeClr val="hlink"/>
                  </a:solidFill>
                </a:rPr>
                <a:t>connection</a:t>
              </a:r>
              <a:endParaRPr lang="de-DE" altLang="de-DE" sz="1400" b="0" dirty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de-DE" altLang="de-DE" sz="1600" b="0" dirty="0" smtClean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de-DE" altLang="de-DE" sz="1600" b="0" dirty="0">
                <a:solidFill>
                  <a:schemeClr val="hlink"/>
                </a:solidFill>
              </a:endParaRPr>
            </a:p>
            <a:p>
              <a:pPr marL="285750" indent="-285750" eaLnBrk="1" hangingPunct="1">
                <a:buClr>
                  <a:schemeClr val="accent2"/>
                </a:buClr>
                <a:buSzPct val="90000"/>
                <a:buFontTx/>
                <a:buChar char="-"/>
                <a:defRPr/>
              </a:pPr>
              <a:endParaRPr lang="de-DE" altLang="de-DE" sz="1600" b="0" dirty="0" smtClean="0">
                <a:solidFill>
                  <a:schemeClr val="hlink"/>
                </a:solidFill>
              </a:endParaRPr>
            </a:p>
            <a:p>
              <a:pPr marL="0" indent="0" eaLnBrk="1" hangingPunct="1">
                <a:buClr>
                  <a:schemeClr val="accent2"/>
                </a:buClr>
                <a:buSzPct val="90000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  <a:p>
              <a:pPr lvl="1" eaLnBrk="1" hangingPunct="1">
                <a:spcBef>
                  <a:spcPts val="400"/>
                </a:spcBef>
                <a:buClr>
                  <a:schemeClr val="accent1"/>
                </a:buClr>
                <a:buFont typeface="Wingdings" pitchFamily="2" charset="2"/>
                <a:buChar char="§"/>
                <a:defRPr/>
              </a:pPr>
              <a:endParaRPr lang="en-US" altLang="de-DE" b="0" dirty="0" smtClean="0">
                <a:solidFill>
                  <a:schemeClr val="hlin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3_DESY European XFE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Bildschirmpräsentation (4:3)</PresentationFormat>
  <Paragraphs>666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3_DESY European XFEL</vt:lpstr>
      <vt:lpstr>DCM1300 Production Status</vt:lpstr>
      <vt:lpstr>Drift Calibration Module (DCM)</vt:lpstr>
      <vt:lpstr>DCMv2: 2U 19“ Module</vt:lpstr>
      <vt:lpstr>DCMv2: FLASH ACC23 Operation</vt:lpstr>
      <vt:lpstr>DCMv2: FLASH Injector Hutch Operation</vt:lpstr>
      <vt:lpstr>DCMv2: Production Status / Open Issues</vt:lpstr>
      <vt:lpstr>DCMv2: Production Status / Open Issues</vt:lpstr>
      <vt:lpstr>DCMv2: Production Status / Open Issues</vt:lpstr>
      <vt:lpstr>DCMv2: Simplify the production</vt:lpstr>
      <vt:lpstr>Changes for production : Cable management </vt:lpstr>
      <vt:lpstr>TC, TEC1091, FMC(TC) or FMC (TMCB2)</vt:lpstr>
      <vt:lpstr>DCMv2: Simplify the sealing and costs</vt:lpstr>
      <vt:lpstr>DCM Summary</vt:lpstr>
      <vt:lpstr>Thanks for your attention!</vt:lpstr>
      <vt:lpstr>Backup Slides</vt:lpstr>
      <vt:lpstr>DCMv2: Simplify the production</vt:lpstr>
      <vt:lpstr>DCMv2: Temperature Stability</vt:lpstr>
      <vt:lpstr>DCMv2: Temperature Stability</vt:lpstr>
      <vt:lpstr>DCM Temperature Stability in the Testrack </vt:lpstr>
      <vt:lpstr>DCMv2: Temperature Operation Range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Ludwig, Frank</cp:lastModifiedBy>
  <cp:revision>2025</cp:revision>
  <cp:lastPrinted>2011-09-26T09:08:30Z</cp:lastPrinted>
  <dcterms:created xsi:type="dcterms:W3CDTF">2008-08-31T12:56:32Z</dcterms:created>
  <dcterms:modified xsi:type="dcterms:W3CDTF">2015-06-09T17:00:08Z</dcterms:modified>
</cp:coreProperties>
</file>