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63" r:id="rId2"/>
    <p:sldId id="272" r:id="rId3"/>
    <p:sldId id="269" r:id="rId4"/>
    <p:sldId id="273" r:id="rId5"/>
    <p:sldId id="271" r:id="rId6"/>
    <p:sldId id="268" r:id="rId7"/>
    <p:sldId id="274" r:id="rId8"/>
  </p:sldIdLst>
  <p:sldSz cx="9144000" cy="6858000" type="screen4x3"/>
  <p:notesSz cx="6794500" cy="9906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C9E9F"/>
    <a:srgbClr val="FFFFFF"/>
    <a:srgbClr val="DDDDDD"/>
    <a:srgbClr val="00A5EB"/>
    <a:srgbClr val="FFCC00"/>
    <a:srgbClr val="FF00FF"/>
    <a:srgbClr val="FFFF00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271" autoAdjust="0"/>
    <p:restoredTop sz="94822" autoAdjust="0"/>
  </p:normalViewPr>
  <p:slideViewPr>
    <p:cSldViewPr snapToGrid="0">
      <p:cViewPr varScale="1">
        <p:scale>
          <a:sx n="74" d="100"/>
          <a:sy n="74" d="100"/>
        </p:scale>
        <p:origin x="-1350" y="-90"/>
      </p:cViewPr>
      <p:guideLst>
        <p:guide orient="horz" pos="3816"/>
        <p:guide orient="horz" pos="167"/>
        <p:guide orient="horz" pos="616"/>
        <p:guide orient="horz" pos="2672"/>
        <p:guide orient="horz" pos="1165"/>
        <p:guide pos="5551"/>
        <p:guide pos="1551"/>
        <p:guide pos="4178"/>
        <p:guide pos="2927"/>
        <p:guide pos="2809"/>
        <p:guide pos="178"/>
        <p:guide pos="4299"/>
        <p:guide pos="1435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76" d="100"/>
          <a:sy n="76" d="100"/>
        </p:scale>
        <p:origin x="-2130" y="-96"/>
      </p:cViewPr>
      <p:guideLst>
        <p:guide orient="horz" pos="3120"/>
        <p:guide pos="214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GB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8100" y="0"/>
            <a:ext cx="294481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GB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0750" y="742950"/>
            <a:ext cx="4953000" cy="3714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15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05350"/>
            <a:ext cx="5435600" cy="445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Textmasterformate durch Klicken bearbeiten</a:t>
            </a:r>
          </a:p>
          <a:p>
            <a:pPr lvl="1"/>
            <a:r>
              <a:rPr lang="en-GB" smtClean="0"/>
              <a:t>Zweite Ebene</a:t>
            </a:r>
          </a:p>
          <a:p>
            <a:pPr lvl="2"/>
            <a:r>
              <a:rPr lang="en-GB" smtClean="0"/>
              <a:t>Dritte Ebene</a:t>
            </a:r>
          </a:p>
          <a:p>
            <a:pPr lvl="3"/>
            <a:r>
              <a:rPr lang="en-GB" smtClean="0"/>
              <a:t>Vierte Ebene</a:t>
            </a:r>
          </a:p>
          <a:p>
            <a:pPr lvl="4"/>
            <a:r>
              <a:rPr lang="en-GB" smtClean="0"/>
              <a:t>Fünfte Ebene</a:t>
            </a:r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09113"/>
            <a:ext cx="294481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GB"/>
          </a:p>
        </p:txBody>
      </p:sp>
      <p:sp>
        <p:nvSpPr>
          <p:cNvPr id="215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8100" y="9409113"/>
            <a:ext cx="294481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4736858A-39C2-4BA9-B2EA-2EBB3C5D7C04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903430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2434" name="Rectangle 2"/>
          <p:cNvSpPr>
            <a:spLocks noChangeArrowheads="1"/>
          </p:cNvSpPr>
          <p:nvPr/>
        </p:nvSpPr>
        <p:spPr bwMode="auto">
          <a:xfrm>
            <a:off x="0" y="0"/>
            <a:ext cx="9144000" cy="1254125"/>
          </a:xfrm>
          <a:prstGeom prst="rect">
            <a:avLst/>
          </a:prstGeom>
          <a:solidFill>
            <a:srgbClr val="00A6E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0243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92100" y="1363663"/>
            <a:ext cx="8520113" cy="485775"/>
          </a:xfrm>
        </p:spPr>
        <p:txBody>
          <a:bodyPr/>
          <a:lstStyle>
            <a:lvl1pPr marL="0" indent="0">
              <a:buFont typeface="Arial Black" pitchFamily="34" charset="0"/>
              <a:buNone/>
              <a:defRPr b="1">
                <a:solidFill>
                  <a:srgbClr val="F28E00"/>
                </a:solidFill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  <a:endParaRPr lang="en-GB" noProof="0" smtClean="0"/>
          </a:p>
        </p:txBody>
      </p:sp>
      <p:sp>
        <p:nvSpPr>
          <p:cNvPr id="402436" name="Rectangle 4"/>
          <p:cNvSpPr>
            <a:spLocks noGrp="1" noChangeArrowheads="1"/>
          </p:cNvSpPr>
          <p:nvPr>
            <p:ph type="ctrTitle" sz="quarter"/>
          </p:nvPr>
        </p:nvSpPr>
        <p:spPr>
          <a:xfrm>
            <a:off x="282575" y="0"/>
            <a:ext cx="8520113" cy="1266825"/>
          </a:xfrm>
        </p:spPr>
        <p:txBody>
          <a:bodyPr anchor="b"/>
          <a:lstStyle>
            <a:lvl1pPr>
              <a:lnSpc>
                <a:spcPct val="80000"/>
              </a:lnSpc>
              <a:defRPr sz="4000"/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en-GB" noProof="0" smtClean="0"/>
          </a:p>
        </p:txBody>
      </p:sp>
      <p:pic>
        <p:nvPicPr>
          <p:cNvPr id="402441" name="Picture 9" descr="DESY-Logo-cyan-RGB_ger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554" t="-4523" r="-13409"/>
          <a:stretch>
            <a:fillRect/>
          </a:stretch>
        </p:blipFill>
        <p:spPr bwMode="auto">
          <a:xfrm>
            <a:off x="7794625" y="5684838"/>
            <a:ext cx="1149350" cy="1027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2448" name="Text Box 16"/>
          <p:cNvSpPr txBox="1">
            <a:spLocks noChangeArrowheads="1"/>
          </p:cNvSpPr>
          <p:nvPr userDrawn="1"/>
        </p:nvSpPr>
        <p:spPr bwMode="auto">
          <a:xfrm>
            <a:off x="2003425" y="2481263"/>
            <a:ext cx="28559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de-DE"/>
          </a:p>
        </p:txBody>
      </p:sp>
      <p:pic>
        <p:nvPicPr>
          <p:cNvPr id="402453" name="Picture 21" descr="HG_LOGO_70_ENG_K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425" y="5949950"/>
            <a:ext cx="1473200" cy="598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494094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80200" y="103188"/>
            <a:ext cx="2132013" cy="56673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282575" y="103188"/>
            <a:ext cx="6245225" cy="56673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427927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743400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2836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282575" y="977900"/>
            <a:ext cx="4183063" cy="47926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18038" y="977900"/>
            <a:ext cx="4184650" cy="47926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176223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23389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905922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01806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32764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605965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1410" name="Rectangle 2"/>
          <p:cNvSpPr>
            <a:spLocks noChangeArrowheads="1"/>
          </p:cNvSpPr>
          <p:nvPr/>
        </p:nvSpPr>
        <p:spPr bwMode="auto">
          <a:xfrm>
            <a:off x="0" y="0"/>
            <a:ext cx="9144000" cy="744538"/>
          </a:xfrm>
          <a:prstGeom prst="rect">
            <a:avLst/>
          </a:prstGeom>
          <a:solidFill>
            <a:srgbClr val="00A6E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014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82575" y="977900"/>
            <a:ext cx="8520113" cy="4792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Textmasterformate durch Klicken bearbeiten</a:t>
            </a:r>
          </a:p>
          <a:p>
            <a:pPr lvl="1"/>
            <a:r>
              <a:rPr lang="en-GB" smtClean="0"/>
              <a:t>Zweite Ebene</a:t>
            </a:r>
          </a:p>
        </p:txBody>
      </p:sp>
      <p:sp>
        <p:nvSpPr>
          <p:cNvPr id="401412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292100" y="103188"/>
            <a:ext cx="8520113" cy="544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Titelmasterformat durch Klicken bearbeiten</a:t>
            </a:r>
          </a:p>
        </p:txBody>
      </p:sp>
      <p:sp>
        <p:nvSpPr>
          <p:cNvPr id="401413" name="Rectangle 5"/>
          <p:cNvSpPr>
            <a:spLocks noChangeArrowheads="1"/>
          </p:cNvSpPr>
          <p:nvPr/>
        </p:nvSpPr>
        <p:spPr bwMode="auto">
          <a:xfrm>
            <a:off x="282575" y="6280150"/>
            <a:ext cx="7593013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Ins="0" anchor="ctr"/>
          <a:lstStyle/>
          <a:p>
            <a:pPr algn="r" eaLnBrk="1" hangingPunct="1"/>
            <a:r>
              <a:rPr lang="en-GB" sz="900" b="1" dirty="0" smtClean="0">
                <a:solidFill>
                  <a:schemeClr val="bg2"/>
                </a:solidFill>
              </a:rPr>
              <a:t>Julien Branlard </a:t>
            </a:r>
            <a:r>
              <a:rPr lang="en-GB" sz="900" dirty="0" smtClean="0">
                <a:solidFill>
                  <a:schemeClr val="bg2"/>
                </a:solidFill>
              </a:rPr>
              <a:t> </a:t>
            </a:r>
            <a:r>
              <a:rPr lang="en-GB" sz="900" dirty="0">
                <a:solidFill>
                  <a:schemeClr val="bg2"/>
                </a:solidFill>
              </a:rPr>
              <a:t>|  </a:t>
            </a:r>
            <a:r>
              <a:rPr lang="en-GB" sz="900" dirty="0" smtClean="0">
                <a:solidFill>
                  <a:schemeClr val="bg2"/>
                </a:solidFill>
              </a:rPr>
              <a:t>LLRF module production for XFEL  </a:t>
            </a:r>
            <a:r>
              <a:rPr lang="en-GB" sz="900" dirty="0">
                <a:solidFill>
                  <a:schemeClr val="bg2"/>
                </a:solidFill>
              </a:rPr>
              <a:t>|  </a:t>
            </a:r>
            <a:r>
              <a:rPr lang="en-GB" sz="900" dirty="0" smtClean="0">
                <a:solidFill>
                  <a:schemeClr val="bg2"/>
                </a:solidFill>
              </a:rPr>
              <a:t>11.6.2015  </a:t>
            </a:r>
            <a:r>
              <a:rPr lang="en-GB" sz="900" dirty="0">
                <a:solidFill>
                  <a:schemeClr val="bg2"/>
                </a:solidFill>
              </a:rPr>
              <a:t>|  </a:t>
            </a:r>
            <a:r>
              <a:rPr lang="en-GB" sz="900" b="1" dirty="0">
                <a:solidFill>
                  <a:schemeClr val="bg2"/>
                </a:solidFill>
              </a:rPr>
              <a:t>Page </a:t>
            </a:r>
            <a:fld id="{ABA098E9-E6EE-44BF-9612-6777A6DF1330}" type="slidenum">
              <a:rPr lang="en-GB" sz="900" b="1">
                <a:solidFill>
                  <a:schemeClr val="bg2"/>
                </a:solidFill>
              </a:rPr>
              <a:pPr algn="r" eaLnBrk="1" hangingPunct="1"/>
              <a:t>‹#›</a:t>
            </a:fld>
            <a:endParaRPr lang="en-GB" sz="900" b="1" dirty="0">
              <a:solidFill>
                <a:schemeClr val="bg2"/>
              </a:solidFill>
            </a:endParaRPr>
          </a:p>
        </p:txBody>
      </p:sp>
      <p:pic>
        <p:nvPicPr>
          <p:cNvPr id="401418" name="Picture 10" descr="DESY-Logo-cyan-RGB_ger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9424" t="-7854" r="-18587" b="-12566"/>
          <a:stretch>
            <a:fillRect/>
          </a:stretch>
        </p:blipFill>
        <p:spPr bwMode="auto">
          <a:xfrm>
            <a:off x="8035925" y="6099175"/>
            <a:ext cx="776288" cy="730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9pPr>
    </p:titleStyle>
    <p:bodyStyle>
      <a:lvl1pPr marL="265113" indent="-265113" algn="l" rtl="0" eaLnBrk="1" fontAlgn="base" hangingPunct="1">
        <a:spcBef>
          <a:spcPct val="0"/>
        </a:spcBef>
        <a:spcAft>
          <a:spcPct val="50000"/>
        </a:spcAft>
        <a:buClr>
          <a:srgbClr val="F28E00"/>
        </a:buClr>
        <a:buFont typeface="Arial Black" pitchFamily="34" charset="0"/>
        <a:buChar char="&gt;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628650" indent="-184150" algn="l" rtl="0" eaLnBrk="1" fontAlgn="base" hangingPunct="1">
        <a:spcBef>
          <a:spcPct val="0"/>
        </a:spcBef>
        <a:spcAft>
          <a:spcPct val="5000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2pPr>
      <a:lvl3pPr marL="1236663" indent="-228600" algn="l" rtl="0" eaLnBrk="1" fontAlgn="base" hangingPunct="1">
        <a:spcBef>
          <a:spcPct val="0"/>
        </a:spcBef>
        <a:spcAft>
          <a:spcPct val="0"/>
        </a:spcAft>
        <a:buClr>
          <a:srgbClr val="FF9900"/>
        </a:buClr>
        <a:buFont typeface="Arial Black" pitchFamily="34" charset="0"/>
        <a:defRPr sz="1200">
          <a:solidFill>
            <a:schemeClr val="tx1"/>
          </a:solidFill>
          <a:latin typeface="+mn-lt"/>
        </a:defRPr>
      </a:lvl3pPr>
      <a:lvl4pPr marL="1644650" indent="-228600" algn="l" rtl="0" eaLnBrk="1" fontAlgn="base" hangingPunct="1">
        <a:spcBef>
          <a:spcPct val="0"/>
        </a:spcBef>
        <a:spcAft>
          <a:spcPct val="0"/>
        </a:spcAft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73" name="Rectangle 29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/>
              <a:t>LLRF </a:t>
            </a:r>
            <a:r>
              <a:rPr lang="de-DE" dirty="0" err="1"/>
              <a:t>module</a:t>
            </a:r>
            <a:r>
              <a:rPr lang="de-DE" dirty="0"/>
              <a:t> </a:t>
            </a:r>
            <a:r>
              <a:rPr lang="de-DE" dirty="0" err="1"/>
              <a:t>production</a:t>
            </a:r>
            <a:r>
              <a:rPr lang="de-DE" dirty="0"/>
              <a:t> for </a:t>
            </a:r>
            <a:r>
              <a:rPr lang="de-DE" dirty="0" smtClean="0"/>
              <a:t>XFEL</a:t>
            </a:r>
            <a:endParaRPr lang="de-DE" dirty="0"/>
          </a:p>
        </p:txBody>
      </p:sp>
      <p:sp>
        <p:nvSpPr>
          <p:cNvPr id="185374" name="Rectangle 30"/>
          <p:cNvSpPr>
            <a:spLocks noGrp="1" noChangeArrowheads="1"/>
          </p:cNvSpPr>
          <p:nvPr>
            <p:ph type="subTitle" idx="1"/>
          </p:nvPr>
        </p:nvSpPr>
        <p:spPr>
          <a:xfrm>
            <a:off x="282575" y="1363663"/>
            <a:ext cx="8529638" cy="485775"/>
          </a:xfrm>
        </p:spPr>
        <p:txBody>
          <a:bodyPr/>
          <a:lstStyle/>
          <a:p>
            <a:r>
              <a:rPr lang="en-US" dirty="0"/>
              <a:t>2015 MSK collaboration workshop</a:t>
            </a:r>
          </a:p>
        </p:txBody>
      </p:sp>
      <p:sp>
        <p:nvSpPr>
          <p:cNvPr id="185379" name="Text Box 35"/>
          <p:cNvSpPr txBox="1">
            <a:spLocks noChangeArrowheads="1"/>
          </p:cNvSpPr>
          <p:nvPr/>
        </p:nvSpPr>
        <p:spPr bwMode="auto">
          <a:xfrm>
            <a:off x="4646613" y="4356100"/>
            <a:ext cx="41656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de-DE" dirty="0" smtClean="0">
                <a:solidFill>
                  <a:srgbClr val="00A5EB"/>
                </a:solidFill>
              </a:rPr>
              <a:t>Julien Branlard</a:t>
            </a:r>
          </a:p>
          <a:p>
            <a:r>
              <a:rPr lang="de-DE" dirty="0" smtClean="0"/>
              <a:t>LLRF </a:t>
            </a:r>
            <a:r>
              <a:rPr lang="de-DE" dirty="0" err="1" smtClean="0"/>
              <a:t>module</a:t>
            </a:r>
            <a:r>
              <a:rPr lang="de-DE" dirty="0" smtClean="0"/>
              <a:t> </a:t>
            </a:r>
            <a:r>
              <a:rPr lang="de-DE" dirty="0" err="1" smtClean="0"/>
              <a:t>production</a:t>
            </a:r>
            <a:r>
              <a:rPr lang="de-DE" dirty="0" smtClean="0"/>
              <a:t> for XFEL</a:t>
            </a:r>
          </a:p>
          <a:p>
            <a:r>
              <a:rPr lang="de-DE" dirty="0" smtClean="0"/>
              <a:t>ISE, </a:t>
            </a:r>
            <a:r>
              <a:rPr lang="de-DE" dirty="0" err="1" smtClean="0"/>
              <a:t>Warsaw</a:t>
            </a:r>
            <a:r>
              <a:rPr lang="de-DE" dirty="0" smtClean="0"/>
              <a:t>, 11.6.2015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deserves our attention </a:t>
            </a:r>
            <a:br>
              <a:rPr lang="en-US" dirty="0" smtClean="0"/>
            </a:br>
            <a:r>
              <a:rPr lang="en-US" sz="1800" dirty="0" smtClean="0"/>
              <a:t>(a.k.a. what keeps me up at night)</a:t>
            </a:r>
            <a:endParaRPr lang="en-US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/>
          <a:lstStyle/>
          <a:p>
            <a:pPr>
              <a:lnSpc>
                <a:spcPts val="1600"/>
              </a:lnSpc>
            </a:pPr>
            <a:r>
              <a:rPr lang="en-US" sz="1800" dirty="0"/>
              <a:t>REFM</a:t>
            </a:r>
          </a:p>
          <a:p>
            <a:pPr lvl="1">
              <a:lnSpc>
                <a:spcPts val="1600"/>
              </a:lnSpc>
            </a:pPr>
            <a:r>
              <a:rPr lang="en-US" sz="1400" dirty="0"/>
              <a:t>REFM-OPT production (1</a:t>
            </a:r>
            <a:r>
              <a:rPr lang="en-US" sz="1400" baseline="30000" dirty="0"/>
              <a:t>st</a:t>
            </a:r>
            <a:r>
              <a:rPr lang="en-US" sz="1400" dirty="0"/>
              <a:t> dummy) + tests</a:t>
            </a:r>
          </a:p>
          <a:p>
            <a:pPr lvl="1">
              <a:lnSpc>
                <a:spcPts val="1600"/>
              </a:lnSpc>
            </a:pPr>
            <a:r>
              <a:rPr lang="en-US" sz="1400" dirty="0"/>
              <a:t>REFM chassis mechanical </a:t>
            </a:r>
            <a:r>
              <a:rPr lang="en-US" sz="1400" dirty="0" smtClean="0"/>
              <a:t>design</a:t>
            </a:r>
          </a:p>
          <a:p>
            <a:pPr lvl="1">
              <a:lnSpc>
                <a:spcPts val="1600"/>
              </a:lnSpc>
            </a:pPr>
            <a:r>
              <a:rPr lang="en-US" sz="1400" dirty="0" smtClean="0"/>
              <a:t>Bridge the installation gap</a:t>
            </a:r>
            <a:endParaRPr lang="en-US" sz="1400" dirty="0"/>
          </a:p>
          <a:p>
            <a:pPr lvl="1">
              <a:lnSpc>
                <a:spcPts val="1600"/>
              </a:lnSpc>
            </a:pPr>
            <a:r>
              <a:rPr lang="en-US" sz="1400" dirty="0"/>
              <a:t>Production strategy, quality </a:t>
            </a:r>
            <a:r>
              <a:rPr lang="en-US" sz="1400" dirty="0" smtClean="0"/>
              <a:t>control, installation</a:t>
            </a:r>
          </a:p>
          <a:p>
            <a:pPr>
              <a:lnSpc>
                <a:spcPts val="1600"/>
              </a:lnSpc>
            </a:pPr>
            <a:r>
              <a:rPr lang="en-US" sz="1800" dirty="0"/>
              <a:t>Support modules (TMCB/FRED)</a:t>
            </a:r>
          </a:p>
          <a:p>
            <a:pPr lvl="1">
              <a:lnSpc>
                <a:spcPts val="1600"/>
              </a:lnSpc>
            </a:pPr>
            <a:r>
              <a:rPr lang="en-US" sz="1400" dirty="0"/>
              <a:t>TMCB + backplane fully tested</a:t>
            </a:r>
          </a:p>
          <a:p>
            <a:pPr lvl="1">
              <a:lnSpc>
                <a:spcPts val="1600"/>
              </a:lnSpc>
            </a:pPr>
            <a:r>
              <a:rPr lang="en-US" sz="1400" dirty="0"/>
              <a:t>FRED production and </a:t>
            </a:r>
            <a:r>
              <a:rPr lang="en-US" sz="1400" dirty="0" smtClean="0"/>
              <a:t>compatibility</a:t>
            </a:r>
          </a:p>
          <a:p>
            <a:pPr>
              <a:lnSpc>
                <a:spcPts val="1600"/>
              </a:lnSpc>
            </a:pPr>
            <a:r>
              <a:rPr lang="en-US" sz="1800" dirty="0" smtClean="0"/>
              <a:t>DCM</a:t>
            </a:r>
            <a:r>
              <a:rPr lang="en-US" sz="1800" dirty="0"/>
              <a:t>: </a:t>
            </a:r>
          </a:p>
          <a:p>
            <a:pPr lvl="1">
              <a:lnSpc>
                <a:spcPts val="1600"/>
              </a:lnSpc>
            </a:pPr>
            <a:r>
              <a:rPr lang="en-US" sz="1400" dirty="0"/>
              <a:t>Finalizing product (temp. controller)</a:t>
            </a:r>
          </a:p>
          <a:p>
            <a:pPr lvl="1">
              <a:lnSpc>
                <a:spcPts val="1600"/>
              </a:lnSpc>
            </a:pPr>
            <a:r>
              <a:rPr lang="en-US" sz="1400" dirty="0"/>
              <a:t>Production strategy (ZE?)</a:t>
            </a:r>
          </a:p>
          <a:p>
            <a:pPr lvl="1">
              <a:lnSpc>
                <a:spcPts val="1600"/>
              </a:lnSpc>
            </a:pPr>
            <a:r>
              <a:rPr lang="en-US" sz="1400" dirty="0"/>
              <a:t>Test procedure + setup + </a:t>
            </a:r>
            <a:r>
              <a:rPr lang="en-US" sz="1400" dirty="0" smtClean="0"/>
              <a:t>report</a:t>
            </a:r>
          </a:p>
          <a:p>
            <a:pPr>
              <a:lnSpc>
                <a:spcPts val="1600"/>
              </a:lnSpc>
            </a:pPr>
            <a:r>
              <a:rPr lang="en-US" sz="1800" dirty="0"/>
              <a:t>PSM</a:t>
            </a:r>
          </a:p>
          <a:p>
            <a:pPr lvl="1">
              <a:lnSpc>
                <a:spcPts val="1600"/>
              </a:lnSpc>
            </a:pPr>
            <a:r>
              <a:rPr lang="en-US" sz="1400" dirty="0"/>
              <a:t>System integration</a:t>
            </a:r>
          </a:p>
          <a:p>
            <a:pPr lvl="1">
              <a:lnSpc>
                <a:spcPts val="1600"/>
              </a:lnSpc>
            </a:pPr>
            <a:r>
              <a:rPr lang="en-US" sz="1400" dirty="0"/>
              <a:t>Increase production </a:t>
            </a:r>
            <a:r>
              <a:rPr lang="en-US" sz="1400" dirty="0" smtClean="0"/>
              <a:t>rate</a:t>
            </a:r>
            <a:endParaRPr lang="en-US" sz="1400" dirty="0"/>
          </a:p>
          <a:p>
            <a:pPr marL="444500" lvl="1" indent="0">
              <a:lnSpc>
                <a:spcPts val="1600"/>
              </a:lnSpc>
              <a:buNone/>
            </a:pPr>
            <a:endParaRPr lang="en-US" sz="1400" dirty="0" smtClean="0"/>
          </a:p>
          <a:p>
            <a:pPr>
              <a:lnSpc>
                <a:spcPts val="1600"/>
              </a:lnSpc>
            </a:pPr>
            <a:r>
              <a:rPr lang="en-US" sz="1800" dirty="0" smtClean="0"/>
              <a:t>HOM and KLM </a:t>
            </a:r>
          </a:p>
          <a:p>
            <a:pPr lvl="1">
              <a:lnSpc>
                <a:spcPts val="1600"/>
              </a:lnSpc>
            </a:pPr>
            <a:r>
              <a:rPr lang="en-US" sz="1400" dirty="0" smtClean="0"/>
              <a:t>Board development, production, testing</a:t>
            </a:r>
          </a:p>
          <a:p>
            <a:pPr lvl="1">
              <a:lnSpc>
                <a:spcPts val="1600"/>
              </a:lnSpc>
            </a:pPr>
            <a:r>
              <a:rPr lang="en-US" sz="1400" dirty="0" smtClean="0"/>
              <a:t>DS800</a:t>
            </a:r>
          </a:p>
          <a:p>
            <a:pPr lvl="1">
              <a:lnSpc>
                <a:spcPts val="1600"/>
              </a:lnSpc>
            </a:pPr>
            <a:r>
              <a:rPr lang="en-US" sz="1400" dirty="0" smtClean="0"/>
              <a:t>KLM-RTM</a:t>
            </a:r>
          </a:p>
          <a:p>
            <a:pPr lvl="1">
              <a:lnSpc>
                <a:spcPts val="1600"/>
              </a:lnSpc>
            </a:pPr>
            <a:r>
              <a:rPr lang="en-US" sz="1400" dirty="0" smtClean="0"/>
              <a:t>HOM-RTM</a:t>
            </a:r>
            <a:endParaRPr lang="en-US" sz="1800" dirty="0" smtClean="0"/>
          </a:p>
          <a:p>
            <a:pPr>
              <a:lnSpc>
                <a:spcPts val="1600"/>
              </a:lnSpc>
            </a:pPr>
            <a:r>
              <a:rPr lang="en-US" sz="1800" dirty="0" smtClean="0"/>
              <a:t>MO</a:t>
            </a:r>
            <a:endParaRPr lang="en-US" sz="1800" dirty="0"/>
          </a:p>
          <a:p>
            <a:pPr lvl="1">
              <a:lnSpc>
                <a:spcPts val="1600"/>
              </a:lnSpc>
            </a:pPr>
            <a:r>
              <a:rPr lang="en-US" sz="1400" dirty="0"/>
              <a:t>1 channel generation</a:t>
            </a:r>
          </a:p>
          <a:p>
            <a:pPr lvl="1">
              <a:lnSpc>
                <a:spcPts val="1600"/>
              </a:lnSpc>
            </a:pPr>
            <a:r>
              <a:rPr lang="en-US" sz="1400" dirty="0"/>
              <a:t>Redundancy controller and switch</a:t>
            </a:r>
          </a:p>
          <a:p>
            <a:pPr lvl="1">
              <a:lnSpc>
                <a:spcPts val="1600"/>
              </a:lnSpc>
            </a:pPr>
            <a:r>
              <a:rPr lang="en-US" sz="1400" dirty="0" smtClean="0"/>
              <a:t>Software</a:t>
            </a:r>
          </a:p>
          <a:p>
            <a:pPr>
              <a:lnSpc>
                <a:spcPts val="1600"/>
              </a:lnSpc>
            </a:pPr>
            <a:r>
              <a:rPr lang="en-US" sz="1800" dirty="0" smtClean="0"/>
              <a:t>PZ16M</a:t>
            </a:r>
          </a:p>
          <a:p>
            <a:pPr lvl="1">
              <a:lnSpc>
                <a:spcPts val="1600"/>
              </a:lnSpc>
            </a:pPr>
            <a:r>
              <a:rPr lang="en-US" sz="1400" dirty="0" smtClean="0"/>
              <a:t>Speed up development</a:t>
            </a:r>
          </a:p>
          <a:p>
            <a:pPr lvl="1">
              <a:lnSpc>
                <a:spcPts val="1600"/>
              </a:lnSpc>
            </a:pPr>
            <a:r>
              <a:rPr lang="en-US" sz="1400" dirty="0" smtClean="0"/>
              <a:t>Test PEM</a:t>
            </a:r>
          </a:p>
          <a:p>
            <a:pPr lvl="1">
              <a:lnSpc>
                <a:spcPts val="1600"/>
              </a:lnSpc>
            </a:pPr>
            <a:r>
              <a:rPr lang="en-US" sz="1400" dirty="0" smtClean="0"/>
              <a:t>Finalize test stand</a:t>
            </a:r>
          </a:p>
          <a:p>
            <a:pPr lvl="1">
              <a:lnSpc>
                <a:spcPts val="1600"/>
              </a:lnSpc>
            </a:pPr>
            <a:endParaRPr lang="en-US" sz="1400" dirty="0"/>
          </a:p>
          <a:p>
            <a:pPr lvl="1">
              <a:lnSpc>
                <a:spcPts val="1600"/>
              </a:lnSpc>
            </a:pPr>
            <a:endParaRPr lang="en-US" sz="1400" dirty="0" smtClean="0"/>
          </a:p>
          <a:p>
            <a:pPr lvl="1">
              <a:lnSpc>
                <a:spcPts val="1600"/>
              </a:lnSpc>
            </a:pPr>
            <a:endParaRPr lang="en-US" sz="1400" dirty="0"/>
          </a:p>
        </p:txBody>
      </p:sp>
      <p:pic>
        <p:nvPicPr>
          <p:cNvPr id="4" name="Picture 3" descr="http://online.darton.edu/images/schedule-an-appointment.jpe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7611" b="13503"/>
          <a:stretch/>
        </p:blipFill>
        <p:spPr bwMode="auto">
          <a:xfrm>
            <a:off x="80678" y="5840521"/>
            <a:ext cx="710194" cy="9363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56955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6" end="2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7" end="2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8" end="2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6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977" y="902960"/>
            <a:ext cx="3969488" cy="40986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RED</a:t>
            </a:r>
            <a:r>
              <a:rPr lang="en-US" dirty="0" smtClean="0"/>
              <a:t> list</a:t>
            </a:r>
            <a:endParaRPr lang="en-US" dirty="0"/>
          </a:p>
        </p:txBody>
      </p:sp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8466" y="871871"/>
            <a:ext cx="4341439" cy="41608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600893" y="5328691"/>
            <a:ext cx="95410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+ MO</a:t>
            </a:r>
          </a:p>
          <a:p>
            <a:r>
              <a:rPr lang="en-US" dirty="0" smtClean="0"/>
              <a:t>+ cables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 bwMode="auto">
          <a:xfrm>
            <a:off x="1970567" y="1694122"/>
            <a:ext cx="2317897" cy="311888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Arial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1970566" y="2147776"/>
            <a:ext cx="2317899" cy="2197395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Arial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1970566" y="4345172"/>
            <a:ext cx="2317898" cy="187842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Arial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6553199" y="2583712"/>
            <a:ext cx="2516706" cy="549347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Arial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6553199" y="4164420"/>
            <a:ext cx="2516706" cy="180752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Arial" charset="0"/>
            </a:endParaRPr>
          </a:p>
        </p:txBody>
      </p:sp>
      <p:pic>
        <p:nvPicPr>
          <p:cNvPr id="16" name="Picture 15" descr="http://online.darton.edu/images/schedule-an-appointment.jpe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7611" b="13503"/>
          <a:stretch/>
        </p:blipFill>
        <p:spPr bwMode="auto">
          <a:xfrm>
            <a:off x="88298" y="5901690"/>
            <a:ext cx="710194" cy="9363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19970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Injector </a:t>
            </a:r>
            <a:r>
              <a:rPr lang="en-US" dirty="0" smtClean="0"/>
              <a:t>Installation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Rack installation for 1.3 GHz in July</a:t>
            </a:r>
          </a:p>
          <a:p>
            <a:pPr lvl="1"/>
            <a:r>
              <a:rPr lang="en-US" dirty="0"/>
              <a:t>DCM13 (2x)</a:t>
            </a:r>
          </a:p>
          <a:p>
            <a:pPr lvl="1"/>
            <a:r>
              <a:rPr lang="en-US" dirty="0"/>
              <a:t>REFM-OPT (1x)</a:t>
            </a:r>
          </a:p>
          <a:p>
            <a:pPr lvl="1"/>
            <a:r>
              <a:rPr lang="en-US" dirty="0"/>
              <a:t>REFM-INJ (1x)</a:t>
            </a:r>
          </a:p>
          <a:p>
            <a:pPr lvl="1"/>
            <a:r>
              <a:rPr lang="en-US" dirty="0"/>
              <a:t>PZ16M (1x)</a:t>
            </a:r>
          </a:p>
          <a:p>
            <a:pPr lvl="1"/>
            <a:r>
              <a:rPr lang="en-US" dirty="0"/>
              <a:t>M/S switch (</a:t>
            </a:r>
            <a:r>
              <a:rPr lang="en-US" dirty="0" smtClean="0"/>
              <a:t>2x)</a:t>
            </a:r>
          </a:p>
          <a:p>
            <a:r>
              <a:rPr lang="en-US" dirty="0" smtClean="0"/>
              <a:t>Rack installation of 3.9 GHz in August/September</a:t>
            </a:r>
          </a:p>
          <a:p>
            <a:pPr lvl="1"/>
            <a:r>
              <a:rPr lang="en-US" dirty="0"/>
              <a:t>DCM39 (1x)</a:t>
            </a:r>
          </a:p>
          <a:p>
            <a:pPr lvl="1"/>
            <a:r>
              <a:rPr lang="en-US" dirty="0"/>
              <a:t>LOGM39 (2x)</a:t>
            </a:r>
          </a:p>
          <a:p>
            <a:pPr lvl="1"/>
            <a:r>
              <a:rPr lang="en-US" dirty="0"/>
              <a:t>REFM39 (1x)</a:t>
            </a:r>
          </a:p>
          <a:p>
            <a:pPr lvl="1"/>
            <a:r>
              <a:rPr lang="en-US" dirty="0"/>
              <a:t>VM39 (2x)</a:t>
            </a:r>
          </a:p>
          <a:p>
            <a:pPr lvl="1"/>
            <a:r>
              <a:rPr lang="en-US" dirty="0"/>
              <a:t>DWC39 (6x)</a:t>
            </a:r>
          </a:p>
          <a:p>
            <a:endParaRPr lang="de-DE" dirty="0"/>
          </a:p>
        </p:txBody>
      </p:sp>
      <p:sp>
        <p:nvSpPr>
          <p:cNvPr id="4" name="TextBox 3"/>
          <p:cNvSpPr txBox="1"/>
          <p:nvPr/>
        </p:nvSpPr>
        <p:spPr>
          <a:xfrm>
            <a:off x="6709894" y="2073499"/>
            <a:ext cx="1451038" cy="461665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2400" dirty="0" smtClean="0"/>
              <a:t>PLAN B?</a:t>
            </a:r>
            <a:endParaRPr lang="de-DE" sz="2400" dirty="0"/>
          </a:p>
        </p:txBody>
      </p:sp>
    </p:spTree>
    <p:extLst>
      <p:ext uri="{BB962C8B-B14F-4D97-AF65-F5344CB8AC3E}">
        <p14:creationId xmlns:p14="http://schemas.microsoft.com/office/powerpoint/2010/main" val="2963709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Accelerated cryomodule production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1188"/>
          <a:stretch/>
        </p:blipFill>
        <p:spPr bwMode="auto">
          <a:xfrm>
            <a:off x="-620464" y="636135"/>
            <a:ext cx="10482921" cy="54870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 descr="http://online.darton.edu/images/schedule-an-appointment.jpe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7611" b="13503"/>
          <a:stretch/>
        </p:blipFill>
        <p:spPr bwMode="auto">
          <a:xfrm>
            <a:off x="88298" y="5901690"/>
            <a:ext cx="710194" cy="9363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42956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Typical XTL LLRF rack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19” modules</a:t>
            </a:r>
          </a:p>
          <a:p>
            <a:pPr lvl="1">
              <a:lnSpc>
                <a:spcPts val="1400"/>
              </a:lnSpc>
            </a:pPr>
            <a:r>
              <a:rPr lang="en-US" sz="1400" dirty="0" smtClean="0"/>
              <a:t>1x DCM</a:t>
            </a:r>
          </a:p>
          <a:p>
            <a:pPr lvl="1">
              <a:lnSpc>
                <a:spcPts val="1400"/>
              </a:lnSpc>
            </a:pPr>
            <a:r>
              <a:rPr lang="en-US" sz="1400" dirty="0" smtClean="0"/>
              <a:t>1x REFM</a:t>
            </a:r>
          </a:p>
          <a:p>
            <a:pPr lvl="1">
              <a:lnSpc>
                <a:spcPts val="1400"/>
              </a:lnSpc>
            </a:pPr>
            <a:r>
              <a:rPr lang="en-US" sz="1400" dirty="0" smtClean="0"/>
              <a:t>1x LOGM (INJ, L1, L2 only)</a:t>
            </a:r>
          </a:p>
          <a:p>
            <a:pPr lvl="1">
              <a:lnSpc>
                <a:spcPts val="1400"/>
              </a:lnSpc>
            </a:pPr>
            <a:r>
              <a:rPr lang="en-US" sz="1400" dirty="0" smtClean="0"/>
              <a:t>1x PSM</a:t>
            </a:r>
          </a:p>
          <a:p>
            <a:pPr lvl="1">
              <a:lnSpc>
                <a:spcPts val="1400"/>
              </a:lnSpc>
            </a:pPr>
            <a:r>
              <a:rPr lang="en-US" sz="1400" dirty="0" smtClean="0"/>
              <a:t>1x PZ16M</a:t>
            </a:r>
          </a:p>
          <a:p>
            <a:r>
              <a:rPr lang="en-US" dirty="0" smtClean="0"/>
              <a:t>MTCA system</a:t>
            </a:r>
          </a:p>
          <a:p>
            <a:pPr lvl="1">
              <a:lnSpc>
                <a:spcPts val="1400"/>
              </a:lnSpc>
            </a:pPr>
            <a:r>
              <a:rPr lang="en-US" sz="1400" dirty="0" smtClean="0"/>
              <a:t>2x </a:t>
            </a:r>
            <a:r>
              <a:rPr lang="en-US" sz="1400" dirty="0" err="1" smtClean="0"/>
              <a:t>uPM</a:t>
            </a:r>
            <a:endParaRPr lang="en-US" sz="1400" dirty="0" smtClean="0"/>
          </a:p>
          <a:p>
            <a:pPr lvl="1">
              <a:lnSpc>
                <a:spcPts val="1400"/>
              </a:lnSpc>
            </a:pPr>
            <a:r>
              <a:rPr lang="en-US" sz="1400" dirty="0" smtClean="0"/>
              <a:t>CPU / MCH (MCH-RTM)</a:t>
            </a:r>
          </a:p>
          <a:p>
            <a:pPr lvl="1">
              <a:lnSpc>
                <a:spcPts val="1400"/>
              </a:lnSpc>
            </a:pPr>
            <a:r>
              <a:rPr lang="en-US" sz="1400" dirty="0" smtClean="0"/>
              <a:t>1x x2timer / timer-RTM</a:t>
            </a:r>
          </a:p>
          <a:p>
            <a:pPr lvl="1">
              <a:lnSpc>
                <a:spcPts val="1400"/>
              </a:lnSpc>
            </a:pPr>
            <a:r>
              <a:rPr lang="en-US" sz="1400" dirty="0" smtClean="0"/>
              <a:t>1x TCK7 / VM (CLK-FT)</a:t>
            </a:r>
          </a:p>
          <a:p>
            <a:pPr lvl="1">
              <a:lnSpc>
                <a:spcPts val="1400"/>
              </a:lnSpc>
            </a:pPr>
            <a:r>
              <a:rPr lang="en-US" sz="1400" dirty="0" smtClean="0"/>
              <a:t>1x DAMC02(</a:t>
            </a:r>
            <a:r>
              <a:rPr lang="en-US" sz="1400" dirty="0" err="1" smtClean="0"/>
              <a:t>radmon</a:t>
            </a:r>
            <a:r>
              <a:rPr lang="en-US" sz="1400" dirty="0" smtClean="0"/>
              <a:t>) / MPS-RTM</a:t>
            </a:r>
          </a:p>
          <a:p>
            <a:pPr lvl="1">
              <a:lnSpc>
                <a:spcPts val="1400"/>
              </a:lnSpc>
            </a:pPr>
            <a:r>
              <a:rPr lang="en-US" sz="1400" dirty="0" smtClean="0"/>
              <a:t>1x DS800 / HOM-RTM</a:t>
            </a:r>
          </a:p>
          <a:p>
            <a:pPr lvl="1">
              <a:lnSpc>
                <a:spcPts val="1400"/>
              </a:lnSpc>
            </a:pPr>
            <a:r>
              <a:rPr lang="en-US" sz="1400" dirty="0" smtClean="0"/>
              <a:t>1x DS800 / KLM-RTM</a:t>
            </a:r>
          </a:p>
          <a:p>
            <a:pPr lvl="1">
              <a:lnSpc>
                <a:spcPts val="1400"/>
              </a:lnSpc>
            </a:pPr>
            <a:r>
              <a:rPr lang="en-US" sz="1400" dirty="0" smtClean="0"/>
              <a:t>6x </a:t>
            </a:r>
            <a:r>
              <a:rPr lang="en-US" sz="1400" dirty="0" err="1" smtClean="0"/>
              <a:t>uADC</a:t>
            </a:r>
            <a:r>
              <a:rPr lang="en-US" sz="1400" dirty="0" smtClean="0"/>
              <a:t> / </a:t>
            </a:r>
            <a:r>
              <a:rPr lang="en-US" sz="1400" dirty="0" err="1" smtClean="0"/>
              <a:t>uDWC</a:t>
            </a:r>
            <a:endParaRPr lang="en-US" sz="1400" dirty="0" smtClean="0"/>
          </a:p>
          <a:p>
            <a:pPr lvl="1">
              <a:lnSpc>
                <a:spcPts val="1400"/>
              </a:lnSpc>
            </a:pPr>
            <a:r>
              <a:rPr lang="en-US" sz="1400" dirty="0" smtClean="0"/>
              <a:t>1x </a:t>
            </a:r>
            <a:r>
              <a:rPr lang="en-US" sz="1400" dirty="0" err="1" smtClean="0"/>
              <a:t>uLOG</a:t>
            </a:r>
            <a:r>
              <a:rPr lang="en-US" sz="1400" dirty="0" smtClean="0"/>
              <a:t> (L3 only)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4167" y="815164"/>
            <a:ext cx="1903683" cy="51176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 descr="D:\IPAC15\talk\work files\TUAD3-fig3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43630" y="3725140"/>
            <a:ext cx="2881370" cy="220771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 bwMode="auto">
          <a:xfrm>
            <a:off x="5110716" y="4323907"/>
            <a:ext cx="273599" cy="971107"/>
          </a:xfrm>
          <a:prstGeom prst="rect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940596" y="3315670"/>
            <a:ext cx="14460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accent1"/>
                </a:solidFill>
              </a:rPr>
              <a:t>x50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185403" y="6077848"/>
            <a:ext cx="771886" cy="666614"/>
            <a:chOff x="5423243" y="1079982"/>
            <a:chExt cx="2044718" cy="1920257"/>
          </a:xfrm>
        </p:grpSpPr>
        <p:pic>
          <p:nvPicPr>
            <p:cNvPr id="10" name="Picture 9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769" b="7399"/>
            <a:stretch/>
          </p:blipFill>
          <p:spPr>
            <a:xfrm>
              <a:off x="5423243" y="1079983"/>
              <a:ext cx="2044718" cy="1920256"/>
            </a:xfrm>
            <a:prstGeom prst="rect">
              <a:avLst/>
            </a:prstGeom>
          </p:spPr>
        </p:pic>
        <p:pic>
          <p:nvPicPr>
            <p:cNvPr id="11" name="Picture 2" descr="D:\Talks\images\XFEL-on.pn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502586" y="1079982"/>
              <a:ext cx="614494" cy="60862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4" name="Rectangle 3"/>
          <p:cNvSpPr/>
          <p:nvPr/>
        </p:nvSpPr>
        <p:spPr bwMode="auto">
          <a:xfrm>
            <a:off x="7719237" y="1424763"/>
            <a:ext cx="496186" cy="26227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15584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XTL installation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DCM</a:t>
            </a:r>
          </a:p>
          <a:p>
            <a:pPr lvl="1"/>
            <a:r>
              <a:rPr lang="en-US" dirty="0" smtClean="0"/>
              <a:t>60x</a:t>
            </a:r>
          </a:p>
          <a:p>
            <a:pPr lvl="1"/>
            <a:r>
              <a:rPr lang="en-US" dirty="0" smtClean="0"/>
              <a:t>All produced before end of year, need first modules now (6)</a:t>
            </a:r>
          </a:p>
          <a:p>
            <a:pPr lvl="1"/>
            <a:r>
              <a:rPr lang="en-US" dirty="0" smtClean="0"/>
              <a:t>Daniel should be freed from DCM as soon as possible to support REFM</a:t>
            </a:r>
          </a:p>
          <a:p>
            <a:pPr lvl="1"/>
            <a:r>
              <a:rPr lang="en-US" dirty="0" smtClean="0"/>
              <a:t>Problem of immediate module availability (until mass production starts)</a:t>
            </a:r>
          </a:p>
          <a:p>
            <a:pPr lvl="1"/>
            <a:r>
              <a:rPr lang="en-US" dirty="0" smtClean="0"/>
              <a:t>Special case of DCM39 (2x) </a:t>
            </a:r>
            <a:r>
              <a:rPr lang="en-US" dirty="0" smtClean="0">
                <a:sym typeface="Wingdings" panose="05000000000000000000" pitchFamily="2" charset="2"/>
              </a:rPr>
              <a:t> dummy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Order 10 DCMs from ZM to release time pressure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DS800 / KLM-RTM / HOM-RTM 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 session tomorrow</a:t>
            </a:r>
          </a:p>
          <a:p>
            <a:r>
              <a:rPr lang="en-US" dirty="0" err="1" smtClean="0">
                <a:sym typeface="Wingdings" panose="05000000000000000000" pitchFamily="2" charset="2"/>
              </a:rPr>
              <a:t>uLOG</a:t>
            </a:r>
            <a:r>
              <a:rPr lang="en-US" dirty="0" smtClean="0">
                <a:sym typeface="Wingdings" panose="05000000000000000000" pitchFamily="2" charset="2"/>
              </a:rPr>
              <a:t> / RFB / MCH-RTM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 this session</a:t>
            </a:r>
          </a:p>
          <a:p>
            <a:pPr lvl="1"/>
            <a:endParaRPr lang="en-US" dirty="0" smtClean="0"/>
          </a:p>
          <a:p>
            <a:pPr lvl="1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88946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SY - power point template">
  <a:themeElements>
    <a:clrScheme name="2_DESY_Vortrag_3-1 14">
      <a:dk1>
        <a:srgbClr val="000000"/>
      </a:dk1>
      <a:lt1>
        <a:srgbClr val="FFFFFF"/>
      </a:lt1>
      <a:dk2>
        <a:srgbClr val="FFFFFF"/>
      </a:dk2>
      <a:lt2>
        <a:srgbClr val="808080"/>
      </a:lt2>
      <a:accent1>
        <a:srgbClr val="00A5EB"/>
      </a:accent1>
      <a:accent2>
        <a:srgbClr val="F28E00"/>
      </a:accent2>
      <a:accent3>
        <a:srgbClr val="FFFFFF"/>
      </a:accent3>
      <a:accent4>
        <a:srgbClr val="000000"/>
      </a:accent4>
      <a:accent5>
        <a:srgbClr val="AACFF3"/>
      </a:accent5>
      <a:accent6>
        <a:srgbClr val="DB8000"/>
      </a:accent6>
      <a:hlink>
        <a:srgbClr val="00A5EB"/>
      </a:hlink>
      <a:folHlink>
        <a:srgbClr val="808080"/>
      </a:folHlink>
    </a:clrScheme>
    <a:fontScheme name="2_DESY_Vortrag_3-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DESY_Vortrag_3-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SY_Vortrag_3-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SY_Vortrag_3-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SY_Vortrag_3-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SY_Vortrag_3-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SY_Vortrag_3-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SY_Vortrag_3-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SY_Vortrag_3-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SY_Vortrag_3-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SY_Vortrag_3-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SY_Vortrag_3-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SY_Vortrag_3-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SY_Vortrag_3-1 13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00A5EB"/>
        </a:accent1>
        <a:accent2>
          <a:srgbClr val="F28E00"/>
        </a:accent2>
        <a:accent3>
          <a:srgbClr val="FFFFFF"/>
        </a:accent3>
        <a:accent4>
          <a:srgbClr val="000000"/>
        </a:accent4>
        <a:accent5>
          <a:srgbClr val="AACFF3"/>
        </a:accent5>
        <a:accent6>
          <a:srgbClr val="DB8000"/>
        </a:accent6>
        <a:hlink>
          <a:srgbClr val="00A5EB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SY_Vortrag_3-1 14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00A5EB"/>
        </a:accent1>
        <a:accent2>
          <a:srgbClr val="F28E00"/>
        </a:accent2>
        <a:accent3>
          <a:srgbClr val="FFFFFF"/>
        </a:accent3>
        <a:accent4>
          <a:srgbClr val="000000"/>
        </a:accent4>
        <a:accent5>
          <a:srgbClr val="AACFF3"/>
        </a:accent5>
        <a:accent6>
          <a:srgbClr val="DB8000"/>
        </a:accent6>
        <a:hlink>
          <a:srgbClr val="00A5EB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DESY - power point template</Template>
  <TotalTime>0</TotalTime>
  <Words>335</Words>
  <Application>Microsoft Office PowerPoint</Application>
  <PresentationFormat>On-screen Show (4:3)</PresentationFormat>
  <Paragraphs>87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DESY - power point template</vt:lpstr>
      <vt:lpstr>LLRF module production for XFEL</vt:lpstr>
      <vt:lpstr>What deserves our attention  (a.k.a. what keeps me up at night)</vt:lpstr>
      <vt:lpstr>The RED list</vt:lpstr>
      <vt:lpstr>Injector Installation</vt:lpstr>
      <vt:lpstr>Accelerated cryomodule production</vt:lpstr>
      <vt:lpstr>Typical XTL LLRF rack</vt:lpstr>
      <vt:lpstr>XTL installation</vt:lpstr>
    </vt:vector>
  </TitlesOfParts>
  <Company>DESY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branlard</dc:creator>
  <cp:lastModifiedBy>Branlard, Julien</cp:lastModifiedBy>
  <cp:revision>10</cp:revision>
  <dcterms:created xsi:type="dcterms:W3CDTF">2015-06-01T09:39:10Z</dcterms:created>
  <dcterms:modified xsi:type="dcterms:W3CDTF">2015-06-11T11:53:09Z</dcterms:modified>
</cp:coreProperties>
</file>