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311" r:id="rId3"/>
    <p:sldId id="309" r:id="rId4"/>
    <p:sldId id="312" r:id="rId5"/>
    <p:sldId id="308" r:id="rId6"/>
    <p:sldId id="313" r:id="rId7"/>
    <p:sldId id="310" r:id="rId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5CF4E-A997-4401-9B5E-4ACB0E2DD401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949C8-C65B-488C-BAFA-6D7A21943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5388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600">
              <a:solidFill>
                <a:srgbClr val="000000"/>
              </a:solidFill>
            </a:endParaRP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de-DE" sz="1600">
              <a:solidFill>
                <a:srgbClr val="000000"/>
              </a:solidFill>
            </a:endParaRPr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36339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999968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04112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657843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619318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077924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841515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063488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250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8247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2992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600">
              <a:solidFill>
                <a:srgbClr val="000000"/>
              </a:solidFill>
            </a:endParaRP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900" b="1" baseline="0" dirty="0" smtClean="0">
                <a:solidFill>
                  <a:srgbClr val="808080"/>
                </a:solidFill>
              </a:rPr>
              <a:t>Collaboration Workshop, WUT, Warsaw</a:t>
            </a:r>
            <a:r>
              <a:rPr lang="en-GB" sz="900" dirty="0" smtClean="0">
                <a:solidFill>
                  <a:srgbClr val="808080"/>
                </a:solidFill>
              </a:rPr>
              <a:t> |  11.06.2015</a:t>
            </a:r>
            <a:endParaRPr lang="en-GB" sz="900" b="1" dirty="0">
              <a:solidFill>
                <a:srgbClr val="808080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7926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362763" y="188640"/>
            <a:ext cx="8520113" cy="790153"/>
          </a:xfrm>
        </p:spPr>
        <p:txBody>
          <a:bodyPr/>
          <a:lstStyle/>
          <a:p>
            <a:r>
              <a:rPr lang="pl-PL" sz="2800" dirty="0" smtClean="0"/>
              <a:t>RF-</a:t>
            </a:r>
            <a:r>
              <a:rPr lang="pl-PL" sz="2800" dirty="0" err="1" smtClean="0"/>
              <a:t>Backplane</a:t>
            </a:r>
            <a:r>
              <a:rPr lang="pl-PL" sz="2800" dirty="0" smtClean="0"/>
              <a:t> status </a:t>
            </a:r>
            <a:r>
              <a:rPr lang="pl-PL" sz="2800" dirty="0" err="1" smtClean="0"/>
              <a:t>update</a:t>
            </a:r>
            <a:r>
              <a:rPr lang="pl-PL" sz="2800" dirty="0" smtClean="0"/>
              <a:t> (ELMA/SCHROFF)</a:t>
            </a:r>
            <a:r>
              <a:rPr lang="en-US" sz="2800" dirty="0" smtClean="0">
                <a:solidFill>
                  <a:srgbClr val="FFFF00"/>
                </a:solidFill>
              </a:rPr>
              <a:t>.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9" name="Text Box 35"/>
          <p:cNvSpPr txBox="1">
            <a:spLocks noChangeArrowheads="1"/>
          </p:cNvSpPr>
          <p:nvPr/>
        </p:nvSpPr>
        <p:spPr bwMode="auto">
          <a:xfrm>
            <a:off x="4572000" y="4149080"/>
            <a:ext cx="3881074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pl-PL" sz="2000" dirty="0" smtClean="0">
                <a:solidFill>
                  <a:srgbClr val="00A5EB"/>
                </a:solidFill>
              </a:rPr>
              <a:t>Tomasz Leśniak</a:t>
            </a:r>
            <a:endParaRPr lang="en-US" sz="2000" dirty="0" smtClean="0">
              <a:solidFill>
                <a:srgbClr val="00A5EB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00A5EB"/>
                </a:solidFill>
              </a:rPr>
              <a:t>Warsaw University of Technology 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00A5EB"/>
                </a:solidFill>
              </a:rPr>
              <a:t>Institute of Electronic Systems</a:t>
            </a:r>
          </a:p>
          <a:p>
            <a:pPr>
              <a:spcAft>
                <a:spcPts val="600"/>
              </a:spcAft>
            </a:pPr>
            <a:r>
              <a:rPr lang="pl-PL" dirty="0" err="1" smtClean="0">
                <a:solidFill>
                  <a:srgbClr val="00B0F0"/>
                </a:solidFill>
              </a:rPr>
              <a:t>tomasz.lesniak</a:t>
            </a:r>
            <a:r>
              <a:rPr lang="en-US" dirty="0" smtClean="0">
                <a:solidFill>
                  <a:srgbClr val="00B0F0"/>
                </a:solidFill>
              </a:rPr>
              <a:t>@</a:t>
            </a:r>
            <a:r>
              <a:rPr lang="en-US" dirty="0" err="1" smtClean="0">
                <a:solidFill>
                  <a:srgbClr val="00B0F0"/>
                </a:solidFill>
              </a:rPr>
              <a:t>desy.de</a:t>
            </a:r>
            <a:endParaRPr lang="en-US" dirty="0" smtClean="0">
              <a:solidFill>
                <a:srgbClr val="00B0F0"/>
              </a:solidFill>
            </a:endParaRPr>
          </a:p>
          <a:p>
            <a:endParaRPr lang="en-US" dirty="0" smtClean="0">
              <a:solidFill>
                <a:srgbClr val="00A5EB"/>
              </a:solidFill>
            </a:endParaRPr>
          </a:p>
          <a:p>
            <a:r>
              <a:rPr lang="pl-PL" dirty="0" smtClean="0"/>
              <a:t>MSK Collaboration</a:t>
            </a:r>
            <a:r>
              <a:rPr lang="en-US" dirty="0" smtClean="0"/>
              <a:t> Workshop</a:t>
            </a:r>
          </a:p>
          <a:p>
            <a:r>
              <a:rPr lang="pl-PL" dirty="0" err="1" smtClean="0"/>
              <a:t>Warsaw</a:t>
            </a:r>
            <a:r>
              <a:rPr lang="en-US" dirty="0" smtClean="0"/>
              <a:t>, </a:t>
            </a:r>
            <a:r>
              <a:rPr lang="pl-PL" dirty="0" smtClean="0"/>
              <a:t>11</a:t>
            </a:r>
            <a:r>
              <a:rPr lang="en-US" dirty="0" smtClean="0"/>
              <a:t>.</a:t>
            </a:r>
            <a:r>
              <a:rPr lang="pl-PL" dirty="0" smtClean="0"/>
              <a:t>0</a:t>
            </a:r>
            <a:r>
              <a:rPr lang="pl-PL" dirty="0"/>
              <a:t>6</a:t>
            </a:r>
            <a:r>
              <a:rPr lang="en-US" dirty="0" smtClean="0"/>
              <a:t>.201</a:t>
            </a:r>
            <a:r>
              <a:rPr lang="pl-PL" dirty="0"/>
              <a:t>5</a:t>
            </a:r>
            <a:endParaRPr lang="en-US" dirty="0"/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06649"/>
            <a:ext cx="6119495" cy="2314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051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07504" y="980728"/>
            <a:ext cx="8861425" cy="4251299"/>
          </a:xfrm>
        </p:spPr>
        <p:txBody>
          <a:bodyPr/>
          <a:lstStyle/>
          <a:p>
            <a:r>
              <a:rPr lang="en-GB" dirty="0" smtClean="0"/>
              <a:t>Final phase of development (current revision 3.2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en-GB" dirty="0" smtClean="0"/>
              <a:t>final one)</a:t>
            </a:r>
          </a:p>
          <a:p>
            <a:r>
              <a:rPr lang="en-GB" dirty="0" smtClean="0"/>
              <a:t>Proper selection of MTCA crate for XFEL done (</a:t>
            </a:r>
            <a:r>
              <a:rPr lang="en-GB" dirty="0" err="1" smtClean="0"/>
              <a:t>Schroff</a:t>
            </a:r>
            <a:r>
              <a:rPr lang="en-GB" dirty="0" smtClean="0"/>
              <a:t> is official supplier, ELMA crates are also supported)</a:t>
            </a:r>
            <a:endParaRPr lang="pl-PL" dirty="0" smtClean="0"/>
          </a:p>
          <a:p>
            <a:r>
              <a:rPr lang="pl-PL" dirty="0" smtClean="0"/>
              <a:t>No </a:t>
            </a:r>
            <a:r>
              <a:rPr lang="pl-PL" dirty="0" err="1" smtClean="0"/>
              <a:t>mechanical</a:t>
            </a:r>
            <a:r>
              <a:rPr lang="pl-PL" dirty="0" smtClean="0"/>
              <a:t> </a:t>
            </a:r>
            <a:r>
              <a:rPr lang="pl-PL" dirty="0" err="1" smtClean="0"/>
              <a:t>issues</a:t>
            </a:r>
            <a:endParaRPr lang="en-GB" dirty="0" smtClean="0"/>
          </a:p>
          <a:p>
            <a:r>
              <a:rPr lang="en-GB" dirty="0" smtClean="0"/>
              <a:t>Backplane was</a:t>
            </a:r>
            <a:r>
              <a:rPr lang="pl-PL" dirty="0" smtClean="0"/>
              <a:t> </a:t>
            </a:r>
            <a:r>
              <a:rPr lang="pl-PL" dirty="0" err="1" smtClean="0"/>
              <a:t>well</a:t>
            </a:r>
            <a:r>
              <a:rPr lang="en-GB" dirty="0" smtClean="0"/>
              <a:t> characterized in terms of</a:t>
            </a:r>
            <a:r>
              <a:rPr lang="pl-PL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 err="1" smtClean="0"/>
              <a:t>S-parameters</a:t>
            </a:r>
            <a:r>
              <a:rPr lang="pl-PL" dirty="0" smtClean="0"/>
              <a:t> for RF </a:t>
            </a:r>
            <a:r>
              <a:rPr lang="pl-PL" dirty="0" err="1" smtClean="0"/>
              <a:t>channels</a:t>
            </a:r>
            <a:r>
              <a:rPr lang="pl-PL" dirty="0" smtClean="0"/>
              <a:t> (</a:t>
            </a:r>
            <a:r>
              <a:rPr lang="pl-PL" dirty="0" err="1" smtClean="0"/>
              <a:t>worst</a:t>
            </a:r>
            <a:r>
              <a:rPr lang="pl-PL" dirty="0" smtClean="0"/>
              <a:t> </a:t>
            </a:r>
            <a:r>
              <a:rPr lang="pl-PL" dirty="0" err="1" smtClean="0"/>
              <a:t>cases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1.3GHz: |S11| &lt; -18dB, |S21| &gt; 3.1dB)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 smtClean="0"/>
              <a:t>RF and CLK to RF </a:t>
            </a:r>
            <a:r>
              <a:rPr lang="pl-PL" dirty="0" err="1" smtClean="0"/>
              <a:t>channel-to-channel</a:t>
            </a:r>
            <a:r>
              <a:rPr lang="pl-PL" dirty="0" smtClean="0"/>
              <a:t> </a:t>
            </a:r>
            <a:r>
              <a:rPr lang="pl-PL" dirty="0" err="1" smtClean="0"/>
              <a:t>isolation</a:t>
            </a:r>
            <a:r>
              <a:rPr lang="pl-PL" dirty="0" smtClean="0"/>
              <a:t> (</a:t>
            </a:r>
            <a:r>
              <a:rPr lang="pl-PL" dirty="0" err="1" smtClean="0"/>
              <a:t>better</a:t>
            </a:r>
            <a:r>
              <a:rPr lang="pl-PL" dirty="0" smtClean="0"/>
              <a:t> </a:t>
            </a:r>
            <a:r>
              <a:rPr lang="pl-PL" dirty="0" err="1" smtClean="0"/>
              <a:t>than</a:t>
            </a:r>
            <a:r>
              <a:rPr lang="pl-PL" dirty="0" smtClean="0"/>
              <a:t> 82dB </a:t>
            </a:r>
            <a:r>
              <a:rPr lang="pl-PL" dirty="0" err="1" smtClean="0"/>
              <a:t>at</a:t>
            </a:r>
            <a:r>
              <a:rPr lang="pl-PL" dirty="0" smtClean="0"/>
              <a:t> 1.3GHz)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 err="1" smtClean="0"/>
              <a:t>Phase</a:t>
            </a:r>
            <a:r>
              <a:rPr lang="pl-PL" dirty="0" smtClean="0"/>
              <a:t> </a:t>
            </a:r>
            <a:r>
              <a:rPr lang="pl-PL" dirty="0" err="1" smtClean="0"/>
              <a:t>stability</a:t>
            </a:r>
            <a:r>
              <a:rPr lang="pl-PL" dirty="0" smtClean="0"/>
              <a:t> </a:t>
            </a:r>
            <a:r>
              <a:rPr lang="pl-PL" dirty="0" err="1" smtClean="0"/>
              <a:t>over</a:t>
            </a:r>
            <a:r>
              <a:rPr lang="pl-PL" dirty="0" smtClean="0"/>
              <a:t> </a:t>
            </a:r>
            <a:r>
              <a:rPr lang="pl-PL" dirty="0" err="1" smtClean="0"/>
              <a:t>temperature</a:t>
            </a:r>
            <a:r>
              <a:rPr lang="pl-PL" dirty="0" smtClean="0"/>
              <a:t> and </a:t>
            </a:r>
            <a:r>
              <a:rPr lang="pl-PL" dirty="0" err="1" smtClean="0"/>
              <a:t>humidity</a:t>
            </a:r>
            <a:r>
              <a:rPr lang="pl-PL" dirty="0" smtClean="0"/>
              <a:t> (82fs/</a:t>
            </a:r>
            <a:r>
              <a:rPr lang="en-US" dirty="0" smtClean="0"/>
              <a:t>ºC</a:t>
            </a:r>
            <a:r>
              <a:rPr lang="pl-PL" dirty="0" smtClean="0"/>
              <a:t> and 2</a:t>
            </a:r>
            <a:r>
              <a:rPr lang="en-US" dirty="0" err="1" smtClean="0"/>
              <a:t>fs</a:t>
            </a:r>
            <a:r>
              <a:rPr lang="en-US" dirty="0" smtClean="0"/>
              <a:t>/%RH</a:t>
            </a:r>
            <a:r>
              <a:rPr lang="pl-PL" dirty="0" smtClean="0"/>
              <a:t> for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longest</a:t>
            </a:r>
            <a:r>
              <a:rPr lang="pl-PL" dirty="0" smtClean="0"/>
              <a:t> RF channel)</a:t>
            </a:r>
          </a:p>
          <a:p>
            <a:r>
              <a:rPr lang="pl-PL" dirty="0" smtClean="0"/>
              <a:t>No </a:t>
            </a:r>
            <a:r>
              <a:rPr lang="pl-PL" dirty="0" err="1" smtClean="0"/>
              <a:t>issues</a:t>
            </a:r>
            <a:r>
              <a:rPr lang="pl-PL" dirty="0" smtClean="0"/>
              <a:t> </a:t>
            </a:r>
            <a:r>
              <a:rPr lang="pl-PL" dirty="0" err="1" smtClean="0"/>
              <a:t>regarding</a:t>
            </a:r>
            <a:r>
              <a:rPr lang="pl-PL" dirty="0" smtClean="0"/>
              <a:t> performance</a:t>
            </a:r>
          </a:p>
          <a:p>
            <a:endParaRPr lang="pl-PL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22101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Points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75" y="836712"/>
            <a:ext cx="8520113" cy="4792663"/>
          </a:xfrm>
        </p:spPr>
        <p:txBody>
          <a:bodyPr/>
          <a:lstStyle/>
          <a:p>
            <a:r>
              <a:rPr lang="pl-PL" sz="1800" dirty="0" smtClean="0"/>
              <a:t>Management </a:t>
            </a:r>
            <a:r>
              <a:rPr lang="pl-PL" sz="1800" dirty="0" err="1" smtClean="0"/>
              <a:t>scheme</a:t>
            </a:r>
            <a:r>
              <a:rPr lang="en-US" sz="1800" dirty="0" smtClean="0"/>
              <a:t>:</a:t>
            </a:r>
            <a:endParaRPr lang="pl-PL" sz="1800" dirty="0" smtClean="0"/>
          </a:p>
          <a:p>
            <a:pPr lvl="1"/>
            <a:r>
              <a:rPr lang="en-US" sz="1400" dirty="0"/>
              <a:t>NAT is working on the implementation of </a:t>
            </a:r>
            <a:r>
              <a:rPr lang="pl-PL" sz="1400" dirty="0" err="1"/>
              <a:t>final</a:t>
            </a:r>
            <a:r>
              <a:rPr lang="en-US" sz="1400" dirty="0"/>
              <a:t> management</a:t>
            </a:r>
            <a:r>
              <a:rPr lang="pl-PL" sz="1400" dirty="0"/>
              <a:t> </a:t>
            </a:r>
            <a:r>
              <a:rPr lang="pl-PL" sz="1400" dirty="0" err="1"/>
              <a:t>functionality</a:t>
            </a:r>
            <a:endParaRPr lang="en-US" sz="1400" dirty="0"/>
          </a:p>
          <a:p>
            <a:pPr lvl="1"/>
            <a:r>
              <a:rPr lang="en-US" sz="1400" dirty="0" smtClean="0"/>
              <a:t>It</a:t>
            </a:r>
            <a:r>
              <a:rPr lang="pl-PL" sz="1400" dirty="0" smtClean="0"/>
              <a:t> </a:t>
            </a:r>
            <a:r>
              <a:rPr lang="pl-PL" sz="1400" dirty="0" err="1"/>
              <a:t>should</a:t>
            </a:r>
            <a:r>
              <a:rPr lang="pl-PL" sz="1400" dirty="0"/>
              <a:t> </a:t>
            </a:r>
            <a:r>
              <a:rPr lang="pl-PL" sz="1400" dirty="0" err="1"/>
              <a:t>support</a:t>
            </a:r>
            <a:r>
              <a:rPr lang="pl-PL" sz="1400" dirty="0"/>
              <a:t> </a:t>
            </a:r>
            <a:r>
              <a:rPr lang="en-US" sz="1400" dirty="0"/>
              <a:t>the front MCH</a:t>
            </a:r>
            <a:r>
              <a:rPr lang="pl-PL" sz="1400" dirty="0"/>
              <a:t>, MCH-RTM-BM, RPM-PSC and </a:t>
            </a:r>
            <a:r>
              <a:rPr lang="pl-PL" sz="1400" dirty="0" err="1"/>
              <a:t>uLOG</a:t>
            </a:r>
            <a:endParaRPr lang="pl-PL" sz="1400" dirty="0"/>
          </a:p>
          <a:p>
            <a:pPr lvl="1"/>
            <a:r>
              <a:rPr lang="pl-PL" sz="1400" dirty="0" err="1" smtClean="0"/>
              <a:t>Procedure</a:t>
            </a:r>
            <a:r>
              <a:rPr lang="pl-PL" sz="1400" dirty="0" smtClean="0"/>
              <a:t> for </a:t>
            </a:r>
            <a:r>
              <a:rPr lang="pl-PL" sz="1400" dirty="0" err="1" smtClean="0"/>
              <a:t>full</a:t>
            </a:r>
            <a:r>
              <a:rPr lang="pl-PL" sz="1400" dirty="0" smtClean="0"/>
              <a:t> </a:t>
            </a:r>
            <a:r>
              <a:rPr lang="pl-PL" sz="1400" dirty="0" err="1" smtClean="0"/>
              <a:t>integration</a:t>
            </a:r>
            <a:r>
              <a:rPr lang="pl-PL" sz="1400" dirty="0" smtClean="0"/>
              <a:t> </a:t>
            </a:r>
            <a:r>
              <a:rPr lang="pl-PL" sz="1400" dirty="0" err="1" smtClean="0"/>
              <a:t>tests</a:t>
            </a:r>
            <a:r>
              <a:rPr lang="pl-PL" sz="1400" dirty="0" smtClean="0"/>
              <a:t> </a:t>
            </a:r>
            <a:r>
              <a:rPr lang="pl-PL" sz="1400" dirty="0"/>
              <a:t>to be </a:t>
            </a:r>
            <a:r>
              <a:rPr lang="pl-PL" sz="1400" dirty="0" err="1" smtClean="0"/>
              <a:t>defined</a:t>
            </a:r>
            <a:endParaRPr lang="pl-PL" sz="1400" dirty="0"/>
          </a:p>
          <a:p>
            <a:r>
              <a:rPr lang="pl-PL" sz="1800" dirty="0" err="1" smtClean="0"/>
              <a:t>Any</a:t>
            </a:r>
            <a:r>
              <a:rPr lang="pl-PL" sz="1800" dirty="0" smtClean="0"/>
              <a:t> </a:t>
            </a:r>
            <a:r>
              <a:rPr lang="pl-PL" sz="1800" dirty="0" err="1" smtClean="0"/>
              <a:t>else</a:t>
            </a:r>
            <a:r>
              <a:rPr lang="pl-PL" sz="1800" dirty="0" smtClean="0"/>
              <a:t>?</a:t>
            </a:r>
          </a:p>
        </p:txBody>
      </p:sp>
    </p:spTree>
    <p:extLst>
      <p:ext uri="{BB962C8B-B14F-4D97-AF65-F5344CB8AC3E}">
        <p14:creationId xmlns="" xmlns:p14="http://schemas.microsoft.com/office/powerpoint/2010/main" val="33922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Documentation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75" y="977901"/>
            <a:ext cx="8520113" cy="3027164"/>
          </a:xfrm>
        </p:spPr>
        <p:txBody>
          <a:bodyPr/>
          <a:lstStyle/>
          <a:p>
            <a:r>
              <a:rPr lang="pl-PL" dirty="0" err="1" smtClean="0">
                <a:solidFill>
                  <a:srgbClr val="00B050"/>
                </a:solidFill>
              </a:rPr>
              <a:t>Datasheet</a:t>
            </a:r>
            <a:endParaRPr lang="pl-PL" dirty="0" smtClean="0">
              <a:solidFill>
                <a:srgbClr val="00B050"/>
              </a:solidFill>
            </a:endParaRPr>
          </a:p>
          <a:p>
            <a:r>
              <a:rPr lang="pl-PL" dirty="0" err="1" smtClean="0"/>
              <a:t>Specification</a:t>
            </a:r>
            <a:r>
              <a:rPr lang="pl-PL" dirty="0" smtClean="0"/>
              <a:t> </a:t>
            </a:r>
            <a:r>
              <a:rPr lang="pl-PL" dirty="0"/>
              <a:t>– one </a:t>
            </a:r>
            <a:r>
              <a:rPr lang="pl-PL" dirty="0" err="1"/>
              <a:t>more</a:t>
            </a:r>
            <a:r>
              <a:rPr lang="pl-PL" dirty="0"/>
              <a:t> </a:t>
            </a:r>
            <a:r>
              <a:rPr lang="pl-PL" dirty="0" err="1"/>
              <a:t>revision</a:t>
            </a:r>
            <a:r>
              <a:rPr lang="pl-PL" dirty="0"/>
              <a:t> </a:t>
            </a:r>
            <a:r>
              <a:rPr lang="pl-PL" dirty="0" err="1" smtClean="0"/>
              <a:t>expected</a:t>
            </a:r>
            <a:r>
              <a:rPr lang="pl-PL" dirty="0" smtClean="0"/>
              <a:t> </a:t>
            </a:r>
            <a:r>
              <a:rPr lang="pl-PL" dirty="0" err="1"/>
              <a:t>due</a:t>
            </a:r>
            <a:r>
              <a:rPr lang="pl-PL" dirty="0"/>
              <a:t> to minor </a:t>
            </a:r>
            <a:r>
              <a:rPr lang="pl-PL" dirty="0" err="1"/>
              <a:t>changes</a:t>
            </a:r>
            <a:r>
              <a:rPr lang="pl-PL" dirty="0"/>
              <a:t> </a:t>
            </a:r>
            <a:r>
              <a:rPr lang="pl-PL" dirty="0" err="1" smtClean="0"/>
              <a:t>requested</a:t>
            </a:r>
            <a:r>
              <a:rPr lang="pl-PL" dirty="0" smtClean="0"/>
              <a:t> so far </a:t>
            </a:r>
            <a:r>
              <a:rPr lang="pl-PL" dirty="0" err="1" smtClean="0"/>
              <a:t>from</a:t>
            </a:r>
            <a:r>
              <a:rPr lang="pl-PL" dirty="0" smtClean="0"/>
              <a:t> NAT </a:t>
            </a:r>
            <a:r>
              <a:rPr lang="pl-PL" dirty="0" err="1" smtClean="0"/>
              <a:t>side</a:t>
            </a:r>
            <a:r>
              <a:rPr lang="pl-PL" dirty="0" smtClean="0"/>
              <a:t> + </a:t>
            </a:r>
            <a:r>
              <a:rPr lang="pl-PL" dirty="0" err="1" smtClean="0"/>
              <a:t>possible</a:t>
            </a:r>
            <a:r>
              <a:rPr lang="pl-PL" dirty="0" smtClean="0"/>
              <a:t> </a:t>
            </a:r>
            <a:r>
              <a:rPr lang="pl-PL" dirty="0" err="1" smtClean="0"/>
              <a:t>changes</a:t>
            </a:r>
            <a:r>
              <a:rPr lang="pl-PL" dirty="0" smtClean="0"/>
              <a:t> </a:t>
            </a:r>
            <a:r>
              <a:rPr lang="pl-PL" dirty="0" err="1" smtClean="0"/>
              <a:t>after</a:t>
            </a:r>
            <a:r>
              <a:rPr lang="pl-PL" dirty="0" smtClean="0"/>
              <a:t> </a:t>
            </a:r>
            <a:r>
              <a:rPr lang="pl-PL" dirty="0" err="1" smtClean="0"/>
              <a:t>integration</a:t>
            </a:r>
            <a:r>
              <a:rPr lang="pl-PL" dirty="0" smtClean="0"/>
              <a:t> </a:t>
            </a:r>
            <a:r>
              <a:rPr lang="pl-PL" dirty="0" err="1" smtClean="0"/>
              <a:t>tests</a:t>
            </a:r>
            <a:endParaRPr lang="pl-PL" dirty="0" smtClean="0"/>
          </a:p>
          <a:p>
            <a:r>
              <a:rPr lang="pl-PL" dirty="0" err="1" smtClean="0">
                <a:solidFill>
                  <a:srgbClr val="FF0000"/>
                </a:solidFill>
              </a:rPr>
              <a:t>Manual</a:t>
            </a:r>
            <a:r>
              <a:rPr lang="pl-PL" dirty="0" smtClean="0">
                <a:solidFill>
                  <a:srgbClr val="FF0000"/>
                </a:solidFill>
              </a:rPr>
              <a:t> (</a:t>
            </a:r>
            <a:r>
              <a:rPr lang="pl-PL" dirty="0" err="1" smtClean="0">
                <a:solidFill>
                  <a:srgbClr val="FF0000"/>
                </a:solidFill>
              </a:rPr>
              <a:t>if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needed</a:t>
            </a:r>
            <a:r>
              <a:rPr lang="pl-PL" dirty="0" smtClean="0">
                <a:solidFill>
                  <a:srgbClr val="FF0000"/>
                </a:solidFill>
              </a:rPr>
              <a:t>)</a:t>
            </a:r>
          </a:p>
          <a:p>
            <a:r>
              <a:rPr lang="pl-PL" dirty="0" err="1" smtClean="0">
                <a:solidFill>
                  <a:srgbClr val="00B050"/>
                </a:solidFill>
              </a:rPr>
              <a:t>Final</a:t>
            </a:r>
            <a:r>
              <a:rPr lang="pl-PL" dirty="0" smtClean="0">
                <a:solidFill>
                  <a:srgbClr val="00B050"/>
                </a:solidFill>
              </a:rPr>
              <a:t> test </a:t>
            </a:r>
            <a:r>
              <a:rPr lang="pl-PL" dirty="0" err="1" smtClean="0">
                <a:solidFill>
                  <a:srgbClr val="00B050"/>
                </a:solidFill>
              </a:rPr>
              <a:t>reports</a:t>
            </a:r>
            <a:r>
              <a:rPr lang="pl-PL" dirty="0" smtClean="0">
                <a:solidFill>
                  <a:srgbClr val="00B050"/>
                </a:solidFill>
              </a:rPr>
              <a:t> (</a:t>
            </a:r>
            <a:r>
              <a:rPr lang="pl-PL" dirty="0" err="1" smtClean="0">
                <a:solidFill>
                  <a:srgbClr val="00B050"/>
                </a:solidFill>
              </a:rPr>
              <a:t>VNA&amp;TDR</a:t>
            </a:r>
            <a:r>
              <a:rPr lang="pl-PL" dirty="0" smtClean="0">
                <a:solidFill>
                  <a:srgbClr val="00B050"/>
                </a:solidFill>
              </a:rPr>
              <a:t> </a:t>
            </a:r>
            <a:r>
              <a:rPr lang="pl-PL" dirty="0" err="1" smtClean="0">
                <a:solidFill>
                  <a:srgbClr val="00B050"/>
                </a:solidFill>
              </a:rPr>
              <a:t>characterization</a:t>
            </a:r>
            <a:r>
              <a:rPr lang="pl-PL" dirty="0" smtClean="0">
                <a:solidFill>
                  <a:srgbClr val="00B050"/>
                </a:solidFill>
              </a:rPr>
              <a:t>, </a:t>
            </a:r>
            <a:r>
              <a:rPr lang="pl-PL" dirty="0" err="1" smtClean="0">
                <a:solidFill>
                  <a:srgbClr val="00B050"/>
                </a:solidFill>
              </a:rPr>
              <a:t>phase</a:t>
            </a:r>
            <a:r>
              <a:rPr lang="pl-PL" dirty="0" smtClean="0">
                <a:solidFill>
                  <a:srgbClr val="00B050"/>
                </a:solidFill>
              </a:rPr>
              <a:t> </a:t>
            </a:r>
            <a:r>
              <a:rPr lang="pl-PL" dirty="0" err="1" smtClean="0">
                <a:solidFill>
                  <a:srgbClr val="00B050"/>
                </a:solidFill>
              </a:rPr>
              <a:t>drifts</a:t>
            </a:r>
            <a:r>
              <a:rPr lang="pl-PL" dirty="0" smtClean="0">
                <a:solidFill>
                  <a:srgbClr val="00B050"/>
                </a:solidFill>
              </a:rPr>
              <a:t> </a:t>
            </a:r>
            <a:r>
              <a:rPr lang="pl-PL" dirty="0" err="1" smtClean="0">
                <a:solidFill>
                  <a:srgbClr val="00B050"/>
                </a:solidFill>
              </a:rPr>
              <a:t>versus</a:t>
            </a:r>
            <a:r>
              <a:rPr lang="pl-PL" dirty="0" smtClean="0">
                <a:solidFill>
                  <a:srgbClr val="00B050"/>
                </a:solidFill>
              </a:rPr>
              <a:t> </a:t>
            </a:r>
            <a:r>
              <a:rPr lang="pl-PL" dirty="0" err="1" smtClean="0">
                <a:solidFill>
                  <a:srgbClr val="00B050"/>
                </a:solidFill>
              </a:rPr>
              <a:t>temperature</a:t>
            </a:r>
            <a:r>
              <a:rPr lang="pl-PL" dirty="0" smtClean="0">
                <a:solidFill>
                  <a:srgbClr val="00B050"/>
                </a:solidFill>
              </a:rPr>
              <a:t> and </a:t>
            </a:r>
            <a:r>
              <a:rPr lang="pl-PL" dirty="0" err="1" smtClean="0">
                <a:solidFill>
                  <a:srgbClr val="00B050"/>
                </a:solidFill>
              </a:rPr>
              <a:t>humidity</a:t>
            </a:r>
            <a:r>
              <a:rPr lang="pl-PL" dirty="0" smtClean="0">
                <a:solidFill>
                  <a:srgbClr val="00B050"/>
                </a:solidFill>
              </a:rPr>
              <a:t>, </a:t>
            </a:r>
            <a:r>
              <a:rPr lang="pl-PL" dirty="0" err="1" smtClean="0">
                <a:solidFill>
                  <a:srgbClr val="00B050"/>
                </a:solidFill>
              </a:rPr>
              <a:t>isolation</a:t>
            </a:r>
            <a:r>
              <a:rPr lang="pl-PL" dirty="0" smtClean="0">
                <a:solidFill>
                  <a:srgbClr val="00B050"/>
                </a:solidFill>
              </a:rPr>
              <a:t>)</a:t>
            </a:r>
          </a:p>
          <a:p>
            <a:endParaRPr lang="pl-PL" dirty="0" smtClean="0">
              <a:solidFill>
                <a:srgbClr val="00B050"/>
              </a:solidFill>
            </a:endParaRPr>
          </a:p>
          <a:p>
            <a:endParaRPr lang="pl-PL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29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Mass </a:t>
            </a:r>
            <a:r>
              <a:rPr lang="pl-PL" dirty="0" err="1" smtClean="0"/>
              <a:t>production</a:t>
            </a:r>
            <a:r>
              <a:rPr lang="pl-PL" dirty="0" smtClean="0"/>
              <a:t> status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75" y="977901"/>
            <a:ext cx="8520113" cy="3027164"/>
          </a:xfrm>
        </p:spPr>
        <p:txBody>
          <a:bodyPr/>
          <a:lstStyle/>
          <a:p>
            <a:r>
              <a:rPr lang="pl-PL" dirty="0" smtClean="0"/>
              <a:t>Mass </a:t>
            </a:r>
            <a:r>
              <a:rPr lang="pl-PL" dirty="0" err="1" smtClean="0"/>
              <a:t>production</a:t>
            </a:r>
            <a:r>
              <a:rPr lang="pl-PL" dirty="0" smtClean="0"/>
              <a:t> </a:t>
            </a:r>
            <a:r>
              <a:rPr lang="pl-PL" dirty="0" err="1" smtClean="0"/>
              <a:t>carried</a:t>
            </a:r>
            <a:r>
              <a:rPr lang="pl-PL" dirty="0" smtClean="0"/>
              <a:t> out by </a:t>
            </a:r>
            <a:r>
              <a:rPr lang="pl-PL" dirty="0" err="1" smtClean="0"/>
              <a:t>Schroff</a:t>
            </a:r>
            <a:endParaRPr lang="pl-PL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 smtClean="0"/>
              <a:t>3 </a:t>
            </a:r>
            <a:r>
              <a:rPr lang="pl-PL" dirty="0" err="1" smtClean="0"/>
              <a:t>prototypes</a:t>
            </a:r>
            <a:r>
              <a:rPr lang="pl-PL" dirty="0" smtClean="0"/>
              <a:t> </a:t>
            </a:r>
            <a:r>
              <a:rPr lang="pl-PL" dirty="0" err="1" smtClean="0"/>
              <a:t>produced</a:t>
            </a:r>
            <a:r>
              <a:rPr lang="pl-PL" dirty="0" smtClean="0"/>
              <a:t> by SCC </a:t>
            </a:r>
            <a:r>
              <a:rPr lang="pl-PL" dirty="0" err="1" smtClean="0"/>
              <a:t>in</a:t>
            </a:r>
            <a:r>
              <a:rPr lang="pl-PL" dirty="0" smtClean="0"/>
              <a:t> China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been</a:t>
            </a:r>
            <a:r>
              <a:rPr lang="pl-PL" dirty="0"/>
              <a:t> </a:t>
            </a:r>
            <a:r>
              <a:rPr lang="pl-PL" dirty="0" err="1"/>
              <a:t>evaluated</a:t>
            </a:r>
            <a:r>
              <a:rPr lang="pl-PL" dirty="0"/>
              <a:t>, no </a:t>
            </a:r>
            <a:r>
              <a:rPr lang="pl-PL" dirty="0" err="1"/>
              <a:t>mechanical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electrical</a:t>
            </a:r>
            <a:r>
              <a:rPr lang="pl-PL" dirty="0"/>
              <a:t> </a:t>
            </a:r>
            <a:r>
              <a:rPr lang="pl-PL" dirty="0" err="1" smtClean="0"/>
              <a:t>problems</a:t>
            </a:r>
            <a:r>
              <a:rPr lang="pl-PL" dirty="0" smtClean="0"/>
              <a:t> </a:t>
            </a:r>
            <a:r>
              <a:rPr lang="pl-PL" dirty="0" err="1"/>
              <a:t>found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pl-P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 smtClean="0"/>
              <a:t>50 </a:t>
            </a:r>
            <a:r>
              <a:rPr lang="pl-PL" dirty="0" err="1" smtClean="0"/>
              <a:t>pcs</a:t>
            </a:r>
            <a:r>
              <a:rPr lang="pl-PL" dirty="0" smtClean="0"/>
              <a:t> </a:t>
            </a:r>
            <a:r>
              <a:rPr lang="pl-PL" dirty="0" err="1"/>
              <a:t>manufactured</a:t>
            </a:r>
            <a:r>
              <a:rPr lang="pl-PL" dirty="0"/>
              <a:t>, </a:t>
            </a:r>
            <a:r>
              <a:rPr lang="pl-PL" dirty="0" err="1"/>
              <a:t>they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still</a:t>
            </a:r>
            <a:r>
              <a:rPr lang="pl-PL" dirty="0"/>
              <a:t> </a:t>
            </a:r>
            <a:r>
              <a:rPr lang="pl-PL" dirty="0" err="1"/>
              <a:t>unpopulated</a:t>
            </a:r>
            <a:r>
              <a:rPr lang="pl-PL" dirty="0"/>
              <a:t> </a:t>
            </a:r>
            <a:r>
              <a:rPr lang="pl-PL" dirty="0" err="1"/>
              <a:t>since</a:t>
            </a:r>
            <a:r>
              <a:rPr lang="pl-PL" dirty="0"/>
              <a:t> </a:t>
            </a:r>
            <a:r>
              <a:rPr lang="pl-PL" dirty="0" err="1"/>
              <a:t>they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waiting</a:t>
            </a:r>
            <a:r>
              <a:rPr lang="pl-PL" dirty="0"/>
              <a:t> for </a:t>
            </a:r>
            <a:r>
              <a:rPr lang="pl-PL" dirty="0" err="1"/>
              <a:t>our</a:t>
            </a:r>
            <a:r>
              <a:rPr lang="pl-PL" dirty="0"/>
              <a:t> </a:t>
            </a:r>
            <a:r>
              <a:rPr lang="pl-PL" dirty="0" err="1" smtClean="0"/>
              <a:t>approval</a:t>
            </a:r>
            <a:r>
              <a:rPr lang="pl-PL" dirty="0" smtClean="0"/>
              <a:t> -&gt; </a:t>
            </a:r>
            <a:r>
              <a:rPr lang="pl-PL" dirty="0" err="1" smtClean="0"/>
              <a:t>delayed</a:t>
            </a:r>
            <a:r>
              <a:rPr lang="pl-PL" dirty="0" smtClean="0"/>
              <a:t> </a:t>
            </a:r>
            <a:r>
              <a:rPr lang="pl-PL" dirty="0" err="1"/>
              <a:t>because</a:t>
            </a:r>
            <a:r>
              <a:rPr lang="pl-PL" dirty="0"/>
              <a:t> of </a:t>
            </a:r>
            <a:r>
              <a:rPr lang="pl-PL" dirty="0" err="1" smtClean="0"/>
              <a:t>too</a:t>
            </a:r>
            <a:r>
              <a:rPr lang="pl-PL" dirty="0" smtClean="0"/>
              <a:t> big </a:t>
            </a:r>
            <a:r>
              <a:rPr lang="pl-PL" dirty="0" err="1" smtClean="0"/>
              <a:t>holes</a:t>
            </a:r>
            <a:r>
              <a:rPr lang="pl-PL" dirty="0" smtClean="0"/>
              <a:t> </a:t>
            </a:r>
            <a:r>
              <a:rPr lang="pl-PL" dirty="0"/>
              <a:t>for </a:t>
            </a:r>
            <a:r>
              <a:rPr lang="pl-PL" dirty="0" err="1"/>
              <a:t>press-fit</a:t>
            </a:r>
            <a:r>
              <a:rPr lang="pl-PL" dirty="0"/>
              <a:t> ERNI </a:t>
            </a:r>
            <a:r>
              <a:rPr lang="pl-PL" dirty="0" err="1"/>
              <a:t>connectors</a:t>
            </a:r>
            <a:r>
              <a:rPr lang="pl-PL" dirty="0"/>
              <a:t> (</a:t>
            </a:r>
            <a:r>
              <a:rPr lang="pl-PL" dirty="0" err="1"/>
              <a:t>according</a:t>
            </a:r>
            <a:r>
              <a:rPr lang="pl-PL" dirty="0"/>
              <a:t> to </a:t>
            </a:r>
            <a:r>
              <a:rPr lang="pl-PL" dirty="0" err="1"/>
              <a:t>Julien’s</a:t>
            </a:r>
            <a:r>
              <a:rPr lang="pl-PL" dirty="0"/>
              <a:t> email)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l-P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 err="1" smtClean="0"/>
              <a:t>Schroff</a:t>
            </a:r>
            <a:r>
              <a:rPr lang="pl-PL" dirty="0" smtClean="0"/>
              <a:t> </a:t>
            </a:r>
            <a:r>
              <a:rPr lang="pl-PL" dirty="0" err="1" smtClean="0"/>
              <a:t>has</a:t>
            </a:r>
            <a:r>
              <a:rPr lang="pl-PL" dirty="0" smtClean="0"/>
              <a:t> </a:t>
            </a:r>
            <a:r>
              <a:rPr lang="pl-PL" dirty="0" err="1"/>
              <a:t>checked</a:t>
            </a:r>
            <a:r>
              <a:rPr lang="pl-PL" dirty="0"/>
              <a:t> </a:t>
            </a:r>
            <a:r>
              <a:rPr lang="pl-PL" dirty="0" err="1"/>
              <a:t>durability</a:t>
            </a:r>
            <a:r>
              <a:rPr lang="pl-PL" dirty="0"/>
              <a:t> of </a:t>
            </a:r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connectors</a:t>
            </a:r>
            <a:r>
              <a:rPr lang="pl-PL" dirty="0"/>
              <a:t> under </a:t>
            </a:r>
            <a:r>
              <a:rPr lang="pl-PL" dirty="0" err="1"/>
              <a:t>typical</a:t>
            </a:r>
            <a:r>
              <a:rPr lang="pl-PL" dirty="0"/>
              <a:t> </a:t>
            </a:r>
            <a:r>
              <a:rPr lang="pl-PL" dirty="0" err="1"/>
              <a:t>removal</a:t>
            </a:r>
            <a:r>
              <a:rPr lang="pl-PL" dirty="0"/>
              <a:t> </a:t>
            </a:r>
            <a:r>
              <a:rPr lang="pl-PL" dirty="0" err="1"/>
              <a:t>forces</a:t>
            </a:r>
            <a:r>
              <a:rPr lang="pl-PL" dirty="0"/>
              <a:t> and </a:t>
            </a:r>
            <a:r>
              <a:rPr lang="pl-PL" dirty="0" err="1"/>
              <a:t>they</a:t>
            </a:r>
            <a:r>
              <a:rPr lang="pl-PL" dirty="0"/>
              <a:t> do not </a:t>
            </a:r>
            <a:r>
              <a:rPr lang="pl-PL" dirty="0" err="1"/>
              <a:t>see</a:t>
            </a:r>
            <a:r>
              <a:rPr lang="pl-PL" dirty="0"/>
              <a:t> real </a:t>
            </a:r>
            <a:r>
              <a:rPr lang="pl-PL" dirty="0" err="1"/>
              <a:t>issue</a:t>
            </a:r>
            <a:r>
              <a:rPr lang="pl-PL" dirty="0"/>
              <a:t> (</a:t>
            </a:r>
            <a:r>
              <a:rPr lang="pl-PL" dirty="0" err="1"/>
              <a:t>according</a:t>
            </a:r>
            <a:r>
              <a:rPr lang="pl-PL" dirty="0"/>
              <a:t> to </a:t>
            </a:r>
            <a:r>
              <a:rPr lang="pl-PL" dirty="0" err="1"/>
              <a:t>Julien’s</a:t>
            </a:r>
            <a:r>
              <a:rPr lang="pl-PL" dirty="0"/>
              <a:t> email)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pl-PL" dirty="0" smtClean="0"/>
              <a:t>ELMA as </a:t>
            </a:r>
            <a:r>
              <a:rPr lang="pl-PL" dirty="0" err="1" smtClean="0"/>
              <a:t>alternative</a:t>
            </a:r>
            <a:r>
              <a:rPr lang="pl-PL" dirty="0" smtClean="0"/>
              <a:t> </a:t>
            </a:r>
            <a:r>
              <a:rPr lang="pl-PL" dirty="0" err="1" smtClean="0"/>
              <a:t>supplier</a:t>
            </a:r>
            <a:r>
              <a:rPr lang="pl-PL" dirty="0" smtClean="0"/>
              <a:t> on the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3 </a:t>
            </a:r>
            <a:r>
              <a:rPr lang="pl-PL" dirty="0" err="1"/>
              <a:t>prototypes</a:t>
            </a:r>
            <a:r>
              <a:rPr lang="pl-PL" dirty="0"/>
              <a:t> </a:t>
            </a:r>
            <a:r>
              <a:rPr lang="pl-PL" dirty="0" err="1" smtClean="0"/>
              <a:t>delivered</a:t>
            </a:r>
            <a:r>
              <a:rPr lang="pl-PL" dirty="0" smtClean="0"/>
              <a:t>, the same PCB </a:t>
            </a:r>
            <a:r>
              <a:rPr lang="pl-PL" dirty="0" err="1" smtClean="0"/>
              <a:t>manufacturer</a:t>
            </a:r>
            <a:r>
              <a:rPr lang="pl-PL" dirty="0" smtClean="0"/>
              <a:t> </a:t>
            </a:r>
            <a:r>
              <a:rPr lang="pl-PL" dirty="0" err="1" smtClean="0"/>
              <a:t>used</a:t>
            </a:r>
            <a:r>
              <a:rPr lang="pl-PL" dirty="0" smtClean="0"/>
              <a:t> as for </a:t>
            </a:r>
            <a:r>
              <a:rPr lang="pl-PL" dirty="0" err="1" smtClean="0"/>
              <a:t>Schroff</a:t>
            </a:r>
            <a:r>
              <a:rPr lang="pl-PL" dirty="0" smtClean="0"/>
              <a:t> </a:t>
            </a:r>
            <a:r>
              <a:rPr lang="pl-PL" dirty="0" err="1" smtClean="0"/>
              <a:t>prototypes</a:t>
            </a:r>
            <a:endParaRPr lang="pl-PL" dirty="0" smtClean="0"/>
          </a:p>
          <a:p>
            <a:pPr marL="444500" lvl="1" indent="0">
              <a:buNone/>
            </a:pPr>
            <a:endParaRPr lang="pl-P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 err="1"/>
              <a:t>b</a:t>
            </a:r>
            <a:r>
              <a:rPr lang="pl-PL" dirty="0" err="1" smtClean="0"/>
              <a:t>rief</a:t>
            </a:r>
            <a:r>
              <a:rPr lang="pl-PL" dirty="0" smtClean="0"/>
              <a:t> </a:t>
            </a:r>
            <a:r>
              <a:rPr lang="pl-PL" dirty="0" err="1" smtClean="0"/>
              <a:t>evaluation</a:t>
            </a:r>
            <a:r>
              <a:rPr lang="pl-PL" dirty="0" smtClean="0"/>
              <a:t> </a:t>
            </a:r>
            <a:r>
              <a:rPr lang="pl-PL" dirty="0" err="1" smtClean="0"/>
              <a:t>planned</a:t>
            </a:r>
            <a:r>
              <a:rPr lang="pl-PL" dirty="0" smtClean="0"/>
              <a:t> </a:t>
            </a:r>
            <a:r>
              <a:rPr lang="pl-PL" dirty="0" err="1" smtClean="0"/>
              <a:t>soon</a:t>
            </a:r>
            <a:endParaRPr lang="pl-PL" dirty="0" smtClean="0"/>
          </a:p>
          <a:p>
            <a:endParaRPr lang="pl-PL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260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Quality</a:t>
            </a:r>
            <a:r>
              <a:rPr lang="pl-PL" dirty="0" smtClean="0"/>
              <a:t> </a:t>
            </a:r>
            <a:r>
              <a:rPr lang="pl-PL" dirty="0" err="1" smtClean="0"/>
              <a:t>assurance</a:t>
            </a:r>
            <a:r>
              <a:rPr lang="pl-PL" dirty="0" smtClean="0"/>
              <a:t> for mass </a:t>
            </a:r>
            <a:r>
              <a:rPr lang="pl-PL" dirty="0" err="1" smtClean="0"/>
              <a:t>production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75" y="977901"/>
            <a:ext cx="8520113" cy="2595115"/>
          </a:xfrm>
        </p:spPr>
        <p:txBody>
          <a:bodyPr/>
          <a:lstStyle/>
          <a:p>
            <a:r>
              <a:rPr lang="en-US" noProof="1" smtClean="0"/>
              <a:t>Quality assurance guaranteed by</a:t>
            </a:r>
            <a:r>
              <a:rPr lang="pl-PL" noProof="1" smtClean="0"/>
              <a:t> supplier -&gt;</a:t>
            </a:r>
            <a:r>
              <a:rPr lang="en-US" noProof="1" smtClean="0"/>
              <a:t> Schroff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noProof="1" smtClean="0"/>
              <a:t>C</a:t>
            </a:r>
            <a:r>
              <a:rPr lang="en-US" dirty="0" err="1" smtClean="0"/>
              <a:t>hecking</a:t>
            </a:r>
            <a:r>
              <a:rPr lang="en-US" dirty="0" smtClean="0"/>
              <a:t> PCB against net list</a:t>
            </a:r>
            <a:r>
              <a:rPr lang="pl-PL" noProof="1" smtClean="0"/>
              <a:t> + impedance verification carried out by PCB fabricator (SCC in China) + visual inspection</a:t>
            </a:r>
            <a:endParaRPr lang="en-US" noProof="1" smtClean="0"/>
          </a:p>
          <a:p>
            <a:pPr lvl="1">
              <a:buFont typeface="Arial" panose="020B0604020202020204" pitchFamily="34" charset="0"/>
              <a:buChar char="•"/>
            </a:pPr>
            <a:endParaRPr lang="en-US" noProof="1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 err="1" smtClean="0"/>
              <a:t>post-assembly</a:t>
            </a:r>
            <a:r>
              <a:rPr lang="pl-PL" dirty="0" smtClean="0"/>
              <a:t> </a:t>
            </a:r>
            <a:r>
              <a:rPr lang="pl-PL" dirty="0" err="1" smtClean="0"/>
              <a:t>electrical</a:t>
            </a:r>
            <a:r>
              <a:rPr lang="pl-PL" dirty="0" smtClean="0"/>
              <a:t> </a:t>
            </a:r>
            <a:r>
              <a:rPr lang="pl-PL" dirty="0" err="1" smtClean="0"/>
              <a:t>tests</a:t>
            </a:r>
            <a:r>
              <a:rPr lang="pl-PL" dirty="0" smtClean="0"/>
              <a:t> (</a:t>
            </a:r>
            <a:r>
              <a:rPr lang="pl-PL" dirty="0" err="1" smtClean="0"/>
              <a:t>connector</a:t>
            </a:r>
            <a:r>
              <a:rPr lang="pl-PL" dirty="0" smtClean="0"/>
              <a:t> pin to </a:t>
            </a:r>
            <a:r>
              <a:rPr lang="pl-PL" dirty="0" err="1" smtClean="0"/>
              <a:t>connector</a:t>
            </a:r>
            <a:r>
              <a:rPr lang="pl-PL" dirty="0" smtClean="0"/>
              <a:t> pin) + </a:t>
            </a:r>
            <a:r>
              <a:rPr lang="pl-PL" dirty="0" err="1" smtClean="0"/>
              <a:t>sanity</a:t>
            </a:r>
            <a:r>
              <a:rPr lang="pl-PL" dirty="0" smtClean="0"/>
              <a:t> </a:t>
            </a:r>
            <a:r>
              <a:rPr lang="pl-PL" dirty="0" err="1" smtClean="0"/>
              <a:t>check</a:t>
            </a:r>
            <a:r>
              <a:rPr lang="pl-PL" dirty="0" smtClean="0"/>
              <a:t> of EEPROM </a:t>
            </a:r>
            <a:r>
              <a:rPr lang="pl-PL" dirty="0" err="1" smtClean="0"/>
              <a:t>memory</a:t>
            </a:r>
            <a:r>
              <a:rPr lang="pl-PL" dirty="0" smtClean="0"/>
              <a:t> </a:t>
            </a:r>
            <a:r>
              <a:rPr lang="pl-PL" dirty="0" err="1" smtClean="0"/>
              <a:t>carried</a:t>
            </a:r>
            <a:r>
              <a:rPr lang="pl-PL" dirty="0" smtClean="0"/>
              <a:t> out by </a:t>
            </a:r>
            <a:r>
              <a:rPr lang="pl-PL" dirty="0" err="1" smtClean="0"/>
              <a:t>Schroff</a:t>
            </a:r>
            <a:r>
              <a:rPr lang="pl-PL" dirty="0" smtClean="0"/>
              <a:t> </a:t>
            </a:r>
            <a:r>
              <a:rPr lang="pl-PL" dirty="0" err="1" smtClean="0"/>
              <a:t>using</a:t>
            </a:r>
            <a:r>
              <a:rPr lang="pl-PL" dirty="0" smtClean="0"/>
              <a:t> </a:t>
            </a:r>
            <a:r>
              <a:rPr lang="pl-PL" dirty="0" err="1" smtClean="0"/>
              <a:t>automated</a:t>
            </a:r>
            <a:r>
              <a:rPr lang="pl-PL" dirty="0" smtClean="0"/>
              <a:t> test stand</a:t>
            </a:r>
            <a:endParaRPr lang="en-US" noProof="1" smtClean="0"/>
          </a:p>
          <a:p>
            <a:endParaRPr lang="en-US" noProof="1"/>
          </a:p>
        </p:txBody>
      </p:sp>
    </p:spTree>
    <p:extLst>
      <p:ext uri="{BB962C8B-B14F-4D97-AF65-F5344CB8AC3E}">
        <p14:creationId xmlns="" xmlns:p14="http://schemas.microsoft.com/office/powerpoint/2010/main" val="268260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NAT management development 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finalization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 err="1" smtClean="0">
                <a:solidFill>
                  <a:srgbClr val="FF0000"/>
                </a:solidFill>
              </a:rPr>
              <a:t>Integration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tests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with</a:t>
            </a:r>
            <a:r>
              <a:rPr lang="pl-PL" dirty="0" smtClean="0">
                <a:solidFill>
                  <a:srgbClr val="FF0000"/>
                </a:solidFill>
              </a:rPr>
              <a:t>  </a:t>
            </a:r>
            <a:r>
              <a:rPr lang="pl-PL" dirty="0" err="1" smtClean="0">
                <a:solidFill>
                  <a:srgbClr val="FF0000"/>
                </a:solidFill>
              </a:rPr>
              <a:t>uLOG</a:t>
            </a:r>
            <a:r>
              <a:rPr lang="pl-PL" dirty="0" smtClean="0">
                <a:solidFill>
                  <a:srgbClr val="FF0000"/>
                </a:solidFill>
              </a:rPr>
              <a:t>, </a:t>
            </a:r>
            <a:r>
              <a:rPr lang="pl-PL" dirty="0" err="1" smtClean="0">
                <a:solidFill>
                  <a:srgbClr val="FF0000"/>
                </a:solidFill>
              </a:rPr>
              <a:t>MCH-RTM-BM</a:t>
            </a:r>
            <a:r>
              <a:rPr lang="pl-PL" dirty="0" smtClean="0">
                <a:solidFill>
                  <a:srgbClr val="FF0000"/>
                </a:solidFill>
              </a:rPr>
              <a:t> and </a:t>
            </a:r>
            <a:r>
              <a:rPr lang="pl-PL" dirty="0" err="1" smtClean="0">
                <a:solidFill>
                  <a:srgbClr val="FF0000"/>
                </a:solidFill>
              </a:rPr>
              <a:t>RPM-PSC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pl-PL" dirty="0" err="1" smtClean="0">
                <a:solidFill>
                  <a:srgbClr val="FF0000"/>
                </a:solidFill>
              </a:rPr>
              <a:t>Update</a:t>
            </a:r>
            <a:r>
              <a:rPr lang="pl-PL" dirty="0" smtClean="0">
                <a:solidFill>
                  <a:srgbClr val="FF0000"/>
                </a:solidFill>
              </a:rPr>
              <a:t> of </a:t>
            </a:r>
            <a:r>
              <a:rPr lang="pl-PL" dirty="0" err="1" smtClean="0">
                <a:solidFill>
                  <a:srgbClr val="FF0000"/>
                </a:solidFill>
              </a:rPr>
              <a:t>specification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550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PM_mavric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404</Words>
  <Application>Microsoft Office PowerPoint</Application>
  <PresentationFormat>Pokaz na ekranie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EBPM_mavric</vt:lpstr>
      <vt:lpstr>RF-Backplane status update (ELMA/SCHROFF).</vt:lpstr>
      <vt:lpstr>Current Status.</vt:lpstr>
      <vt:lpstr>Open Points.</vt:lpstr>
      <vt:lpstr>Documentation.</vt:lpstr>
      <vt:lpstr>Mass production status.</vt:lpstr>
      <vt:lpstr>Quality assurance for mass production.</vt:lpstr>
      <vt:lpstr>Schedule.</vt:lpstr>
    </vt:vector>
  </TitlesOfParts>
  <Company>DESY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MTCA.4 at DESY.</dc:title>
  <dc:creator>Mavric, Uros</dc:creator>
  <cp:lastModifiedBy>Tomasz Lesniak</cp:lastModifiedBy>
  <cp:revision>321</cp:revision>
  <cp:lastPrinted>2014-03-16T19:53:55Z</cp:lastPrinted>
  <dcterms:created xsi:type="dcterms:W3CDTF">2014-03-12T05:36:41Z</dcterms:created>
  <dcterms:modified xsi:type="dcterms:W3CDTF">2015-06-10T21:28:05Z</dcterms:modified>
</cp:coreProperties>
</file>