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311" r:id="rId3"/>
    <p:sldId id="309" r:id="rId4"/>
    <p:sldId id="307" r:id="rId5"/>
    <p:sldId id="308" r:id="rId6"/>
    <p:sldId id="310" r:id="rId7"/>
    <p:sldId id="312" r:id="rId8"/>
    <p:sldId id="305" r:id="rId9"/>
    <p:sldId id="306" r:id="rId10"/>
    <p:sldId id="260" r:id="rId11"/>
    <p:sldId id="299" r:id="rId12"/>
    <p:sldId id="290" r:id="rId13"/>
    <p:sldId id="291" r:id="rId14"/>
    <p:sldId id="292" r:id="rId15"/>
    <p:sldId id="301" r:id="rId16"/>
    <p:sldId id="302" r:id="rId17"/>
    <p:sldId id="303" r:id="rId18"/>
    <p:sldId id="298" r:id="rId19"/>
    <p:sldId id="294" r:id="rId20"/>
    <p:sldId id="295" r:id="rId21"/>
    <p:sldId id="297" r:id="rId22"/>
    <p:sldId id="304" r:id="rId2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e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CF4E-A997-4401-9B5E-4ACB0E2DD40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949C8-C65B-488C-BAFA-6D7A21943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3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9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1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84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31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92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1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48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0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2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baseline="0" dirty="0" smtClean="0">
                <a:solidFill>
                  <a:srgbClr val="808080"/>
                </a:solidFill>
              </a:rPr>
              <a:t>Collaboration Workshop, WUT, Warsaw</a:t>
            </a:r>
            <a:r>
              <a:rPr lang="en-GB" sz="900" dirty="0" smtClean="0">
                <a:solidFill>
                  <a:srgbClr val="808080"/>
                </a:solidFill>
              </a:rPr>
              <a:t> |  11.06.2015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8.w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2.png"/><Relationship Id="rId15" Type="http://schemas.openxmlformats.org/officeDocument/2006/relationships/image" Target="../media/image15.wmf"/><Relationship Id="rId23" Type="http://schemas.openxmlformats.org/officeDocument/2006/relationships/image" Target="../media/image19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image" Target="../media/image10.e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5" Type="http://schemas.openxmlformats.org/officeDocument/2006/relationships/image" Target="../media/image43.png"/><Relationship Id="rId4" Type="http://schemas.openxmlformats.org/officeDocument/2006/relationships/image" Target="../media/image4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362763" y="188640"/>
            <a:ext cx="8520113" cy="790153"/>
          </a:xfrm>
        </p:spPr>
        <p:txBody>
          <a:bodyPr/>
          <a:lstStyle/>
          <a:p>
            <a:r>
              <a:rPr lang="en-US" sz="2800" dirty="0" err="1" smtClean="0"/>
              <a:t>uLOG</a:t>
            </a:r>
            <a:r>
              <a:rPr lang="en-US" sz="2800" dirty="0" smtClean="0"/>
              <a:t> Status Update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380027" y="4994175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err="1" smtClean="0"/>
              <a:t>Uroš</a:t>
            </a:r>
            <a:r>
              <a:rPr lang="en-US" sz="1200" dirty="0" smtClean="0"/>
              <a:t> </a:t>
            </a:r>
            <a:r>
              <a:rPr lang="en-US" sz="1200" dirty="0" err="1" smtClean="0"/>
              <a:t>Mavrič</a:t>
            </a:r>
            <a:r>
              <a:rPr lang="en-US" sz="1200" dirty="0" smtClean="0"/>
              <a:t>, DESY </a:t>
            </a:r>
          </a:p>
          <a:p>
            <a:r>
              <a:rPr lang="en-US" sz="1200" dirty="0" smtClean="0"/>
              <a:t>Tony Rohlev </a:t>
            </a:r>
            <a:r>
              <a:rPr lang="en-US" sz="1200" dirty="0" err="1" smtClean="0"/>
              <a:t>Dynamique</a:t>
            </a:r>
            <a:r>
              <a:rPr lang="en-US" sz="1200" dirty="0"/>
              <a:t> </a:t>
            </a:r>
            <a:r>
              <a:rPr lang="en-US" sz="1200" dirty="0" smtClean="0"/>
              <a:t>- TSR Engineering</a:t>
            </a:r>
          </a:p>
          <a:p>
            <a:r>
              <a:rPr lang="en-US" sz="1200" dirty="0" smtClean="0"/>
              <a:t>Warsaw, 11.06.2015</a:t>
            </a:r>
            <a:endParaRPr lang="en-US" sz="1200" dirty="0"/>
          </a:p>
        </p:txBody>
      </p:sp>
      <p:pic>
        <p:nvPicPr>
          <p:cNvPr id="5" name="Picture 5" descr="p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72" y="1628800"/>
            <a:ext cx="1946022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866923"/>
          </a:xfrm>
        </p:spPr>
        <p:txBody>
          <a:bodyPr/>
          <a:lstStyle/>
          <a:p>
            <a:pPr algn="just"/>
            <a:r>
              <a:rPr lang="en-US" sz="1600" dirty="0" smtClean="0"/>
              <a:t>The RF field detection scheme for the XFEL low-level RF system uses the down-conversion of 1.3 GHz pulsed RF. The frequency translation is performed through a mixer which mixes the </a:t>
            </a:r>
            <a:r>
              <a:rPr lang="en-US" sz="1600" b="1" dirty="0" smtClean="0"/>
              <a:t>LO (1.354 GHz) </a:t>
            </a:r>
            <a:r>
              <a:rPr lang="en-US" sz="1600" dirty="0" smtClean="0"/>
              <a:t>and the </a:t>
            </a:r>
            <a:r>
              <a:rPr lang="en-US" sz="1600" b="1" dirty="0" smtClean="0"/>
              <a:t>RF (1.3 GHz) </a:t>
            </a:r>
            <a:r>
              <a:rPr lang="en-US" sz="1600" dirty="0" smtClean="0"/>
              <a:t>down to </a:t>
            </a:r>
            <a:r>
              <a:rPr lang="en-US" sz="1600" b="1" dirty="0" smtClean="0"/>
              <a:t>IF (54 MHz).</a:t>
            </a:r>
          </a:p>
          <a:p>
            <a:pPr algn="just"/>
            <a:r>
              <a:rPr lang="en-US" sz="1600" dirty="0" smtClean="0"/>
              <a:t>The IF (54 MHz) is sampled in a fast ADC with </a:t>
            </a:r>
            <a:r>
              <a:rPr lang="en-US" sz="1600" b="1" dirty="0" smtClean="0"/>
              <a:t>Fs = 81.25 MHZ</a:t>
            </a:r>
            <a:r>
              <a:rPr lang="en-US" sz="1600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1" y="3146642"/>
            <a:ext cx="2495250" cy="870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02" y="2526782"/>
            <a:ext cx="5010050" cy="221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>
            <a:endCxn id="28" idx="2"/>
          </p:cNvCxnSpPr>
          <p:nvPr/>
        </p:nvCxnSpPr>
        <p:spPr bwMode="auto">
          <a:xfrm flipV="1">
            <a:off x="3198886" y="3177652"/>
            <a:ext cx="912365" cy="2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622912" y="2849155"/>
            <a:ext cx="960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108596" y="4332310"/>
            <a:ext cx="11558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074456" y="4381294"/>
            <a:ext cx="960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264464" y="4332310"/>
            <a:ext cx="1454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716016" y="2849155"/>
            <a:ext cx="960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8" idx="6"/>
          </p:cNvCxnSpPr>
          <p:nvPr/>
        </p:nvCxnSpPr>
        <p:spPr bwMode="auto">
          <a:xfrm>
            <a:off x="4417676" y="3177652"/>
            <a:ext cx="23816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4111251" y="3033821"/>
            <a:ext cx="306425" cy="287661"/>
            <a:chOff x="1980753" y="3573016"/>
            <a:chExt cx="358999" cy="337016"/>
          </a:xfrm>
        </p:grpSpPr>
        <p:sp>
          <p:nvSpPr>
            <p:cNvPr id="28" name="Oval 27"/>
            <p:cNvSpPr/>
            <p:nvPr/>
          </p:nvSpPr>
          <p:spPr bwMode="auto">
            <a:xfrm>
              <a:off x="1980753" y="3573016"/>
              <a:ext cx="358999" cy="33701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>
              <a:stCxn id="28" idx="1"/>
              <a:endCxn id="28" idx="5"/>
            </p:cNvCxnSpPr>
            <p:nvPr/>
          </p:nvCxnSpPr>
          <p:spPr bwMode="auto">
            <a:xfrm>
              <a:off x="2033327" y="3622371"/>
              <a:ext cx="253851" cy="2383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8" idx="3"/>
              <a:endCxn id="28" idx="7"/>
            </p:cNvCxnSpPr>
            <p:nvPr/>
          </p:nvCxnSpPr>
          <p:spPr bwMode="auto">
            <a:xfrm flipV="1">
              <a:off x="2033327" y="3622371"/>
              <a:ext cx="253851" cy="2383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1" name="Straight Arrow Connector 40"/>
          <p:cNvCxnSpPr/>
          <p:nvPr/>
        </p:nvCxnSpPr>
        <p:spPr bwMode="auto">
          <a:xfrm flipV="1">
            <a:off x="4264463" y="3321482"/>
            <a:ext cx="0" cy="10108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Picture 49" descr="D:\Conferences\IPAC 2012\Papers\LLRF\work files\XFELlayoutH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15" y="5205630"/>
            <a:ext cx="4220052" cy="8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51520" y="5085184"/>
            <a:ext cx="5072200" cy="11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25 RF stations</a:t>
            </a:r>
          </a:p>
          <a:p>
            <a:r>
              <a:rPr lang="en-US" sz="1400" kern="0" dirty="0" smtClean="0"/>
              <a:t>50 MTCA.4 Crates (master and slave)</a:t>
            </a:r>
          </a:p>
          <a:p>
            <a:r>
              <a:rPr lang="en-US" sz="1400" kern="0" dirty="0" smtClean="0"/>
              <a:t>9 LO and 9 CLK tap points per crate</a:t>
            </a:r>
          </a:p>
          <a:p>
            <a:r>
              <a:rPr lang="en-US" sz="1400" b="1" kern="0" dirty="0" smtClean="0"/>
              <a:t>450 LO tap-points and 450 CLK tap points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42084" y="4119684"/>
            <a:ext cx="9606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Front-panel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90975" y="4509120"/>
            <a:ext cx="14600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RF Backplane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51520" y="6021288"/>
            <a:ext cx="4012943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Specs for additive noise are derived from the noise contributions of other subsystems (RF front –end and ADC). </a:t>
            </a:r>
          </a:p>
          <a:p>
            <a:pPr marL="0" indent="0">
              <a:buNone/>
            </a:pPr>
            <a:r>
              <a:rPr lang="en-US" sz="1600" dirty="0" smtClean="0"/>
              <a:t>2 fs (1 </a:t>
            </a:r>
            <a:r>
              <a:rPr lang="en-US" sz="1600" dirty="0" err="1" smtClean="0"/>
              <a:t>mdeg</a:t>
            </a:r>
            <a:r>
              <a:rPr lang="en-US" sz="1600" dirty="0" smtClean="0"/>
              <a:t> at 1.3 GHz ) [10 Hz - 10 MHz]</a:t>
            </a:r>
          </a:p>
          <a:p>
            <a:r>
              <a:rPr lang="en-US" sz="1600" dirty="0" smtClean="0"/>
              <a:t>Long term stability </a:t>
            </a:r>
          </a:p>
          <a:p>
            <a:pPr marL="0" indent="0">
              <a:buNone/>
            </a:pPr>
            <a:r>
              <a:rPr lang="en-US" sz="1600" dirty="0" smtClean="0"/>
              <a:t>0.2 </a:t>
            </a:r>
            <a:r>
              <a:rPr lang="en-US" sz="1600" dirty="0" err="1" smtClean="0"/>
              <a:t>ps_pp</a:t>
            </a:r>
            <a:r>
              <a:rPr lang="en-US" sz="1600" dirty="0" smtClean="0"/>
              <a:t> [forever – 10Hz]</a:t>
            </a:r>
          </a:p>
          <a:p>
            <a:r>
              <a:rPr lang="en-US" sz="1600" dirty="0" smtClean="0"/>
              <a:t>Isolation on all ports </a:t>
            </a:r>
          </a:p>
          <a:p>
            <a:pPr marL="0" indent="0">
              <a:buNone/>
            </a:pPr>
            <a:r>
              <a:rPr lang="en-US" sz="1600" dirty="0" smtClean="0"/>
              <a:t>&lt; -80 </a:t>
            </a:r>
            <a:r>
              <a:rPr lang="en-US" sz="1600" dirty="0" err="1" smtClean="0"/>
              <a:t>dBc</a:t>
            </a:r>
            <a:endParaRPr lang="en-US" sz="1600" dirty="0" smtClean="0"/>
          </a:p>
          <a:p>
            <a:r>
              <a:rPr lang="en-US" sz="1600" dirty="0" smtClean="0"/>
              <a:t>CLK additive noise </a:t>
            </a:r>
          </a:p>
          <a:p>
            <a:pPr marL="0" indent="0">
              <a:buNone/>
            </a:pPr>
            <a:r>
              <a:rPr lang="en-US" sz="1600" dirty="0" smtClean="0"/>
              <a:t>&lt; -160 </a:t>
            </a:r>
            <a:r>
              <a:rPr lang="en-US" sz="1600" dirty="0" err="1" smtClean="0"/>
              <a:t>dBc</a:t>
            </a:r>
            <a:r>
              <a:rPr lang="en-US" sz="1600" dirty="0" smtClean="0"/>
              <a:t>/Hz floor for white noise</a:t>
            </a:r>
          </a:p>
          <a:p>
            <a:r>
              <a:rPr lang="en-US" sz="1600" dirty="0" smtClean="0"/>
              <a:t>LO Output :  1 W at 1.354 GHz</a:t>
            </a:r>
            <a:r>
              <a:rPr lang="en-US" sz="1400" dirty="0" smtClean="0"/>
              <a:t>  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for LO and CLK Signals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 Box 121"/>
          <p:cNvSpPr txBox="1">
            <a:spLocks noChangeArrowheads="1"/>
          </p:cNvSpPr>
          <p:nvPr/>
        </p:nvSpPr>
        <p:spPr bwMode="auto">
          <a:xfrm>
            <a:off x="5525516" y="3218012"/>
            <a:ext cx="1655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Pct val="70000"/>
              <a:buFont typeface="Marlett" pitchFamily="2" charset="2"/>
              <a:buNone/>
              <a:defRPr/>
            </a:pPr>
            <a:r>
              <a:rPr lang="de-DE" b="0" kern="0" smtClean="0">
                <a:solidFill>
                  <a:srgbClr val="280050"/>
                </a:solidFill>
              </a:rPr>
              <a:t>Intermediate frequency [10MHz, 50MHz]: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4506341" y="1855937"/>
            <a:ext cx="4148138" cy="2178050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124"/>
          <p:cNvSpPr>
            <a:spLocks noChangeArrowheads="1"/>
          </p:cNvSpPr>
          <p:nvPr/>
        </p:nvSpPr>
        <p:spPr bwMode="auto">
          <a:xfrm>
            <a:off x="4617466" y="2121049"/>
            <a:ext cx="2024063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25"/>
          <p:cNvSpPr>
            <a:spLocks noChangeArrowheads="1"/>
          </p:cNvSpPr>
          <p:nvPr/>
        </p:nvSpPr>
        <p:spPr bwMode="auto">
          <a:xfrm>
            <a:off x="6852666" y="2097237"/>
            <a:ext cx="1708150" cy="900112"/>
          </a:xfrm>
          <a:prstGeom prst="rect">
            <a:avLst/>
          </a:prstGeom>
          <a:solidFill>
            <a:srgbClr val="FFFFFF"/>
          </a:solidFill>
          <a:ln w="9525">
            <a:solidFill>
              <a:srgbClr val="2617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Line 126"/>
          <p:cNvSpPr>
            <a:spLocks noChangeShapeType="1"/>
          </p:cNvSpPr>
          <p:nvPr/>
        </p:nvSpPr>
        <p:spPr bwMode="auto">
          <a:xfrm>
            <a:off x="4906391" y="2643337"/>
            <a:ext cx="250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3" name="Line 127"/>
          <p:cNvSpPr>
            <a:spLocks noChangeShapeType="1"/>
          </p:cNvSpPr>
          <p:nvPr/>
        </p:nvSpPr>
        <p:spPr bwMode="auto">
          <a:xfrm>
            <a:off x="6055741" y="2659212"/>
            <a:ext cx="150813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4" name="Line 128"/>
          <p:cNvSpPr>
            <a:spLocks noChangeShapeType="1"/>
          </p:cNvSpPr>
          <p:nvPr/>
        </p:nvSpPr>
        <p:spPr bwMode="auto">
          <a:xfrm flipH="1">
            <a:off x="6543104" y="2649687"/>
            <a:ext cx="50641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5" name="Line 129"/>
          <p:cNvSpPr>
            <a:spLocks noChangeShapeType="1"/>
          </p:cNvSpPr>
          <p:nvPr/>
        </p:nvSpPr>
        <p:spPr bwMode="auto">
          <a:xfrm flipV="1">
            <a:off x="5320729" y="2789387"/>
            <a:ext cx="1587" cy="825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6" name="AutoShape 130"/>
          <p:cNvSpPr>
            <a:spLocks noChangeArrowheads="1"/>
          </p:cNvSpPr>
          <p:nvPr/>
        </p:nvSpPr>
        <p:spPr bwMode="auto">
          <a:xfrm>
            <a:off x="4711129" y="2519512"/>
            <a:ext cx="247650" cy="23653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32"/>
          <p:cNvSpPr txBox="1">
            <a:spLocks noChangeArrowheads="1"/>
          </p:cNvSpPr>
          <p:nvPr/>
        </p:nvSpPr>
        <p:spPr bwMode="auto">
          <a:xfrm>
            <a:off x="7320979" y="3011637"/>
            <a:ext cx="720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CLK</a:t>
            </a:r>
          </a:p>
        </p:txBody>
      </p:sp>
      <p:sp>
        <p:nvSpPr>
          <p:cNvPr id="18" name="Oval 133"/>
          <p:cNvSpPr>
            <a:spLocks noChangeArrowheads="1"/>
          </p:cNvSpPr>
          <p:nvPr/>
        </p:nvSpPr>
        <p:spPr bwMode="auto">
          <a:xfrm>
            <a:off x="5163566" y="2509987"/>
            <a:ext cx="307975" cy="2825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134"/>
          <p:cNvSpPr>
            <a:spLocks noChangeShapeType="1"/>
          </p:cNvSpPr>
          <p:nvPr/>
        </p:nvSpPr>
        <p:spPr bwMode="auto">
          <a:xfrm>
            <a:off x="5219129" y="2552849"/>
            <a:ext cx="200025" cy="201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0" name="Line 135"/>
          <p:cNvSpPr>
            <a:spLocks noChangeShapeType="1"/>
          </p:cNvSpPr>
          <p:nvPr/>
        </p:nvSpPr>
        <p:spPr bwMode="auto">
          <a:xfrm flipV="1">
            <a:off x="5220716" y="2546499"/>
            <a:ext cx="204788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1" name="Oval 136"/>
          <p:cNvSpPr>
            <a:spLocks noChangeArrowheads="1"/>
          </p:cNvSpPr>
          <p:nvPr/>
        </p:nvSpPr>
        <p:spPr bwMode="auto">
          <a:xfrm>
            <a:off x="3312541" y="3632349"/>
            <a:ext cx="306388" cy="2841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Freeform 137"/>
          <p:cNvSpPr>
            <a:spLocks/>
          </p:cNvSpPr>
          <p:nvPr/>
        </p:nvSpPr>
        <p:spPr bwMode="auto">
          <a:xfrm>
            <a:off x="3391916" y="3733949"/>
            <a:ext cx="166688" cy="87313"/>
          </a:xfrm>
          <a:custGeom>
            <a:avLst/>
            <a:gdLst>
              <a:gd name="T0" fmla="*/ 0 w 320"/>
              <a:gd name="T1" fmla="*/ 0 h 132"/>
              <a:gd name="T2" fmla="*/ 0 w 320"/>
              <a:gd name="T3" fmla="*/ 0 h 132"/>
              <a:gd name="T4" fmla="*/ 0 w 320"/>
              <a:gd name="T5" fmla="*/ 0 h 132"/>
              <a:gd name="T6" fmla="*/ 0 w 320"/>
              <a:gd name="T7" fmla="*/ 0 h 132"/>
              <a:gd name="T8" fmla="*/ 0 w 320"/>
              <a:gd name="T9" fmla="*/ 289208437 h 132"/>
              <a:gd name="T10" fmla="*/ 0 w 320"/>
              <a:gd name="T11" fmla="*/ 289208437 h 132"/>
              <a:gd name="T12" fmla="*/ 0 w 320"/>
              <a:gd name="T13" fmla="*/ 0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0" h="132">
                <a:moveTo>
                  <a:pt x="0" y="99"/>
                </a:moveTo>
                <a:cubicBezTo>
                  <a:pt x="13" y="72"/>
                  <a:pt x="27" y="46"/>
                  <a:pt x="44" y="31"/>
                </a:cubicBezTo>
                <a:cubicBezTo>
                  <a:pt x="61" y="16"/>
                  <a:pt x="80" y="0"/>
                  <a:pt x="100" y="7"/>
                </a:cubicBezTo>
                <a:cubicBezTo>
                  <a:pt x="120" y="14"/>
                  <a:pt x="145" y="52"/>
                  <a:pt x="164" y="71"/>
                </a:cubicBezTo>
                <a:cubicBezTo>
                  <a:pt x="183" y="90"/>
                  <a:pt x="195" y="114"/>
                  <a:pt x="212" y="123"/>
                </a:cubicBezTo>
                <a:cubicBezTo>
                  <a:pt x="229" y="132"/>
                  <a:pt x="246" y="132"/>
                  <a:pt x="264" y="123"/>
                </a:cubicBezTo>
                <a:cubicBezTo>
                  <a:pt x="282" y="114"/>
                  <a:pt x="301" y="90"/>
                  <a:pt x="320" y="67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3" name="Rectangle 138"/>
          <p:cNvSpPr>
            <a:spLocks noChangeArrowheads="1"/>
          </p:cNvSpPr>
          <p:nvPr/>
        </p:nvSpPr>
        <p:spPr bwMode="auto">
          <a:xfrm>
            <a:off x="6185916" y="2454424"/>
            <a:ext cx="35877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Text Box 139"/>
          <p:cNvSpPr txBox="1">
            <a:spLocks noChangeArrowheads="1"/>
          </p:cNvSpPr>
          <p:nvPr/>
        </p:nvSpPr>
        <p:spPr bwMode="auto">
          <a:xfrm>
            <a:off x="6163691" y="2435374"/>
            <a:ext cx="4159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BPF</a:t>
            </a:r>
          </a:p>
        </p:txBody>
      </p:sp>
      <p:sp>
        <p:nvSpPr>
          <p:cNvPr id="25" name="AutoShape 140"/>
          <p:cNvSpPr>
            <a:spLocks noChangeArrowheads="1"/>
          </p:cNvSpPr>
          <p:nvPr/>
        </p:nvSpPr>
        <p:spPr bwMode="auto">
          <a:xfrm rot="5400000">
            <a:off x="5616003" y="2446487"/>
            <a:ext cx="461963" cy="4206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Line 142"/>
          <p:cNvSpPr>
            <a:spLocks noChangeShapeType="1"/>
          </p:cNvSpPr>
          <p:nvPr/>
        </p:nvSpPr>
        <p:spPr bwMode="auto">
          <a:xfrm>
            <a:off x="7347966" y="2835424"/>
            <a:ext cx="0" cy="942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43"/>
          <p:cNvSpPr>
            <a:spLocks noChangeArrowheads="1"/>
          </p:cNvSpPr>
          <p:nvPr/>
        </p:nvSpPr>
        <p:spPr bwMode="auto">
          <a:xfrm>
            <a:off x="4615879" y="3614887"/>
            <a:ext cx="2006600" cy="322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Line 144"/>
          <p:cNvSpPr>
            <a:spLocks noChangeShapeType="1"/>
          </p:cNvSpPr>
          <p:nvPr/>
        </p:nvSpPr>
        <p:spPr bwMode="auto">
          <a:xfrm>
            <a:off x="6632004" y="3779987"/>
            <a:ext cx="730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45"/>
          <p:cNvSpPr>
            <a:spLocks noChangeArrowheads="1"/>
          </p:cNvSpPr>
          <p:nvPr/>
        </p:nvSpPr>
        <p:spPr bwMode="auto">
          <a:xfrm>
            <a:off x="7736904" y="2375049"/>
            <a:ext cx="673100" cy="536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 Box 146"/>
          <p:cNvSpPr txBox="1">
            <a:spLocks noChangeArrowheads="1"/>
          </p:cNvSpPr>
          <p:nvPr/>
        </p:nvSpPr>
        <p:spPr bwMode="auto">
          <a:xfrm>
            <a:off x="7706741" y="2386162"/>
            <a:ext cx="11430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 DDC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 CIC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 Calibration</a:t>
            </a:r>
          </a:p>
        </p:txBody>
      </p:sp>
      <p:sp>
        <p:nvSpPr>
          <p:cNvPr id="31" name="Text Box 147"/>
          <p:cNvSpPr txBox="1">
            <a:spLocks noChangeArrowheads="1"/>
          </p:cNvSpPr>
          <p:nvPr/>
        </p:nvSpPr>
        <p:spPr bwMode="auto">
          <a:xfrm>
            <a:off x="4615879" y="2157562"/>
            <a:ext cx="2097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dirty="0" smtClean="0">
                <a:solidFill>
                  <a:srgbClr val="261748"/>
                </a:solidFill>
              </a:rPr>
              <a:t>Front-End</a:t>
            </a:r>
            <a:r>
              <a:rPr lang="de-DE" sz="900" b="0" kern="0" dirty="0" smtClean="0">
                <a:solidFill>
                  <a:srgbClr val="FF0000"/>
                </a:solidFill>
              </a:rPr>
              <a:t> &lt;-150dBc/Hz</a:t>
            </a:r>
          </a:p>
        </p:txBody>
      </p:sp>
      <p:sp>
        <p:nvSpPr>
          <p:cNvPr id="32" name="Line 148"/>
          <p:cNvSpPr>
            <a:spLocks noChangeShapeType="1"/>
          </p:cNvSpPr>
          <p:nvPr/>
        </p:nvSpPr>
        <p:spPr bwMode="auto">
          <a:xfrm>
            <a:off x="5465191" y="2638574"/>
            <a:ext cx="1635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 Box 149"/>
          <p:cNvSpPr txBox="1">
            <a:spLocks noChangeArrowheads="1"/>
          </p:cNvSpPr>
          <p:nvPr/>
        </p:nvSpPr>
        <p:spPr bwMode="auto">
          <a:xfrm>
            <a:off x="5589016" y="2552849"/>
            <a:ext cx="4175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LNA</a:t>
            </a:r>
          </a:p>
        </p:txBody>
      </p:sp>
      <p:sp>
        <p:nvSpPr>
          <p:cNvPr id="34" name="Line 150"/>
          <p:cNvSpPr>
            <a:spLocks noChangeShapeType="1"/>
          </p:cNvSpPr>
          <p:nvPr/>
        </p:nvSpPr>
        <p:spPr bwMode="auto">
          <a:xfrm flipV="1">
            <a:off x="4026916" y="2644924"/>
            <a:ext cx="1588" cy="1057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Line 151"/>
          <p:cNvSpPr>
            <a:spLocks noChangeShapeType="1"/>
          </p:cNvSpPr>
          <p:nvPr/>
        </p:nvSpPr>
        <p:spPr bwMode="auto">
          <a:xfrm>
            <a:off x="3822129" y="3708549"/>
            <a:ext cx="209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 Box 152"/>
          <p:cNvSpPr txBox="1">
            <a:spLocks noChangeArrowheads="1"/>
          </p:cNvSpPr>
          <p:nvPr/>
        </p:nvSpPr>
        <p:spPr bwMode="auto">
          <a:xfrm>
            <a:off x="4577779" y="3656162"/>
            <a:ext cx="1946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LO and CLK Generation</a:t>
            </a:r>
          </a:p>
        </p:txBody>
      </p:sp>
      <p:sp>
        <p:nvSpPr>
          <p:cNvPr id="37" name="Line 153"/>
          <p:cNvSpPr>
            <a:spLocks noChangeShapeType="1"/>
          </p:cNvSpPr>
          <p:nvPr/>
        </p:nvSpPr>
        <p:spPr bwMode="auto">
          <a:xfrm flipV="1">
            <a:off x="8413179" y="2649687"/>
            <a:ext cx="695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grpSp>
        <p:nvGrpSpPr>
          <p:cNvPr id="38" name="Group 154"/>
          <p:cNvGrpSpPr>
            <a:grpSpLocks/>
          </p:cNvGrpSpPr>
          <p:nvPr/>
        </p:nvGrpSpPr>
        <p:grpSpPr bwMode="auto">
          <a:xfrm>
            <a:off x="6238304" y="2600474"/>
            <a:ext cx="258762" cy="201613"/>
            <a:chOff x="3920" y="1589"/>
            <a:chExt cx="324" cy="260"/>
          </a:xfrm>
        </p:grpSpPr>
        <p:sp>
          <p:nvSpPr>
            <p:cNvPr id="39" name="Freeform 155"/>
            <p:cNvSpPr>
              <a:spLocks/>
            </p:cNvSpPr>
            <p:nvPr/>
          </p:nvSpPr>
          <p:spPr bwMode="auto">
            <a:xfrm>
              <a:off x="3920" y="1589"/>
              <a:ext cx="320" cy="131"/>
            </a:xfrm>
            <a:custGeom>
              <a:avLst/>
              <a:gdLst>
                <a:gd name="T0" fmla="*/ 0 w 320"/>
                <a:gd name="T1" fmla="*/ 99 h 132"/>
                <a:gd name="T2" fmla="*/ 44 w 320"/>
                <a:gd name="T3" fmla="*/ 31 h 132"/>
                <a:gd name="T4" fmla="*/ 100 w 320"/>
                <a:gd name="T5" fmla="*/ 7 h 132"/>
                <a:gd name="T6" fmla="*/ 164 w 320"/>
                <a:gd name="T7" fmla="*/ 71 h 132"/>
                <a:gd name="T8" fmla="*/ 212 w 320"/>
                <a:gd name="T9" fmla="*/ 123 h 132"/>
                <a:gd name="T10" fmla="*/ 264 w 320"/>
                <a:gd name="T11" fmla="*/ 123 h 132"/>
                <a:gd name="T12" fmla="*/ 320 w 320"/>
                <a:gd name="T13" fmla="*/ 6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132">
                  <a:moveTo>
                    <a:pt x="0" y="99"/>
                  </a:moveTo>
                  <a:cubicBezTo>
                    <a:pt x="13" y="72"/>
                    <a:pt x="27" y="46"/>
                    <a:pt x="44" y="31"/>
                  </a:cubicBezTo>
                  <a:cubicBezTo>
                    <a:pt x="61" y="16"/>
                    <a:pt x="80" y="0"/>
                    <a:pt x="100" y="7"/>
                  </a:cubicBezTo>
                  <a:cubicBezTo>
                    <a:pt x="120" y="14"/>
                    <a:pt x="145" y="52"/>
                    <a:pt x="164" y="71"/>
                  </a:cubicBezTo>
                  <a:cubicBezTo>
                    <a:pt x="183" y="90"/>
                    <a:pt x="195" y="114"/>
                    <a:pt x="212" y="123"/>
                  </a:cubicBezTo>
                  <a:cubicBezTo>
                    <a:pt x="229" y="132"/>
                    <a:pt x="246" y="132"/>
                    <a:pt x="264" y="123"/>
                  </a:cubicBezTo>
                  <a:cubicBezTo>
                    <a:pt x="282" y="114"/>
                    <a:pt x="301" y="90"/>
                    <a:pt x="320" y="6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156"/>
            <p:cNvSpPr>
              <a:spLocks/>
            </p:cNvSpPr>
            <p:nvPr/>
          </p:nvSpPr>
          <p:spPr bwMode="auto">
            <a:xfrm>
              <a:off x="3924" y="1652"/>
              <a:ext cx="320" cy="133"/>
            </a:xfrm>
            <a:custGeom>
              <a:avLst/>
              <a:gdLst>
                <a:gd name="T0" fmla="*/ 0 w 320"/>
                <a:gd name="T1" fmla="*/ 99 h 132"/>
                <a:gd name="T2" fmla="*/ 44 w 320"/>
                <a:gd name="T3" fmla="*/ 31 h 132"/>
                <a:gd name="T4" fmla="*/ 100 w 320"/>
                <a:gd name="T5" fmla="*/ 7 h 132"/>
                <a:gd name="T6" fmla="*/ 164 w 320"/>
                <a:gd name="T7" fmla="*/ 71 h 132"/>
                <a:gd name="T8" fmla="*/ 212 w 320"/>
                <a:gd name="T9" fmla="*/ 123 h 132"/>
                <a:gd name="T10" fmla="*/ 264 w 320"/>
                <a:gd name="T11" fmla="*/ 123 h 132"/>
                <a:gd name="T12" fmla="*/ 320 w 320"/>
                <a:gd name="T13" fmla="*/ 6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132">
                  <a:moveTo>
                    <a:pt x="0" y="99"/>
                  </a:moveTo>
                  <a:cubicBezTo>
                    <a:pt x="13" y="72"/>
                    <a:pt x="27" y="46"/>
                    <a:pt x="44" y="31"/>
                  </a:cubicBezTo>
                  <a:cubicBezTo>
                    <a:pt x="61" y="16"/>
                    <a:pt x="80" y="0"/>
                    <a:pt x="100" y="7"/>
                  </a:cubicBezTo>
                  <a:cubicBezTo>
                    <a:pt x="120" y="14"/>
                    <a:pt x="145" y="52"/>
                    <a:pt x="164" y="71"/>
                  </a:cubicBezTo>
                  <a:cubicBezTo>
                    <a:pt x="183" y="90"/>
                    <a:pt x="195" y="114"/>
                    <a:pt x="212" y="123"/>
                  </a:cubicBezTo>
                  <a:cubicBezTo>
                    <a:pt x="229" y="132"/>
                    <a:pt x="246" y="132"/>
                    <a:pt x="264" y="123"/>
                  </a:cubicBezTo>
                  <a:cubicBezTo>
                    <a:pt x="282" y="114"/>
                    <a:pt x="301" y="90"/>
                    <a:pt x="320" y="6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157"/>
            <p:cNvSpPr>
              <a:spLocks/>
            </p:cNvSpPr>
            <p:nvPr/>
          </p:nvSpPr>
          <p:spPr bwMode="auto">
            <a:xfrm>
              <a:off x="3924" y="1718"/>
              <a:ext cx="320" cy="131"/>
            </a:xfrm>
            <a:custGeom>
              <a:avLst/>
              <a:gdLst>
                <a:gd name="T0" fmla="*/ 0 w 320"/>
                <a:gd name="T1" fmla="*/ 99 h 132"/>
                <a:gd name="T2" fmla="*/ 44 w 320"/>
                <a:gd name="T3" fmla="*/ 31 h 132"/>
                <a:gd name="T4" fmla="*/ 100 w 320"/>
                <a:gd name="T5" fmla="*/ 7 h 132"/>
                <a:gd name="T6" fmla="*/ 164 w 320"/>
                <a:gd name="T7" fmla="*/ 71 h 132"/>
                <a:gd name="T8" fmla="*/ 212 w 320"/>
                <a:gd name="T9" fmla="*/ 123 h 132"/>
                <a:gd name="T10" fmla="*/ 264 w 320"/>
                <a:gd name="T11" fmla="*/ 123 h 132"/>
                <a:gd name="T12" fmla="*/ 320 w 320"/>
                <a:gd name="T13" fmla="*/ 6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132">
                  <a:moveTo>
                    <a:pt x="0" y="99"/>
                  </a:moveTo>
                  <a:cubicBezTo>
                    <a:pt x="13" y="72"/>
                    <a:pt x="27" y="46"/>
                    <a:pt x="44" y="31"/>
                  </a:cubicBezTo>
                  <a:cubicBezTo>
                    <a:pt x="61" y="16"/>
                    <a:pt x="80" y="0"/>
                    <a:pt x="100" y="7"/>
                  </a:cubicBezTo>
                  <a:cubicBezTo>
                    <a:pt x="120" y="14"/>
                    <a:pt x="145" y="52"/>
                    <a:pt x="164" y="71"/>
                  </a:cubicBezTo>
                  <a:cubicBezTo>
                    <a:pt x="183" y="90"/>
                    <a:pt x="195" y="114"/>
                    <a:pt x="212" y="123"/>
                  </a:cubicBezTo>
                  <a:cubicBezTo>
                    <a:pt x="229" y="132"/>
                    <a:pt x="246" y="132"/>
                    <a:pt x="264" y="123"/>
                  </a:cubicBezTo>
                  <a:cubicBezTo>
                    <a:pt x="282" y="114"/>
                    <a:pt x="301" y="90"/>
                    <a:pt x="320" y="6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Line 158"/>
            <p:cNvSpPr>
              <a:spLocks noChangeShapeType="1"/>
            </p:cNvSpPr>
            <p:nvPr/>
          </p:nvSpPr>
          <p:spPr bwMode="auto">
            <a:xfrm flipH="1">
              <a:off x="4039" y="1757"/>
              <a:ext cx="5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Line 159"/>
            <p:cNvSpPr>
              <a:spLocks noChangeShapeType="1"/>
            </p:cNvSpPr>
            <p:nvPr/>
          </p:nvSpPr>
          <p:spPr bwMode="auto">
            <a:xfrm flipH="1">
              <a:off x="4067" y="1648"/>
              <a:ext cx="5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44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8009"/>
              </p:ext>
            </p:extLst>
          </p:nvPr>
        </p:nvGraphicFramePr>
        <p:xfrm>
          <a:off x="3068066" y="2427437"/>
          <a:ext cx="43021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3" imgW="295275" imgH="104775" progId="Equation.3">
                  <p:embed/>
                </p:oleObj>
              </mc:Choice>
              <mc:Fallback>
                <p:oleObj name="Equation" r:id="rId3" imgW="295275" imgH="1047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066" y="2427437"/>
                        <a:ext cx="43021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1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29" y="1844824"/>
            <a:ext cx="1042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Line 162"/>
          <p:cNvSpPr>
            <a:spLocks noChangeShapeType="1"/>
          </p:cNvSpPr>
          <p:nvPr/>
        </p:nvSpPr>
        <p:spPr bwMode="auto">
          <a:xfrm flipV="1">
            <a:off x="3614166" y="2279799"/>
            <a:ext cx="1588" cy="374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47" name="Line 164"/>
          <p:cNvSpPr>
            <a:spLocks noChangeShapeType="1"/>
          </p:cNvSpPr>
          <p:nvPr/>
        </p:nvSpPr>
        <p:spPr bwMode="auto">
          <a:xfrm flipV="1">
            <a:off x="4779391" y="2422674"/>
            <a:ext cx="185738" cy="433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165"/>
          <p:cNvSpPr>
            <a:spLocks noChangeShapeType="1"/>
          </p:cNvSpPr>
          <p:nvPr/>
        </p:nvSpPr>
        <p:spPr bwMode="auto">
          <a:xfrm flipV="1">
            <a:off x="7516241" y="2657624"/>
            <a:ext cx="234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170"/>
          <p:cNvSpPr>
            <a:spLocks noChangeShapeType="1"/>
          </p:cNvSpPr>
          <p:nvPr/>
        </p:nvSpPr>
        <p:spPr bwMode="auto">
          <a:xfrm>
            <a:off x="4023741" y="2644924"/>
            <a:ext cx="74136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50" name="Line 201"/>
          <p:cNvSpPr>
            <a:spLocks noChangeShapeType="1"/>
          </p:cNvSpPr>
          <p:nvPr/>
        </p:nvSpPr>
        <p:spPr bwMode="auto">
          <a:xfrm>
            <a:off x="3614166" y="3773637"/>
            <a:ext cx="10033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1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36727"/>
              </p:ext>
            </p:extLst>
          </p:nvPr>
        </p:nvGraphicFramePr>
        <p:xfrm>
          <a:off x="8690991" y="2213124"/>
          <a:ext cx="2603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6" imgW="190500" imgH="123825" progId="Equation.3">
                  <p:embed/>
                </p:oleObj>
              </mc:Choice>
              <mc:Fallback>
                <p:oleObj name="Equation" r:id="rId6" imgW="190500" imgH="1238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0991" y="2213124"/>
                        <a:ext cx="2603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203"/>
          <p:cNvSpPr>
            <a:spLocks noChangeArrowheads="1"/>
          </p:cNvSpPr>
          <p:nvPr/>
        </p:nvSpPr>
        <p:spPr bwMode="auto">
          <a:xfrm>
            <a:off x="3677666" y="3727599"/>
            <a:ext cx="114300" cy="106363"/>
          </a:xfrm>
          <a:prstGeom prst="ellipse">
            <a:avLst/>
          </a:prstGeom>
          <a:solidFill>
            <a:srgbClr val="FD930A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3" name="Text Box 204"/>
          <p:cNvSpPr txBox="1">
            <a:spLocks noChangeArrowheads="1"/>
          </p:cNvSpPr>
          <p:nvPr/>
        </p:nvSpPr>
        <p:spPr bwMode="auto">
          <a:xfrm>
            <a:off x="2942654" y="2975124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SzPct val="70000"/>
              <a:buFont typeface="Marlett" pitchFamily="2" charset="2"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Reference</a:t>
            </a:r>
          </a:p>
        </p:txBody>
      </p:sp>
      <p:sp>
        <p:nvSpPr>
          <p:cNvPr id="54" name="Freeform 205"/>
          <p:cNvSpPr>
            <a:spLocks/>
          </p:cNvSpPr>
          <p:nvPr/>
        </p:nvSpPr>
        <p:spPr bwMode="auto">
          <a:xfrm>
            <a:off x="7025704" y="2433787"/>
            <a:ext cx="492125" cy="419100"/>
          </a:xfrm>
          <a:custGeom>
            <a:avLst/>
            <a:gdLst>
              <a:gd name="T0" fmla="*/ 0 w 369"/>
              <a:gd name="T1" fmla="*/ 2147483647 h 345"/>
              <a:gd name="T2" fmla="*/ 2147483647 w 369"/>
              <a:gd name="T3" fmla="*/ 0 h 345"/>
              <a:gd name="T4" fmla="*/ 2147483647 w 369"/>
              <a:gd name="T5" fmla="*/ 0 h 345"/>
              <a:gd name="T6" fmla="*/ 2147483647 w 369"/>
              <a:gd name="T7" fmla="*/ 2147483647 h 345"/>
              <a:gd name="T8" fmla="*/ 2147483647 w 369"/>
              <a:gd name="T9" fmla="*/ 2147483647 h 345"/>
              <a:gd name="T10" fmla="*/ 0 w 369"/>
              <a:gd name="T11" fmla="*/ 2147483647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345">
                <a:moveTo>
                  <a:pt x="0" y="177"/>
                </a:moveTo>
                <a:lnTo>
                  <a:pt x="126" y="0"/>
                </a:lnTo>
                <a:lnTo>
                  <a:pt x="369" y="0"/>
                </a:lnTo>
                <a:lnTo>
                  <a:pt x="369" y="345"/>
                </a:lnTo>
                <a:lnTo>
                  <a:pt x="117" y="345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55" name="Text Box 206"/>
          <p:cNvSpPr txBox="1">
            <a:spLocks noChangeArrowheads="1"/>
          </p:cNvSpPr>
          <p:nvPr/>
        </p:nvSpPr>
        <p:spPr bwMode="auto">
          <a:xfrm>
            <a:off x="7084441" y="2529037"/>
            <a:ext cx="43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ts val="0"/>
              </a:spcBef>
              <a:spcAft>
                <a:spcPct val="60000"/>
              </a:spcAft>
              <a:buClrTx/>
              <a:buFontTx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ADC</a:t>
            </a:r>
          </a:p>
        </p:txBody>
      </p:sp>
      <p:sp>
        <p:nvSpPr>
          <p:cNvPr id="56" name="Text Box 207"/>
          <p:cNvSpPr txBox="1">
            <a:spLocks noChangeArrowheads="1"/>
          </p:cNvSpPr>
          <p:nvPr/>
        </p:nvSpPr>
        <p:spPr bwMode="auto">
          <a:xfrm>
            <a:off x="4519041" y="1868637"/>
            <a:ext cx="2433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000" b="0" kern="0" smtClean="0">
                <a:solidFill>
                  <a:srgbClr val="261748"/>
                </a:solidFill>
              </a:rPr>
              <a:t>Single Channel Receiver</a:t>
            </a:r>
          </a:p>
        </p:txBody>
      </p:sp>
      <p:sp>
        <p:nvSpPr>
          <p:cNvPr id="57" name="Text Box 208"/>
          <p:cNvSpPr txBox="1">
            <a:spLocks noChangeArrowheads="1"/>
          </p:cNvSpPr>
          <p:nvPr/>
        </p:nvSpPr>
        <p:spPr bwMode="auto">
          <a:xfrm>
            <a:off x="6879654" y="2128987"/>
            <a:ext cx="1419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ADC+ DDC</a:t>
            </a:r>
            <a:r>
              <a:rPr lang="de-DE" sz="900" b="0" kern="0" smtClean="0">
                <a:solidFill>
                  <a:srgbClr val="FF0000"/>
                </a:solidFill>
              </a:rPr>
              <a:t> -147dBc/Hz</a:t>
            </a:r>
            <a:endParaRPr lang="en-GB" sz="900" b="0" kern="0" smtClean="0">
              <a:solidFill>
                <a:srgbClr val="FF0000"/>
              </a:solidFill>
            </a:endParaRPr>
          </a:p>
        </p:txBody>
      </p:sp>
      <p:sp>
        <p:nvSpPr>
          <p:cNvPr id="58" name="Text Box 209"/>
          <p:cNvSpPr txBox="1">
            <a:spLocks noChangeArrowheads="1"/>
          </p:cNvSpPr>
          <p:nvPr/>
        </p:nvSpPr>
        <p:spPr bwMode="auto">
          <a:xfrm>
            <a:off x="5855716" y="3654574"/>
            <a:ext cx="854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dirty="0" smtClean="0">
                <a:solidFill>
                  <a:srgbClr val="FF0000"/>
                </a:solidFill>
              </a:rPr>
              <a:t>-150dBc/Hz</a:t>
            </a:r>
            <a:endParaRPr lang="en-GB" sz="900" b="0" kern="0" dirty="0" smtClean="0">
              <a:solidFill>
                <a:srgbClr val="FF0000"/>
              </a:solidFill>
            </a:endParaRPr>
          </a:p>
        </p:txBody>
      </p:sp>
      <p:sp>
        <p:nvSpPr>
          <p:cNvPr id="59" name="Line 112"/>
          <p:cNvSpPr>
            <a:spLocks noChangeShapeType="1"/>
          </p:cNvSpPr>
          <p:nvPr/>
        </p:nvSpPr>
        <p:spPr bwMode="auto">
          <a:xfrm flipV="1">
            <a:off x="4004691" y="2368699"/>
            <a:ext cx="2779713" cy="0"/>
          </a:xfrm>
          <a:prstGeom prst="line">
            <a:avLst/>
          </a:prstGeom>
          <a:noFill/>
          <a:ln w="19050">
            <a:solidFill>
              <a:srgbClr val="2A4BD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0" name="Text Box 209"/>
          <p:cNvSpPr txBox="1">
            <a:spLocks noChangeArrowheads="1"/>
          </p:cNvSpPr>
          <p:nvPr/>
        </p:nvSpPr>
        <p:spPr bwMode="auto">
          <a:xfrm>
            <a:off x="3974529" y="2136924"/>
            <a:ext cx="381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000" b="0" kern="0" smtClean="0">
                <a:solidFill>
                  <a:srgbClr val="223FBC"/>
                </a:solidFill>
              </a:rPr>
              <a:t>AM</a:t>
            </a:r>
            <a:endParaRPr lang="en-GB" sz="1000" b="0" kern="0" smtClean="0">
              <a:solidFill>
                <a:srgbClr val="223FBC"/>
              </a:solidFill>
            </a:endParaRPr>
          </a:p>
        </p:txBody>
      </p:sp>
      <p:sp>
        <p:nvSpPr>
          <p:cNvPr id="62" name="Oval 203"/>
          <p:cNvSpPr>
            <a:spLocks noChangeArrowheads="1"/>
          </p:cNvSpPr>
          <p:nvPr/>
        </p:nvSpPr>
        <p:spPr bwMode="auto">
          <a:xfrm>
            <a:off x="3849116" y="3733949"/>
            <a:ext cx="114300" cy="1063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3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55576"/>
              </p:ext>
            </p:extLst>
          </p:nvPr>
        </p:nvGraphicFramePr>
        <p:xfrm>
          <a:off x="3266504" y="3351362"/>
          <a:ext cx="53181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8" imgW="494870" imgH="215713" progId="Equation.3">
                  <p:embed/>
                </p:oleObj>
              </mc:Choice>
              <mc:Fallback>
                <p:oleObj name="Equation" r:id="rId8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504" y="3351362"/>
                        <a:ext cx="531812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15347"/>
              </p:ext>
            </p:extLst>
          </p:nvPr>
        </p:nvGraphicFramePr>
        <p:xfrm>
          <a:off x="3272854" y="3173562"/>
          <a:ext cx="35401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10" imgW="330057" imgH="241195" progId="Equation.3">
                  <p:embed/>
                </p:oleObj>
              </mc:Choice>
              <mc:Fallback>
                <p:oleObj name="Equation" r:id="rId10" imgW="33005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854" y="3173562"/>
                        <a:ext cx="35401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08967"/>
              </p:ext>
            </p:extLst>
          </p:nvPr>
        </p:nvGraphicFramePr>
        <p:xfrm>
          <a:off x="5350891" y="3205312"/>
          <a:ext cx="47783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12" imgW="444307" imgH="228501" progId="Equation.3">
                  <p:embed/>
                </p:oleObj>
              </mc:Choice>
              <mc:Fallback>
                <p:oleObj name="Equation" r:id="rId12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891" y="3205312"/>
                        <a:ext cx="477838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57195"/>
              </p:ext>
            </p:extLst>
          </p:nvPr>
        </p:nvGraphicFramePr>
        <p:xfrm>
          <a:off x="5344541" y="3033862"/>
          <a:ext cx="3000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14" imgW="279279" imgH="241195" progId="Equation.3">
                  <p:embed/>
                </p:oleObj>
              </mc:Choice>
              <mc:Fallback>
                <p:oleObj name="Equation" r:id="rId14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541" y="3033862"/>
                        <a:ext cx="300038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46712"/>
              </p:ext>
            </p:extLst>
          </p:nvPr>
        </p:nvGraphicFramePr>
        <p:xfrm>
          <a:off x="6690741" y="3205312"/>
          <a:ext cx="44926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6" imgW="418918" imgH="215806" progId="Equation.3">
                  <p:embed/>
                </p:oleObj>
              </mc:Choice>
              <mc:Fallback>
                <p:oleObj name="Equation" r:id="rId16" imgW="41891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741" y="3205312"/>
                        <a:ext cx="449263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90163"/>
              </p:ext>
            </p:extLst>
          </p:nvPr>
        </p:nvGraphicFramePr>
        <p:xfrm>
          <a:off x="6665341" y="3040212"/>
          <a:ext cx="2730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8" imgW="253890" imgH="241195" progId="Equation.3">
                  <p:embed/>
                </p:oleObj>
              </mc:Choice>
              <mc:Fallback>
                <p:oleObj name="Equation" r:id="rId18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341" y="3040212"/>
                        <a:ext cx="2730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Line 125"/>
          <p:cNvSpPr>
            <a:spLocks noChangeShapeType="1"/>
          </p:cNvSpPr>
          <p:nvPr/>
        </p:nvSpPr>
        <p:spPr bwMode="auto">
          <a:xfrm>
            <a:off x="4096766" y="2735412"/>
            <a:ext cx="371475" cy="1587"/>
          </a:xfrm>
          <a:prstGeom prst="line">
            <a:avLst/>
          </a:prstGeom>
          <a:noFill/>
          <a:ln w="19050">
            <a:solidFill>
              <a:srgbClr val="FD93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0" name="Line 126"/>
          <p:cNvSpPr>
            <a:spLocks noChangeShapeType="1"/>
          </p:cNvSpPr>
          <p:nvPr/>
        </p:nvSpPr>
        <p:spPr bwMode="auto">
          <a:xfrm flipV="1">
            <a:off x="3679254" y="3651399"/>
            <a:ext cx="777875" cy="3175"/>
          </a:xfrm>
          <a:prstGeom prst="line">
            <a:avLst/>
          </a:prstGeom>
          <a:noFill/>
          <a:ln w="19050">
            <a:solidFill>
              <a:srgbClr val="FD93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127"/>
          <p:cNvSpPr>
            <a:spLocks noChangeShapeType="1"/>
          </p:cNvSpPr>
          <p:nvPr/>
        </p:nvSpPr>
        <p:spPr bwMode="auto">
          <a:xfrm flipH="1">
            <a:off x="4111054" y="2733824"/>
            <a:ext cx="1587" cy="922338"/>
          </a:xfrm>
          <a:prstGeom prst="line">
            <a:avLst/>
          </a:prstGeom>
          <a:noFill/>
          <a:ln w="19050">
            <a:solidFill>
              <a:srgbClr val="FD93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209"/>
          <p:cNvSpPr txBox="1">
            <a:spLocks noChangeArrowheads="1"/>
          </p:cNvSpPr>
          <p:nvPr/>
        </p:nvSpPr>
        <p:spPr bwMode="auto">
          <a:xfrm>
            <a:off x="4079304" y="3375174"/>
            <a:ext cx="381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000" b="0" kern="0" smtClean="0">
                <a:solidFill>
                  <a:srgbClr val="FD930A"/>
                </a:solidFill>
              </a:rPr>
              <a:t>PM</a:t>
            </a:r>
            <a:endParaRPr lang="en-GB" sz="1000" b="0" kern="0" smtClean="0">
              <a:solidFill>
                <a:srgbClr val="FD930A"/>
              </a:solidFill>
            </a:endParaRPr>
          </a:p>
        </p:txBody>
      </p:sp>
      <p:sp>
        <p:nvSpPr>
          <p:cNvPr id="73" name="Rectangle 64"/>
          <p:cNvSpPr>
            <a:spLocks noChangeArrowheads="1"/>
          </p:cNvSpPr>
          <p:nvPr/>
        </p:nvSpPr>
        <p:spPr bwMode="auto">
          <a:xfrm>
            <a:off x="6472241" y="4525468"/>
            <a:ext cx="8112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None/>
              <a:defRPr/>
            </a:pPr>
            <a:r>
              <a:rPr lang="en-US" altLang="zh-CN" sz="1400" b="0" kern="0" dirty="0">
                <a:solidFill>
                  <a:sysClr val="windowText" lastClr="000000"/>
                </a:solidFill>
                <a:ea typeface="SimSun" pitchFamily="2" charset="-122"/>
              </a:rPr>
              <a:t>Mixer: </a:t>
            </a:r>
          </a:p>
        </p:txBody>
      </p:sp>
      <p:graphicFrame>
        <p:nvGraphicFramePr>
          <p:cNvPr id="74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01918"/>
              </p:ext>
            </p:extLst>
          </p:nvPr>
        </p:nvGraphicFramePr>
        <p:xfrm>
          <a:off x="7121528" y="4565155"/>
          <a:ext cx="1701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20" imgW="1587500" imgH="457200" progId="Equation.3">
                  <p:embed/>
                </p:oleObj>
              </mc:Choice>
              <mc:Fallback>
                <p:oleObj name="Equation" r:id="rId20" imgW="158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8" y="4565155"/>
                        <a:ext cx="1701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79192"/>
              </p:ext>
            </p:extLst>
          </p:nvPr>
        </p:nvGraphicFramePr>
        <p:xfrm>
          <a:off x="8684641" y="2392512"/>
          <a:ext cx="2746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22" imgW="200025" imgH="161925" progId="Equation.3">
                  <p:embed/>
                </p:oleObj>
              </mc:Choice>
              <mc:Fallback>
                <p:oleObj name="Equation" r:id="rId22" imgW="200025" imgH="1619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641" y="2392512"/>
                        <a:ext cx="27463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6503991" y="5077918"/>
            <a:ext cx="8112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None/>
              <a:defRPr/>
            </a:pPr>
            <a:r>
              <a:rPr lang="en-US" altLang="zh-CN" sz="1400" b="0" kern="0">
                <a:solidFill>
                  <a:sysClr val="windowText" lastClr="000000"/>
                </a:solidFill>
                <a:ea typeface="SimSun" pitchFamily="2" charset="-122"/>
              </a:rPr>
              <a:t>LO: </a:t>
            </a:r>
          </a:p>
        </p:txBody>
      </p:sp>
      <p:graphicFrame>
        <p:nvGraphicFramePr>
          <p:cNvPr id="77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08511"/>
              </p:ext>
            </p:extLst>
          </p:nvPr>
        </p:nvGraphicFramePr>
        <p:xfrm>
          <a:off x="7148516" y="4971555"/>
          <a:ext cx="16208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24" imgW="1511300" imgH="482600" progId="Equation.3">
                  <p:embed/>
                </p:oleObj>
              </mc:Choice>
              <mc:Fallback>
                <p:oleObj name="Equation" r:id="rId24" imgW="151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6" y="4971555"/>
                        <a:ext cx="16208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134"/>
          <p:cNvGrpSpPr>
            <a:grpSpLocks/>
          </p:cNvGrpSpPr>
          <p:nvPr/>
        </p:nvGrpSpPr>
        <p:grpSpPr bwMode="auto">
          <a:xfrm>
            <a:off x="6626228" y="5377955"/>
            <a:ext cx="285750" cy="146050"/>
            <a:chOff x="666" y="1756"/>
            <a:chExt cx="198" cy="98"/>
          </a:xfrm>
        </p:grpSpPr>
        <p:sp>
          <p:nvSpPr>
            <p:cNvPr id="79" name="Line 135"/>
            <p:cNvSpPr>
              <a:spLocks noChangeShapeType="1"/>
            </p:cNvSpPr>
            <p:nvPr/>
          </p:nvSpPr>
          <p:spPr bwMode="auto">
            <a:xfrm>
              <a:off x="774" y="1776"/>
              <a:ext cx="90" cy="78"/>
            </a:xfrm>
            <a:prstGeom prst="line">
              <a:avLst/>
            </a:prstGeom>
            <a:noFill/>
            <a:ln w="25400">
              <a:solidFill>
                <a:srgbClr val="261748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136"/>
            <p:cNvSpPr>
              <a:spLocks/>
            </p:cNvSpPr>
            <p:nvPr/>
          </p:nvSpPr>
          <p:spPr bwMode="auto">
            <a:xfrm>
              <a:off x="666" y="1756"/>
              <a:ext cx="111" cy="68"/>
            </a:xfrm>
            <a:custGeom>
              <a:avLst/>
              <a:gdLst>
                <a:gd name="T0" fmla="*/ 0 w 96"/>
                <a:gd name="T1" fmla="*/ 68 h 68"/>
                <a:gd name="T2" fmla="*/ 75 w 96"/>
                <a:gd name="T3" fmla="*/ 8 h 68"/>
                <a:gd name="T4" fmla="*/ 148 w 96"/>
                <a:gd name="T5" fmla="*/ 2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68">
                  <a:moveTo>
                    <a:pt x="0" y="68"/>
                  </a:moveTo>
                  <a:cubicBezTo>
                    <a:pt x="16" y="42"/>
                    <a:pt x="32" y="16"/>
                    <a:pt x="48" y="8"/>
                  </a:cubicBezTo>
                  <a:cubicBezTo>
                    <a:pt x="64" y="0"/>
                    <a:pt x="88" y="18"/>
                    <a:pt x="96" y="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81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268774"/>
              </p:ext>
            </p:extLst>
          </p:nvPr>
        </p:nvGraphicFramePr>
        <p:xfrm>
          <a:off x="6599241" y="5466855"/>
          <a:ext cx="19208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26" imgW="1752600" imgH="466725" progId="Equation.3">
                  <p:embed/>
                </p:oleObj>
              </mc:Choice>
              <mc:Fallback>
                <p:oleObj name="Equation" r:id="rId26" imgW="1752600" imgH="46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1" y="5466855"/>
                        <a:ext cx="19208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Text Box 209"/>
          <p:cNvSpPr txBox="1">
            <a:spLocks noChangeArrowheads="1"/>
          </p:cNvSpPr>
          <p:nvPr/>
        </p:nvSpPr>
        <p:spPr bwMode="auto">
          <a:xfrm>
            <a:off x="3888546" y="4441479"/>
            <a:ext cx="22515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dirty="0" smtClean="0">
                <a:solidFill>
                  <a:srgbClr val="FF0000"/>
                </a:solidFill>
              </a:rPr>
              <a:t>-150dBc/Hz – 10log10(8) = -160dBc/Hz</a:t>
            </a:r>
            <a:endParaRPr lang="en-GB" sz="900" b="0" kern="0" dirty="0" smtClean="0">
              <a:solidFill>
                <a:srgbClr val="FF0000"/>
              </a:solidFill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66165" y="1615306"/>
            <a:ext cx="3974842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98834" y="2313744"/>
            <a:ext cx="2472966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1786" y="3063701"/>
            <a:ext cx="1073181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23528" y="3757129"/>
            <a:ext cx="3235076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23528" y="4165428"/>
            <a:ext cx="3235076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4" name="Straight Arrow Connector 183"/>
          <p:cNvCxnSpPr/>
          <p:nvPr/>
        </p:nvCxnSpPr>
        <p:spPr bwMode="auto">
          <a:xfrm flipV="1">
            <a:off x="5101322" y="3937149"/>
            <a:ext cx="220200" cy="357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TextBox 184"/>
          <p:cNvSpPr txBox="1"/>
          <p:nvPr/>
        </p:nvSpPr>
        <p:spPr>
          <a:xfrm>
            <a:off x="3767961" y="4696422"/>
            <a:ext cx="247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Vector sum processing gain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81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vs. Backplane LO and CLK Distribution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41" y="1621284"/>
            <a:ext cx="3714230" cy="1296144"/>
          </a:xfrm>
        </p:spPr>
        <p:txBody>
          <a:bodyPr/>
          <a:lstStyle/>
          <a:p>
            <a:r>
              <a:rPr lang="en-US" sz="1600" dirty="0" smtClean="0"/>
              <a:t>External LO and CLK modules allow for better performance of the generated signals.</a:t>
            </a:r>
          </a:p>
          <a:p>
            <a:r>
              <a:rPr lang="en-US" sz="1600" dirty="0" smtClean="0"/>
              <a:t>Better Temperature and humidity control of the distribution system (cables).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284984"/>
            <a:ext cx="2812307" cy="288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768237"/>
            <a:ext cx="2261787" cy="22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439987" y="1628800"/>
            <a:ext cx="38613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No external cables needed</a:t>
            </a:r>
          </a:p>
          <a:p>
            <a:r>
              <a:rPr lang="en-US" sz="1600" kern="0" dirty="0" smtClean="0"/>
              <a:t>Compact system  </a:t>
            </a:r>
            <a:endParaRPr lang="en-US" sz="1600" kern="0" dirty="0"/>
          </a:p>
        </p:txBody>
      </p:sp>
      <p:cxnSp>
        <p:nvCxnSpPr>
          <p:cNvPr id="25" name="Straight Arrow Connector 24"/>
          <p:cNvCxnSpPr>
            <a:stCxn id="35" idx="1"/>
          </p:cNvCxnSpPr>
          <p:nvPr/>
        </p:nvCxnSpPr>
        <p:spPr bwMode="auto">
          <a:xfrm flipH="1" flipV="1">
            <a:off x="2976958" y="4229219"/>
            <a:ext cx="505074" cy="2241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5498403" y="5023094"/>
            <a:ext cx="535842" cy="2792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326136" y="1596554"/>
            <a:ext cx="0" cy="15046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3482032" y="4268709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Ext. LO and CLK</a:t>
            </a:r>
            <a:endParaRPr lang="en-US" kern="0" dirty="0"/>
          </a:p>
        </p:txBody>
      </p:sp>
      <p:sp>
        <p:nvSpPr>
          <p:cNvPr id="37" name="Rectangle 36"/>
          <p:cNvSpPr/>
          <p:nvPr/>
        </p:nvSpPr>
        <p:spPr>
          <a:xfrm>
            <a:off x="3263006" y="5342782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Integrated LO and CLK </a:t>
            </a:r>
          </a:p>
          <a:p>
            <a:r>
              <a:rPr lang="en-US" kern="0" dirty="0" smtClean="0"/>
              <a:t>generation</a:t>
            </a:r>
            <a:endParaRPr lang="en-US" kern="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282575" y="888010"/>
            <a:ext cx="8520113" cy="86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kern="0" dirty="0" smtClean="0"/>
              <a:t>Introduction of the new concept of integrating the LO and CLK distribution into the MTCA.4 crate.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2" y="2486168"/>
            <a:ext cx="1640100" cy="12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uRF</a:t>
            </a:r>
            <a:r>
              <a:rPr lang="en-US" dirty="0"/>
              <a:t>-</a:t>
            </a:r>
            <a:r>
              <a:rPr lang="en-US" dirty="0" smtClean="0"/>
              <a:t>Backplane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72290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err="1" smtClean="0"/>
              <a:t>uRF</a:t>
            </a:r>
            <a:r>
              <a:rPr lang="en-US" b="1" dirty="0"/>
              <a:t>-</a:t>
            </a:r>
            <a:r>
              <a:rPr lang="en-US" b="1" dirty="0" smtClean="0"/>
              <a:t>backplane </a:t>
            </a:r>
            <a:r>
              <a:rPr lang="en-US" dirty="0" smtClean="0"/>
              <a:t>is used for the distribution of the LO, CLK and calibration signals.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865" y="4437112"/>
            <a:ext cx="37398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raz 1" descr="SAM_2259_clipped_rev_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2" r="925" b="29124"/>
          <a:stretch>
            <a:fillRect/>
          </a:stretch>
        </p:blipFill>
        <p:spPr bwMode="auto">
          <a:xfrm>
            <a:off x="4940944" y="2973839"/>
            <a:ext cx="3830430" cy="123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DESY\uTCA\uRFB\V3_0\PCB\PHOTOS\DSCF6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628800"/>
            <a:ext cx="1867642" cy="1489055"/>
          </a:xfrm>
          <a:prstGeom prst="rect">
            <a:avLst/>
          </a:prstGeom>
          <a:noFill/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23528" y="2060848"/>
            <a:ext cx="4536504" cy="37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The </a:t>
            </a:r>
            <a:r>
              <a:rPr lang="en-US" sz="1600" kern="0" dirty="0" err="1" smtClean="0"/>
              <a:t>uRF</a:t>
            </a:r>
            <a:r>
              <a:rPr lang="en-US" sz="1600" kern="0" dirty="0" smtClean="0"/>
              <a:t>-Backplane includes also other comm. signals such as I2C to modules, power lines, dedicated LVDS conn. etc.</a:t>
            </a:r>
          </a:p>
          <a:p>
            <a:r>
              <a:rPr lang="en-US" sz="1600" kern="0" dirty="0" smtClean="0"/>
              <a:t>From the point of view of MTCA.4 management it can be treated as an extension of the front AMC backplane.</a:t>
            </a:r>
          </a:p>
          <a:p>
            <a:r>
              <a:rPr lang="en-US" sz="1600" kern="0" dirty="0" smtClean="0"/>
              <a:t>It can accept 2 power modules that comply with MTCA.4 power specifications.</a:t>
            </a:r>
          </a:p>
          <a:p>
            <a:r>
              <a:rPr lang="en-US" sz="1600" kern="0" dirty="0" smtClean="0"/>
              <a:t>It can accept 4 </a:t>
            </a:r>
            <a:r>
              <a:rPr lang="en-US" sz="1600" kern="0" dirty="0" err="1" smtClean="0"/>
              <a:t>eRTM</a:t>
            </a:r>
            <a:r>
              <a:rPr lang="en-US" sz="1600" kern="0" dirty="0" smtClean="0"/>
              <a:t> modules.</a:t>
            </a:r>
          </a:p>
          <a:p>
            <a:r>
              <a:rPr lang="en-US" sz="1600" kern="0" dirty="0" smtClean="0"/>
              <a:t>DRTM-LOG1300 is an </a:t>
            </a:r>
            <a:r>
              <a:rPr lang="en-US" sz="1600" kern="0" dirty="0" err="1" smtClean="0"/>
              <a:t>eRTM</a:t>
            </a:r>
            <a:r>
              <a:rPr lang="en-US" sz="1600" kern="0" dirty="0" smtClean="0"/>
              <a:t> sitting in slot 15 in the rear.</a:t>
            </a:r>
          </a:p>
          <a:p>
            <a:endParaRPr lang="en-US" sz="1600" kern="0" dirty="0" smtClean="0"/>
          </a:p>
          <a:p>
            <a:pPr marL="0" indent="0">
              <a:buFont typeface="Arial Black" pitchFamily="34" charset="0"/>
              <a:buNone/>
            </a:pPr>
            <a:endParaRPr lang="en-US" sz="1600" kern="0" dirty="0" smtClean="0"/>
          </a:p>
          <a:p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8594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DeRTM-LOG1300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650900"/>
          </a:xfrm>
        </p:spPr>
        <p:txBody>
          <a:bodyPr/>
          <a:lstStyle/>
          <a:p>
            <a:r>
              <a:rPr lang="en-US" dirty="0" smtClean="0"/>
              <a:t>Double-width, double full-size (12HP) module</a:t>
            </a:r>
          </a:p>
          <a:p>
            <a:r>
              <a:rPr lang="en-US" dirty="0" smtClean="0"/>
              <a:t>Composed of several sub-modules</a:t>
            </a:r>
            <a:endParaRPr lang="en-US" dirty="0"/>
          </a:p>
          <a:p>
            <a:pPr lvl="1"/>
            <a:r>
              <a:rPr lang="en-US" dirty="0" smtClean="0"/>
              <a:t>RF daughter card</a:t>
            </a:r>
          </a:p>
          <a:p>
            <a:pPr lvl="1"/>
            <a:r>
              <a:rPr lang="en-US" dirty="0" smtClean="0"/>
              <a:t>Carrier </a:t>
            </a:r>
            <a:r>
              <a:rPr lang="en-US" dirty="0" err="1" smtClean="0"/>
              <a:t>mezz</a:t>
            </a:r>
            <a:r>
              <a:rPr lang="en-US" dirty="0" smtClean="0"/>
              <a:t>. + RF distribution </a:t>
            </a:r>
            <a:r>
              <a:rPr lang="en-US" dirty="0" err="1" smtClean="0"/>
              <a:t>mezz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DC/DC </a:t>
            </a:r>
            <a:r>
              <a:rPr lang="en-US" dirty="0" err="1" smtClean="0"/>
              <a:t>mezz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TEC </a:t>
            </a:r>
            <a:r>
              <a:rPr lang="en-US" dirty="0" err="1" smtClean="0"/>
              <a:t>mezz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3900" r="10783" b="3900"/>
          <a:stretch>
            <a:fillRect/>
          </a:stretch>
        </p:blipFill>
        <p:spPr bwMode="auto">
          <a:xfrm>
            <a:off x="469876" y="3403874"/>
            <a:ext cx="24802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D:\uLOG\Dump_Folder_foruLOG\full_assy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7253" r="29938" b="2645"/>
          <a:stretch/>
        </p:blipFill>
        <p:spPr bwMode="auto">
          <a:xfrm>
            <a:off x="5148064" y="1700808"/>
            <a:ext cx="3315866" cy="41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r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68" y="2780928"/>
            <a:ext cx="1946022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DeRTM-LOG1300 - RF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3315195"/>
          </a:xfrm>
        </p:spPr>
        <p:txBody>
          <a:bodyPr/>
          <a:lstStyle/>
          <a:p>
            <a:r>
              <a:rPr lang="en-US" dirty="0" smtClean="0"/>
              <a:t>Need to use small surface mount components because of compactness -&gt; performance is deteriorated.</a:t>
            </a:r>
          </a:p>
          <a:p>
            <a:r>
              <a:rPr lang="en-US" dirty="0"/>
              <a:t>LO generated from REF via </a:t>
            </a:r>
            <a:r>
              <a:rPr lang="en-US" dirty="0" smtClean="0"/>
              <a:t>dividers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1200" dirty="0" smtClean="0"/>
              <a:t>Variable LO output power by -3dB</a:t>
            </a:r>
          </a:p>
          <a:p>
            <a:pPr lvl="1"/>
            <a:r>
              <a:rPr lang="en-US" sz="1200" dirty="0" smtClean="0"/>
              <a:t>High resolution temperature sensor (24 bit ADC with NTC Thermistor)</a:t>
            </a:r>
          </a:p>
          <a:p>
            <a:pPr lvl="1"/>
            <a:r>
              <a:rPr lang="en-US" sz="1200" dirty="0" smtClean="0"/>
              <a:t>Dividers in the range from 1 to 64</a:t>
            </a:r>
          </a:p>
          <a:p>
            <a:pPr lvl="1"/>
            <a:r>
              <a:rPr lang="en-US" sz="1200" dirty="0" smtClean="0"/>
              <a:t>2 </a:t>
            </a:r>
            <a:r>
              <a:rPr lang="en-US" sz="1200" dirty="0"/>
              <a:t>v</a:t>
            </a:r>
            <a:r>
              <a:rPr lang="en-US" sz="1200" dirty="0" smtClean="0"/>
              <a:t>ariants (IF=54 MHz, IF=36 MHz) – assembly defined</a:t>
            </a:r>
          </a:p>
          <a:p>
            <a:pPr lvl="1"/>
            <a:r>
              <a:rPr lang="en-US" sz="1200" dirty="0" smtClean="0"/>
              <a:t>Can cover RF/LO frequency range from 720 MHz To 3 GHz – assembly variant</a:t>
            </a:r>
          </a:p>
          <a:p>
            <a:pPr lvl="1"/>
            <a:r>
              <a:rPr lang="en-US" sz="1200" dirty="0" smtClean="0"/>
              <a:t>3 </a:t>
            </a:r>
            <a:r>
              <a:rPr lang="en-US" sz="1200" dirty="0" err="1" smtClean="0"/>
              <a:t>Peltier</a:t>
            </a:r>
            <a:r>
              <a:rPr lang="en-US" sz="1200" dirty="0" smtClean="0"/>
              <a:t> modules for temperature regulation</a:t>
            </a:r>
          </a:p>
          <a:p>
            <a:pPr lvl="1"/>
            <a:r>
              <a:rPr lang="en-US" sz="1200" dirty="0" smtClean="0"/>
              <a:t>All voltages on all chips are monitored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6337" r="11786" b="4370"/>
          <a:stretch>
            <a:fillRect/>
          </a:stretch>
        </p:blipFill>
        <p:spPr bwMode="auto">
          <a:xfrm>
            <a:off x="1475656" y="4671268"/>
            <a:ext cx="2079676" cy="154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D:\uLOG\Dump_Folder_foruLOG\rf_exploded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837" r="16625" b="6741"/>
          <a:stretch/>
        </p:blipFill>
        <p:spPr bwMode="auto">
          <a:xfrm>
            <a:off x="5862938" y="4293096"/>
            <a:ext cx="2160240" cy="18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4371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Heat-sink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66416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Peltier</a:t>
            </a:r>
            <a:r>
              <a:rPr lang="en-US" sz="1200" dirty="0" smtClean="0"/>
              <a:t> Modules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9411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Insulation - 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522920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Shield - Top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52826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PCB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80526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Shield - Bottom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603232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Insulation - Bottom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436096" y="4509120"/>
            <a:ext cx="576064" cy="66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796136" y="4714111"/>
            <a:ext cx="720080" cy="88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796136" y="5013176"/>
            <a:ext cx="216024" cy="66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796136" y="5229200"/>
            <a:ext cx="288032" cy="138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148064" y="5528265"/>
            <a:ext cx="792088" cy="138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1" idx="0"/>
          </p:cNvCxnSpPr>
          <p:nvPr/>
        </p:nvCxnSpPr>
        <p:spPr bwMode="auto">
          <a:xfrm flipV="1">
            <a:off x="5436096" y="5733256"/>
            <a:ext cx="57606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084168" y="6032321"/>
            <a:ext cx="216024" cy="138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53465" r="10981"/>
          <a:stretch/>
        </p:blipFill>
        <p:spPr bwMode="auto">
          <a:xfrm>
            <a:off x="5973912" y="1844824"/>
            <a:ext cx="2665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3315195"/>
          </a:xfrm>
        </p:spPr>
        <p:txBody>
          <a:bodyPr/>
          <a:lstStyle/>
          <a:p>
            <a:r>
              <a:rPr lang="en-US" dirty="0" smtClean="0"/>
              <a:t>Module that splits the RF, CLK signals and interconnects to the </a:t>
            </a:r>
            <a:r>
              <a:rPr lang="en-US" dirty="0" err="1" smtClean="0"/>
              <a:t>uRF</a:t>
            </a:r>
            <a:r>
              <a:rPr lang="en-US" dirty="0" smtClean="0"/>
              <a:t>-backplane.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1400" dirty="0" smtClean="0"/>
              <a:t>9 x LO/REF/Pilot outputs on </a:t>
            </a:r>
            <a:r>
              <a:rPr lang="en-US" sz="1400" dirty="0" err="1" smtClean="0"/>
              <a:t>Radiall</a:t>
            </a:r>
            <a:r>
              <a:rPr lang="en-US" sz="1400" dirty="0" smtClean="0"/>
              <a:t> connectors</a:t>
            </a:r>
          </a:p>
          <a:p>
            <a:pPr lvl="1"/>
            <a:r>
              <a:rPr lang="en-US" sz="1400" dirty="0" smtClean="0"/>
              <a:t>22 Diff. LVPECL CLK outputs on ERNI connectors</a:t>
            </a:r>
          </a:p>
          <a:p>
            <a:pPr lvl="1"/>
            <a:r>
              <a:rPr lang="en-US" sz="1400" dirty="0" smtClean="0"/>
              <a:t>Switching OFF/ON each individual CLK, LO, REF and Pilot Output</a:t>
            </a:r>
          </a:p>
          <a:p>
            <a:pPr lvl="1"/>
            <a:r>
              <a:rPr lang="en-US" sz="1400" dirty="0" smtClean="0"/>
              <a:t>Monitoring of the main voltages and currents</a:t>
            </a:r>
          </a:p>
          <a:p>
            <a:pPr lvl="1"/>
            <a:r>
              <a:rPr lang="en-US" sz="1400" dirty="0" smtClean="0"/>
              <a:t>Temperature and humidity measurements</a:t>
            </a:r>
          </a:p>
          <a:p>
            <a:pPr lvl="1"/>
            <a:r>
              <a:rPr lang="en-US" sz="1400" dirty="0" smtClean="0"/>
              <a:t>MMC 1.0 compliant</a:t>
            </a:r>
          </a:p>
          <a:p>
            <a:pPr lvl="1"/>
            <a:r>
              <a:rPr lang="en-US" sz="1400" dirty="0" smtClean="0"/>
              <a:t>Application microcontroller</a:t>
            </a:r>
          </a:p>
          <a:p>
            <a:pPr lvl="1"/>
            <a:r>
              <a:rPr lang="en-US" sz="1400" dirty="0" smtClean="0"/>
              <a:t>Connectivity to the ext. world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DeRTM-LOG1300 - Carrier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pic>
        <p:nvPicPr>
          <p:cNvPr id="7169" name="Picture 1" descr="D:\uLOG\Dump_Folder_foruLOG\IMG_2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6529" r="11481" b="4028"/>
          <a:stretch/>
        </p:blipFill>
        <p:spPr bwMode="auto">
          <a:xfrm>
            <a:off x="755576" y="4725144"/>
            <a:ext cx="2439224" cy="19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uLOG\Dump_Folder_foruLOG\carrier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4420" r="5749" b="5973"/>
          <a:stretch/>
        </p:blipFill>
        <p:spPr bwMode="auto">
          <a:xfrm>
            <a:off x="3707904" y="3946560"/>
            <a:ext cx="3389220" cy="21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b="47717"/>
          <a:stretch/>
        </p:blipFill>
        <p:spPr bwMode="auto">
          <a:xfrm>
            <a:off x="6269021" y="1743983"/>
            <a:ext cx="2874979" cy="19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3148" y="40050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Heat-sink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3148" y="450912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Insulation - 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3148" y="509621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PCB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1"/>
          </p:cNvCxnSpPr>
          <p:nvPr/>
        </p:nvCxnSpPr>
        <p:spPr bwMode="auto">
          <a:xfrm flipH="1">
            <a:off x="5944996" y="4143564"/>
            <a:ext cx="1368152" cy="952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6377044" y="4647619"/>
            <a:ext cx="936104" cy="448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5" idx="1"/>
          </p:cNvCxnSpPr>
          <p:nvPr/>
        </p:nvCxnSpPr>
        <p:spPr bwMode="auto">
          <a:xfrm flipH="1">
            <a:off x="6629072" y="5234717"/>
            <a:ext cx="684076" cy="504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51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Mezzanine Modules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DC/DC power converter mezzanine</a:t>
            </a:r>
          </a:p>
          <a:p>
            <a:pPr lvl="1"/>
            <a:r>
              <a:rPr lang="en-US" dirty="0" smtClean="0"/>
              <a:t>+12V into +5.9V and +5.4 V</a:t>
            </a:r>
          </a:p>
          <a:p>
            <a:r>
              <a:rPr lang="en-US" dirty="0" smtClean="0"/>
              <a:t>RF splitting mezzanines</a:t>
            </a:r>
          </a:p>
          <a:p>
            <a:pPr lvl="1"/>
            <a:r>
              <a:rPr lang="en-US" dirty="0" smtClean="0"/>
              <a:t>For splitting the REF, LO and calibration signal</a:t>
            </a:r>
          </a:p>
          <a:p>
            <a:r>
              <a:rPr lang="en-US" dirty="0" smtClean="0"/>
              <a:t>Temperature controller mezzanine</a:t>
            </a:r>
          </a:p>
          <a:p>
            <a:pPr lvl="1"/>
            <a:r>
              <a:rPr lang="en-US" dirty="0" smtClean="0"/>
              <a:t>Integrated 3 temperature controllers </a:t>
            </a:r>
            <a:endParaRPr lang="en-US" dirty="0"/>
          </a:p>
        </p:txBody>
      </p:sp>
      <p:pic>
        <p:nvPicPr>
          <p:cNvPr id="12290" name="Picture 2" descr="N:\4all\public\HVF_MTCA\AP1\AP1.1.4 eRTM-LOG1300 (uLOG)\DesignVersions\for_svn_corrections\Revision 20\Photos\IMG_2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2083" r="25741" b="12917"/>
          <a:stretch/>
        </p:blipFill>
        <p:spPr bwMode="auto">
          <a:xfrm>
            <a:off x="5869038" y="954114"/>
            <a:ext cx="131054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:\4all\public\HVF_MTCA\AP1\AP1.1.4 eRTM-LOG1300 (uLOG)\DesignVersions\for_svn_corrections\Revision 20\Photos\IMG_2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25695" r="21667" b="16250"/>
          <a:stretch/>
        </p:blipFill>
        <p:spPr bwMode="auto">
          <a:xfrm>
            <a:off x="683568" y="3875856"/>
            <a:ext cx="1872208" cy="12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D:\uLOG\Dump_Folder_foruLOG\IMG_21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3" t="16728" r="40048" b="52735"/>
          <a:stretch/>
        </p:blipFill>
        <p:spPr bwMode="auto">
          <a:xfrm>
            <a:off x="5572124" y="3906870"/>
            <a:ext cx="1592164" cy="20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357581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Temperature Controllers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>
            <a:off x="2051720" y="3806648"/>
            <a:ext cx="792088" cy="347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080808" y="5373216"/>
            <a:ext cx="792088" cy="347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740352" y="508511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Input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519121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 x RF Outputs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>
            <a:off x="5148064" y="3875856"/>
            <a:ext cx="424060" cy="204190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499992" y="5050050"/>
            <a:ext cx="648072" cy="173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572124" y="5917762"/>
            <a:ext cx="436042" cy="391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716016" y="630932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switches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281849" y="2000153"/>
            <a:ext cx="439812" cy="533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508997" y="2621330"/>
            <a:ext cx="199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DC/DC Converters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25371"/>
            <a:ext cx="2808312" cy="144016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2575" y="764704"/>
            <a:ext cx="8520113" cy="10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2 DUT measurements of residual phase noise of individual subsystems.</a:t>
            </a:r>
          </a:p>
          <a:p>
            <a:r>
              <a:rPr lang="en-US" sz="1800" kern="0" dirty="0" smtClean="0"/>
              <a:t>Test setup </a:t>
            </a:r>
            <a:r>
              <a:rPr lang="en-US" sz="1800" b="1" kern="0" dirty="0" smtClean="0"/>
              <a:t>1.3 fs </a:t>
            </a:r>
            <a:r>
              <a:rPr lang="en-US" sz="1800" kern="0" dirty="0" smtClean="0"/>
              <a:t>[10 Hz – 10 MHz]</a:t>
            </a:r>
          </a:p>
          <a:p>
            <a:r>
              <a:rPr lang="en-US" sz="1800" kern="0" dirty="0" smtClean="0"/>
              <a:t>Main limitations:</a:t>
            </a:r>
          </a:p>
          <a:p>
            <a:pPr lvl="1"/>
            <a:r>
              <a:rPr lang="en-US" sz="1400" kern="0" dirty="0" smtClean="0"/>
              <a:t>Dividers – 3.2 fs</a:t>
            </a:r>
          </a:p>
          <a:p>
            <a:pPr lvl="1"/>
            <a:r>
              <a:rPr lang="en-US" sz="1400" kern="0" dirty="0" smtClean="0"/>
              <a:t>Pre-amp – 3.4 fs</a:t>
            </a:r>
          </a:p>
          <a:p>
            <a:r>
              <a:rPr lang="en-US" sz="1400" kern="0" dirty="0" smtClean="0"/>
              <a:t>Overall system res. jitter  = 4.3 fs (2.7 fs with de-embedded setup) </a:t>
            </a:r>
          </a:p>
          <a:p>
            <a:pPr marL="0" indent="0">
              <a:buNone/>
            </a:pPr>
            <a:r>
              <a:rPr lang="en-US" sz="1400" kern="0" dirty="0"/>
              <a:t> </a:t>
            </a:r>
            <a:r>
              <a:rPr lang="en-US" sz="1400" kern="0" dirty="0" smtClean="0"/>
              <a:t>     [10 Hz – 10 MHz]</a:t>
            </a: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6" y="2132857"/>
            <a:ext cx="2652602" cy="201704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b="2226"/>
          <a:stretch/>
        </p:blipFill>
        <p:spPr>
          <a:xfrm>
            <a:off x="713264" y="4969788"/>
            <a:ext cx="2520280" cy="1627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Res. Phase Noise Analysis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13603"/>
            <a:ext cx="5185229" cy="1586855"/>
          </a:xfr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5033744" y="2420888"/>
            <a:ext cx="505333" cy="1324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717293" y="1729427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1.3 fs [10 Hz-10 MHz] 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691680" y="1196751"/>
            <a:ext cx="2664296" cy="36004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64" y="4177699"/>
            <a:ext cx="2196244" cy="18119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4385672" y="4177699"/>
            <a:ext cx="82809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539077" y="5545851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3.4 fs [10 Hz-10 MHz] </a:t>
            </a:r>
            <a:endParaRPr lang="en-US" sz="1600" b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167663" y="4853180"/>
            <a:ext cx="353913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361336" y="5573895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3.2 fs [10 Hz-10 MHz] </a:t>
            </a:r>
            <a:endParaRPr lang="en-US" sz="1600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724128" y="3141379"/>
            <a:ext cx="750414" cy="6042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931757" y="2665531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</a:t>
            </a:r>
            <a:r>
              <a:rPr lang="en-US" sz="1100" b="1" dirty="0" smtClean="0"/>
              <a:t>.3 fs [10 Hz-10 MHz] 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729488" y="2616315"/>
            <a:ext cx="3138656" cy="36004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3517" y="1943254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Overall Res. Phase Noise</a:t>
            </a:r>
            <a:endParaRPr lang="en-US" sz="1600" b="1" dirty="0"/>
          </a:p>
        </p:txBody>
      </p:sp>
      <p:sp>
        <p:nvSpPr>
          <p:cNvPr id="30" name="Rectangle 29"/>
          <p:cNvSpPr/>
          <p:nvPr/>
        </p:nvSpPr>
        <p:spPr>
          <a:xfrm>
            <a:off x="7164288" y="4293096"/>
            <a:ext cx="197971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/>
              <a:t>Other spurs: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0" dirty="0" smtClean="0"/>
              <a:t>54 MHz  - unshielded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0" dirty="0" smtClean="0"/>
              <a:t>1 kHz -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0" dirty="0" smtClean="0"/>
              <a:t>Other spurs come from the test setup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1201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2595115"/>
          </a:xfrm>
        </p:spPr>
        <p:txBody>
          <a:bodyPr/>
          <a:lstStyle/>
          <a:p>
            <a:r>
              <a:rPr lang="en-US" dirty="0" smtClean="0"/>
              <a:t>RF daughter </a:t>
            </a:r>
            <a:r>
              <a:rPr lang="en-US" dirty="0"/>
              <a:t>b</a:t>
            </a:r>
            <a:r>
              <a:rPr lang="en-US" dirty="0" smtClean="0"/>
              <a:t>oard:</a:t>
            </a:r>
          </a:p>
          <a:p>
            <a:pPr lvl="1"/>
            <a:r>
              <a:rPr lang="en-US" dirty="0" smtClean="0"/>
              <a:t>Isolation between channels</a:t>
            </a:r>
          </a:p>
          <a:p>
            <a:pPr lvl="1"/>
            <a:r>
              <a:rPr lang="en-US" dirty="0" smtClean="0"/>
              <a:t>Return loss at connector</a:t>
            </a:r>
          </a:p>
          <a:p>
            <a:pPr lvl="1"/>
            <a:r>
              <a:rPr lang="en-US" dirty="0" smtClean="0"/>
              <a:t>Harmonic content in output signals</a:t>
            </a:r>
          </a:p>
          <a:p>
            <a:pPr lvl="1"/>
            <a:r>
              <a:rPr lang="en-US" dirty="0" smtClean="0"/>
              <a:t>Output power</a:t>
            </a:r>
          </a:p>
          <a:p>
            <a:r>
              <a:rPr lang="en-US" dirty="0" smtClean="0"/>
              <a:t>The RF daughter card consumes 11 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61585"/>
              </p:ext>
            </p:extLst>
          </p:nvPr>
        </p:nvGraphicFramePr>
        <p:xfrm>
          <a:off x="5940152" y="1196752"/>
          <a:ext cx="2774950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125"/>
                <a:gridCol w="13938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Reflection at [GHz]: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S11 [dB] – Measured-Shield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In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-27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Mon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 In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68222"/>
              </p:ext>
            </p:extLst>
          </p:nvPr>
        </p:nvGraphicFramePr>
        <p:xfrm>
          <a:off x="251520" y="3717032"/>
          <a:ext cx="5289550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930"/>
                <a:gridCol w="1890395"/>
                <a:gridCol w="18002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out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[</a:t>
                      </a:r>
                      <a:r>
                        <a:rPr lang="en-US" sz="1100" dirty="0" err="1">
                          <a:effectLst/>
                        </a:rPr>
                        <a:t>dBm</a:t>
                      </a:r>
                      <a:r>
                        <a:rPr lang="en-US" sz="1100" dirty="0">
                          <a:effectLst/>
                        </a:rPr>
                        <a:t>] - Expected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Power [dBm]  - Measured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Mon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9022"/>
              </p:ext>
            </p:extLst>
          </p:nvPr>
        </p:nvGraphicFramePr>
        <p:xfrm>
          <a:off x="5965006" y="3861048"/>
          <a:ext cx="271145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960"/>
                <a:gridCol w="13804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out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Shielded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en-US" sz="1100" dirty="0" err="1">
                          <a:effectLst/>
                        </a:rPr>
                        <a:t>dBc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 -80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 Out (1.354)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 -80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 Mon Out (1.354)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Pilot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 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60493"/>
              </p:ext>
            </p:extLst>
          </p:nvPr>
        </p:nvGraphicFramePr>
        <p:xfrm>
          <a:off x="683568" y="5373216"/>
          <a:ext cx="427609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960"/>
                <a:gridCol w="1564640"/>
                <a:gridCol w="13804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out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en-US" sz="1100" dirty="0" err="1">
                          <a:effectLst/>
                        </a:rPr>
                        <a:t>dBc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3rd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en-US" sz="1100" dirty="0" err="1">
                          <a:effectLst/>
                        </a:rPr>
                        <a:t>dBc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16216" y="8367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Loss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34917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Isolation between Ch.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Power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50038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77" y="836712"/>
            <a:ext cx="8520113" cy="1442988"/>
          </a:xfrm>
        </p:spPr>
        <p:txBody>
          <a:bodyPr/>
          <a:lstStyle/>
          <a:p>
            <a:r>
              <a:rPr lang="en-US" sz="1600" dirty="0" smtClean="0"/>
              <a:t>6 full units have been delivered -&gt; mechanics unassembled and untested.</a:t>
            </a:r>
          </a:p>
          <a:p>
            <a:r>
              <a:rPr lang="en-US" sz="1600" dirty="0" smtClean="0"/>
              <a:t>Two weeks of tests -&gt; 3 units have been tested (not fully).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861354"/>
            <a:ext cx="4032448" cy="34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Full characterization of the unit. -&gt; golden unit used as a reference for the acceptance.</a:t>
            </a:r>
          </a:p>
          <a:p>
            <a:r>
              <a:rPr lang="en-US" sz="1600" kern="0" dirty="0" smtClean="0"/>
              <a:t>RF board layout and schematics changes -&gt; if needed.</a:t>
            </a:r>
          </a:p>
          <a:p>
            <a:r>
              <a:rPr lang="en-US" sz="1600" kern="0" dirty="0" smtClean="0"/>
              <a:t>Contract and ordering activities ongoing -&gt; got first questions from V4 for further justifications.</a:t>
            </a:r>
          </a:p>
          <a:p>
            <a:r>
              <a:rPr lang="en-US" sz="1600" kern="0" dirty="0" smtClean="0"/>
              <a:t>Development of testing tools and organization of the testing environment</a:t>
            </a:r>
          </a:p>
          <a:p>
            <a:r>
              <a:rPr lang="en-US" sz="1600" kern="0" dirty="0" smtClean="0"/>
              <a:t>Installation of the units</a:t>
            </a:r>
            <a:r>
              <a:rPr lang="en-US" sz="1200" kern="0" dirty="0" smtClean="0"/>
              <a:t>  </a:t>
            </a:r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27984" y="1861354"/>
            <a:ext cx="4608512" cy="34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Modification of </a:t>
            </a:r>
            <a:r>
              <a:rPr lang="en-US" sz="1600" kern="0" dirty="0" err="1" smtClean="0"/>
              <a:t>Altium</a:t>
            </a:r>
            <a:r>
              <a:rPr lang="en-US" sz="1600" kern="0" dirty="0" smtClean="0"/>
              <a:t> and mechanics documents (except the RF board </a:t>
            </a:r>
            <a:r>
              <a:rPr lang="en-US" sz="1600" kern="0" dirty="0" err="1" smtClean="0"/>
              <a:t>Altium</a:t>
            </a:r>
            <a:r>
              <a:rPr lang="en-US" sz="1600" kern="0" dirty="0" smtClean="0"/>
              <a:t> file)</a:t>
            </a:r>
          </a:p>
          <a:p>
            <a:r>
              <a:rPr lang="en-US" sz="1600" kern="0" dirty="0" smtClean="0"/>
              <a:t>Organizational work with Sanmina PCB House.</a:t>
            </a:r>
          </a:p>
          <a:p>
            <a:r>
              <a:rPr lang="en-US" sz="1600" kern="0" dirty="0"/>
              <a:t>Organizational work with </a:t>
            </a:r>
            <a:r>
              <a:rPr lang="en-US" sz="1600" kern="0" dirty="0" smtClean="0"/>
              <a:t>Alfa EMS </a:t>
            </a:r>
            <a:r>
              <a:rPr lang="en-US" sz="1600" kern="0" dirty="0"/>
              <a:t>a</a:t>
            </a:r>
            <a:r>
              <a:rPr lang="en-US" sz="1600" kern="0" dirty="0" smtClean="0"/>
              <a:t>ssembly house.</a:t>
            </a:r>
          </a:p>
          <a:p>
            <a:r>
              <a:rPr lang="en-US" sz="1600" kern="0" dirty="0" smtClean="0"/>
              <a:t>Organization of production of mechanical components.</a:t>
            </a:r>
          </a:p>
          <a:p>
            <a:r>
              <a:rPr lang="en-US" sz="1600" kern="0" dirty="0" smtClean="0"/>
              <a:t>Shipping/delivery</a:t>
            </a:r>
          </a:p>
          <a:p>
            <a:r>
              <a:rPr lang="en-US" sz="1600" kern="0" dirty="0" smtClean="0"/>
              <a:t>Final mechanical assembly</a:t>
            </a:r>
          </a:p>
          <a:p>
            <a:r>
              <a:rPr lang="en-US" sz="1600" kern="0" dirty="0" smtClean="0"/>
              <a:t>Testing of all the 48 units</a:t>
            </a:r>
          </a:p>
          <a:p>
            <a:pPr marL="0" indent="0">
              <a:buNone/>
            </a:pPr>
            <a:endParaRPr lang="en-US" sz="1600" kern="0" dirty="0" smtClean="0"/>
          </a:p>
          <a:p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5755632" y="148478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 smtClean="0"/>
              <a:t>Dynamique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5736" y="1498506"/>
            <a:ext cx="125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40334" y="1834932"/>
            <a:ext cx="71753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427984" y="1488078"/>
            <a:ext cx="0" cy="3694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683568" y="1867838"/>
            <a:ext cx="3672408" cy="84108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II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764704"/>
            <a:ext cx="8520113" cy="506884"/>
          </a:xfrm>
        </p:spPr>
        <p:txBody>
          <a:bodyPr/>
          <a:lstStyle/>
          <a:p>
            <a:r>
              <a:rPr lang="en-US" dirty="0" smtClean="0"/>
              <a:t>S parameters of the splitting section:</a:t>
            </a:r>
          </a:p>
          <a:p>
            <a:pPr lvl="1"/>
            <a:r>
              <a:rPr lang="en-US" dirty="0" smtClean="0"/>
              <a:t>S21 </a:t>
            </a:r>
            <a:r>
              <a:rPr lang="en-US" dirty="0"/>
              <a:t>=</a:t>
            </a:r>
            <a:r>
              <a:rPr lang="en-US" dirty="0" smtClean="0"/>
              <a:t> LO -16 dB (spread = 0.4 dB), CAL -16 dB (spread = 0.5 dB)</a:t>
            </a:r>
          </a:p>
          <a:p>
            <a:pPr lvl="1"/>
            <a:r>
              <a:rPr lang="en-US" dirty="0" smtClean="0"/>
              <a:t>S11 = &lt; -22 dB</a:t>
            </a:r>
          </a:p>
          <a:p>
            <a:pPr lvl="1"/>
            <a:r>
              <a:rPr lang="en-US" dirty="0" smtClean="0"/>
              <a:t>Isolation = mostly &lt; -80 dB, some specific channels -65 dB  </a:t>
            </a:r>
            <a:endParaRPr lang="en-US" dirty="0"/>
          </a:p>
        </p:txBody>
      </p:sp>
      <p:pic>
        <p:nvPicPr>
          <p:cNvPr id="3074" name="Picture 2" descr="N:\4all\public\HVF_MTCA\AP1\AP1.1.4 eRTM-LOG1300 (uLOG)\DesignVersions\for_svn_corrections\Revision 20\Design\testing_procedures_results\measurements\sis2l\am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12756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4all\public\HVF_MTCA\AP1\AP1.1.4 eRTM-LOG1300 (uLOG)\DesignVersions\for_svn_corrections\Revision 20\Design\testing_procedures_results\measurements\sis2l\pha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79" y="4581128"/>
            <a:ext cx="2199773" cy="17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/>
          <a:stretch/>
        </p:blipFill>
        <p:spPr bwMode="auto">
          <a:xfrm>
            <a:off x="493672" y="2254804"/>
            <a:ext cx="2324007" cy="1310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4" r="34653"/>
          <a:stretch/>
        </p:blipFill>
        <p:spPr bwMode="auto">
          <a:xfrm>
            <a:off x="2968073" y="2245851"/>
            <a:ext cx="2324007" cy="1327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r="4695"/>
          <a:stretch/>
        </p:blipFill>
        <p:spPr bwMode="auto">
          <a:xfrm>
            <a:off x="5436096" y="2245852"/>
            <a:ext cx="2354283" cy="1327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040" y="3604954"/>
            <a:ext cx="72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kern="0" dirty="0" smtClean="0">
                <a:solidFill>
                  <a:srgbClr val="000000"/>
                </a:solidFill>
              </a:rPr>
              <a:t>LO and CLK Distribution over the </a:t>
            </a:r>
            <a:r>
              <a:rPr lang="en-US" sz="2000" kern="0" dirty="0" err="1" smtClean="0">
                <a:solidFill>
                  <a:srgbClr val="000000"/>
                </a:solidFill>
              </a:rPr>
              <a:t>uRF</a:t>
            </a:r>
            <a:r>
              <a:rPr lang="en-US" sz="2000" kern="0" dirty="0" smtClean="0">
                <a:solidFill>
                  <a:srgbClr val="000000"/>
                </a:solidFill>
              </a:rPr>
              <a:t>-Backplane: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b="4305"/>
          <a:stretch/>
        </p:blipFill>
        <p:spPr>
          <a:xfrm>
            <a:off x="539552" y="4509120"/>
            <a:ext cx="2880360" cy="18164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3948" y="518403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19985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Pha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62396" y="3932887"/>
            <a:ext cx="436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of signals with CLKs that were distributed over the </a:t>
            </a:r>
            <a:r>
              <a:rPr lang="en-US" sz="1200" dirty="0" err="1" smtClean="0"/>
              <a:t>uRF</a:t>
            </a:r>
            <a:r>
              <a:rPr lang="en-US" sz="1200" dirty="0" smtClean="0"/>
              <a:t>-backplane. No additional spurs were visible.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005064"/>
            <a:ext cx="436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CLK distributed over the RF backplane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o slot 4 (long. distance).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Integration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506884"/>
          </a:xfrm>
        </p:spPr>
        <p:txBody>
          <a:bodyPr/>
          <a:lstStyle/>
          <a:p>
            <a:r>
              <a:rPr lang="en-US" dirty="0" smtClean="0"/>
              <a:t>Subsystems Involved:</a:t>
            </a:r>
          </a:p>
          <a:p>
            <a:pPr lvl="1"/>
            <a:r>
              <a:rPr lang="en-US" dirty="0" smtClean="0"/>
              <a:t>DRTM-LOG1300</a:t>
            </a:r>
          </a:p>
          <a:p>
            <a:pPr lvl="1"/>
            <a:r>
              <a:rPr lang="en-US" dirty="0" err="1" smtClean="0"/>
              <a:t>uRF</a:t>
            </a:r>
            <a:r>
              <a:rPr lang="en-US" dirty="0" smtClean="0"/>
              <a:t>-Backplane</a:t>
            </a:r>
          </a:p>
          <a:p>
            <a:pPr lvl="1"/>
            <a:r>
              <a:rPr lang="en-US" dirty="0" smtClean="0"/>
              <a:t>9U Chassis</a:t>
            </a:r>
          </a:p>
          <a:p>
            <a:pPr lvl="1"/>
            <a:r>
              <a:rPr lang="en-US" dirty="0" smtClean="0"/>
              <a:t>NAT-MCH-BM or Rear Power module</a:t>
            </a:r>
          </a:p>
          <a:p>
            <a:pPr lvl="1"/>
            <a:r>
              <a:rPr lang="en-US" dirty="0" smtClean="0"/>
              <a:t>End-Users (RTMs)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11902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Papers_Conf_Journals\IPAC14\uLOG\Presentation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3222" r="8370" b="4556"/>
          <a:stretch/>
        </p:blipFill>
        <p:spPr bwMode="auto">
          <a:xfrm>
            <a:off x="3494832" y="3212976"/>
            <a:ext cx="2850466" cy="24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apers_Conf_Journals\IPAC14\uLOG\IMG_1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800423" cy="14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904" y="3501008"/>
            <a:ext cx="2371698" cy="15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H:\public\pictures_BM\IMG_4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125"/>
            <a:ext cx="2592288" cy="18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2996952"/>
            <a:ext cx="4896544" cy="5788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Thank you for your attention</a:t>
            </a:r>
            <a:r>
              <a:rPr lang="en-US" dirty="0" smtClean="0">
                <a:solidFill>
                  <a:srgbClr val="FF6600"/>
                </a:solidFill>
              </a:rPr>
              <a:t>!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Points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20113" cy="4792663"/>
          </a:xfrm>
        </p:spPr>
        <p:txBody>
          <a:bodyPr/>
          <a:lstStyle/>
          <a:p>
            <a:r>
              <a:rPr lang="en-US" sz="1800" dirty="0" smtClean="0"/>
              <a:t>RF Board:</a:t>
            </a:r>
          </a:p>
          <a:p>
            <a:pPr lvl="1"/>
            <a:r>
              <a:rPr lang="en-US" sz="1400" dirty="0" smtClean="0"/>
              <a:t>Adjustment of RF power delivered over the RF backplane to the DWC. Fine adjustments.</a:t>
            </a:r>
          </a:p>
          <a:p>
            <a:r>
              <a:rPr lang="en-US" sz="1800" dirty="0" smtClean="0"/>
              <a:t>Carrier:</a:t>
            </a:r>
          </a:p>
          <a:p>
            <a:pPr lvl="1"/>
            <a:r>
              <a:rPr lang="en-US" sz="1400" dirty="0" smtClean="0"/>
              <a:t>SPI/UART communication with the BM has never been tested. The task is being taken care by Dariusz and his colleagues.</a:t>
            </a:r>
          </a:p>
          <a:p>
            <a:r>
              <a:rPr lang="en-US" sz="1800" dirty="0" smtClean="0"/>
              <a:t>TEC:</a:t>
            </a:r>
          </a:p>
          <a:p>
            <a:pPr lvl="1"/>
            <a:r>
              <a:rPr lang="en-US" sz="1400" dirty="0" smtClean="0"/>
              <a:t>Testing of the temperature regulation. </a:t>
            </a:r>
          </a:p>
          <a:p>
            <a:pPr lvl="1"/>
            <a:r>
              <a:rPr lang="en-US" sz="1400" dirty="0" smtClean="0"/>
              <a:t>Settings of the PID values for the XFEL tunnel. </a:t>
            </a:r>
          </a:p>
          <a:p>
            <a:pPr lvl="1"/>
            <a:r>
              <a:rPr lang="en-US" sz="1400" dirty="0" smtClean="0"/>
              <a:t>What are the best fan speed settings?</a:t>
            </a:r>
          </a:p>
          <a:p>
            <a:pPr lvl="1"/>
            <a:r>
              <a:rPr lang="en-US" sz="1400" dirty="0" smtClean="0"/>
              <a:t>Is there enough power coming over the BM?</a:t>
            </a:r>
          </a:p>
          <a:p>
            <a:r>
              <a:rPr lang="en-US" sz="1800" dirty="0" smtClean="0"/>
              <a:t>Testing process:</a:t>
            </a:r>
          </a:p>
          <a:p>
            <a:pPr lvl="1"/>
            <a:r>
              <a:rPr lang="en-US" sz="1400" dirty="0" smtClean="0"/>
              <a:t>Based on the “2-weeks” experience the testing process might be an issue.</a:t>
            </a:r>
          </a:p>
          <a:p>
            <a:r>
              <a:rPr lang="en-US" sz="1800" dirty="0" smtClean="0"/>
              <a:t>Production:</a:t>
            </a:r>
          </a:p>
          <a:p>
            <a:pPr lvl="1"/>
            <a:r>
              <a:rPr lang="en-US" sz="1400" dirty="0" smtClean="0"/>
              <a:t>New PCB manufacturer-&gt; no experience with </a:t>
            </a:r>
            <a:r>
              <a:rPr lang="en-US" sz="1400" dirty="0" err="1" smtClean="0"/>
              <a:t>uLOG</a:t>
            </a:r>
            <a:r>
              <a:rPr lang="en-US" sz="1400" dirty="0"/>
              <a:t> </a:t>
            </a:r>
            <a:r>
              <a:rPr lang="en-US" sz="1400" dirty="0" smtClean="0"/>
              <a:t>but with good reputation.</a:t>
            </a:r>
          </a:p>
          <a:p>
            <a:r>
              <a:rPr lang="en-US" sz="1800" dirty="0" smtClean="0"/>
              <a:t>Components:</a:t>
            </a:r>
          </a:p>
          <a:p>
            <a:pPr lvl="1"/>
            <a:r>
              <a:rPr lang="en-US" sz="1400" dirty="0" smtClean="0"/>
              <a:t>All potential “long-lead-time” components have been ordered. 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7" y="1268760"/>
            <a:ext cx="227589" cy="213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3528" y="1628800"/>
            <a:ext cx="8136904" cy="86409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3528" y="2564904"/>
            <a:ext cx="8136904" cy="15841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testing protocol has been defined and agreed by both parties.</a:t>
            </a:r>
          </a:p>
          <a:p>
            <a:r>
              <a:rPr lang="en-US" dirty="0" smtClean="0"/>
              <a:t>The testing process is split in:</a:t>
            </a:r>
          </a:p>
          <a:p>
            <a:pPr lvl="1"/>
            <a:r>
              <a:rPr lang="en-US" dirty="0"/>
              <a:t>Reduced testing -&gt; includes only relevant measurements such as power, basic transmission of all channels, sensors, switches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Full testing -&gt; long and detailed testing which is performed on </a:t>
            </a:r>
            <a:r>
              <a:rPr lang="en-US" u="sng" dirty="0" smtClean="0"/>
              <a:t>10 randomly selected </a:t>
            </a:r>
            <a:r>
              <a:rPr lang="en-US" dirty="0" smtClean="0"/>
              <a:t>modules. It includes all the reduced testing + special measurements such as S11, residual phase noise, isolation, full S-parameter matrix etc.</a:t>
            </a:r>
          </a:p>
          <a:p>
            <a:r>
              <a:rPr lang="en-US" dirty="0" smtClean="0"/>
              <a:t>The organization of the test process is left to the company. DESY will provide testing equipment and laboratory space.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scripts, MMC FW, application FW will be provided by DESY.</a:t>
            </a:r>
          </a:p>
        </p:txBody>
      </p:sp>
    </p:spTree>
    <p:extLst>
      <p:ext uri="{BB962C8B-B14F-4D97-AF65-F5344CB8AC3E}">
        <p14:creationId xmlns:p14="http://schemas.microsoft.com/office/powerpoint/2010/main" val="1362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Specs, manual and datasheet on N drive.</a:t>
            </a:r>
          </a:p>
          <a:p>
            <a:r>
              <a:rPr lang="en-US" dirty="0" smtClean="0"/>
              <a:t>Rev C and D committed to SVN. Rev A and B on N drive.</a:t>
            </a:r>
          </a:p>
          <a:p>
            <a:r>
              <a:rPr lang="en-US" dirty="0" smtClean="0"/>
              <a:t>Test results on N drive.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release/start of production is foreseen in the next 1,2 weeks:</a:t>
            </a:r>
          </a:p>
          <a:p>
            <a:pPr marL="444500" lvl="1" indent="0">
              <a:buNone/>
            </a:pPr>
            <a:r>
              <a:rPr lang="en-US" dirty="0" smtClean="0"/>
              <a:t>Pushed by:</a:t>
            </a:r>
          </a:p>
          <a:p>
            <a:pPr lvl="1"/>
            <a:r>
              <a:rPr lang="en-US" dirty="0" smtClean="0"/>
              <a:t>Beginning of August we need the first </a:t>
            </a:r>
            <a:r>
              <a:rPr lang="en-US" dirty="0" err="1" smtClean="0"/>
              <a:t>uLOG</a:t>
            </a:r>
            <a:r>
              <a:rPr lang="en-US" dirty="0" smtClean="0"/>
              <a:t> from the new batch.</a:t>
            </a:r>
          </a:p>
          <a:p>
            <a:pPr lvl="1"/>
            <a:r>
              <a:rPr lang="en-US" dirty="0" smtClean="0"/>
              <a:t>Start of production has to happen before Tony arrives to DESY (for the testing of the 6 units) -&gt; 18</a:t>
            </a:r>
            <a:r>
              <a:rPr lang="en-US" baseline="30000" dirty="0" smtClean="0"/>
              <a:t>th</a:t>
            </a:r>
            <a:r>
              <a:rPr lang="en-US" dirty="0" smtClean="0"/>
              <a:t> of June.</a:t>
            </a:r>
          </a:p>
          <a:p>
            <a:pPr marL="444500" lvl="1" indent="0">
              <a:buNone/>
            </a:pPr>
            <a:r>
              <a:rPr lang="en-US" dirty="0" smtClean="0"/>
              <a:t>Pulled by:</a:t>
            </a:r>
          </a:p>
          <a:p>
            <a:pPr lvl="1"/>
            <a:r>
              <a:rPr lang="en-US" dirty="0" smtClean="0"/>
              <a:t>Release of the first part of the contract money -&gt; contract issues solved.</a:t>
            </a:r>
          </a:p>
          <a:p>
            <a:pPr lvl="1"/>
            <a:r>
              <a:rPr lang="en-US" dirty="0" smtClean="0"/>
              <a:t>Full testing of a unit (the three points marked with a red rectangle</a:t>
            </a:r>
            <a:r>
              <a:rPr lang="en-US" dirty="0" smtClean="0"/>
              <a:t>).</a:t>
            </a:r>
          </a:p>
          <a:p>
            <a:pPr lvl="1"/>
            <a:r>
              <a:rPr lang="en-US" u="sng" dirty="0" smtClean="0"/>
              <a:t>Recent issues with bad </a:t>
            </a:r>
            <a:r>
              <a:rPr lang="en-US" u="sng" dirty="0" err="1" smtClean="0"/>
              <a:t>soldering..needs</a:t>
            </a:r>
            <a:r>
              <a:rPr lang="en-US" u="sng" dirty="0" smtClean="0"/>
              <a:t> more investigation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plan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uLOG\IMG_41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b="19965"/>
          <a:stretch/>
        </p:blipFill>
        <p:spPr bwMode="auto">
          <a:xfrm>
            <a:off x="467544" y="1844824"/>
            <a:ext cx="8308504" cy="33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2915816" y="2276872"/>
            <a:ext cx="55446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915816" y="2924944"/>
            <a:ext cx="55446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339752" y="4005064"/>
            <a:ext cx="25202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655676" y="2564904"/>
            <a:ext cx="55086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779912" y="18448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Mechanicals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2549431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PCB Manu + </a:t>
            </a:r>
            <a:r>
              <a:rPr lang="en-US" sz="1600" b="1" dirty="0"/>
              <a:t>a</a:t>
            </a:r>
            <a:r>
              <a:rPr lang="en-US" sz="1600" b="1" dirty="0" smtClean="0"/>
              <a:t>ssembly+ custom + shipping + testing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0073" y="2204864"/>
            <a:ext cx="289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Order of comp.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0233" y="4849143"/>
            <a:ext cx="124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7 weeks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4437112"/>
            <a:ext cx="132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 weeks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465729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6 weeks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6166552" y="3274608"/>
            <a:ext cx="396043" cy="4167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555776" y="4077073"/>
            <a:ext cx="360040" cy="888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599891" y="4094902"/>
            <a:ext cx="192209" cy="635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051720" y="5011967"/>
            <a:ext cx="1201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Shipping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37442" y="4730164"/>
            <a:ext cx="1074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US-&gt;CH-&gt;EU Custom</a:t>
            </a:r>
            <a:endParaRPr lang="en-US" sz="1100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4409982" y="4077072"/>
            <a:ext cx="252397" cy="95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861259" y="515666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Mechanical assembly</a:t>
            </a:r>
          </a:p>
          <a:p>
            <a:r>
              <a:rPr lang="en-US" sz="1100" b="1" dirty="0" smtClean="0"/>
              <a:t> + testing of the 1</a:t>
            </a:r>
            <a:r>
              <a:rPr lang="en-US" sz="1100" b="1" baseline="30000" dirty="0" smtClean="0"/>
              <a:t>st</a:t>
            </a:r>
            <a:r>
              <a:rPr lang="en-US" sz="1100" b="1" dirty="0" smtClean="0"/>
              <a:t> unit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016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2708920"/>
            <a:ext cx="4536504" cy="50688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Back-up slides.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07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No conference talks </a:t>
            </a:r>
          </a:p>
          <a:p>
            <a:pPr lvl="0"/>
            <a:r>
              <a:rPr lang="en-US" sz="1800" b="1" dirty="0"/>
              <a:t>Give status reports</a:t>
            </a:r>
            <a:r>
              <a:rPr lang="en-US" sz="1800" dirty="0"/>
              <a:t> </a:t>
            </a:r>
          </a:p>
          <a:p>
            <a:pPr lvl="0"/>
            <a:r>
              <a:rPr lang="en-US" sz="1800" b="1" dirty="0"/>
              <a:t>Only top level descriptions</a:t>
            </a:r>
            <a:endParaRPr lang="en-US" sz="1800" dirty="0"/>
          </a:p>
          <a:p>
            <a:pPr lvl="0"/>
            <a:r>
              <a:rPr lang="en-US" sz="1800" dirty="0"/>
              <a:t>Max. 1-2 slides with results of tests or operation</a:t>
            </a:r>
          </a:p>
          <a:p>
            <a:pPr lvl="0"/>
            <a:r>
              <a:rPr lang="en-US" sz="1800" b="1" dirty="0"/>
              <a:t>Show problems and open points</a:t>
            </a:r>
            <a:r>
              <a:rPr lang="en-US" sz="1800" dirty="0"/>
              <a:t>, without the technicality but the concepts and consequences</a:t>
            </a:r>
          </a:p>
          <a:p>
            <a:pPr lvl="0"/>
            <a:r>
              <a:rPr lang="en-US" sz="1800" b="1" dirty="0"/>
              <a:t>Steps and schedule toward mass production or finishing the projec</a:t>
            </a:r>
            <a:r>
              <a:rPr lang="en-US" sz="1800" dirty="0"/>
              <a:t>t</a:t>
            </a:r>
          </a:p>
          <a:p>
            <a:pPr lvl="0"/>
            <a:r>
              <a:rPr lang="en-US" sz="1800" b="1" dirty="0"/>
              <a:t>Test plans - show if they are ready, or must be prepared</a:t>
            </a:r>
            <a:endParaRPr lang="en-US" sz="1800" dirty="0"/>
          </a:p>
          <a:p>
            <a:pPr lvl="0"/>
            <a:r>
              <a:rPr lang="en-US" sz="1800" b="1" dirty="0"/>
              <a:t>Availability of documentation, what is ready, what is missing!</a:t>
            </a:r>
            <a:endParaRPr lang="en-US" sz="1800" dirty="0"/>
          </a:p>
          <a:p>
            <a:pPr lvl="0"/>
            <a:r>
              <a:rPr lang="en-US" sz="1800" b="1" dirty="0"/>
              <a:t>Estimated date of finishing the project</a:t>
            </a:r>
            <a:endParaRPr lang="en-US" sz="1800" dirty="0"/>
          </a:p>
          <a:p>
            <a:pPr lvl="0"/>
            <a:r>
              <a:rPr lang="en-US" sz="1800" dirty="0"/>
              <a:t>No long talks. (10-12 slides max)</a:t>
            </a:r>
          </a:p>
          <a:p>
            <a:pPr lvl="0"/>
            <a:r>
              <a:rPr lang="en-US" sz="1800" dirty="0"/>
              <a:t>Leave time for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PM_mavric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1811</Words>
  <Application>Microsoft Office PowerPoint</Application>
  <PresentationFormat>On-screen Show (4:3)</PresentationFormat>
  <Paragraphs>315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EBPM_mavric</vt:lpstr>
      <vt:lpstr>Equation</vt:lpstr>
      <vt:lpstr>uLOG Status Update.</vt:lpstr>
      <vt:lpstr>Current Status.</vt:lpstr>
      <vt:lpstr>Open Points.</vt:lpstr>
      <vt:lpstr>Testing.</vt:lpstr>
      <vt:lpstr>Documentation.</vt:lpstr>
      <vt:lpstr>Schedule.</vt:lpstr>
      <vt:lpstr>Time plan.</vt:lpstr>
      <vt:lpstr>PowerPoint Presentation</vt:lpstr>
      <vt:lpstr>PowerPoint Presentation</vt:lpstr>
      <vt:lpstr>Motivation.</vt:lpstr>
      <vt:lpstr>Specifications for LO and CLK Signals.</vt:lpstr>
      <vt:lpstr>Cable vs. Backplane LO and CLK Distribution.</vt:lpstr>
      <vt:lpstr>uRF-Backplane.</vt:lpstr>
      <vt:lpstr>DeRTM-LOG1300.</vt:lpstr>
      <vt:lpstr>DeRTM-LOG1300 - RF.</vt:lpstr>
      <vt:lpstr>DeRTM-LOG1300 - Carrier.</vt:lpstr>
      <vt:lpstr>Other Mezzanine Modules.</vt:lpstr>
      <vt:lpstr>Res. Phase Noise Analysis.</vt:lpstr>
      <vt:lpstr>Measurements I.</vt:lpstr>
      <vt:lpstr>Measurements II.</vt:lpstr>
      <vt:lpstr>System Integration.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MTCA.4 at DESY.</dc:title>
  <dc:creator>Mavric, Uros</dc:creator>
  <cp:lastModifiedBy>Mavric, Uros</cp:lastModifiedBy>
  <cp:revision>275</cp:revision>
  <cp:lastPrinted>2014-03-16T19:53:55Z</cp:lastPrinted>
  <dcterms:created xsi:type="dcterms:W3CDTF">2014-03-12T05:36:41Z</dcterms:created>
  <dcterms:modified xsi:type="dcterms:W3CDTF">2015-06-09T21:07:19Z</dcterms:modified>
</cp:coreProperties>
</file>