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0" r:id="rId3"/>
    <p:sldId id="281" r:id="rId4"/>
    <p:sldId id="288" r:id="rId5"/>
    <p:sldId id="282" r:id="rId6"/>
    <p:sldId id="289" r:id="rId7"/>
    <p:sldId id="291" r:id="rId8"/>
    <p:sldId id="285" r:id="rId9"/>
    <p:sldId id="290" r:id="rId10"/>
    <p:sldId id="295" r:id="rId11"/>
    <p:sldId id="293" r:id="rId12"/>
    <p:sldId id="287" r:id="rId13"/>
    <p:sldId id="286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5DB4D-E5BD-514F-B4C8-E8C2FF5CB414}" type="datetime1">
              <a:rPr lang="pl-PL" smtClean="0"/>
              <a:pPr/>
              <a:t>2015-06-11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8F084-82F0-8C4B-8CC6-C76DDE15FF3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33801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4CB93-B04A-BE41-8552-0F22C60CF12D}" type="datetime1">
              <a:rPr lang="pl-PL" smtClean="0"/>
              <a:pPr/>
              <a:t>2015-06-11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F641B-8D43-E140-B013-CE9A554A411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93279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802E-07DA-C54D-91D8-2E02691ACE18}" type="datetime1">
              <a:rPr lang="pl-PL" smtClean="0"/>
              <a:pPr/>
              <a:t>2015-06-11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MSK collaboration workshop for the European XFEL 12-13 May 2014, DESY Hamburg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05B-CBDB-426D-9754-11A3F64C86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422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05FF-02E3-D644-A433-5D17AC2BAE1F}" type="datetime1">
              <a:rPr lang="pl-PL" smtClean="0"/>
              <a:pPr/>
              <a:t>2015-06-11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MSK collaboration workshop for the European XFEL 12-13 May 2014, DESY Hamburg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05B-CBDB-426D-9754-11A3F64C86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683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D777-191D-BC4D-8431-EE2BC34F974B}" type="datetime1">
              <a:rPr lang="pl-PL" smtClean="0"/>
              <a:pPr/>
              <a:t>2015-06-11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MSK collaboration workshop for the European XFEL 12-13 May 2014, DESY Hamburg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05B-CBDB-426D-9754-11A3F64C86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241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88A2D-D915-EC47-B65C-CA9481A58142}" type="datetime1">
              <a:rPr lang="pl-PL" smtClean="0"/>
              <a:pPr/>
              <a:t>2015-06-11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MSK collaboration workshop for the European XFEL 12-13 May 2014, DESY Hamburg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05B-CBDB-426D-9754-11A3F64C86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318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EF5B-00E6-914F-98BC-3134C15432A1}" type="datetime1">
              <a:rPr lang="pl-PL" smtClean="0"/>
              <a:pPr/>
              <a:t>2015-06-11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MSK collaboration workshop for the European XFEL 12-13 May 2014, DESY Hamburg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05B-CBDB-426D-9754-11A3F64C86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26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AC7B6-38C3-3443-BCBE-6FD2D35D6BAC}" type="datetime1">
              <a:rPr lang="pl-PL" smtClean="0"/>
              <a:pPr/>
              <a:t>2015-06-11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MSK collaboration workshop for the European XFEL 12-13 May 2014, DESY Hamburg 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05B-CBDB-426D-9754-11A3F64C86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540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FB92A-3352-594D-8AB8-F124653EB97C}" type="datetime1">
              <a:rPr lang="pl-PL" smtClean="0"/>
              <a:pPr/>
              <a:t>2015-06-11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MSK collaboration workshop for the European XFEL 12-13 May 2014, DESY Hamburg 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05B-CBDB-426D-9754-11A3F64C86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360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480C-56F4-104A-8FB7-8C946D9B9843}" type="datetime1">
              <a:rPr lang="pl-PL" smtClean="0"/>
              <a:pPr/>
              <a:t>2015-06-11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MSK collaboration workshop for the European XFEL 12-13 May 2014, DESY Hamburg 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05B-CBDB-426D-9754-11A3F64C86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093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7E90-39A1-0A45-985F-B4151516C9E1}" type="datetime1">
              <a:rPr lang="pl-PL" smtClean="0"/>
              <a:pPr/>
              <a:t>2015-06-11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MSK collaboration workshop for the European XFEL 12-13 May 2014, DESY Hamburg 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05B-CBDB-426D-9754-11A3F64C86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903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A9D5-CA13-E549-8826-736D89CB5F6A}" type="datetime1">
              <a:rPr lang="pl-PL" smtClean="0"/>
              <a:pPr/>
              <a:t>2015-06-11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MSK collaboration workshop for the European XFEL 12-13 May 2014, DESY Hamburg 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05B-CBDB-426D-9754-11A3F64C86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184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499DB-D61C-E745-AA11-D870B45ED15A}" type="datetime1">
              <a:rPr lang="pl-PL" smtClean="0"/>
              <a:pPr/>
              <a:t>2015-06-11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MSK collaboration workshop for the European XFEL 12-13 May 2014, DESY Hamburg 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1605B-CBDB-426D-9754-11A3F64C86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846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34EC2-7F95-4941-8EE3-2B70F2B5F125}" type="datetime1">
              <a:rPr lang="pl-PL" smtClean="0"/>
              <a:pPr/>
              <a:t>2015-06-11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MSK collaboration workshop for the European XFEL 12-13 May 2014, DESY Hamburg 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1605B-CBDB-426D-9754-11A3F64C86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877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103265"/>
            <a:ext cx="7772400" cy="829791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Current status and future developments for the LLRF control server</a:t>
            </a:r>
            <a:endParaRPr lang="en-GB" dirty="0">
              <a:latin typeface="Kelson Sans" pitchFamily="50" charset="-18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788" y="643057"/>
            <a:ext cx="1932614" cy="1921847"/>
          </a:xfrm>
          <a:prstGeom prst="rect">
            <a:avLst/>
          </a:prstGeom>
        </p:spPr>
      </p:pic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0" y="4365104"/>
            <a:ext cx="9144000" cy="864096"/>
          </a:xfrm>
        </p:spPr>
        <p:txBody>
          <a:bodyPr>
            <a:normAutofit/>
          </a:bodyPr>
          <a:lstStyle/>
          <a:p>
            <a:r>
              <a:rPr lang="pl-PL" sz="2400" b="1" dirty="0" smtClean="0"/>
              <a:t>Adam Piotrowski</a:t>
            </a:r>
            <a:endParaRPr lang="en-US" sz="2400" b="1" dirty="0"/>
          </a:p>
          <a:p>
            <a:endParaRPr lang="pl-PL" sz="2400" dirty="0"/>
          </a:p>
        </p:txBody>
      </p:sp>
      <p:sp>
        <p:nvSpPr>
          <p:cNvPr id="6" name="Podtytuł 3"/>
          <p:cNvSpPr txBox="1">
            <a:spLocks/>
          </p:cNvSpPr>
          <p:nvPr/>
        </p:nvSpPr>
        <p:spPr>
          <a:xfrm>
            <a:off x="35496" y="6246682"/>
            <a:ext cx="3960440" cy="6034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dirty="0"/>
              <a:t>MSK Collaboration Workshop 2015 </a:t>
            </a:r>
          </a:p>
          <a:p>
            <a:r>
              <a:rPr lang="fr-FR" sz="1600" dirty="0" smtClean="0"/>
              <a:t>10</a:t>
            </a:r>
            <a:r>
              <a:rPr lang="fr-FR" sz="1600" dirty="0"/>
              <a:t>-12 </a:t>
            </a:r>
            <a:r>
              <a:rPr lang="fr-FR" sz="1600" dirty="0" err="1"/>
              <a:t>June</a:t>
            </a:r>
            <a:r>
              <a:rPr lang="fr-FR" sz="1600" dirty="0"/>
              <a:t> 2015</a:t>
            </a:r>
            <a:r>
              <a:rPr lang="en-US" sz="1600" dirty="0" smtClean="0"/>
              <a:t>, WUT Warsaw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52728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PITZ Server Problem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MCS group informed – ticket assigned to Olaf </a:t>
            </a:r>
            <a:r>
              <a:rPr lang="en-GB" dirty="0" err="1" smtClean="0"/>
              <a:t>Hensler</a:t>
            </a:r>
            <a:endParaRPr lang="en-GB" dirty="0" smtClean="0"/>
          </a:p>
          <a:p>
            <a:r>
              <a:rPr lang="en-GB" dirty="0" smtClean="0"/>
              <a:t>Problem visible on different </a:t>
            </a:r>
            <a:r>
              <a:rPr lang="en-GB" dirty="0" err="1" smtClean="0"/>
              <a:t>doocs</a:t>
            </a:r>
            <a:r>
              <a:rPr lang="en-GB" dirty="0" smtClean="0"/>
              <a:t> libraries</a:t>
            </a:r>
          </a:p>
          <a:p>
            <a:r>
              <a:rPr lang="en-GB" dirty="0" smtClean="0"/>
              <a:t>Problem appears in PITZ after 1 week of operation </a:t>
            </a:r>
          </a:p>
          <a:p>
            <a:r>
              <a:rPr lang="en-GB" dirty="0" smtClean="0"/>
              <a:t>Problem appears in REGAE after server update – no major update in code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MSK collaboration workshop for the European XFEL 12-13 May 2014, DESY Hamburg 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120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PITZ Server Problem</a:t>
            </a:r>
            <a:endParaRPr lang="en-GB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84784"/>
            <a:ext cx="3156820" cy="1829147"/>
          </a:xfr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MSK collaboration workshop for the European XFEL 12-13 May 2014, DESY Hamburg </a:t>
            </a:r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93" y="4077072"/>
            <a:ext cx="2304407" cy="1798067"/>
          </a:xfrm>
          <a:prstGeom prst="rect">
            <a:avLst/>
          </a:prstGeom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r>
              <a:rPr lang="pl-PL" dirty="0" err="1" smtClean="0"/>
              <a:t>All</a:t>
            </a:r>
            <a:r>
              <a:rPr lang="pl-PL" dirty="0" smtClean="0"/>
              <a:t> </a:t>
            </a:r>
            <a:r>
              <a:rPr lang="pl-PL" dirty="0" err="1" smtClean="0"/>
              <a:t>suggestions</a:t>
            </a:r>
            <a:r>
              <a:rPr lang="pl-PL" dirty="0" smtClean="0"/>
              <a:t>, </a:t>
            </a:r>
            <a:r>
              <a:rPr lang="pl-PL" dirty="0" err="1" smtClean="0"/>
              <a:t>ideas</a:t>
            </a:r>
            <a:r>
              <a:rPr lang="pl-PL" dirty="0" smtClean="0"/>
              <a:t>, </a:t>
            </a:r>
            <a:r>
              <a:rPr lang="pl-PL" dirty="0" err="1" smtClean="0"/>
              <a:t>questions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welcome</a:t>
            </a:r>
            <a:endParaRPr lang="pl-PL" dirty="0" smtClean="0"/>
          </a:p>
          <a:p>
            <a:endParaRPr lang="pl-PL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416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Future</a:t>
            </a:r>
            <a:r>
              <a:rPr lang="pl-PL" dirty="0" smtClean="0"/>
              <a:t> </a:t>
            </a:r>
            <a:r>
              <a:rPr lang="pl-PL" dirty="0" err="1" smtClean="0"/>
              <a:t>work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GB" dirty="0"/>
              <a:t>Properties names unification</a:t>
            </a:r>
          </a:p>
          <a:p>
            <a:pPr>
              <a:lnSpc>
                <a:spcPct val="150000"/>
              </a:lnSpc>
            </a:pPr>
            <a:r>
              <a:rPr lang="en-GB" dirty="0"/>
              <a:t>Properties </a:t>
            </a:r>
            <a:r>
              <a:rPr lang="en-GB" dirty="0" err="1"/>
              <a:t>cleanup</a:t>
            </a:r>
            <a:r>
              <a:rPr lang="en-GB" dirty="0"/>
              <a:t> </a:t>
            </a:r>
          </a:p>
          <a:p>
            <a:pPr>
              <a:lnSpc>
                <a:spcPct val="150000"/>
              </a:lnSpc>
            </a:pPr>
            <a:r>
              <a:rPr lang="en-GB" dirty="0"/>
              <a:t>Properties description, values limitation</a:t>
            </a:r>
          </a:p>
          <a:p>
            <a:pPr>
              <a:lnSpc>
                <a:spcPct val="150000"/>
              </a:lnSpc>
            </a:pPr>
            <a:r>
              <a:rPr lang="en-US" dirty="0"/>
              <a:t>Updates of server due to bug fixing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en-US" dirty="0"/>
              <a:t>Updates of server due to user requirements</a:t>
            </a:r>
          </a:p>
          <a:p>
            <a:pPr>
              <a:lnSpc>
                <a:spcPct val="150000"/>
              </a:lnSpc>
            </a:pPr>
            <a:r>
              <a:rPr lang="en-US" dirty="0"/>
              <a:t>Updates of server due to hardware modifications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Integration with MTCA4U </a:t>
            </a:r>
            <a:r>
              <a:rPr lang="pl-PL" dirty="0" err="1" smtClean="0"/>
              <a:t>framework</a:t>
            </a:r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MSK collaboration workshop for the European XFEL 12-13 May 2014, DESY Hamburg 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0572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dirty="0" err="1" smtClean="0">
                <a:latin typeface="Kelson Sans" pitchFamily="50" charset="-18"/>
              </a:rPr>
              <a:t>Thank</a:t>
            </a:r>
            <a:r>
              <a:rPr lang="pl-PL" dirty="0" smtClean="0">
                <a:latin typeface="Kelson Sans" pitchFamily="50" charset="-18"/>
              </a:rPr>
              <a:t> </a:t>
            </a:r>
            <a:r>
              <a:rPr lang="pl-PL" dirty="0" err="1" smtClean="0">
                <a:latin typeface="Kelson Sans" pitchFamily="50" charset="-18"/>
              </a:rPr>
              <a:t>You</a:t>
            </a:r>
            <a:endParaRPr lang="pl-PL" dirty="0">
              <a:latin typeface="Kelson Sans" pitchFamily="50" charset="-18"/>
            </a:endParaRPr>
          </a:p>
        </p:txBody>
      </p:sp>
      <p:pic>
        <p:nvPicPr>
          <p:cNvPr id="6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408" y="1832743"/>
            <a:ext cx="2618960" cy="2604369"/>
          </a:xfrm>
          <a:prstGeom prst="rect">
            <a:avLst/>
          </a:prstGeom>
          <a:noFill/>
          <a:ln w="88900" cap="sq">
            <a:noFill/>
            <a:miter lim="800000"/>
          </a:ln>
          <a:effectLst/>
        </p:spPr>
      </p:pic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MSK Collaboration Workshop 2015 </a:t>
            </a:r>
          </a:p>
          <a:p>
            <a:r>
              <a:rPr lang="fr-FR" dirty="0" smtClean="0"/>
              <a:t>10</a:t>
            </a:r>
            <a:r>
              <a:rPr lang="fr-FR" dirty="0"/>
              <a:t>-12 </a:t>
            </a:r>
            <a:r>
              <a:rPr lang="fr-FR" dirty="0" err="1"/>
              <a:t>June</a:t>
            </a:r>
            <a:r>
              <a:rPr lang="fr-FR" dirty="0"/>
              <a:t> 2015</a:t>
            </a:r>
            <a:r>
              <a:rPr lang="en-US" dirty="0"/>
              <a:t>, WUT </a:t>
            </a:r>
            <a:r>
              <a:rPr lang="en-US" dirty="0" smtClean="0"/>
              <a:t>Warsaw</a:t>
            </a:r>
            <a:endParaRPr lang="en-US" dirty="0"/>
          </a:p>
        </p:txBody>
      </p:sp>
      <p:grpSp>
        <p:nvGrpSpPr>
          <p:cNvPr id="16" name="Grupa 15"/>
          <p:cNvGrpSpPr/>
          <p:nvPr/>
        </p:nvGrpSpPr>
        <p:grpSpPr>
          <a:xfrm>
            <a:off x="1691680" y="2268860"/>
            <a:ext cx="3240360" cy="1874359"/>
            <a:chOff x="1979712" y="2060848"/>
            <a:chExt cx="3240360" cy="1874359"/>
          </a:xfrm>
        </p:grpSpPr>
        <p:sp>
          <p:nvSpPr>
            <p:cNvPr id="13" name="Pole tekstowe 2"/>
            <p:cNvSpPr txBox="1">
              <a:spLocks noChangeArrowheads="1"/>
            </p:cNvSpPr>
            <p:nvPr/>
          </p:nvSpPr>
          <p:spPr bwMode="auto">
            <a:xfrm>
              <a:off x="1979712" y="2060848"/>
              <a:ext cx="3240360" cy="1874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2400" b="1" spc="50" dirty="0">
                  <a:effectLst/>
                  <a:latin typeface="Kelson Sans"/>
                  <a:ea typeface="Calibri"/>
                  <a:cs typeface="Times New Roman"/>
                </a:rPr>
                <a:t>FastLogic Sp. z o.o.</a:t>
              </a:r>
              <a:endParaRPr lang="cs-CZ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400" spc="100" dirty="0">
                  <a:effectLst/>
                  <a:latin typeface="Kelson Sans"/>
                  <a:ea typeface="Calibri"/>
                  <a:cs typeface="Times New Roman"/>
                </a:rPr>
                <a:t>Al. T. </a:t>
              </a:r>
              <a:r>
                <a:rPr lang="en-GB" sz="1400" spc="100" dirty="0" err="1">
                  <a:effectLst/>
                  <a:latin typeface="Kelson Sans"/>
                  <a:ea typeface="Calibri"/>
                  <a:cs typeface="Times New Roman"/>
                </a:rPr>
                <a:t>Kościuszki</a:t>
              </a:r>
              <a:r>
                <a:rPr lang="en-GB" sz="1400" spc="100" dirty="0">
                  <a:effectLst/>
                  <a:latin typeface="Kelson Sans"/>
                  <a:ea typeface="Calibri"/>
                  <a:cs typeface="Times New Roman"/>
                </a:rPr>
                <a:t> 123/324</a:t>
              </a:r>
              <a:endParaRPr lang="cs-CZ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400" spc="100" dirty="0">
                  <a:effectLst/>
                  <a:latin typeface="Kelson Sans"/>
                  <a:ea typeface="Calibri"/>
                  <a:cs typeface="Times New Roman"/>
                </a:rPr>
                <a:t>90-441 </a:t>
              </a:r>
              <a:r>
                <a:rPr lang="en-GB" sz="1400" spc="100" dirty="0" err="1">
                  <a:effectLst/>
                  <a:latin typeface="Kelson Sans"/>
                  <a:ea typeface="Calibri"/>
                  <a:cs typeface="Times New Roman"/>
                </a:rPr>
                <a:t>Łódź</a:t>
              </a:r>
              <a:r>
                <a:rPr lang="en-GB" sz="1400" spc="100" dirty="0">
                  <a:effectLst/>
                  <a:latin typeface="Kelson Sans"/>
                  <a:ea typeface="Calibri"/>
                  <a:cs typeface="Times New Roman"/>
                </a:rPr>
                <a:t>, </a:t>
              </a:r>
              <a:r>
                <a:rPr lang="en-GB" sz="1400" spc="100" dirty="0" smtClean="0">
                  <a:effectLst/>
                  <a:latin typeface="Kelson Sans"/>
                  <a:ea typeface="Calibri"/>
                  <a:cs typeface="Times New Roman"/>
                </a:rPr>
                <a:t>POLAND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endParaRPr lang="en-GB" sz="1000" spc="100" dirty="0" smtClean="0">
                <a:effectLst/>
                <a:latin typeface="Kelson Sans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endParaRPr lang="cs-CZ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400" spc="100" dirty="0" err="1">
                  <a:solidFill>
                    <a:srgbClr val="808080"/>
                  </a:solidFill>
                  <a:effectLst/>
                  <a:latin typeface="Kelson Sans"/>
                  <a:ea typeface="Calibri"/>
                  <a:cs typeface="Times New Roman"/>
                </a:rPr>
                <a:t>www.fastlogic.pl</a:t>
              </a:r>
              <a:endParaRPr lang="cs-CZ" sz="2000" dirty="0">
                <a:effectLst/>
                <a:latin typeface="Calibri"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sz="1400" spc="100" dirty="0" err="1">
                  <a:solidFill>
                    <a:srgbClr val="808080"/>
                  </a:solidFill>
                  <a:effectLst/>
                  <a:latin typeface="Kelson Sans"/>
                  <a:ea typeface="Calibri"/>
                  <a:cs typeface="Times New Roman"/>
                </a:rPr>
                <a:t>office@fastlogic.pl</a:t>
              </a:r>
              <a:endParaRPr lang="cs-CZ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pic>
          <p:nvPicPr>
            <p:cNvPr id="14" name="Obraz 13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35" t="-72726" r="-14167" b="-45453"/>
            <a:stretch/>
          </p:blipFill>
          <p:spPr bwMode="auto">
            <a:xfrm>
              <a:off x="2051720" y="3002672"/>
              <a:ext cx="1175385" cy="43434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 xmlns="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179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Server Minor </a:t>
            </a:r>
            <a:r>
              <a:rPr lang="pl-PL" dirty="0" err="1" smtClean="0"/>
              <a:t>Changes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30000"/>
              </a:lnSpc>
            </a:pPr>
            <a:r>
              <a:rPr lang="en-GB" dirty="0" smtClean="0"/>
              <a:t>Continuous adjustments of server to new firmware and user requirements</a:t>
            </a:r>
          </a:p>
          <a:p>
            <a:pPr>
              <a:lnSpc>
                <a:spcPct val="130000"/>
              </a:lnSpc>
            </a:pPr>
            <a:r>
              <a:rPr lang="en-GB" dirty="0" smtClean="0"/>
              <a:t>User requests</a:t>
            </a:r>
          </a:p>
          <a:p>
            <a:pPr lvl="1">
              <a:lnSpc>
                <a:spcPct val="130000"/>
              </a:lnSpc>
            </a:pPr>
            <a:r>
              <a:rPr lang="en-GB" dirty="0" smtClean="0"/>
              <a:t>Change of properties names</a:t>
            </a:r>
          </a:p>
          <a:p>
            <a:pPr lvl="1">
              <a:lnSpc>
                <a:spcPct val="130000"/>
              </a:lnSpc>
            </a:pPr>
            <a:r>
              <a:rPr lang="en-GB" dirty="0" smtClean="0"/>
              <a:t>Move properties between locations</a:t>
            </a:r>
          </a:p>
          <a:p>
            <a:pPr lvl="1">
              <a:lnSpc>
                <a:spcPct val="130000"/>
              </a:lnSpc>
            </a:pPr>
            <a:r>
              <a:rPr lang="en-GB" dirty="0" smtClean="0"/>
              <a:t>Add/remove history for selected properties</a:t>
            </a:r>
          </a:p>
          <a:p>
            <a:pPr lvl="1">
              <a:lnSpc>
                <a:spcPct val="130000"/>
              </a:lnSpc>
            </a:pPr>
            <a:r>
              <a:rPr lang="en-GB" dirty="0" smtClean="0"/>
              <a:t> Small functionality modifications</a:t>
            </a:r>
          </a:p>
          <a:p>
            <a:pPr>
              <a:lnSpc>
                <a:spcPct val="130000"/>
              </a:lnSpc>
            </a:pPr>
            <a:r>
              <a:rPr lang="en-GB" dirty="0" err="1" smtClean="0"/>
              <a:t>Bugfixing</a:t>
            </a:r>
            <a:endParaRPr lang="en-GB" dirty="0" smtClean="0"/>
          </a:p>
          <a:p>
            <a:pPr lvl="1">
              <a:lnSpc>
                <a:spcPct val="130000"/>
              </a:lnSpc>
            </a:pPr>
            <a:r>
              <a:rPr lang="en-GB" dirty="0" smtClean="0"/>
              <a:t>Correction of parameters </a:t>
            </a:r>
            <a:r>
              <a:rPr lang="en-GB" dirty="0" err="1" smtClean="0"/>
              <a:t>init</a:t>
            </a:r>
            <a:r>
              <a:rPr lang="en-GB" dirty="0" smtClean="0"/>
              <a:t> after server restart</a:t>
            </a:r>
          </a:p>
          <a:p>
            <a:pPr lvl="1">
              <a:lnSpc>
                <a:spcPct val="130000"/>
              </a:lnSpc>
            </a:pPr>
            <a:r>
              <a:rPr lang="en-GB" dirty="0" smtClean="0"/>
              <a:t>Correction of limiters and VS for channels 0 and 9</a:t>
            </a:r>
          </a:p>
          <a:p>
            <a:pPr>
              <a:lnSpc>
                <a:spcPct val="130000"/>
              </a:lnSpc>
            </a:pPr>
            <a:r>
              <a:rPr lang="en-GB" dirty="0" smtClean="0"/>
              <a:t>Special requests for shift</a:t>
            </a:r>
            <a:endParaRPr lang="en-GB" dirty="0" smtClean="0"/>
          </a:p>
          <a:p>
            <a:pPr lvl="1">
              <a:lnSpc>
                <a:spcPct val="130000"/>
              </a:lnSpc>
            </a:pPr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MSK Collaboration Workshop 2015 </a:t>
            </a:r>
          </a:p>
          <a:p>
            <a:r>
              <a:rPr lang="pl-PL" dirty="0" smtClean="0"/>
              <a:t>12-13 May 2014, DESY Hamburg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99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Server Major </a:t>
            </a:r>
            <a:r>
              <a:rPr lang="pl-PL" dirty="0" err="1" smtClean="0"/>
              <a:t>Changes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dirty="0" smtClean="0"/>
              <a:t>Run-time configuration of DMA buffers</a:t>
            </a:r>
            <a:endParaRPr lang="pl-PL" dirty="0" smtClean="0"/>
          </a:p>
          <a:p>
            <a:pPr>
              <a:lnSpc>
                <a:spcPct val="120000"/>
              </a:lnSpc>
            </a:pPr>
            <a:r>
              <a:rPr lang="pl-PL" dirty="0" err="1" smtClean="0"/>
              <a:t>Support</a:t>
            </a:r>
            <a:r>
              <a:rPr lang="pl-PL" dirty="0" smtClean="0"/>
              <a:t> for </a:t>
            </a:r>
            <a:r>
              <a:rPr lang="pl-PL" dirty="0" err="1" smtClean="0"/>
              <a:t>mapp</a:t>
            </a:r>
            <a:r>
              <a:rPr lang="pl-PL" dirty="0" smtClean="0"/>
              <a:t> </a:t>
            </a:r>
            <a:r>
              <a:rPr lang="pl-PL" dirty="0" err="1" smtClean="0"/>
              <a:t>files</a:t>
            </a: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dirty="0" smtClean="0"/>
              <a:t>Support for FLASH1/FLASH2 with new functionality of timing system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Update of OVR – not tested yet 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MSK collaboration workshop for the European XFEL 12-13 May 2014, DESY Hamburg 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494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Server Major </a:t>
            </a:r>
            <a:r>
              <a:rPr lang="pl-PL" dirty="0" err="1"/>
              <a:t>Changes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GB" dirty="0"/>
              <a:t>New approach to long archiver</a:t>
            </a:r>
          </a:p>
          <a:p>
            <a:pPr>
              <a:lnSpc>
                <a:spcPct val="120000"/>
              </a:lnSpc>
            </a:pPr>
            <a:r>
              <a:rPr lang="en-GB" dirty="0"/>
              <a:t>Return to build-in </a:t>
            </a:r>
            <a:r>
              <a:rPr lang="en-GB" dirty="0" err="1"/>
              <a:t>D_spectrum</a:t>
            </a:r>
            <a:r>
              <a:rPr lang="en-GB" dirty="0"/>
              <a:t> class</a:t>
            </a:r>
          </a:p>
          <a:p>
            <a:pPr>
              <a:lnSpc>
                <a:spcPct val="120000"/>
              </a:lnSpc>
            </a:pPr>
            <a:r>
              <a:rPr lang="en-GB" dirty="0"/>
              <a:t>Changelog file added to source code </a:t>
            </a:r>
            <a:r>
              <a:rPr lang="en-GB" dirty="0" smtClean="0"/>
              <a:t>structure</a:t>
            </a:r>
            <a:endParaRPr lang="pl-PL" dirty="0" smtClean="0"/>
          </a:p>
          <a:p>
            <a:pPr>
              <a:lnSpc>
                <a:spcPct val="120000"/>
              </a:lnSpc>
            </a:pPr>
            <a:r>
              <a:rPr lang="pl-PL" dirty="0" smtClean="0"/>
              <a:t>DRIVER LEVEL: </a:t>
            </a:r>
            <a:r>
              <a:rPr lang="pl-PL" dirty="0" err="1" smtClean="0"/>
              <a:t>solution</a:t>
            </a:r>
            <a:r>
              <a:rPr lang="pl-PL" dirty="0" smtClean="0"/>
              <a:t> for NO DMA INTERRUPT problem</a:t>
            </a:r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MSK collaboration workshop for the European XFEL 12-13 May 2014, DESY Hamburg 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9852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Board/FW Functionality Separation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30000"/>
              </a:lnSpc>
            </a:pPr>
            <a:r>
              <a:rPr lang="en-GB" dirty="0" smtClean="0"/>
              <a:t>Initial assumption</a:t>
            </a:r>
            <a:endParaRPr lang="en-GB" dirty="0" smtClean="0"/>
          </a:p>
          <a:p>
            <a:pPr lvl="1">
              <a:lnSpc>
                <a:spcPct val="130000"/>
              </a:lnSpc>
            </a:pPr>
            <a:r>
              <a:rPr lang="en-GB" dirty="0" smtClean="0"/>
              <a:t>One board -&gt; one firmware -&gt; one functionality</a:t>
            </a:r>
          </a:p>
          <a:p>
            <a:pPr lvl="1">
              <a:lnSpc>
                <a:spcPct val="130000"/>
              </a:lnSpc>
            </a:pPr>
            <a:r>
              <a:rPr lang="en-GB" dirty="0" smtClean="0"/>
              <a:t>DMA buffers configuration depends only on board type</a:t>
            </a:r>
          </a:p>
          <a:p>
            <a:pPr>
              <a:lnSpc>
                <a:spcPct val="130000"/>
              </a:lnSpc>
            </a:pPr>
            <a:r>
              <a:rPr lang="en-GB" dirty="0" smtClean="0"/>
              <a:t>Current requirements</a:t>
            </a:r>
          </a:p>
          <a:p>
            <a:pPr lvl="1">
              <a:lnSpc>
                <a:spcPct val="130000"/>
              </a:lnSpc>
            </a:pPr>
            <a:r>
              <a:rPr lang="en-GB" dirty="0" smtClean="0"/>
              <a:t>One board -&gt; multiple</a:t>
            </a:r>
            <a:r>
              <a:rPr lang="en-GB" dirty="0" smtClean="0"/>
              <a:t> versions of firmware -&gt; multiple functionality</a:t>
            </a:r>
          </a:p>
          <a:p>
            <a:pPr lvl="1">
              <a:lnSpc>
                <a:spcPct val="130000"/>
              </a:lnSpc>
            </a:pPr>
            <a:r>
              <a:rPr lang="en-GB" dirty="0" smtClean="0"/>
              <a:t>DMA buffers configuration depends on firmware functionality</a:t>
            </a:r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MSK collaboration workshop for the European XFEL 12-13 May 2014, DESY Hamburg 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327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Board/FW Functionality Separation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40000"/>
              </a:lnSpc>
            </a:pPr>
            <a:r>
              <a:rPr lang="en-GB" dirty="0" smtClean="0"/>
              <a:t>Initial assumption</a:t>
            </a:r>
            <a:endParaRPr lang="en-GB" dirty="0" smtClean="0"/>
          </a:p>
          <a:p>
            <a:pPr lvl="1">
              <a:lnSpc>
                <a:spcPct val="140000"/>
              </a:lnSpc>
            </a:pPr>
            <a:r>
              <a:rPr lang="en-GB" dirty="0" smtClean="0"/>
              <a:t>One location per board – SIS board, UTC board, TCK7 board, SISL board</a:t>
            </a:r>
          </a:p>
          <a:p>
            <a:pPr lvl="1">
              <a:lnSpc>
                <a:spcPct val="140000"/>
              </a:lnSpc>
            </a:pPr>
            <a:r>
              <a:rPr lang="en-GB" dirty="0" smtClean="0"/>
              <a:t>RTM functionality included into board location</a:t>
            </a:r>
          </a:p>
          <a:p>
            <a:pPr>
              <a:lnSpc>
                <a:spcPct val="140000"/>
              </a:lnSpc>
            </a:pPr>
            <a:r>
              <a:rPr lang="en-GB" dirty="0" smtClean="0"/>
              <a:t>Current requirements</a:t>
            </a:r>
          </a:p>
          <a:p>
            <a:pPr lvl="1">
              <a:lnSpc>
                <a:spcPct val="140000"/>
              </a:lnSpc>
            </a:pPr>
            <a:r>
              <a:rPr lang="en-GB" dirty="0" smtClean="0"/>
              <a:t>One location per board but only with hardware specific functionality</a:t>
            </a:r>
          </a:p>
          <a:p>
            <a:pPr lvl="1">
              <a:lnSpc>
                <a:spcPct val="140000"/>
              </a:lnSpc>
            </a:pPr>
            <a:r>
              <a:rPr lang="en-GB" dirty="0" smtClean="0"/>
              <a:t>One location per RTM but only with hardware specific functionality</a:t>
            </a:r>
          </a:p>
          <a:p>
            <a:pPr lvl="1">
              <a:lnSpc>
                <a:spcPct val="140000"/>
              </a:lnSpc>
            </a:pPr>
            <a:r>
              <a:rPr lang="en-GB" dirty="0" smtClean="0"/>
              <a:t>High level functionality moved to existing locations</a:t>
            </a:r>
            <a:endParaRPr lang="pl-PL" dirty="0" smtClean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MSK collaboration workshop for the European XFEL 12-13 May 2014, DESY Hamburg 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168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Board/FW Functionality Separation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40000"/>
              </a:lnSpc>
            </a:pPr>
            <a:r>
              <a:rPr lang="pl-PL" dirty="0" smtClean="0"/>
              <a:t>DMA </a:t>
            </a:r>
            <a:r>
              <a:rPr lang="pl-PL" dirty="0" err="1" smtClean="0"/>
              <a:t>buffer</a:t>
            </a:r>
            <a:r>
              <a:rPr lang="pl-PL" dirty="0" smtClean="0"/>
              <a:t> </a:t>
            </a:r>
            <a:r>
              <a:rPr lang="pl-PL" dirty="0" err="1" smtClean="0"/>
              <a:t>configuration</a:t>
            </a:r>
            <a:r>
              <a:rPr lang="pl-PL" dirty="0" smtClean="0"/>
              <a:t> </a:t>
            </a:r>
            <a:r>
              <a:rPr lang="pl-PL" dirty="0" err="1" smtClean="0"/>
              <a:t>moved</a:t>
            </a:r>
            <a:r>
              <a:rPr lang="pl-PL" dirty="0" smtClean="0"/>
              <a:t> to run-</a:t>
            </a:r>
            <a:r>
              <a:rPr lang="pl-PL" dirty="0" err="1" smtClean="0"/>
              <a:t>time</a:t>
            </a:r>
            <a:r>
              <a:rPr lang="pl-PL" dirty="0" smtClean="0"/>
              <a:t> and </a:t>
            </a:r>
            <a:r>
              <a:rPr lang="pl-PL" dirty="0" err="1" smtClean="0"/>
              <a:t>stored</a:t>
            </a:r>
            <a:r>
              <a:rPr lang="pl-PL" dirty="0" smtClean="0"/>
              <a:t> </a:t>
            </a:r>
            <a:r>
              <a:rPr lang="pl-PL" dirty="0" err="1" smtClean="0"/>
              <a:t>into</a:t>
            </a:r>
            <a:r>
              <a:rPr lang="pl-PL" dirty="0" smtClean="0"/>
              <a:t> </a:t>
            </a:r>
            <a:r>
              <a:rPr lang="pl-PL" dirty="0" err="1" smtClean="0"/>
              <a:t>server</a:t>
            </a:r>
            <a:r>
              <a:rPr lang="pl-PL" dirty="0" smtClean="0"/>
              <a:t> </a:t>
            </a:r>
            <a:r>
              <a:rPr lang="pl-PL" dirty="0" err="1" smtClean="0"/>
              <a:t>conf</a:t>
            </a:r>
            <a:r>
              <a:rPr lang="pl-PL" dirty="0" smtClean="0"/>
              <a:t> file: </a:t>
            </a:r>
          </a:p>
          <a:p>
            <a:pPr lvl="1">
              <a:lnSpc>
                <a:spcPct val="140000"/>
              </a:lnSpc>
            </a:pPr>
            <a:r>
              <a:rPr lang="en-GB" dirty="0" err="1"/>
              <a:t>eq_fct_info</a:t>
            </a:r>
            <a:r>
              <a:rPr lang="en-GB" dirty="0" smtClean="0"/>
              <a:t>:</a:t>
            </a:r>
            <a:r>
              <a:rPr lang="pl-PL" dirty="0" smtClean="0"/>
              <a:t> &lt;</a:t>
            </a:r>
            <a:r>
              <a:rPr lang="en-GB" dirty="0" smtClean="0"/>
              <a:t>PDMA_CH_NR&gt;16</a:t>
            </a:r>
            <a:r>
              <a:rPr lang="en-GB" dirty="0"/>
              <a:t>&lt;/PDMA_CH_NR&gt;&lt;SDMA_CH_NR&gt;8&lt;/SDMA_CH_NR&gt;&lt;PDMA_CH_IN_USE&gt;11&lt;/PDMA_CH_IN_USE&gt;&lt;SDMA_CH_IN_USE&gt;8&lt;/SDMA_CH_IN_USE&gt;&lt;PDMA_SAMPLES_PER_CH&gt;16384&lt;/PDMA_SAMPLES_PER_CH&gt;&lt;SDMA_SAMPLES_PER_CH&gt;147456&lt;/SDMA_SAMPLES_PER_CH&gt;&lt;PDMA_SCALE_FACTOR&gt;4&lt;/PDMA_SCALE_FACTOR&gt;&lt;SDMA_SCALE_FACTOR&gt;1&lt;/SDMA_SCALE_FACTOR&gt;&lt;PDMA_CH_OFFSET&gt;0&lt;/PDMA_CH_OFFSET&gt;&lt;SDMA_CH_OFFSET&gt;0&lt;/SDMA_CH_OFFSET</a:t>
            </a:r>
            <a:r>
              <a:rPr lang="en-GB" dirty="0" smtClean="0"/>
              <a:t>&gt;„</a:t>
            </a:r>
            <a:endParaRPr lang="pl-PL" dirty="0" smtClean="0"/>
          </a:p>
          <a:p>
            <a:pPr lvl="1">
              <a:lnSpc>
                <a:spcPct val="140000"/>
              </a:lnSpc>
            </a:pPr>
            <a:r>
              <a:rPr lang="en-GB" dirty="0" err="1"/>
              <a:t>eq_fct_info</a:t>
            </a:r>
            <a:r>
              <a:rPr lang="en-GB" dirty="0"/>
              <a:t>:    "&lt;PZ&gt;OFF&lt;/PZ&gt;&lt;DMA_SAMPLES_PER_CH&gt;16384&lt;/DMA_SAMPLES_PER_CH&gt;&lt;PIEZO_SAMPLES_PER_CH&gt;2000&lt;/PIEZO_SAMPLES_PER_CH&gt;&lt;PIEZO_FF_SAMPLES_PER_CH&gt;1024&lt;/PIEZO_FF_SAMPLES_PER_CH&gt;"</a:t>
            </a:r>
            <a:endParaRPr lang="en-GB" dirty="0" smtClean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MSK collaboration workshop for the European XFEL 12-13 May 2014, DESY Hamburg 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286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PITZ Server Problem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Server </a:t>
            </a:r>
            <a:r>
              <a:rPr lang="pl-PL" dirty="0" err="1" smtClean="0"/>
              <a:t>crashes</a:t>
            </a:r>
            <a:r>
              <a:rPr lang="pl-PL" dirty="0" smtClean="0"/>
              <a:t> with </a:t>
            </a:r>
            <a:r>
              <a:rPr lang="pl-PL" dirty="0" err="1" smtClean="0"/>
              <a:t>following</a:t>
            </a:r>
            <a:r>
              <a:rPr lang="pl-PL" dirty="0" smtClean="0"/>
              <a:t> </a:t>
            </a:r>
            <a:r>
              <a:rPr lang="pl-PL" dirty="0" err="1" smtClean="0"/>
              <a:t>message</a:t>
            </a:r>
            <a:endParaRPr lang="pl-PL" dirty="0" smtClean="0"/>
          </a:p>
          <a:p>
            <a:pPr marL="0" indent="0">
              <a:buNone/>
            </a:pPr>
            <a:r>
              <a:rPr lang="en-GB" sz="1200" dirty="0" err="1" smtClean="0"/>
              <a:t>segfault</a:t>
            </a:r>
            <a:r>
              <a:rPr lang="en-GB" sz="1200" dirty="0" smtClean="0"/>
              <a:t> </a:t>
            </a:r>
            <a:r>
              <a:rPr lang="en-GB" sz="1200" dirty="0"/>
              <a:t>at 8 </a:t>
            </a:r>
            <a:r>
              <a:rPr lang="en-GB" sz="1200" dirty="0" err="1"/>
              <a:t>ip</a:t>
            </a:r>
            <a:r>
              <a:rPr lang="en-GB" sz="1200" dirty="0"/>
              <a:t> 00007f16753f3588 </a:t>
            </a:r>
            <a:r>
              <a:rPr lang="en-GB" sz="1200" dirty="0" err="1"/>
              <a:t>sp</a:t>
            </a:r>
            <a:r>
              <a:rPr lang="en-GB" sz="1200" dirty="0"/>
              <a:t> 00007f165dff93f0 error 4 in libEqServer.so.18.10.1-precise1[7f1675307000+12d000</a:t>
            </a:r>
            <a:r>
              <a:rPr lang="en-GB" sz="1200" dirty="0" smtClean="0"/>
              <a:t>]</a:t>
            </a:r>
            <a:endParaRPr lang="pl-PL" sz="1200" dirty="0" smtClean="0"/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r>
              <a:rPr lang="en-GB" sz="1200" dirty="0" err="1"/>
              <a:t>DOOCSHashtable</a:t>
            </a:r>
            <a:r>
              <a:rPr lang="en-GB" sz="1200" dirty="0"/>
              <a:t>::</a:t>
            </a:r>
            <a:r>
              <a:rPr lang="en-GB" sz="1200" dirty="0" err="1"/>
              <a:t>HashSearch</a:t>
            </a:r>
            <a:r>
              <a:rPr lang="en-GB" sz="1200" dirty="0"/>
              <a:t>(char </a:t>
            </a:r>
            <a:r>
              <a:rPr lang="en-GB" sz="1200" dirty="0" err="1"/>
              <a:t>const</a:t>
            </a:r>
            <a:r>
              <a:rPr lang="en-GB" sz="1200" dirty="0"/>
              <a:t>*, </a:t>
            </a:r>
            <a:r>
              <a:rPr lang="en-GB" sz="1200" dirty="0" err="1"/>
              <a:t>int</a:t>
            </a:r>
            <a:r>
              <a:rPr lang="en-GB" sz="1200" dirty="0" smtClean="0"/>
              <a:t>)</a:t>
            </a:r>
            <a:endParaRPr lang="pl-PL" sz="1200" dirty="0" smtClean="0"/>
          </a:p>
          <a:p>
            <a:pPr marL="0" indent="0">
              <a:buNone/>
            </a:pPr>
            <a:r>
              <a:rPr lang="en-GB" sz="1200" dirty="0" smtClean="0"/>
              <a:t>/doocs/doocssvr1/nightly_builds/release_Ubuntu-12.04-x86_64_18.10.1/library/common/serverlib/DOOCShash.cc:462</a:t>
            </a:r>
            <a:endParaRPr lang="pl-PL" sz="1200" dirty="0" smtClean="0"/>
          </a:p>
          <a:p>
            <a:r>
              <a:rPr lang="pl-PL" dirty="0" err="1" smtClean="0"/>
              <a:t>Available</a:t>
            </a:r>
            <a:r>
              <a:rPr lang="pl-PL" dirty="0" smtClean="0"/>
              <a:t> </a:t>
            </a:r>
            <a:r>
              <a:rPr lang="pl-PL" dirty="0" err="1" smtClean="0"/>
              <a:t>coredump</a:t>
            </a:r>
            <a:r>
              <a:rPr lang="pl-PL" dirty="0" smtClean="0"/>
              <a:t> </a:t>
            </a:r>
            <a:r>
              <a:rPr lang="pl-PL" dirty="0" err="1" smtClean="0"/>
              <a:t>files</a:t>
            </a:r>
            <a:r>
              <a:rPr lang="pl-PL" dirty="0" smtClean="0"/>
              <a:t>:</a:t>
            </a:r>
            <a:endParaRPr lang="pl-PL" dirty="0"/>
          </a:p>
          <a:p>
            <a:pPr marL="0" indent="0">
              <a:buNone/>
            </a:pPr>
            <a:endParaRPr lang="pl-PL" sz="1200" dirty="0" smtClean="0"/>
          </a:p>
          <a:p>
            <a:pPr marL="0" indent="0">
              <a:buNone/>
            </a:pPr>
            <a:r>
              <a:rPr lang="en-GB" sz="1200" dirty="0" smtClean="0"/>
              <a:t>[</a:t>
            </a:r>
            <a:r>
              <a:rPr lang="en-GB" sz="1200" dirty="0"/>
              <a:t>Thread debugging using </a:t>
            </a:r>
            <a:r>
              <a:rPr lang="en-GB" sz="1200" dirty="0" err="1"/>
              <a:t>libthread_db</a:t>
            </a:r>
            <a:r>
              <a:rPr lang="en-GB" sz="1200" dirty="0"/>
              <a:t> enabled</a:t>
            </a:r>
            <a:r>
              <a:rPr lang="en-GB" sz="1200" dirty="0" smtClean="0"/>
              <a:t>]</a:t>
            </a:r>
            <a:endParaRPr lang="pl-PL" sz="1200" dirty="0" smtClean="0"/>
          </a:p>
          <a:p>
            <a:pPr marL="0" indent="0">
              <a:buNone/>
            </a:pPr>
            <a:r>
              <a:rPr lang="en-GB" sz="1200" dirty="0" smtClean="0"/>
              <a:t>Using </a:t>
            </a:r>
            <a:r>
              <a:rPr lang="en-GB" sz="1200" dirty="0"/>
              <a:t>host </a:t>
            </a:r>
            <a:r>
              <a:rPr lang="en-GB" sz="1200" dirty="0" err="1"/>
              <a:t>libthread_db</a:t>
            </a:r>
            <a:r>
              <a:rPr lang="en-GB" sz="1200" dirty="0"/>
              <a:t> library "/lib/x86_64-linux-gnu/libthread_db.so.1</a:t>
            </a:r>
            <a:r>
              <a:rPr lang="en-GB" sz="1200" dirty="0" smtClean="0"/>
              <a:t>".</a:t>
            </a:r>
            <a:endParaRPr lang="pl-PL" sz="1200" dirty="0" smtClean="0"/>
          </a:p>
          <a:p>
            <a:pPr marL="0" indent="0">
              <a:buNone/>
            </a:pPr>
            <a:r>
              <a:rPr lang="en-GB" sz="1200" dirty="0" smtClean="0"/>
              <a:t>Core </a:t>
            </a:r>
            <a:r>
              <a:rPr lang="en-GB" sz="1200" dirty="0"/>
              <a:t>was generated by `/</a:t>
            </a:r>
            <a:r>
              <a:rPr lang="en-GB" sz="1200" dirty="0" smtClean="0"/>
              <a:t>export/</a:t>
            </a:r>
            <a:r>
              <a:rPr lang="en-GB" sz="1200" dirty="0" err="1" smtClean="0"/>
              <a:t>doocs</a:t>
            </a:r>
            <a:r>
              <a:rPr lang="en-GB" sz="1200" dirty="0" smtClean="0"/>
              <a:t>/server/</a:t>
            </a:r>
            <a:r>
              <a:rPr lang="en-GB" sz="1200" dirty="0" err="1" smtClean="0"/>
              <a:t>llrfCtrl_server</a:t>
            </a:r>
            <a:r>
              <a:rPr lang="en-GB" sz="1200" dirty="0" smtClean="0"/>
              <a:t>/</a:t>
            </a:r>
            <a:r>
              <a:rPr lang="en-GB" sz="1200" dirty="0" err="1" smtClean="0"/>
              <a:t>llrfCtrl_server</a:t>
            </a:r>
            <a:r>
              <a:rPr lang="en-GB" sz="1200" dirty="0" smtClean="0"/>
              <a:t>‚.</a:t>
            </a:r>
            <a:endParaRPr lang="pl-PL" sz="1200" dirty="0" smtClean="0"/>
          </a:p>
          <a:p>
            <a:pPr marL="0" indent="0">
              <a:buNone/>
            </a:pPr>
            <a:r>
              <a:rPr lang="en-GB" sz="1200" dirty="0" smtClean="0"/>
              <a:t>Program </a:t>
            </a:r>
            <a:r>
              <a:rPr lang="en-GB" sz="1200" dirty="0"/>
              <a:t>terminated with signal 11, Segmentation fault</a:t>
            </a:r>
            <a:r>
              <a:rPr lang="en-GB" sz="1200" dirty="0" smtClean="0"/>
              <a:t>.</a:t>
            </a:r>
            <a:endParaRPr lang="pl-PL" sz="1200" dirty="0" smtClean="0"/>
          </a:p>
          <a:p>
            <a:pPr marL="0" indent="0">
              <a:buNone/>
            </a:pPr>
            <a:r>
              <a:rPr lang="en-GB" sz="1200" dirty="0" smtClean="0"/>
              <a:t>#</a:t>
            </a:r>
            <a:r>
              <a:rPr lang="en-GB" sz="1200" dirty="0"/>
              <a:t>0  0x00007f42b0c20588 in </a:t>
            </a:r>
            <a:r>
              <a:rPr lang="en-GB" sz="1200" dirty="0" err="1"/>
              <a:t>DOOCSHashtable</a:t>
            </a:r>
            <a:r>
              <a:rPr lang="en-GB" sz="1200" dirty="0"/>
              <a:t>::</a:t>
            </a:r>
            <a:r>
              <a:rPr lang="en-GB" sz="1200" dirty="0" err="1"/>
              <a:t>HashSearch</a:t>
            </a:r>
            <a:r>
              <a:rPr lang="en-GB" sz="1200" dirty="0"/>
              <a:t> </a:t>
            </a:r>
            <a:endParaRPr lang="pl-PL" sz="1200" dirty="0" smtClean="0"/>
          </a:p>
          <a:p>
            <a:pPr marL="0" indent="0">
              <a:buNone/>
            </a:pPr>
            <a:r>
              <a:rPr lang="en-GB" sz="1200" dirty="0" smtClean="0"/>
              <a:t>(</a:t>
            </a:r>
            <a:r>
              <a:rPr lang="en-GB" sz="1200" dirty="0"/>
              <a:t>this=0x5a52450, </a:t>
            </a:r>
            <a:r>
              <a:rPr lang="en-GB" sz="1200" dirty="0" err="1"/>
              <a:t>aSearchString</a:t>
            </a:r>
            <a:r>
              <a:rPr lang="en-GB" sz="1200" dirty="0"/>
              <a:t>=0x7f42a0435e00 "FF_AMPL.TD", </a:t>
            </a:r>
            <a:r>
              <a:rPr lang="en-GB" sz="1200" dirty="0" err="1"/>
              <a:t>aType</a:t>
            </a:r>
            <a:r>
              <a:rPr lang="en-GB" sz="1200" dirty="0"/>
              <a:t>=1)    </a:t>
            </a:r>
            <a:endParaRPr lang="pl-PL" sz="1200" dirty="0" smtClean="0"/>
          </a:p>
          <a:p>
            <a:pPr marL="0" indent="0">
              <a:buNone/>
            </a:pPr>
            <a:r>
              <a:rPr lang="en-GB" sz="1200" dirty="0" smtClean="0"/>
              <a:t>at </a:t>
            </a:r>
            <a:r>
              <a:rPr lang="en-GB" sz="1200" dirty="0"/>
              <a:t>/</a:t>
            </a:r>
            <a:r>
              <a:rPr lang="en-GB" sz="1200" dirty="0" smtClean="0"/>
              <a:t>doocs/doocssvr1/nightly_builds/release_Ubuntu-12.04-x86_64_18.10.1/library/common/serverlib/DOOCShash.cc:462462</a:t>
            </a:r>
            <a:r>
              <a:rPr lang="pl-PL" sz="1200" dirty="0" smtClean="0"/>
              <a:t>)</a:t>
            </a:r>
          </a:p>
          <a:p>
            <a:pPr marL="0" indent="0">
              <a:buNone/>
            </a:pPr>
            <a:r>
              <a:rPr lang="en-GB" sz="1200" dirty="0" smtClean="0"/>
              <a:t>(</a:t>
            </a:r>
            <a:r>
              <a:rPr lang="en-GB" sz="1200" dirty="0" err="1"/>
              <a:t>gdb</a:t>
            </a:r>
            <a:r>
              <a:rPr lang="en-GB" sz="1200" dirty="0"/>
              <a:t>) </a:t>
            </a:r>
            <a:endParaRPr lang="pl-PL" sz="1200" dirty="0" smtClean="0"/>
          </a:p>
          <a:p>
            <a:pPr lvl="1"/>
            <a:endParaRPr lang="en-GB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MSK collaboration workshop for the European XFEL 12-13 May 2014, DESY Hamburg 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6380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PITZ Server Problem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No correlation with operators </a:t>
            </a:r>
            <a:r>
              <a:rPr lang="en-GB" sz="2800" dirty="0" smtClean="0"/>
              <a:t>actions</a:t>
            </a:r>
            <a:endParaRPr lang="pl-PL" sz="2800" dirty="0" smtClean="0"/>
          </a:p>
          <a:p>
            <a:r>
              <a:rPr lang="en-GB" sz="2800" dirty="0" smtClean="0"/>
              <a:t>Problem cannot be reproduced in known environment (</a:t>
            </a:r>
            <a:r>
              <a:rPr lang="en-GB" sz="2800" dirty="0" err="1" smtClean="0"/>
              <a:t>gdb</a:t>
            </a:r>
            <a:r>
              <a:rPr lang="en-GB" sz="2800" dirty="0" smtClean="0"/>
              <a:t>, </a:t>
            </a:r>
            <a:r>
              <a:rPr lang="en-GB" sz="2800" dirty="0" err="1" smtClean="0"/>
              <a:t>valgrind</a:t>
            </a:r>
            <a:r>
              <a:rPr lang="en-GB" sz="2800" dirty="0" smtClean="0"/>
              <a:t>)</a:t>
            </a:r>
          </a:p>
          <a:p>
            <a:r>
              <a:rPr lang="en-GB" sz="2800" dirty="0" smtClean="0"/>
              <a:t>Problem cannot be reproduced on test machine in PITZ (different firmware version)</a:t>
            </a:r>
          </a:p>
          <a:p>
            <a:r>
              <a:rPr lang="en-GB" sz="2800" dirty="0" smtClean="0"/>
              <a:t>Problem was visible at FLASH ACC23 with installed incorrect version of driver</a:t>
            </a:r>
            <a:endParaRPr lang="pl-PL" sz="2800" dirty="0" smtClean="0"/>
          </a:p>
          <a:p>
            <a:r>
              <a:rPr lang="pl-PL" sz="2800" dirty="0" smtClean="0"/>
              <a:t>No problem with FLASH RF </a:t>
            </a:r>
            <a:r>
              <a:rPr lang="pl-PL" sz="2800" dirty="0" err="1" smtClean="0"/>
              <a:t>Gun</a:t>
            </a:r>
            <a:endParaRPr lang="en-GB" sz="2800" dirty="0" smtClean="0"/>
          </a:p>
          <a:p>
            <a:endParaRPr lang="en-GB" sz="28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MSK collaboration workshop for the European XFEL 12-13 May 2014, DESY Hamburg 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235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FastLogic">
      <a:dk1>
        <a:srgbClr val="000000"/>
      </a:dk1>
      <a:lt1>
        <a:srgbClr val="FFFFFF"/>
      </a:lt1>
      <a:dk2>
        <a:srgbClr val="CCCCCC"/>
      </a:dk2>
      <a:lt2>
        <a:srgbClr val="FFFFFF"/>
      </a:lt2>
      <a:accent1>
        <a:srgbClr val="EC1C24"/>
      </a:accent1>
      <a:accent2>
        <a:srgbClr val="44C7F4"/>
      </a:accent2>
      <a:accent3>
        <a:srgbClr val="F9EC00"/>
      </a:accent3>
      <a:accent4>
        <a:srgbClr val="BED630"/>
      </a:accent4>
      <a:accent5>
        <a:srgbClr val="CCCCCC"/>
      </a:accent5>
      <a:accent6>
        <a:srgbClr val="F79646"/>
      </a:accent6>
      <a:hlink>
        <a:srgbClr val="EC1C24"/>
      </a:hlink>
      <a:folHlink>
        <a:srgbClr val="44C7F4"/>
      </a:folHlink>
    </a:clrScheme>
    <a:fontScheme name="FastLogic">
      <a:majorFont>
        <a:latin typeface="Kelson Sans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703</Words>
  <Application>Microsoft Office PowerPoint</Application>
  <PresentationFormat>Pokaz na ekranie (4:3)</PresentationFormat>
  <Paragraphs>106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Kelson Sans</vt:lpstr>
      <vt:lpstr>Times New Roman</vt:lpstr>
      <vt:lpstr>Calibri</vt:lpstr>
      <vt:lpstr>Motyw pakietu Office</vt:lpstr>
      <vt:lpstr>Current status and future developments for the LLRF control server</vt:lpstr>
      <vt:lpstr>Server Minor Changes</vt:lpstr>
      <vt:lpstr>Server Major Changes</vt:lpstr>
      <vt:lpstr>Server Major Changes</vt:lpstr>
      <vt:lpstr>Board/FW Functionality Separation</vt:lpstr>
      <vt:lpstr>Board/FW Functionality Separation</vt:lpstr>
      <vt:lpstr>Board/FW Functionality Separation</vt:lpstr>
      <vt:lpstr>PITZ Server Problem</vt:lpstr>
      <vt:lpstr>PITZ Server Problem</vt:lpstr>
      <vt:lpstr>PITZ Server Problem</vt:lpstr>
      <vt:lpstr>PITZ Server Problem</vt:lpstr>
      <vt:lpstr>Future work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 Stanisławski</dc:creator>
  <cp:lastModifiedBy>apiotro</cp:lastModifiedBy>
  <cp:revision>169</cp:revision>
  <dcterms:created xsi:type="dcterms:W3CDTF">2013-02-21T06:43:14Z</dcterms:created>
  <dcterms:modified xsi:type="dcterms:W3CDTF">2015-06-11T08:39:55Z</dcterms:modified>
</cp:coreProperties>
</file>