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3" r:id="rId2"/>
    <p:sldId id="266" r:id="rId3"/>
    <p:sldId id="302" r:id="rId4"/>
    <p:sldId id="294" r:id="rId5"/>
    <p:sldId id="292" r:id="rId6"/>
    <p:sldId id="293" r:id="rId7"/>
    <p:sldId id="288" r:id="rId8"/>
    <p:sldId id="267" r:id="rId9"/>
    <p:sldId id="295" r:id="rId10"/>
    <p:sldId id="303" r:id="rId11"/>
    <p:sldId id="297" r:id="rId12"/>
    <p:sldId id="299" r:id="rId13"/>
    <p:sldId id="296" r:id="rId14"/>
    <p:sldId id="289" r:id="rId15"/>
    <p:sldId id="283" r:id="rId16"/>
    <p:sldId id="300" r:id="rId17"/>
    <p:sldId id="301" r:id="rId18"/>
    <p:sldId id="284" r:id="rId19"/>
    <p:sldId id="286" r:id="rId20"/>
    <p:sldId id="304" r:id="rId21"/>
    <p:sldId id="280" r:id="rId22"/>
    <p:sldId id="268" r:id="rId23"/>
  </p:sldIdLst>
  <p:sldSz cx="9144000" cy="6858000" type="screen4x3"/>
  <p:notesSz cx="666273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4822" autoAdjust="0"/>
  </p:normalViewPr>
  <p:slideViewPr>
    <p:cSldViewPr snapToGrid="0">
      <p:cViewPr varScale="1">
        <p:scale>
          <a:sx n="139" d="100"/>
          <a:sy n="139" d="100"/>
        </p:scale>
        <p:origin x="-1314" y="-108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770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25" tIns="45413" rIns="90825" bIns="454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76" y="1"/>
            <a:ext cx="288770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25" tIns="45413" rIns="90825" bIns="454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25" tIns="45413" rIns="90825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717"/>
            <a:ext cx="288770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25" tIns="45413" rIns="90825" bIns="454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76" y="9428717"/>
            <a:ext cx="288770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25" tIns="45413" rIns="90825" bIns="454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1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1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1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1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1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1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1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1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1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1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1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1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1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1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1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1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1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Mathieu </a:t>
            </a:r>
            <a:r>
              <a:rPr lang="en-GB" sz="900" b="1" dirty="0" err="1" smtClean="0">
                <a:solidFill>
                  <a:schemeClr val="bg2"/>
                </a:solidFill>
              </a:rPr>
              <a:t>Omet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Summary of AMTF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10.06.2015  </a:t>
            </a:r>
            <a:r>
              <a:rPr lang="en-GB" sz="900" dirty="0" smtClean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de-DE" sz="3600" dirty="0" smtClean="0"/>
              <a:t>Summary </a:t>
            </a:r>
            <a:r>
              <a:rPr lang="de-DE" sz="3600" dirty="0" err="1" smtClean="0"/>
              <a:t>of</a:t>
            </a:r>
            <a:r>
              <a:rPr lang="de-DE" sz="3600" dirty="0" smtClean="0"/>
              <a:t> AMTF</a:t>
            </a:r>
            <a:endParaRPr lang="de-DE" sz="3600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r>
              <a:rPr lang="de-DE" dirty="0" smtClean="0"/>
              <a:t>An </a:t>
            </a:r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assessment</a:t>
            </a:r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Mathieu </a:t>
            </a:r>
            <a:r>
              <a:rPr lang="de-DE" dirty="0" err="1" smtClean="0">
                <a:solidFill>
                  <a:srgbClr val="00A5EB"/>
                </a:solidFill>
              </a:rPr>
              <a:t>Omet</a:t>
            </a:r>
            <a:r>
              <a:rPr lang="de-DE" dirty="0" smtClean="0">
                <a:solidFill>
                  <a:srgbClr val="00A5EB"/>
                </a:solidFill>
              </a:rPr>
              <a:t> (</a:t>
            </a:r>
            <a:r>
              <a:rPr lang="de-DE" dirty="0" err="1" smtClean="0">
                <a:solidFill>
                  <a:srgbClr val="00A5EB"/>
                </a:solidFill>
              </a:rPr>
              <a:t>for</a:t>
            </a:r>
            <a:r>
              <a:rPr lang="de-DE" dirty="0" smtClean="0">
                <a:solidFill>
                  <a:srgbClr val="00A5EB"/>
                </a:solidFill>
              </a:rPr>
              <a:t> </a:t>
            </a:r>
            <a:r>
              <a:rPr lang="de-DE" dirty="0" err="1" smtClean="0">
                <a:solidFill>
                  <a:srgbClr val="00A5EB"/>
                </a:solidFill>
              </a:rPr>
              <a:t>the</a:t>
            </a:r>
            <a:r>
              <a:rPr lang="de-DE" dirty="0" smtClean="0">
                <a:solidFill>
                  <a:srgbClr val="00A5EB"/>
                </a:solidFill>
              </a:rPr>
              <a:t> LLRF </a:t>
            </a:r>
            <a:r>
              <a:rPr lang="de-DE" dirty="0" err="1" smtClean="0">
                <a:solidFill>
                  <a:srgbClr val="00A5EB"/>
                </a:solidFill>
              </a:rPr>
              <a:t>team</a:t>
            </a:r>
            <a:r>
              <a:rPr lang="de-DE" dirty="0" smtClean="0">
                <a:solidFill>
                  <a:srgbClr val="00A5EB"/>
                </a:solidFill>
              </a:rPr>
              <a:t>)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de-DE" dirty="0" err="1" smtClean="0"/>
              <a:t>Warsaw</a:t>
            </a:r>
            <a:r>
              <a:rPr lang="de-DE" dirty="0" smtClean="0"/>
              <a:t>, 10.06.2015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LLRF Tests </a:t>
            </a:r>
            <a:r>
              <a:rPr lang="de-DE" dirty="0" err="1" smtClean="0"/>
              <a:t>Performed</a:t>
            </a:r>
            <a:r>
              <a:rPr lang="de-DE" dirty="0" smtClean="0"/>
              <a:t> at AMTF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All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automated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performed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AMTF </a:t>
            </a:r>
            <a:r>
              <a:rPr lang="de-DE" dirty="0" err="1" smtClean="0"/>
              <a:t>operators</a:t>
            </a:r>
            <a:r>
              <a:rPr lang="de-DE" dirty="0" smtClean="0"/>
              <a:t> </a:t>
            </a:r>
            <a:r>
              <a:rPr lang="de-DE" dirty="0" err="1" smtClean="0"/>
              <a:t>except</a:t>
            </a:r>
            <a:r>
              <a:rPr lang="de-DE" dirty="0" smtClean="0"/>
              <a:t> FB</a:t>
            </a:r>
          </a:p>
          <a:p>
            <a:r>
              <a:rPr lang="de-DE" dirty="0" smtClean="0"/>
              <a:t>Management </a:t>
            </a:r>
            <a:r>
              <a:rPr lang="de-DE" dirty="0" err="1" smtClean="0"/>
              <a:t>server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pic>
        <p:nvPicPr>
          <p:cNvPr id="9218" name="Picture 2" descr="C:\Users\momet\Documents\DESY\Presentations\Summary of AMTF 20150610\AMTF management pan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21" y="1989733"/>
            <a:ext cx="5505358" cy="422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8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omet\Documents\DESY\Presentations\Summary of AMTF 20150610\database-256-00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191851"/>
            <a:ext cx="731519" cy="83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Closed</a:t>
            </a:r>
            <a:r>
              <a:rPr lang="de-DE" dirty="0" smtClean="0"/>
              <a:t>-loop (Feedback) Operation Test</a:t>
            </a:r>
            <a:endParaRPr lang="de-DE" dirty="0"/>
          </a:p>
        </p:txBody>
      </p:sp>
      <p:pic>
        <p:nvPicPr>
          <p:cNvPr id="5" name="Picture 3" descr="C:\Users\momet\Documents\DESY\Presentations\Talk at KEK 20150326\AMTF GUI setup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9" y="838200"/>
            <a:ext cx="7046502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6553200" y="5798820"/>
            <a:ext cx="13487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7716582" y="4605111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AMTF LLRF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ata 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momet\Documents\DESY\Presentations\Summary of AMTF 20150610\database-256-00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9" y="1764190"/>
            <a:ext cx="371892" cy="4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278280" y="980597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AMTF Tests </a:t>
            </a:r>
            <a:r>
              <a:rPr lang="de-DE" kern="0" dirty="0" err="1" smtClean="0"/>
              <a:t>Results</a:t>
            </a:r>
            <a:r>
              <a:rPr lang="de-DE" kern="0" dirty="0" smtClean="0"/>
              <a:t> Browser	</a:t>
            </a:r>
          </a:p>
          <a:p>
            <a:endParaRPr lang="de-DE" kern="0" dirty="0" smtClean="0"/>
          </a:p>
          <a:p>
            <a:endParaRPr lang="de-DE" kern="0" dirty="0" smtClean="0"/>
          </a:p>
          <a:p>
            <a:endParaRPr lang="de-DE" kern="0" dirty="0" smtClean="0"/>
          </a:p>
          <a:p>
            <a:pPr marL="0" indent="0">
              <a:buFont typeface="Arial Black" pitchFamily="34" charset="0"/>
              <a:buNone/>
            </a:pPr>
            <a:endParaRPr lang="de-DE" sz="1050" kern="0" dirty="0" smtClean="0"/>
          </a:p>
          <a:p>
            <a:pPr marL="0" indent="0">
              <a:buFont typeface="Arial Black" pitchFamily="34" charset="0"/>
              <a:buNone/>
            </a:pPr>
            <a:endParaRPr lang="de-DE" sz="600" kern="0" dirty="0"/>
          </a:p>
          <a:p>
            <a:pPr marL="0" indent="0">
              <a:buFont typeface="Arial Black" pitchFamily="34" charset="0"/>
              <a:buNone/>
            </a:pPr>
            <a:r>
              <a:rPr lang="de-DE" sz="600" kern="0" dirty="0" smtClean="0"/>
              <a:t> </a:t>
            </a:r>
            <a:r>
              <a:rPr lang="de-DE" sz="1050" kern="0" dirty="0" smtClean="0"/>
              <a:t> </a:t>
            </a:r>
            <a:endParaRPr lang="de-DE" sz="1050" kern="0" dirty="0"/>
          </a:p>
          <a:p>
            <a:r>
              <a:rPr lang="de-DE" dirty="0"/>
              <a:t>View </a:t>
            </a:r>
            <a:r>
              <a:rPr lang="de-DE" dirty="0" err="1"/>
              <a:t>data</a:t>
            </a:r>
            <a:r>
              <a:rPr lang="de-DE" dirty="0"/>
              <a:t> / </a:t>
            </a:r>
            <a:r>
              <a:rPr lang="de-DE" dirty="0" err="1"/>
              <a:t>select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report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write</a:t>
            </a:r>
            <a:r>
              <a:rPr lang="de-DE" dirty="0"/>
              <a:t> </a:t>
            </a:r>
            <a:r>
              <a:rPr lang="de-DE" dirty="0" err="1"/>
              <a:t>comments</a:t>
            </a:r>
            <a:r>
              <a:rPr lang="de-DE" dirty="0"/>
              <a:t> / pass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fail</a:t>
            </a:r>
            <a:r>
              <a:rPr lang="de-DE" dirty="0"/>
              <a:t> a </a:t>
            </a:r>
            <a:r>
              <a:rPr lang="de-DE" dirty="0" err="1" smtClean="0"/>
              <a:t>test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Selected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transfered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XFEL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base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kern="0" dirty="0" smtClean="0"/>
          </a:p>
          <a:p>
            <a:endParaRPr lang="de-DE" kern="0" dirty="0" smtClean="0"/>
          </a:p>
          <a:p>
            <a:endParaRPr lang="de-DE" kern="0" dirty="0" smtClean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771536" y="980596"/>
            <a:ext cx="5728824" cy="4792663"/>
          </a:xfrm>
        </p:spPr>
        <p:txBody>
          <a:bodyPr/>
          <a:lstStyle/>
          <a:p>
            <a:r>
              <a:rPr lang="de-DE" dirty="0" err="1"/>
              <a:t>Generate</a:t>
            </a:r>
            <a:r>
              <a:rPr lang="de-DE" dirty="0"/>
              <a:t> </a:t>
            </a:r>
            <a:r>
              <a:rPr lang="de-DE" dirty="0" err="1"/>
              <a:t>LaTeX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report</a:t>
            </a:r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sz="700" dirty="0" smtClean="0"/>
              <a:t> </a:t>
            </a:r>
            <a:endParaRPr lang="de-DE" sz="1400" dirty="0" smtClean="0"/>
          </a:p>
          <a:p>
            <a:r>
              <a:rPr lang="de-DE" dirty="0" err="1" smtClean="0"/>
              <a:t>Compile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convert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pdf</a:t>
            </a:r>
            <a:endParaRPr lang="de-DE" dirty="0" smtClean="0"/>
          </a:p>
          <a:p>
            <a:r>
              <a:rPr lang="de-DE" dirty="0" err="1" smtClean="0"/>
              <a:t>Generate</a:t>
            </a:r>
            <a:r>
              <a:rPr lang="de-DE" dirty="0" smtClean="0"/>
              <a:t> in Word a </a:t>
            </a:r>
            <a:r>
              <a:rPr lang="de-DE" dirty="0" err="1" smtClean="0"/>
              <a:t>cover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including</a:t>
            </a:r>
            <a:r>
              <a:rPr lang="de-DE" dirty="0" smtClean="0"/>
              <a:t> a </a:t>
            </a:r>
            <a:r>
              <a:rPr lang="de-DE" dirty="0" err="1" smtClean="0"/>
              <a:t>summary</a:t>
            </a:r>
            <a:endParaRPr lang="de-DE" dirty="0" smtClean="0"/>
          </a:p>
          <a:p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pdf</a:t>
            </a:r>
            <a:r>
              <a:rPr lang="de-DE" dirty="0" smtClean="0"/>
              <a:t> </a:t>
            </a:r>
            <a:r>
              <a:rPr lang="de-DE" dirty="0" err="1" smtClean="0"/>
              <a:t>files</a:t>
            </a:r>
            <a:r>
              <a:rPr lang="de-DE" dirty="0" smtClean="0"/>
              <a:t> in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generate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the</a:t>
            </a:r>
            <a:r>
              <a:rPr lang="de-DE" dirty="0" smtClean="0"/>
              <a:t> final </a:t>
            </a:r>
            <a:r>
              <a:rPr lang="de-DE" dirty="0" err="1" smtClean="0"/>
              <a:t>report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Creation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Cryomodule</a:t>
            </a:r>
            <a:r>
              <a:rPr lang="de-DE" dirty="0" smtClean="0"/>
              <a:t> LLRF </a:t>
            </a:r>
            <a:r>
              <a:rPr lang="de-DE" dirty="0" smtClean="0"/>
              <a:t>Test Reports</a:t>
            </a:r>
            <a:endParaRPr lang="de-DE" dirty="0"/>
          </a:p>
        </p:txBody>
      </p:sp>
      <p:pic>
        <p:nvPicPr>
          <p:cNvPr id="3074" name="Picture 2" descr="C:\Users\momet\Documents\DESY\Presentations\Summary of AMTF 20150610\AMTF Tests Results Browser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32" y="4123431"/>
            <a:ext cx="3600000" cy="191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omet\Documents\DESY\Presentations\Summary of AMTF 20150610\AMTF Tests Results Browser 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91" y="1447402"/>
            <a:ext cx="3600000" cy="1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omet\Documents\DESY\Presentations\Summary of AMTF 20150610\AMTF Tests Results Browser 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32" y="1446065"/>
            <a:ext cx="3600000" cy="191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 bwMode="auto">
          <a:xfrm>
            <a:off x="532791" y="1980510"/>
            <a:ext cx="25412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-62743" y="139485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AMTF LLRF</a:t>
            </a:r>
          </a:p>
          <a:p>
            <a:pPr algn="ctr"/>
            <a:r>
              <a:rPr lang="en-US" sz="900" dirty="0"/>
              <a:t>d</a:t>
            </a:r>
            <a:r>
              <a:rPr lang="en-US" sz="900" dirty="0" smtClean="0"/>
              <a:t>ata base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6390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sz="3200" dirty="0"/>
              <a:t> </a:t>
            </a:r>
            <a:endParaRPr lang="de-DE" sz="2400" dirty="0" smtClean="0"/>
          </a:p>
          <a:p>
            <a:r>
              <a:rPr lang="de-DE" dirty="0" smtClean="0"/>
              <a:t>Can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/>
              <a:t>: N:\4all\public\MSK_Projekte\XFEL\AMTF\1300MHzTestStands\Tests Reports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pic>
        <p:nvPicPr>
          <p:cNvPr id="2056" name="Picture 8" descr="C:\Users\momet\Documents\DESY\Presentations\Summary of AMTF 20150610\Report XM35 p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126" y="3146426"/>
            <a:ext cx="1572271" cy="2195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omet\Documents\DESY\Presentations\Summary of AMTF 20150610\Report XM35 p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180" y="3147283"/>
            <a:ext cx="1572271" cy="2199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omet\Documents\DESY\Presentations\Summary of AMTF 20150610\Report XM35 p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64" y="3141463"/>
            <a:ext cx="1572271" cy="220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omet\Documents\DESY\Presentations\Summary of AMTF 20150610\Report XM35 p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59" y="3146426"/>
            <a:ext cx="1572271" cy="2196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omet\Documents\DESY\Presentations\Summary of AMTF 20150610\Report XM35 p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127" y="832618"/>
            <a:ext cx="1572271" cy="2203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omet\Documents\DESY\Presentations\Summary of AMTF 20150610\Report XM35 p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181" y="843403"/>
            <a:ext cx="1572271" cy="2198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omet\Documents\DESY\Presentations\Summary of AMTF 20150610\Report XM35 p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65" y="841349"/>
            <a:ext cx="1572271" cy="2194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momet\Documents\DESY\Presentations\Summary of AMTF 20150610\Report XM35 p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60" y="843403"/>
            <a:ext cx="1572271" cy="2197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omet\Documents\DESY\Presentations\Summary of AMTF 20150610\Report XM35 p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" y="832618"/>
            <a:ext cx="2251736" cy="3149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Cryomodule</a:t>
            </a:r>
            <a:r>
              <a:rPr lang="de-DE" dirty="0" smtClean="0"/>
              <a:t> LLRF </a:t>
            </a:r>
            <a:r>
              <a:rPr lang="de-DE" dirty="0" smtClean="0"/>
              <a:t>Test Report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79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later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Piezo</a:t>
            </a:r>
            <a:r>
              <a:rPr lang="de-DE" dirty="0" smtClean="0"/>
              <a:t> </a:t>
            </a:r>
            <a:r>
              <a:rPr lang="de-DE" dirty="0" err="1" smtClean="0"/>
              <a:t>capacitance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estimation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r>
              <a:rPr lang="de-DE" sz="2400" dirty="0" smtClean="0"/>
              <a:t> </a:t>
            </a:r>
            <a:endParaRPr lang="de-DE" dirty="0" smtClean="0"/>
          </a:p>
          <a:p>
            <a:r>
              <a:rPr lang="de-DE" dirty="0" err="1"/>
              <a:t>Notch</a:t>
            </a:r>
            <a:r>
              <a:rPr lang="de-DE" dirty="0"/>
              <a:t> </a:t>
            </a:r>
            <a:r>
              <a:rPr lang="de-DE" dirty="0" err="1" smtClean="0"/>
              <a:t>filter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suppression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8</a:t>
            </a:r>
            <a:r>
              <a:rPr lang="el-GR" dirty="0" smtClean="0">
                <a:latin typeface="Arial"/>
                <a:cs typeface="Arial"/>
              </a:rPr>
              <a:t>π</a:t>
            </a:r>
            <a:r>
              <a:rPr lang="de-DE" dirty="0" smtClean="0"/>
              <a:t>/9 </a:t>
            </a:r>
            <a:r>
              <a:rPr lang="de-DE" dirty="0" err="1" smtClean="0"/>
              <a:t>modes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sz="1200" dirty="0" smtClean="0"/>
              <a:t> </a:t>
            </a:r>
          </a:p>
          <a:p>
            <a:r>
              <a:rPr lang="de-DE" dirty="0" smtClean="0"/>
              <a:t>Script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read</a:t>
            </a:r>
            <a:r>
              <a:rPr lang="de-DE" dirty="0" smtClean="0"/>
              <a:t> out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setting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XFEL </a:t>
            </a:r>
            <a:r>
              <a:rPr lang="de-DE" dirty="0" err="1" smtClean="0"/>
              <a:t>commissioning</a:t>
            </a:r>
            <a:r>
              <a:rPr lang="de-DE" dirty="0" smtClean="0"/>
              <a:t>?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pic>
        <p:nvPicPr>
          <p:cNvPr id="5122" name="Picture 2" descr="C:\Users\momet\Documents\DESY\Presentations\Summary of AMTF 20150610\Report XM35 p2 c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" y="1420485"/>
            <a:ext cx="2447925" cy="229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omet\Documents\DESY\Presentations\Summary of AMTF 20150610\Report XM35 p8 cu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" y="4196396"/>
            <a:ext cx="4838064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 </a:t>
            </a:r>
            <a:r>
              <a:rPr lang="de-DE" dirty="0" err="1" smtClean="0"/>
              <a:t>of</a:t>
            </a:r>
            <a:r>
              <a:rPr lang="de-DE" dirty="0" smtClean="0"/>
              <a:t> Test Reports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Typical </a:t>
            </a:r>
            <a:r>
              <a:rPr lang="de-DE" dirty="0" err="1" smtClean="0"/>
              <a:t>fails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r>
              <a:rPr lang="de-DE" dirty="0" smtClean="0"/>
              <a:t> / </a:t>
            </a:r>
            <a:r>
              <a:rPr lang="de-DE" dirty="0" err="1" smtClean="0"/>
              <a:t>usually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676400" y="1363980"/>
            <a:ext cx="5791200" cy="3642359"/>
            <a:chOff x="906780" y="1691638"/>
            <a:chExt cx="6961331" cy="4126379"/>
          </a:xfrm>
        </p:grpSpPr>
        <p:pic>
          <p:nvPicPr>
            <p:cNvPr id="7171" name="Picture 3" descr="C:\Users\momet\Documents\DESY\Presentations\Summary of AMTF 20150610\report stats count per tes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780" y="1691638"/>
              <a:ext cx="6888480" cy="4126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857898" y="1784655"/>
              <a:ext cx="101021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Statistics for 27 CMs</a:t>
              </a:r>
              <a:endParaRPr lang="en-US" sz="7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89351" y="4966456"/>
            <a:ext cx="43652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1. Short in the cable</a:t>
            </a:r>
          </a:p>
          <a:p>
            <a:r>
              <a:rPr lang="en-US" sz="1100" dirty="0" smtClean="0"/>
              <a:t>2.</a:t>
            </a:r>
            <a:r>
              <a:rPr lang="en-US" sz="1100" dirty="0"/>
              <a:t> Power coupler stuck, wrong setting of end </a:t>
            </a:r>
            <a:r>
              <a:rPr lang="en-US" sz="1100" dirty="0" smtClean="0"/>
              <a:t>points</a:t>
            </a:r>
          </a:p>
          <a:p>
            <a:r>
              <a:rPr lang="en-US" sz="1100" dirty="0" smtClean="0"/>
              <a:t>3. Wrong polarity, too small tuning range for sensor and actuator</a:t>
            </a:r>
          </a:p>
          <a:p>
            <a:r>
              <a:rPr lang="en-US" sz="1100" dirty="0" smtClean="0"/>
              <a:t>4. Too large hysteresis</a:t>
            </a:r>
          </a:p>
          <a:p>
            <a:r>
              <a:rPr lang="en-US" sz="1100" dirty="0" smtClean="0"/>
              <a:t>5. </a:t>
            </a:r>
            <a:r>
              <a:rPr lang="en-US" sz="1100" dirty="0"/>
              <a:t>LFD </a:t>
            </a:r>
            <a:r>
              <a:rPr lang="en-US" sz="1100" dirty="0" smtClean="0"/>
              <a:t>coefficients not </a:t>
            </a:r>
            <a:r>
              <a:rPr lang="en-US" sz="1100" dirty="0"/>
              <a:t>optimized by operator</a:t>
            </a:r>
          </a:p>
          <a:p>
            <a:r>
              <a:rPr lang="en-US" sz="1100" dirty="0" smtClean="0"/>
              <a:t>6. -</a:t>
            </a:r>
          </a:p>
          <a:p>
            <a:r>
              <a:rPr lang="en-US" sz="1100" dirty="0" smtClean="0"/>
              <a:t>7. -</a:t>
            </a:r>
          </a:p>
          <a:p>
            <a:r>
              <a:rPr lang="en-US" sz="1100" dirty="0" smtClean="0"/>
              <a:t>8. Stability could not be reached due to problems with klystron tube</a:t>
            </a:r>
          </a:p>
        </p:txBody>
      </p:sp>
    </p:spTree>
    <p:extLst>
      <p:ext uri="{BB962C8B-B14F-4D97-AF65-F5344CB8AC3E}">
        <p14:creationId xmlns:p14="http://schemas.microsoft.com/office/powerpoint/2010/main" val="26102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701768" cy="4792663"/>
          </a:xfrm>
        </p:spPr>
        <p:txBody>
          <a:bodyPr/>
          <a:lstStyle/>
          <a:p>
            <a:r>
              <a:rPr lang="en-US" dirty="0" smtClean="0"/>
              <a:t>Detuning vs motor position scan irregularities</a:t>
            </a:r>
          </a:p>
          <a:p>
            <a:r>
              <a:rPr lang="en-US" dirty="0" smtClean="0"/>
              <a:t>XATB2</a:t>
            </a:r>
            <a:r>
              <a:rPr lang="en-US" dirty="0" smtClean="0"/>
              <a:t>				XATB3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XM6, XM10, XM13, XM14		XM12, XM20, XM24, XM26, </a:t>
            </a:r>
            <a:r>
              <a:rPr lang="en-US" dirty="0" smtClean="0"/>
              <a:t>XM31</a:t>
            </a:r>
            <a:br>
              <a:rPr lang="en-US" dirty="0" smtClean="0"/>
            </a:br>
            <a:r>
              <a:rPr lang="en-US" dirty="0" smtClean="0"/>
              <a:t>					XM37</a:t>
            </a:r>
            <a:endParaRPr lang="en-US" dirty="0" smtClean="0"/>
          </a:p>
          <a:p>
            <a:r>
              <a:rPr lang="en-US" dirty="0" smtClean="0"/>
              <a:t>4/8 tests at XATB2			</a:t>
            </a:r>
            <a:r>
              <a:rPr lang="en-US" dirty="0" smtClean="0"/>
              <a:t>6</a:t>
            </a:r>
            <a:r>
              <a:rPr lang="en-US" dirty="0" smtClean="0"/>
              <a:t>/8 </a:t>
            </a:r>
            <a:r>
              <a:rPr lang="en-US" dirty="0" smtClean="0"/>
              <a:t>tests at XATB3</a:t>
            </a:r>
          </a:p>
          <a:p>
            <a:endParaRPr lang="en-US" dirty="0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 </a:t>
            </a:r>
            <a:r>
              <a:rPr lang="de-DE" dirty="0" err="1"/>
              <a:t>of</a:t>
            </a:r>
            <a:r>
              <a:rPr lang="de-DE" dirty="0"/>
              <a:t> Test Reports</a:t>
            </a:r>
            <a:endParaRPr lang="de-DE" dirty="0"/>
          </a:p>
        </p:txBody>
      </p:sp>
      <p:pic>
        <p:nvPicPr>
          <p:cNvPr id="1026" name="Picture 2" descr="C:\Users\momet\Desktop\example CM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4" y="2009091"/>
            <a:ext cx="392886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met\Desktop\example CM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52" y="2009091"/>
            <a:ext cx="391288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 </a:t>
            </a:r>
            <a:r>
              <a:rPr lang="de-DE" dirty="0" err="1" smtClean="0"/>
              <a:t>of</a:t>
            </a:r>
            <a:r>
              <a:rPr lang="de-DE" dirty="0" smtClean="0"/>
              <a:t> Test Reports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Evaluation </a:t>
            </a:r>
            <a:r>
              <a:rPr lang="de-DE" dirty="0" err="1" smtClean="0"/>
              <a:t>over</a:t>
            </a:r>
            <a:r>
              <a:rPr lang="de-DE" dirty="0" smtClean="0"/>
              <a:t> time / </a:t>
            </a:r>
            <a:r>
              <a:rPr lang="de-DE" dirty="0" err="1" smtClean="0"/>
              <a:t>cryomodule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pic>
        <p:nvPicPr>
          <p:cNvPr id="7170" name="Picture 2" descr="C:\Users\momet\Documents\DESY\Presentations\Summary of AMTF 20150610\report stats count per C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40" y="1501139"/>
            <a:ext cx="7312321" cy="453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6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Self</a:t>
            </a:r>
            <a:r>
              <a:rPr lang="de-DE" dirty="0" smtClean="0"/>
              <a:t> Assessment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doesn‘t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endParaRPr lang="de-DE" dirty="0" smtClean="0"/>
          </a:p>
          <a:p>
            <a:pPr lvl="1"/>
            <a:r>
              <a:rPr lang="de-DE" dirty="0" smtClean="0"/>
              <a:t>LFD </a:t>
            </a:r>
            <a:r>
              <a:rPr lang="de-DE" dirty="0" err="1" smtClean="0"/>
              <a:t>compensation</a:t>
            </a:r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</a:t>
            </a:r>
            <a:r>
              <a:rPr lang="de-DE" dirty="0" smtClean="0"/>
              <a:t> </a:t>
            </a:r>
            <a:r>
              <a:rPr lang="de-DE" dirty="0" err="1" smtClean="0"/>
              <a:t>pace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operators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fast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‚</a:t>
            </a:r>
            <a:r>
              <a:rPr lang="de-DE" dirty="0" err="1" smtClean="0"/>
              <a:t>slow</a:t>
            </a:r>
            <a:r>
              <a:rPr lang="de-DE" dirty="0" smtClean="0"/>
              <a:t>‘ </a:t>
            </a:r>
            <a:r>
              <a:rPr lang="de-DE" dirty="0" err="1" smtClean="0"/>
              <a:t>algorithm</a:t>
            </a:r>
            <a:endParaRPr lang="de-DE" dirty="0" smtClean="0"/>
          </a:p>
          <a:p>
            <a:pPr lvl="1"/>
            <a:r>
              <a:rPr lang="de-DE" dirty="0" err="1" smtClean="0"/>
              <a:t>Piezo</a:t>
            </a:r>
            <a:r>
              <a:rPr lang="de-DE" dirty="0" smtClean="0"/>
              <a:t> </a:t>
            </a:r>
            <a:r>
              <a:rPr lang="de-DE" dirty="0" err="1" smtClean="0"/>
              <a:t>capacitance</a:t>
            </a:r>
            <a:r>
              <a:rPr lang="de-DE" dirty="0" smtClean="0"/>
              <a:t> </a:t>
            </a:r>
            <a:r>
              <a:rPr lang="de-DE" dirty="0" err="1" smtClean="0"/>
              <a:t>mesurement</a:t>
            </a:r>
            <a:r>
              <a:rPr lang="de-DE" dirty="0" smtClean="0"/>
              <a:t>, </a:t>
            </a:r>
            <a:r>
              <a:rPr lang="de-DE" dirty="0" err="1" smtClean="0"/>
              <a:t>stopped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piezo</a:t>
            </a:r>
            <a:r>
              <a:rPr lang="de-DE" dirty="0" smtClean="0"/>
              <a:t> </a:t>
            </a:r>
            <a:r>
              <a:rPr lang="de-DE" dirty="0" err="1" smtClean="0"/>
              <a:t>reached</a:t>
            </a:r>
            <a:r>
              <a:rPr lang="de-DE" dirty="0" smtClean="0"/>
              <a:t> </a:t>
            </a:r>
            <a:r>
              <a:rPr lang="de-DE" dirty="0" err="1" smtClean="0"/>
              <a:t>equilibrium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 </a:t>
            </a:r>
            <a:r>
              <a:rPr lang="de-DE" dirty="0" err="1" smtClean="0"/>
              <a:t>discontinuity</a:t>
            </a: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did</a:t>
            </a:r>
            <a:r>
              <a:rPr lang="de-DE" dirty="0" err="1" smtClean="0"/>
              <a:t>n‘t</a:t>
            </a:r>
            <a:r>
              <a:rPr lang="de-DE" dirty="0" smtClean="0"/>
              <a:t> do </a:t>
            </a:r>
            <a:r>
              <a:rPr lang="de-DE" dirty="0" err="1" smtClean="0"/>
              <a:t>yet</a:t>
            </a:r>
            <a:endParaRPr lang="de-DE" dirty="0" smtClean="0"/>
          </a:p>
          <a:p>
            <a:pPr lvl="1"/>
            <a:r>
              <a:rPr lang="de-DE" dirty="0" err="1"/>
              <a:t>Automated</a:t>
            </a:r>
            <a:r>
              <a:rPr lang="de-DE" dirty="0"/>
              <a:t> </a:t>
            </a:r>
            <a:r>
              <a:rPr lang="de-DE" dirty="0" err="1"/>
              <a:t>calibration</a:t>
            </a:r>
            <a:r>
              <a:rPr lang="de-DE" dirty="0"/>
              <a:t> </a:t>
            </a:r>
            <a:r>
              <a:rPr lang="de-DE" dirty="0">
                <a:sym typeface="Wingdings"/>
              </a:rPr>
              <a:t></a:t>
            </a:r>
            <a:r>
              <a:rPr lang="de-DE" dirty="0" smtClean="0"/>
              <a:t> </a:t>
            </a:r>
            <a:r>
              <a:rPr lang="de-DE" dirty="0" err="1"/>
              <a:t>rely</a:t>
            </a:r>
            <a:r>
              <a:rPr lang="de-DE" dirty="0"/>
              <a:t> on simple </a:t>
            </a:r>
            <a:r>
              <a:rPr lang="de-DE" dirty="0" err="1"/>
              <a:t>script</a:t>
            </a:r>
            <a:r>
              <a:rPr lang="de-DE" dirty="0" smtClean="0"/>
              <a:t>,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/>
              <a:t>not </a:t>
            </a:r>
            <a:r>
              <a:rPr lang="de-DE" dirty="0" err="1" smtClean="0"/>
              <a:t>precise</a:t>
            </a:r>
            <a:r>
              <a:rPr lang="de-DE" dirty="0" smtClean="0"/>
              <a:t> (not </a:t>
            </a:r>
            <a:r>
              <a:rPr lang="de-DE" dirty="0" err="1" smtClean="0"/>
              <a:t>optimized</a:t>
            </a:r>
            <a:r>
              <a:rPr lang="de-DE" dirty="0" smtClean="0"/>
              <a:t> ADC </a:t>
            </a:r>
            <a:r>
              <a:rPr lang="de-DE" dirty="0" err="1" smtClean="0"/>
              <a:t>range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improve</a:t>
            </a:r>
            <a:endParaRPr lang="de-DE" dirty="0" smtClean="0"/>
          </a:p>
          <a:p>
            <a:pPr lvl="1"/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button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FB </a:t>
            </a:r>
            <a:r>
              <a:rPr lang="de-DE" dirty="0" err="1"/>
              <a:t>operation</a:t>
            </a:r>
            <a:endParaRPr lang="de-DE" dirty="0"/>
          </a:p>
          <a:p>
            <a:pPr lvl="1"/>
            <a:r>
              <a:rPr lang="de-DE" dirty="0" smtClean="0"/>
              <a:t>Train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 smtClean="0"/>
              <a:t>performing</a:t>
            </a:r>
            <a:r>
              <a:rPr lang="de-DE" dirty="0" smtClean="0"/>
              <a:t> FB </a:t>
            </a:r>
            <a:r>
              <a:rPr lang="de-DE" dirty="0" err="1"/>
              <a:t>operation</a:t>
            </a:r>
            <a:endParaRPr lang="de-DE" dirty="0"/>
          </a:p>
          <a:p>
            <a:endParaRPr lang="de-DE" dirty="0"/>
          </a:p>
          <a:p>
            <a:endParaRPr lang="de-DE" dirty="0" smtClean="0"/>
          </a:p>
        </p:txBody>
      </p:sp>
      <p:pic>
        <p:nvPicPr>
          <p:cNvPr id="10242" name="Picture 2" descr="C:\Users\momet\Documents\DESY\Presentations\Summary of AMTF 20150610\capacitance measurement discontinu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07" y="2473710"/>
            <a:ext cx="5171846" cy="168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0160" y="3639123"/>
            <a:ext cx="19383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Cool down              warm up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6" name="Right Brace 5"/>
          <p:cNvSpPr/>
          <p:nvPr/>
        </p:nvSpPr>
        <p:spPr bwMode="auto">
          <a:xfrm rot="5400000">
            <a:off x="1615797" y="3502367"/>
            <a:ext cx="115074" cy="274284"/>
          </a:xfrm>
          <a:prstGeom prst="rightBrac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 rot="5400000">
            <a:off x="2713190" y="3530919"/>
            <a:ext cx="115074" cy="216408"/>
          </a:xfrm>
          <a:prstGeom prst="rightBrac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9342" y="3639123"/>
            <a:ext cx="19383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Cool down              warm up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2" name="Right Brace 11"/>
          <p:cNvSpPr/>
          <p:nvPr/>
        </p:nvSpPr>
        <p:spPr bwMode="auto">
          <a:xfrm rot="5400000">
            <a:off x="4214979" y="3502367"/>
            <a:ext cx="115074" cy="274284"/>
          </a:xfrm>
          <a:prstGeom prst="rightBrac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5312372" y="3530919"/>
            <a:ext cx="115074" cy="216408"/>
          </a:xfrm>
          <a:prstGeom prst="rightBrac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Restrictions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Speeding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endParaRPr lang="de-DE" dirty="0" smtClean="0"/>
          </a:p>
          <a:p>
            <a:pPr lvl="1"/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duration</a:t>
            </a:r>
            <a:r>
              <a:rPr lang="de-DE" dirty="0" smtClean="0"/>
              <a:t> per </a:t>
            </a:r>
            <a:r>
              <a:rPr lang="de-DE" dirty="0" err="1" smtClean="0"/>
              <a:t>cryo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14 </a:t>
            </a:r>
            <a:r>
              <a:rPr lang="de-DE" dirty="0" err="1" smtClean="0"/>
              <a:t>days</a:t>
            </a:r>
            <a:endParaRPr lang="de-DE" dirty="0" smtClean="0"/>
          </a:p>
          <a:p>
            <a:pPr lvl="1"/>
            <a:r>
              <a:rPr lang="de-DE" dirty="0" smtClean="0"/>
              <a:t>XFEL </a:t>
            </a:r>
            <a:r>
              <a:rPr lang="de-DE" dirty="0" err="1" smtClean="0"/>
              <a:t>tunnel</a:t>
            </a:r>
            <a:r>
              <a:rPr lang="de-DE" dirty="0" smtClean="0"/>
              <a:t> </a:t>
            </a:r>
            <a:r>
              <a:rPr lang="de-DE" dirty="0" err="1" smtClean="0"/>
              <a:t>closing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July</a:t>
            </a:r>
            <a:r>
              <a:rPr lang="de-DE" dirty="0" smtClean="0"/>
              <a:t> 2016</a:t>
            </a:r>
          </a:p>
          <a:p>
            <a:r>
              <a:rPr lang="de-DE" dirty="0" err="1" smtClean="0"/>
              <a:t>Until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all LLRF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continued</a:t>
            </a:r>
            <a:r>
              <a:rPr lang="de-DE" dirty="0" smtClean="0"/>
              <a:t>, but…</a:t>
            </a:r>
          </a:p>
          <a:p>
            <a:pPr lvl="1"/>
            <a:r>
              <a:rPr lang="de-DE" dirty="0" err="1" smtClean="0"/>
              <a:t>Coarser</a:t>
            </a:r>
            <a:r>
              <a:rPr lang="de-DE" dirty="0" smtClean="0"/>
              <a:t> </a:t>
            </a:r>
            <a:r>
              <a:rPr lang="de-DE" dirty="0" err="1" smtClean="0"/>
              <a:t>tuner</a:t>
            </a:r>
            <a:r>
              <a:rPr lang="de-DE" dirty="0" smtClean="0"/>
              <a:t> </a:t>
            </a:r>
            <a:r>
              <a:rPr lang="de-DE" dirty="0" err="1" smtClean="0"/>
              <a:t>scans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minimize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impact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allowed</a:t>
            </a:r>
            <a:r>
              <a:rPr lang="de-DE" dirty="0" smtClean="0"/>
              <a:t> </a:t>
            </a:r>
            <a:r>
              <a:rPr lang="de-DE" dirty="0" err="1" smtClean="0"/>
              <a:t>tuner</a:t>
            </a:r>
            <a:r>
              <a:rPr lang="de-DE" dirty="0" smtClean="0"/>
              <a:t> </a:t>
            </a:r>
            <a:r>
              <a:rPr lang="de-DE" dirty="0" err="1" smtClean="0"/>
              <a:t>budget</a:t>
            </a:r>
            <a:endParaRPr lang="de-DE" dirty="0" smtClean="0"/>
          </a:p>
          <a:p>
            <a:pPr lvl="1"/>
            <a:r>
              <a:rPr lang="de-DE" dirty="0" smtClean="0"/>
              <a:t>FB </a:t>
            </a:r>
            <a:r>
              <a:rPr lang="de-DE" dirty="0" err="1" smtClean="0"/>
              <a:t>operation</a:t>
            </a:r>
            <a:r>
              <a:rPr lang="de-DE" dirty="0" smtClean="0"/>
              <a:t> at </a:t>
            </a:r>
            <a:r>
              <a:rPr lang="de-DE" dirty="0" err="1" smtClean="0"/>
              <a:t>equal</a:t>
            </a:r>
            <a:r>
              <a:rPr lang="de-DE" dirty="0" smtClean="0"/>
              <a:t> power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rather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maximal power per </a:t>
            </a:r>
            <a:r>
              <a:rPr lang="de-DE" dirty="0" err="1" smtClean="0"/>
              <a:t>cavity</a:t>
            </a:r>
            <a:endParaRPr lang="de-DE" dirty="0" smtClean="0"/>
          </a:p>
          <a:p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discontinued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LLRF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performed</a:t>
            </a:r>
            <a:endParaRPr lang="de-DE" dirty="0" smtClean="0"/>
          </a:p>
          <a:p>
            <a:pPr lvl="1"/>
            <a:r>
              <a:rPr lang="de-DE" dirty="0" err="1" smtClean="0"/>
              <a:t>Piezo</a:t>
            </a:r>
            <a:r>
              <a:rPr lang="de-DE" dirty="0" smtClean="0"/>
              <a:t> </a:t>
            </a:r>
            <a:r>
              <a:rPr lang="de-DE" dirty="0" err="1" smtClean="0"/>
              <a:t>capacitance</a:t>
            </a:r>
            <a:r>
              <a:rPr lang="de-DE" dirty="0" smtClean="0"/>
              <a:t>/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monitoring</a:t>
            </a:r>
            <a:r>
              <a:rPr lang="de-DE" dirty="0" smtClean="0"/>
              <a:t> not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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break a </a:t>
            </a:r>
            <a:r>
              <a:rPr lang="de-DE" dirty="0" err="1" smtClean="0"/>
              <a:t>piezo</a:t>
            </a:r>
            <a:endParaRPr lang="de-DE" dirty="0" smtClean="0"/>
          </a:p>
          <a:p>
            <a:pPr lvl="1"/>
            <a:r>
              <a:rPr lang="de-DE" dirty="0" err="1" smtClean="0"/>
              <a:t>Unknown</a:t>
            </a:r>
            <a:r>
              <a:rPr lang="de-DE" dirty="0" smtClean="0"/>
              <a:t> Q</a:t>
            </a:r>
            <a:r>
              <a:rPr lang="de-DE" baseline="-25000" dirty="0" smtClean="0"/>
              <a:t>L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err="1" smtClean="0">
                <a:sym typeface="Wingdings"/>
              </a:rPr>
              <a:t>boundary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conditions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for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possible</a:t>
            </a:r>
            <a:r>
              <a:rPr lang="de-DE" dirty="0" smtClean="0">
                <a:sym typeface="Wingdings"/>
              </a:rPr>
              <a:t> Q</a:t>
            </a:r>
            <a:r>
              <a:rPr lang="de-DE" baseline="-25000" dirty="0" smtClean="0">
                <a:sym typeface="Wingdings"/>
              </a:rPr>
              <a:t>L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optimization</a:t>
            </a:r>
            <a:r>
              <a:rPr lang="de-DE" dirty="0" smtClean="0">
                <a:sym typeface="Wingdings"/>
              </a:rPr>
              <a:t> not </a:t>
            </a:r>
            <a:r>
              <a:rPr lang="de-DE" dirty="0" err="1" smtClean="0">
                <a:sym typeface="Wingdings"/>
              </a:rPr>
              <a:t>known</a:t>
            </a:r>
            <a:endParaRPr lang="de-DE" dirty="0" smtClean="0">
              <a:sym typeface="Wingdings"/>
            </a:endParaRPr>
          </a:p>
          <a:p>
            <a:pPr lvl="1"/>
            <a:r>
              <a:rPr lang="de-DE" dirty="0" err="1" smtClean="0">
                <a:sym typeface="Wingdings"/>
              </a:rPr>
              <a:t>Piezo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functionality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and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polarity</a:t>
            </a:r>
            <a:r>
              <a:rPr lang="de-DE" dirty="0" smtClean="0">
                <a:sym typeface="Wingdings"/>
              </a:rPr>
              <a:t> not </a:t>
            </a:r>
            <a:r>
              <a:rPr lang="de-DE" dirty="0" err="1" smtClean="0">
                <a:sym typeface="Wingdings"/>
              </a:rPr>
              <a:t>checked</a:t>
            </a:r>
            <a:endParaRPr lang="de-DE" dirty="0" smtClean="0">
              <a:sym typeface="Wingdings"/>
            </a:endParaRPr>
          </a:p>
          <a:p>
            <a:pPr lvl="1"/>
            <a:r>
              <a:rPr lang="de-DE" dirty="0" err="1" smtClean="0"/>
              <a:t>Notch</a:t>
            </a:r>
            <a:r>
              <a:rPr lang="de-DE" dirty="0" smtClean="0"/>
              <a:t> </a:t>
            </a:r>
            <a:r>
              <a:rPr lang="de-DE" dirty="0" err="1" smtClean="0"/>
              <a:t>filter</a:t>
            </a:r>
            <a:r>
              <a:rPr lang="de-DE" dirty="0" smtClean="0"/>
              <a:t> </a:t>
            </a:r>
            <a:r>
              <a:rPr lang="de-DE" dirty="0" err="1" smtClean="0"/>
              <a:t>setting</a:t>
            </a:r>
            <a:r>
              <a:rPr lang="de-DE" dirty="0" smtClean="0"/>
              <a:t> </a:t>
            </a:r>
            <a:r>
              <a:rPr lang="de-DE" dirty="0" err="1" smtClean="0"/>
              <a:t>unknown</a:t>
            </a:r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err="1" smtClean="0">
                <a:sym typeface="Wingdings"/>
              </a:rPr>
              <a:t>addtional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commissoning</a:t>
            </a:r>
            <a:r>
              <a:rPr lang="de-DE" dirty="0" smtClean="0">
                <a:sym typeface="Wingdings"/>
              </a:rPr>
              <a:t> time</a:t>
            </a:r>
          </a:p>
          <a:p>
            <a:pPr lvl="1"/>
            <a:r>
              <a:rPr lang="de-DE" dirty="0" smtClean="0">
                <a:sym typeface="Wingdings"/>
              </a:rPr>
              <a:t>Not </a:t>
            </a:r>
            <a:r>
              <a:rPr lang="de-DE" dirty="0" err="1" smtClean="0">
                <a:sym typeface="Wingdings"/>
              </a:rPr>
              <a:t>known</a:t>
            </a:r>
            <a:r>
              <a:rPr lang="de-DE" dirty="0" smtClean="0">
                <a:sym typeface="Wingdings"/>
              </a:rPr>
              <a:t>, </a:t>
            </a:r>
            <a:r>
              <a:rPr lang="de-DE" dirty="0" err="1" smtClean="0">
                <a:sym typeface="Wingdings"/>
              </a:rPr>
              <a:t>if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required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amplitude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and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phase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stabilities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can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be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reached</a:t>
            </a:r>
            <a:r>
              <a:rPr lang="de-DE" dirty="0" smtClean="0">
                <a:sym typeface="Wingdings"/>
              </a:rPr>
              <a:t> in FB </a:t>
            </a:r>
            <a:r>
              <a:rPr lang="de-DE" dirty="0" err="1" smtClean="0">
                <a:sym typeface="Wingdings"/>
              </a:rPr>
              <a:t>operation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92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endParaRPr lang="de-DE" dirty="0" smtClean="0"/>
          </a:p>
          <a:p>
            <a:r>
              <a:rPr lang="de-DE" dirty="0" smtClean="0"/>
              <a:t>Status </a:t>
            </a:r>
            <a:r>
              <a:rPr lang="de-DE" dirty="0" err="1" smtClean="0"/>
              <a:t>of</a:t>
            </a:r>
            <a:r>
              <a:rPr lang="de-DE" dirty="0" smtClean="0"/>
              <a:t> Hardware</a:t>
            </a:r>
          </a:p>
          <a:p>
            <a:r>
              <a:rPr lang="de-DE" dirty="0" smtClean="0"/>
              <a:t>LLRF Tests</a:t>
            </a:r>
          </a:p>
          <a:p>
            <a:r>
              <a:rPr lang="de-DE" dirty="0" smtClean="0"/>
              <a:t>LLRF Test Reports</a:t>
            </a:r>
          </a:p>
          <a:p>
            <a:r>
              <a:rPr lang="de-DE" dirty="0" smtClean="0"/>
              <a:t>Evaluation </a:t>
            </a:r>
            <a:r>
              <a:rPr lang="de-DE" dirty="0" err="1" smtClean="0"/>
              <a:t>of</a:t>
            </a:r>
            <a:r>
              <a:rPr lang="de-DE" dirty="0" smtClean="0"/>
              <a:t> Test Reports</a:t>
            </a:r>
          </a:p>
          <a:p>
            <a:r>
              <a:rPr lang="de-DE" dirty="0" err="1" smtClean="0"/>
              <a:t>Self</a:t>
            </a:r>
            <a:r>
              <a:rPr lang="de-DE" dirty="0" smtClean="0"/>
              <a:t> Assessment / </a:t>
            </a:r>
            <a:r>
              <a:rPr lang="de-DE" dirty="0" err="1" smtClean="0"/>
              <a:t>Restrictions</a:t>
            </a:r>
            <a:endParaRPr lang="de-DE" dirty="0" smtClean="0"/>
          </a:p>
          <a:p>
            <a:r>
              <a:rPr lang="de-DE" dirty="0" smtClean="0"/>
              <a:t>Summary / Outlook</a:t>
            </a:r>
            <a:endParaRPr lang="de-DE" dirty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AMTF39</a:t>
            </a:r>
            <a:endParaRPr lang="de-DE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2 cavities have been tested</a:t>
            </a:r>
          </a:p>
          <a:p>
            <a:pPr lvl="1"/>
            <a:r>
              <a:rPr lang="en-US" kern="0" dirty="0" smtClean="0"/>
              <a:t>1 pre-series cavity, test not successful since cavity was vented during test</a:t>
            </a:r>
          </a:p>
          <a:p>
            <a:pPr lvl="1"/>
            <a:r>
              <a:rPr lang="en-US" kern="0" dirty="0" smtClean="0"/>
              <a:t>1 series cavity, test successful, cavity is now assembled into the CM for I1</a:t>
            </a:r>
          </a:p>
          <a:p>
            <a:r>
              <a:rPr lang="en-US" kern="0" dirty="0" smtClean="0"/>
              <a:t>1 more cavity will be tested for I2</a:t>
            </a:r>
            <a:endParaRPr lang="de-DE" kern="0" dirty="0" smtClean="0"/>
          </a:p>
          <a:p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3266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/ Outlook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Hardware </a:t>
            </a:r>
            <a:r>
              <a:rPr lang="de-DE" dirty="0" err="1" smtClean="0"/>
              <a:t>status</a:t>
            </a:r>
            <a:r>
              <a:rPr lang="de-DE" dirty="0" smtClean="0"/>
              <a:t> at AMTF</a:t>
            </a:r>
          </a:p>
          <a:p>
            <a:pPr lvl="1"/>
            <a:r>
              <a:rPr lang="de-DE" dirty="0" smtClean="0"/>
              <a:t>More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disconnected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XFEL, </a:t>
            </a:r>
            <a:r>
              <a:rPr lang="de-DE" dirty="0" err="1" smtClean="0"/>
              <a:t>no</a:t>
            </a:r>
            <a:r>
              <a:rPr lang="de-DE" dirty="0" smtClean="0"/>
              <a:t> spare </a:t>
            </a:r>
            <a:r>
              <a:rPr lang="de-DE" dirty="0" err="1" smtClean="0"/>
              <a:t>parts</a:t>
            </a:r>
            <a:endParaRPr lang="de-DE" dirty="0" smtClean="0"/>
          </a:p>
          <a:p>
            <a:r>
              <a:rPr lang="de-DE" dirty="0" err="1" smtClean="0"/>
              <a:t>Testing</a:t>
            </a:r>
            <a:r>
              <a:rPr lang="de-DE" dirty="0" smtClean="0"/>
              <a:t> rate 1 </a:t>
            </a:r>
            <a:r>
              <a:rPr lang="de-DE" dirty="0" err="1" smtClean="0"/>
              <a:t>cryomodule</a:t>
            </a:r>
            <a:r>
              <a:rPr lang="de-DE" dirty="0" smtClean="0"/>
              <a:t> per </a:t>
            </a:r>
            <a:r>
              <a:rPr lang="de-DE" dirty="0" err="1" smtClean="0"/>
              <a:t>week</a:t>
            </a:r>
            <a:r>
              <a:rPr lang="de-DE" dirty="0" smtClean="0"/>
              <a:t> (</a:t>
            </a:r>
            <a:r>
              <a:rPr lang="de-DE" dirty="0" err="1" smtClean="0"/>
              <a:t>aim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1.5)</a:t>
            </a:r>
          </a:p>
          <a:p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downtime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endParaRPr lang="de-DE" dirty="0" smtClean="0"/>
          </a:p>
          <a:p>
            <a:r>
              <a:rPr lang="de-DE" dirty="0" smtClean="0"/>
              <a:t>LLRF Test Reports</a:t>
            </a:r>
          </a:p>
          <a:p>
            <a:pPr lvl="1"/>
            <a:r>
              <a:rPr lang="de-DE" dirty="0" err="1" smtClean="0"/>
              <a:t>Creation</a:t>
            </a:r>
            <a:endParaRPr lang="de-DE" dirty="0" smtClean="0"/>
          </a:p>
          <a:p>
            <a:pPr lvl="1"/>
            <a:r>
              <a:rPr lang="de-DE" dirty="0" smtClean="0"/>
              <a:t>Evaluation</a:t>
            </a:r>
          </a:p>
          <a:p>
            <a:pPr lvl="1"/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reasons</a:t>
            </a:r>
            <a:r>
              <a:rPr lang="de-DE" dirty="0"/>
              <a:t> </a:t>
            </a:r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(e.g. LFD </a:t>
            </a:r>
            <a:r>
              <a:rPr lang="de-DE" dirty="0" err="1" smtClean="0"/>
              <a:t>compensation</a:t>
            </a:r>
            <a:r>
              <a:rPr lang="de-DE" dirty="0" smtClean="0"/>
              <a:t>, </a:t>
            </a:r>
            <a:r>
              <a:rPr lang="de-DE" dirty="0" err="1" smtClean="0"/>
              <a:t>piezo</a:t>
            </a:r>
            <a:r>
              <a:rPr lang="de-DE" dirty="0" smtClean="0"/>
              <a:t> </a:t>
            </a:r>
            <a:r>
              <a:rPr lang="de-DE" dirty="0" err="1"/>
              <a:t>capacitance</a:t>
            </a:r>
            <a:r>
              <a:rPr lang="de-DE" dirty="0"/>
              <a:t> </a:t>
            </a:r>
            <a:r>
              <a:rPr lang="de-DE" dirty="0" err="1"/>
              <a:t>mesurement</a:t>
            </a:r>
            <a:r>
              <a:rPr lang="de-DE" dirty="0" smtClean="0"/>
              <a:t>) </a:t>
            </a:r>
            <a:r>
              <a:rPr lang="de-DE" dirty="0" err="1" smtClean="0"/>
              <a:t>are</a:t>
            </a:r>
            <a:r>
              <a:rPr lang="de-DE" dirty="0" smtClean="0"/>
              <a:t> not </a:t>
            </a:r>
            <a:r>
              <a:rPr lang="de-DE" dirty="0" err="1" smtClean="0"/>
              <a:t>performed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endParaRPr lang="de-DE" dirty="0" smtClean="0"/>
          </a:p>
          <a:p>
            <a:pPr lvl="1"/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improve</a:t>
            </a:r>
            <a:endParaRPr lang="de-DE" dirty="0" smtClean="0"/>
          </a:p>
          <a:p>
            <a:pPr lvl="1"/>
            <a:r>
              <a:rPr lang="de-DE" dirty="0" smtClean="0"/>
              <a:t>More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experience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gained</a:t>
            </a:r>
            <a:r>
              <a:rPr lang="de-DE" dirty="0" smtClean="0"/>
              <a:t>,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 </a:t>
            </a:r>
            <a:r>
              <a:rPr lang="de-DE" dirty="0" err="1" smtClean="0"/>
              <a:t>improves</a:t>
            </a:r>
            <a:r>
              <a:rPr lang="de-DE" dirty="0"/>
              <a:t>,</a:t>
            </a:r>
            <a:r>
              <a:rPr lang="de-DE" dirty="0" smtClean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 smtClean="0"/>
              <a:t>,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fail</a:t>
            </a:r>
            <a:endParaRPr lang="de-DE" dirty="0" smtClean="0"/>
          </a:p>
          <a:p>
            <a:pPr lvl="1"/>
            <a:r>
              <a:rPr lang="de-DE" dirty="0" smtClean="0"/>
              <a:t>Test </a:t>
            </a:r>
            <a:r>
              <a:rPr lang="de-DE" dirty="0" err="1" smtClean="0"/>
              <a:t>reports</a:t>
            </a:r>
            <a:r>
              <a:rPr lang="de-DE" dirty="0" smtClean="0"/>
              <a:t> will 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/>
              <a:t>easy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specialities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,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especially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XFEL </a:t>
            </a:r>
            <a:r>
              <a:rPr lang="de-DE" dirty="0" err="1" smtClean="0"/>
              <a:t>commissioning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94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Questions</a:t>
            </a:r>
            <a:r>
              <a:rPr lang="de-DE" dirty="0"/>
              <a:t>?</a:t>
            </a:r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238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endParaRPr lang="de-DE" dirty="0"/>
          </a:p>
        </p:txBody>
      </p:sp>
      <p:pic>
        <p:nvPicPr>
          <p:cNvPr id="19" name="Picture 2" descr="C:\Users\momet\Documents\DESY\Presentations\Talk at KEK 20150326\AMTF h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4077970"/>
            <a:ext cx="3998667" cy="233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" y="3741420"/>
            <a:ext cx="3630084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5" b="8434"/>
          <a:stretch/>
        </p:blipFill>
        <p:spPr bwMode="auto">
          <a:xfrm>
            <a:off x="0" y="954420"/>
            <a:ext cx="9144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15864" y="3468070"/>
            <a:ext cx="16738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Picture </a:t>
            </a:r>
            <a:r>
              <a:rPr lang="en-US" sz="600" dirty="0"/>
              <a:t>with courtesy of </a:t>
            </a:r>
            <a:r>
              <a:rPr lang="en-US" sz="600" dirty="0" smtClean="0"/>
              <a:t>Jacek </a:t>
            </a:r>
            <a:r>
              <a:rPr lang="en-US" sz="600" dirty="0" err="1" smtClean="0"/>
              <a:t>Swierblewski</a:t>
            </a:r>
            <a:endParaRPr lang="en-US" sz="600" dirty="0"/>
          </a:p>
        </p:txBody>
      </p:sp>
      <p:sp>
        <p:nvSpPr>
          <p:cNvPr id="22" name="TextBox 21"/>
          <p:cNvSpPr txBox="1"/>
          <p:nvPr/>
        </p:nvSpPr>
        <p:spPr>
          <a:xfrm>
            <a:off x="2463804" y="6438300"/>
            <a:ext cx="16738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Picture </a:t>
            </a:r>
            <a:r>
              <a:rPr lang="en-US" sz="600" dirty="0"/>
              <a:t>with courtesy of </a:t>
            </a:r>
            <a:r>
              <a:rPr lang="en-US" sz="600" dirty="0" smtClean="0"/>
              <a:t>Jacek </a:t>
            </a:r>
            <a:r>
              <a:rPr lang="en-US" sz="600" dirty="0" err="1" smtClean="0"/>
              <a:t>Swierblewski</a:t>
            </a:r>
            <a:endParaRPr lang="en-US" sz="6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631255" y="4261227"/>
            <a:ext cx="312345" cy="110452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231801" y="4261227"/>
            <a:ext cx="312345" cy="110452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847437" y="4261226"/>
            <a:ext cx="312345" cy="110452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5623" y="3609087"/>
            <a:ext cx="63350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FF0000"/>
                </a:solidFill>
              </a:rPr>
              <a:t>XATB1</a:t>
            </a:r>
          </a:p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AMTF1</a:t>
            </a:r>
          </a:p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AMTF39</a:t>
            </a:r>
            <a:endParaRPr lang="en-US" sz="7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6485" y="360908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XATB2</a:t>
            </a:r>
          </a:p>
          <a:p>
            <a:r>
              <a:rPr lang="en-US" sz="900" dirty="0" smtClean="0">
                <a:solidFill>
                  <a:srgbClr val="FF0000"/>
                </a:solidFill>
              </a:rPr>
              <a:t>AMTF2</a:t>
            </a:r>
            <a:endParaRPr lang="en-US" sz="7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18915" y="360908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XATB3</a:t>
            </a:r>
          </a:p>
          <a:p>
            <a:r>
              <a:rPr lang="en-US" sz="900" dirty="0" smtClean="0">
                <a:solidFill>
                  <a:srgbClr val="FF0000"/>
                </a:solidFill>
              </a:rPr>
              <a:t>AMTF3</a:t>
            </a:r>
            <a:endParaRPr lang="en-US" sz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 </a:t>
            </a:r>
            <a:r>
              <a:rPr lang="de-DE" dirty="0" err="1" smtClean="0"/>
              <a:t>of</a:t>
            </a:r>
            <a:r>
              <a:rPr lang="de-DE" dirty="0" smtClean="0"/>
              <a:t> Hardware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pic>
        <p:nvPicPr>
          <p:cNvPr id="1028" name="Picture 4" descr="C:\Users\momet\Documents\DESY\Pictures\AMTF 20150603\von Mathieu\cut\Photo 2015-06-03 9 49 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313" y="1584808"/>
            <a:ext cx="2259687" cy="178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omet\Documents\DESY\Pictures\AMTF 20150603\von Mathieu\cut\Photo 2015-06-03 9 50 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75" y="4077560"/>
            <a:ext cx="2259687" cy="201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omet\Documents\DESY\Pictures\AMTF 20150603\von Mathieu\cut\Photo 2015-06-03 9 54 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" y="1584808"/>
            <a:ext cx="2294751" cy="189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omet\Documents\DESY\Pictures\AMTF 20150603\von Mathieu\cut\Photo 2015-06-03 9 55 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" y="4077560"/>
            <a:ext cx="2294749" cy="185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omet\Documents\DESY\Pictures\AMTF 20150603\von Mathieu\cut\Photo 2015-06-03 10 01 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20" y="1584807"/>
            <a:ext cx="2289161" cy="186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omet\Documents\DESY\Pictures\AMTF 20150603\von Mathieu\cut\Photo 2015-06-03 10 01 3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80" y="4077560"/>
            <a:ext cx="2298801" cy="192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omet\Documents\DESY\Pictures\AMTF 20150603\von Mathieu\cut\Photo 2015-06-03 10 09 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20" y="1584807"/>
            <a:ext cx="2293794" cy="171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omet\Documents\DESY\Pictures\AMTF 20150603\von Mathieu\cut\Photo 2015-06-03 10 09 5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81" y="4077560"/>
            <a:ext cx="2293794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132711"/>
              </p:ext>
            </p:extLst>
          </p:nvPr>
        </p:nvGraphicFramePr>
        <p:xfrm>
          <a:off x="0" y="805735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088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888">
                <a:tc>
                  <a:txBody>
                    <a:bodyPr/>
                    <a:lstStyle/>
                    <a:p>
                      <a:r>
                        <a:rPr lang="en-US" dirty="0" smtClean="0"/>
                        <a:t>AMTF1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AMTF2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AMTF3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AMTF39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-14577" y="5929128"/>
            <a:ext cx="9158577" cy="1614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00931" y="6081528"/>
            <a:ext cx="7370859" cy="2556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-14577" y="3285935"/>
            <a:ext cx="9158577" cy="1614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081016"/>
              </p:ext>
            </p:extLst>
          </p:nvPr>
        </p:nvGraphicFramePr>
        <p:xfrm>
          <a:off x="0" y="3326202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088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BACK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888">
                <a:tc>
                  <a:txBody>
                    <a:bodyPr/>
                    <a:lstStyle/>
                    <a:p>
                      <a:r>
                        <a:rPr lang="en-US" dirty="0" smtClean="0"/>
                        <a:t>AMTF1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AMTF2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AMTF3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AMTF39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6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Hardware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730901"/>
              </p:ext>
            </p:extLst>
          </p:nvPr>
        </p:nvGraphicFramePr>
        <p:xfrm>
          <a:off x="0" y="805735"/>
          <a:ext cx="91440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0888">
                <a:tc>
                  <a:txBody>
                    <a:bodyPr/>
                    <a:lstStyle/>
                    <a:p>
                      <a:r>
                        <a:rPr lang="en-US" dirty="0" smtClean="0"/>
                        <a:t>AMTF1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AMTF2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AMTF3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AMTF39</a:t>
                      </a:r>
                      <a:endParaRPr lang="en-US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ELMA</a:t>
                      </a:r>
                      <a:r>
                        <a:rPr lang="en-US" sz="700" baseline="0" dirty="0" smtClean="0"/>
                        <a:t> crate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ELMA crate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Schroff</a:t>
                      </a:r>
                      <a:r>
                        <a:rPr lang="en-US" sz="700" dirty="0" smtClean="0"/>
                        <a:t> crate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Schroff</a:t>
                      </a:r>
                      <a:r>
                        <a:rPr lang="en-US" sz="700" dirty="0" smtClean="0"/>
                        <a:t> crate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NAT-MCH 0b03 V3.4, R120725 Firmware V2.14.1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NAT-MCH 0b23 V1.2, R130401 Firmware V2.14.1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NAT-MCH 0b23 V1.2, R130401 Firmware V2.14.1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NAT-MCH 0b23 V1.2, R130401 Firmware V2.14.1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fr-FR" sz="700" dirty="0" smtClean="0"/>
                        <a:t>Concurrent Technologies AM 900/412 781-6011-00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 smtClean="0"/>
                        <a:t>Concurrent Technologies AM 900/412 781-6011-10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 smtClean="0"/>
                        <a:t>Concurrent Technologies AM 900/412 781-6011-10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 smtClean="0"/>
                        <a:t>Concurrent Technologies AM 900/412 781-6011-13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Stockholm University X2TIMER 021-02 Rev0.2.1.d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Stockholm University X2TIMER 021-02 Rev0.2.1.d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Stockholm University X2TIMER 021-02 Rev0.2.1.d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Stockholm University X2TIMER 021-02 Rev0.2.1.d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esd</a:t>
                      </a:r>
                      <a:r>
                        <a:rPr lang="en-US" sz="700" dirty="0" smtClean="0"/>
                        <a:t> AMC-ADIO24 U.1001.01 01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esd</a:t>
                      </a:r>
                      <a:r>
                        <a:rPr lang="en-US" sz="700" dirty="0" smtClean="0"/>
                        <a:t> AMC-ADIO24 U.1001.01 01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esd</a:t>
                      </a:r>
                      <a:r>
                        <a:rPr lang="en-US" sz="700" dirty="0" smtClean="0"/>
                        <a:t> AMC-ADIO24 U.1001.01 01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DMCS </a:t>
                      </a:r>
                      <a:r>
                        <a:rPr lang="en-US" sz="700" dirty="0" err="1" smtClean="0"/>
                        <a:t>uTC</a:t>
                      </a:r>
                      <a:r>
                        <a:rPr lang="en-US" sz="700" dirty="0" smtClean="0"/>
                        <a:t> 1.0 1.31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DMCS </a:t>
                      </a:r>
                      <a:r>
                        <a:rPr lang="en-US" sz="700" dirty="0" err="1" smtClean="0"/>
                        <a:t>uTC</a:t>
                      </a:r>
                      <a:r>
                        <a:rPr lang="en-US" sz="700" dirty="0" smtClean="0"/>
                        <a:t> 1.0 1.31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DMCS </a:t>
                      </a:r>
                      <a:r>
                        <a:rPr lang="en-US" sz="700" dirty="0" err="1" smtClean="0"/>
                        <a:t>uTC</a:t>
                      </a:r>
                      <a:r>
                        <a:rPr lang="en-US" sz="700" dirty="0" smtClean="0"/>
                        <a:t> 1.0 1.31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DMCS </a:t>
                      </a:r>
                      <a:r>
                        <a:rPr lang="en-US" sz="700" dirty="0" err="1" smtClean="0"/>
                        <a:t>uTC</a:t>
                      </a:r>
                      <a:r>
                        <a:rPr lang="en-US" sz="700" dirty="0" smtClean="0"/>
                        <a:t> 1.0 1.31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DESY DAMC2V2 8423-02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DESY DAMC2V2 8423-02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DESY DAMC2V2 8423-02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SIS8300L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SIS8300L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SIS8300L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SIS8300L v1.0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SIS8300L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SIS8300L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SIS8300L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SIS8300L v1.0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SIS8300L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SIS8300L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SIS8300L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SIS8300L v1.0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pt-BR" sz="700" dirty="0" smtClean="0"/>
                        <a:t>Elma xTCA CU 040-378 Ind E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Elma </a:t>
                      </a:r>
                      <a:r>
                        <a:rPr lang="en-US" sz="700" dirty="0" err="1" smtClean="0"/>
                        <a:t>xTCA</a:t>
                      </a:r>
                      <a:r>
                        <a:rPr lang="en-US" sz="700" dirty="0" smtClean="0"/>
                        <a:t> CU 040-378 </a:t>
                      </a:r>
                      <a:r>
                        <a:rPr lang="en-US" sz="700" dirty="0" err="1" smtClean="0"/>
                        <a:t>Ind.C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700" dirty="0" smtClean="0"/>
                        <a:t>Schroff </a:t>
                      </a:r>
                      <a:r>
                        <a:rPr lang="de-DE" sz="700" dirty="0" err="1" smtClean="0"/>
                        <a:t>uTCA</a:t>
                      </a:r>
                      <a:r>
                        <a:rPr lang="de-DE" sz="700" dirty="0" smtClean="0"/>
                        <a:t> </a:t>
                      </a:r>
                      <a:r>
                        <a:rPr lang="de-DE" sz="700" dirty="0" err="1" smtClean="0"/>
                        <a:t>Cooling</a:t>
                      </a:r>
                      <a:r>
                        <a:rPr lang="de-DE" sz="700" dirty="0" smtClean="0"/>
                        <a:t> 21890080 AB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700" dirty="0" smtClean="0"/>
                        <a:t>Schroff </a:t>
                      </a:r>
                      <a:r>
                        <a:rPr lang="de-DE" sz="700" dirty="0" err="1" smtClean="0"/>
                        <a:t>uTCA</a:t>
                      </a:r>
                      <a:r>
                        <a:rPr lang="de-DE" sz="700" dirty="0" smtClean="0"/>
                        <a:t> </a:t>
                      </a:r>
                      <a:r>
                        <a:rPr lang="de-DE" sz="700" dirty="0" err="1" smtClean="0"/>
                        <a:t>Cooling</a:t>
                      </a:r>
                      <a:r>
                        <a:rPr lang="de-DE" sz="700" dirty="0" smtClean="0"/>
                        <a:t> 21890096 AB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pt-BR" sz="700" dirty="0" smtClean="0"/>
                        <a:t>Elma xTCA CU 040-378 Ind E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Elma </a:t>
                      </a:r>
                      <a:r>
                        <a:rPr lang="en-US" sz="700" dirty="0" err="1" smtClean="0"/>
                        <a:t>xTCA</a:t>
                      </a:r>
                      <a:r>
                        <a:rPr lang="en-US" sz="700" dirty="0" smtClean="0"/>
                        <a:t> CU 040-378 </a:t>
                      </a:r>
                      <a:r>
                        <a:rPr lang="en-US" sz="700" dirty="0" err="1" smtClean="0"/>
                        <a:t>Ind</a:t>
                      </a:r>
                      <a:r>
                        <a:rPr lang="en-US" sz="700" dirty="0" smtClean="0"/>
                        <a:t> C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700" dirty="0" smtClean="0"/>
                        <a:t>Schroff </a:t>
                      </a:r>
                      <a:r>
                        <a:rPr lang="de-DE" sz="700" dirty="0" err="1" smtClean="0"/>
                        <a:t>uTCA</a:t>
                      </a:r>
                      <a:r>
                        <a:rPr lang="de-DE" sz="700" dirty="0" smtClean="0"/>
                        <a:t> </a:t>
                      </a:r>
                      <a:r>
                        <a:rPr lang="de-DE" sz="700" dirty="0" err="1" smtClean="0"/>
                        <a:t>Cooling</a:t>
                      </a:r>
                      <a:r>
                        <a:rPr lang="de-DE" sz="700" dirty="0" smtClean="0"/>
                        <a:t> 21890080 AB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700" dirty="0" smtClean="0"/>
                        <a:t>Schroff </a:t>
                      </a:r>
                      <a:r>
                        <a:rPr lang="de-DE" sz="700" dirty="0" err="1" smtClean="0"/>
                        <a:t>uTCA</a:t>
                      </a:r>
                      <a:r>
                        <a:rPr lang="de-DE" sz="700" dirty="0" smtClean="0"/>
                        <a:t> </a:t>
                      </a:r>
                      <a:r>
                        <a:rPr lang="de-DE" sz="700" dirty="0" err="1" smtClean="0"/>
                        <a:t>Cooling</a:t>
                      </a:r>
                      <a:r>
                        <a:rPr lang="de-DE" sz="700" dirty="0" smtClean="0"/>
                        <a:t> 21890096 AB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Wiener/NAT MTCA PS 800W 0400.TCA0 V1.2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Wiener/NAT MTCA PS 800W 0400.TCA0 V1.2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Wiener MTCA PS (?)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Wiener/NAT MTCA PS 800W 0400.TCA0 V1.2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NAT-MCH-CLK-PHYS 0b0a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NAT-MCH-CLK-PHYS 0b0a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NAT-MCH-CLK-PHYS 0b0a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NAT-MCH-CLK-PHYS 0b0a V1.0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da-DK" sz="700" dirty="0" smtClean="0"/>
                        <a:t>NAT PCIe Hub Module 0b07 V2.2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700" dirty="0" smtClean="0"/>
                        <a:t>NAT PCIe Hub Module 0b07 V2.3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700" dirty="0" smtClean="0"/>
                        <a:t>NAT PCIe Hub Module 0b07 V2.3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700" dirty="0" smtClean="0"/>
                        <a:t>NAT PCIe Hub Module 0b07 V2.3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ATP MPS-RTM1 8694-00 00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ATP MPS-RTM1 8694-00 00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ATP MPS-RTM1 8694-00 00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Struck RTM-DWC 8618-01ML v1.0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RTM-DWC 8618-01ML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RTM-DWC 8618-01ML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? (presumably Struck RTM-DWC 8618-01ML v1.0)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Struck RTM-DWC 8618-01ML v1.0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RTM-DWC 8618-01ML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RTM-DWC 8618-01ML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RTM-DWC 8618-01ML v1.0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Struck RTM-DWC 8618-01ML v1.0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RTM-DWC 8618-01ML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RTM-DWC 8618-01ML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? (presumably Struck RTM-DWC 8618-01ML v1.0)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1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Hardware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537277"/>
              </p:ext>
            </p:extLst>
          </p:nvPr>
        </p:nvGraphicFramePr>
        <p:xfrm>
          <a:off x="0" y="805735"/>
          <a:ext cx="91440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0888">
                <a:tc>
                  <a:txBody>
                    <a:bodyPr/>
                    <a:lstStyle/>
                    <a:p>
                      <a:r>
                        <a:rPr lang="en-US" dirty="0" smtClean="0"/>
                        <a:t>AMTF1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AMTF2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AMTF3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XFEL L1.A2 Master</a:t>
                      </a:r>
                      <a:endParaRPr lang="en-US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ELMA</a:t>
                      </a:r>
                      <a:r>
                        <a:rPr lang="en-US" sz="700" baseline="0" dirty="0" smtClean="0"/>
                        <a:t> crate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ELMA crate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Schroff</a:t>
                      </a:r>
                      <a:r>
                        <a:rPr lang="en-US" sz="700" dirty="0" smtClean="0"/>
                        <a:t> crate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Schroff</a:t>
                      </a:r>
                      <a:r>
                        <a:rPr lang="en-US" sz="700" dirty="0" smtClean="0"/>
                        <a:t> crate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NAT-MCH 0b03 V3.4, R120725 Firmware V2.14.1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NAT-MCH 0b23 V1.2, R130401 Firmware V2.14.1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NAT-MCH 0b23 V1.2, R130401 Firmware V2.14.1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700" b="1" dirty="0" smtClean="0">
                          <a:solidFill>
                            <a:srgbClr val="FF0000"/>
                          </a:solidFill>
                        </a:rPr>
                        <a:t>NAT-MCH 0b23 V2.0, R141024 Firmware V2.16.1</a:t>
                      </a:r>
                      <a:endParaRPr lang="en-US" sz="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fr-FR" sz="700" dirty="0" smtClean="0"/>
                        <a:t>Concurrent Technologies AM 900/412 781-6011-00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 smtClean="0"/>
                        <a:t>Concurrent Technologies AM 900/412 781-6011-10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 smtClean="0"/>
                        <a:t>Concurrent Technologies AM 900/412 781-6011-10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b="1" dirty="0" smtClean="0">
                          <a:solidFill>
                            <a:srgbClr val="FF0000"/>
                          </a:solidFill>
                        </a:rPr>
                        <a:t>Concurrent Technologies AM900/412 781-6011-13</a:t>
                      </a:r>
                      <a:endParaRPr lang="en-US" sz="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Stockholm University X2TIMER 021-02 Rev0.2.1.d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Stockholm University X2TIMER 021-02 Rev0.2.1.d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Stockholm University X2TIMER 021-02 Rev0.2.1.d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Stockholm University X2TIMER 021-02 Rev0.2.1.d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esd</a:t>
                      </a:r>
                      <a:r>
                        <a:rPr lang="en-US" sz="700" dirty="0" smtClean="0"/>
                        <a:t> AMC-ADIO24 U.1001.01 01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esd</a:t>
                      </a:r>
                      <a:r>
                        <a:rPr lang="en-US" sz="700" dirty="0" smtClean="0"/>
                        <a:t> AMC-ADIO24 U.1001.01 01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esd</a:t>
                      </a:r>
                      <a:r>
                        <a:rPr lang="en-US" sz="700" dirty="0" smtClean="0"/>
                        <a:t> AMC-ADIO24 U.1001.01 01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DMCS </a:t>
                      </a:r>
                      <a:r>
                        <a:rPr lang="en-US" sz="700" dirty="0" err="1" smtClean="0"/>
                        <a:t>uTC</a:t>
                      </a:r>
                      <a:r>
                        <a:rPr lang="en-US" sz="700" dirty="0" smtClean="0"/>
                        <a:t> 1.0 1.31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DMCS </a:t>
                      </a:r>
                      <a:r>
                        <a:rPr lang="en-US" sz="700" dirty="0" err="1" smtClean="0"/>
                        <a:t>uTC</a:t>
                      </a:r>
                      <a:r>
                        <a:rPr lang="en-US" sz="700" dirty="0" smtClean="0"/>
                        <a:t> 1.0 1.31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DMCS </a:t>
                      </a:r>
                      <a:r>
                        <a:rPr lang="en-US" sz="700" dirty="0" err="1" smtClean="0"/>
                        <a:t>uTC</a:t>
                      </a:r>
                      <a:r>
                        <a:rPr lang="en-US" sz="700" dirty="0" smtClean="0"/>
                        <a:t> 1.0 1.31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b="1" dirty="0" err="1" smtClean="0">
                          <a:solidFill>
                            <a:srgbClr val="FF0000"/>
                          </a:solidFill>
                        </a:rPr>
                        <a:t>Vadatech</a:t>
                      </a:r>
                      <a:r>
                        <a:rPr lang="en-US" sz="700" b="1" dirty="0" smtClean="0">
                          <a:solidFill>
                            <a:srgbClr val="FF0000"/>
                          </a:solidFill>
                        </a:rPr>
                        <a:t> DAMC-TCK7 1.0</a:t>
                      </a:r>
                      <a:endParaRPr lang="en-US" sz="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DESY DAMC2V2 8423-02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DESY DAMC2V2 8423-02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DESY DAMC2V2 8423-02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DESY DAMC2v3 8423-04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SIS8300L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SIS8300L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SIS8300L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b="1" dirty="0" smtClean="0">
                          <a:solidFill>
                            <a:srgbClr val="FF0000"/>
                          </a:solidFill>
                        </a:rPr>
                        <a:t>Struck SIS8300L2 v1.0</a:t>
                      </a:r>
                      <a:endParaRPr lang="en-US" sz="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b="1" dirty="0" smtClean="0">
                          <a:solidFill>
                            <a:srgbClr val="FF0000"/>
                          </a:solidFill>
                        </a:rPr>
                        <a:t>Struck SIS8300L2 v1.0</a:t>
                      </a:r>
                      <a:endParaRPr lang="en-US" sz="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SIS8300L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SIS8300L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SIS8300L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b="1" dirty="0" smtClean="0">
                          <a:solidFill>
                            <a:srgbClr val="FF0000"/>
                          </a:solidFill>
                        </a:rPr>
                        <a:t>Struck SIS8300L2 v1.0</a:t>
                      </a:r>
                      <a:endParaRPr lang="en-US" sz="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b="1" dirty="0" smtClean="0">
                          <a:solidFill>
                            <a:srgbClr val="FF0000"/>
                          </a:solidFill>
                        </a:rPr>
                        <a:t>Struck SIS8300L2 v1.0</a:t>
                      </a:r>
                      <a:endParaRPr lang="en-US" sz="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SIS8300L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SIS8300L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SIS8300L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b="1" dirty="0" smtClean="0">
                          <a:solidFill>
                            <a:srgbClr val="FF0000"/>
                          </a:solidFill>
                        </a:rPr>
                        <a:t>Struck SIS8300L2 v1.0</a:t>
                      </a:r>
                      <a:endParaRPr lang="en-US" sz="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b="1" dirty="0" smtClean="0">
                          <a:solidFill>
                            <a:srgbClr val="FF0000"/>
                          </a:solidFill>
                        </a:rPr>
                        <a:t>Struck SIS8300L2 v1.0</a:t>
                      </a:r>
                      <a:endParaRPr lang="en-US" sz="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pt-BR" sz="700" dirty="0" smtClean="0"/>
                        <a:t>Elma xTCA CU 040-378 Ind E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Elma </a:t>
                      </a:r>
                      <a:r>
                        <a:rPr lang="en-US" sz="700" dirty="0" err="1" smtClean="0"/>
                        <a:t>xTCA</a:t>
                      </a:r>
                      <a:r>
                        <a:rPr lang="en-US" sz="700" dirty="0" smtClean="0"/>
                        <a:t> CU 040-378 </a:t>
                      </a:r>
                      <a:r>
                        <a:rPr lang="en-US" sz="700" dirty="0" err="1" smtClean="0"/>
                        <a:t>Ind.C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700" dirty="0" smtClean="0"/>
                        <a:t>Schroff </a:t>
                      </a:r>
                      <a:r>
                        <a:rPr lang="de-DE" sz="700" dirty="0" err="1" smtClean="0"/>
                        <a:t>uTCA</a:t>
                      </a:r>
                      <a:r>
                        <a:rPr lang="de-DE" sz="700" dirty="0" smtClean="0"/>
                        <a:t> </a:t>
                      </a:r>
                      <a:r>
                        <a:rPr lang="de-DE" sz="700" dirty="0" err="1" smtClean="0"/>
                        <a:t>Cooling</a:t>
                      </a:r>
                      <a:r>
                        <a:rPr lang="de-DE" sz="700" dirty="0" smtClean="0"/>
                        <a:t> 21890080 AB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700" dirty="0" smtClean="0"/>
                        <a:t>Schroff </a:t>
                      </a:r>
                      <a:r>
                        <a:rPr lang="de-DE" sz="700" dirty="0" err="1" smtClean="0"/>
                        <a:t>uTCA</a:t>
                      </a:r>
                      <a:r>
                        <a:rPr lang="de-DE" sz="700" dirty="0" smtClean="0"/>
                        <a:t> </a:t>
                      </a:r>
                      <a:r>
                        <a:rPr lang="de-DE" sz="700" dirty="0" err="1" smtClean="0"/>
                        <a:t>Cooling</a:t>
                      </a:r>
                      <a:r>
                        <a:rPr lang="de-DE" sz="700" dirty="0" smtClean="0"/>
                        <a:t> 21890096 AB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pt-BR" sz="700" dirty="0" smtClean="0"/>
                        <a:t>Elma xTCA CU 040-378 Ind E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Elma </a:t>
                      </a:r>
                      <a:r>
                        <a:rPr lang="en-US" sz="700" dirty="0" err="1" smtClean="0"/>
                        <a:t>xTCA</a:t>
                      </a:r>
                      <a:r>
                        <a:rPr lang="en-US" sz="700" dirty="0" smtClean="0"/>
                        <a:t> CU 040-378 </a:t>
                      </a:r>
                      <a:r>
                        <a:rPr lang="en-US" sz="700" dirty="0" err="1" smtClean="0"/>
                        <a:t>Ind</a:t>
                      </a:r>
                      <a:r>
                        <a:rPr lang="en-US" sz="700" dirty="0" smtClean="0"/>
                        <a:t> C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700" dirty="0" smtClean="0"/>
                        <a:t>Schroff </a:t>
                      </a:r>
                      <a:r>
                        <a:rPr lang="de-DE" sz="700" dirty="0" err="1" smtClean="0"/>
                        <a:t>uTCA</a:t>
                      </a:r>
                      <a:r>
                        <a:rPr lang="de-DE" sz="700" dirty="0" smtClean="0"/>
                        <a:t> </a:t>
                      </a:r>
                      <a:r>
                        <a:rPr lang="de-DE" sz="700" dirty="0" err="1" smtClean="0"/>
                        <a:t>Cooling</a:t>
                      </a:r>
                      <a:r>
                        <a:rPr lang="de-DE" sz="700" dirty="0" smtClean="0"/>
                        <a:t> 21890080 AB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700" dirty="0" smtClean="0"/>
                        <a:t>Schroff </a:t>
                      </a:r>
                      <a:r>
                        <a:rPr lang="de-DE" sz="700" dirty="0" err="1" smtClean="0"/>
                        <a:t>uTCA</a:t>
                      </a:r>
                      <a:r>
                        <a:rPr lang="de-DE" sz="700" dirty="0" smtClean="0"/>
                        <a:t> </a:t>
                      </a:r>
                      <a:r>
                        <a:rPr lang="de-DE" sz="700" dirty="0" err="1" smtClean="0"/>
                        <a:t>Cooling</a:t>
                      </a:r>
                      <a:r>
                        <a:rPr lang="de-DE" sz="700" dirty="0" smtClean="0"/>
                        <a:t> 21890096 AB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Wiener/NAT MTCA PS 800W 0400.TCA0 V1.2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Wiener/NAT MTCA PS 800W 0400.TCA0 V1.2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?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b="1" dirty="0" smtClean="0">
                          <a:solidFill>
                            <a:srgbClr val="FF0000"/>
                          </a:solidFill>
                        </a:rPr>
                        <a:t>Wiener/NAT MTCA PS 1000W 0400.TCA0 03.00</a:t>
                      </a:r>
                      <a:endParaRPr lang="en-US" sz="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b="1" dirty="0" smtClean="0">
                          <a:solidFill>
                            <a:srgbClr val="FF0000"/>
                          </a:solidFill>
                        </a:rPr>
                        <a:t>Wiener/NAT MTCA PS 1000W 0400.TCA0 02.00</a:t>
                      </a:r>
                      <a:endParaRPr lang="en-US" sz="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NAT-MCH-CLK-PHYS 0b0a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NAT-MCH-CLK-PHYS 0b0a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NAT-MCH-CLK-PHYS 0b0a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NAT-MCH-CLK-PHYS 0b0a V1.0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da-DK" sz="700" dirty="0" smtClean="0"/>
                        <a:t>NAT PCIe Hub Module 0b07 V2.2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700" dirty="0" smtClean="0"/>
                        <a:t>NAT PCIe Hub Module 0b07 V2.3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700" dirty="0" smtClean="0"/>
                        <a:t>NAT PCIe Hub Module 0b07 V2.3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700" dirty="0" smtClean="0"/>
                        <a:t>NAT PCIe Hub Module 1144 V1.0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Stokholm</a:t>
                      </a:r>
                      <a:r>
                        <a:rPr lang="en-US" sz="700" dirty="0" smtClean="0"/>
                        <a:t> University RTM_Trg2 021 00 Rev.0.2.1a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ATP MPS-RTM1 8694-00 00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ATP MPS-RTM1 8694-00 00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ATP MPS-RTM1 8694-00 00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ATP MPS-RTM1 8694-00 00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Struck RTM-DWC 8618-01ML v1.0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RTM-DWC 8618-01ML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RTM-DWC 8618-01ML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RTM-DWC 8618-01ML v1.0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RTM-DWC 8618-01ML v1.0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Struck RTM-DWC 8618-01ML v1.0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RTM-DWC 8618-01ML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RTM-DWC 8618-01ML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RTM-DWC 8618-01ML v1.0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RTM-DWC 8618-01ML v1.0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Struck RTM-DWC 8618-01ML v1.0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RTM-DWC 8618-01ML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RTM-DWC 8618-01ML v1.0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RTM-DWC 8618-01ML v1.0</a:t>
                      </a:r>
                      <a:endParaRPr lang="en-US" sz="700" dirty="0"/>
                    </a:p>
                  </a:txBody>
                  <a:tcPr/>
                </a:tc>
              </a:tr>
              <a:tr h="190064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Struck RTM-DWC 8618-01ML v1.0</a:t>
                      </a:r>
                      <a:endParaRPr lang="en-US" sz="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2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 </a:t>
            </a:r>
            <a:r>
              <a:rPr lang="de-DE" dirty="0" err="1" smtClean="0"/>
              <a:t>of</a:t>
            </a:r>
            <a:r>
              <a:rPr lang="de-DE" dirty="0" smtClean="0"/>
              <a:t> Hardware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More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disconnected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XFEL</a:t>
            </a:r>
          </a:p>
          <a:p>
            <a:r>
              <a:rPr lang="de-DE" dirty="0" smtClean="0"/>
              <a:t>System </a:t>
            </a:r>
            <a:r>
              <a:rPr lang="de-DE" dirty="0" err="1" smtClean="0"/>
              <a:t>aging</a:t>
            </a:r>
            <a:r>
              <a:rPr lang="de-DE" dirty="0" smtClean="0"/>
              <a:t> (</a:t>
            </a:r>
            <a:r>
              <a:rPr lang="de-DE" dirty="0" err="1" smtClean="0"/>
              <a:t>hardware</a:t>
            </a:r>
            <a:r>
              <a:rPr lang="de-DE" dirty="0" smtClean="0"/>
              <a:t> / </a:t>
            </a:r>
            <a:r>
              <a:rPr lang="de-DE" dirty="0" err="1" smtClean="0"/>
              <a:t>firmware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E.g. </a:t>
            </a:r>
            <a:r>
              <a:rPr lang="de-DE" dirty="0" err="1" smtClean="0"/>
              <a:t>firmware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implemented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latest</a:t>
            </a:r>
            <a:r>
              <a:rPr lang="de-DE" dirty="0" smtClean="0"/>
              <a:t> </a:t>
            </a:r>
            <a:r>
              <a:rPr lang="de-DE" dirty="0" err="1" smtClean="0"/>
              <a:t>hardware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>
                <a:sym typeface="Wingdings"/>
              </a:rPr>
              <a:t> </a:t>
            </a:r>
            <a:r>
              <a:rPr lang="de-DE" dirty="0" err="1" smtClean="0">
                <a:sym typeface="Wingdings"/>
              </a:rPr>
              <a:t>new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features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are</a:t>
            </a:r>
            <a:r>
              <a:rPr lang="de-DE" dirty="0" smtClean="0">
                <a:sym typeface="Wingdings"/>
              </a:rPr>
              <a:t> not </a:t>
            </a:r>
            <a:r>
              <a:rPr lang="de-DE" dirty="0" err="1" smtClean="0">
                <a:sym typeface="Wingdings"/>
              </a:rPr>
              <a:t>availiable</a:t>
            </a:r>
            <a:endParaRPr lang="de-DE" dirty="0" smtClean="0"/>
          </a:p>
          <a:p>
            <a:r>
              <a:rPr lang="de-DE" dirty="0" smtClean="0"/>
              <a:t>Lack </a:t>
            </a:r>
            <a:r>
              <a:rPr lang="de-DE" dirty="0" err="1" smtClean="0"/>
              <a:t>of</a:t>
            </a:r>
            <a:r>
              <a:rPr lang="de-DE" dirty="0" smtClean="0"/>
              <a:t> spare </a:t>
            </a:r>
            <a:r>
              <a:rPr lang="de-DE" dirty="0" err="1" smtClean="0"/>
              <a:t>parts</a:t>
            </a:r>
            <a:endParaRPr lang="de-DE" dirty="0" smtClean="0"/>
          </a:p>
          <a:p>
            <a:pPr lvl="1"/>
            <a:r>
              <a:rPr lang="de-DE" dirty="0" err="1" smtClean="0"/>
              <a:t>If</a:t>
            </a:r>
            <a:r>
              <a:rPr lang="de-DE" dirty="0" smtClean="0"/>
              <a:t> e.g. a </a:t>
            </a:r>
            <a:r>
              <a:rPr lang="de-DE" dirty="0" err="1" smtClean="0"/>
              <a:t>uTC</a:t>
            </a:r>
            <a:r>
              <a:rPr lang="de-DE" dirty="0" smtClean="0"/>
              <a:t> will break,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hardware</a:t>
            </a:r>
            <a:r>
              <a:rPr lang="de-DE" dirty="0" smtClean="0"/>
              <a:t> (TCK7)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>
                <a:sym typeface="Wingdings"/>
              </a:rPr>
              <a:t> </a:t>
            </a:r>
            <a:r>
              <a:rPr lang="de-DE" dirty="0" err="1" smtClean="0">
                <a:sym typeface="Wingdings"/>
              </a:rPr>
              <a:t>recommissioning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of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the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whole</a:t>
            </a:r>
            <a:r>
              <a:rPr lang="de-DE" dirty="0"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LLRF </a:t>
            </a:r>
            <a:r>
              <a:rPr lang="de-DE" dirty="0" err="1" smtClean="0">
                <a:sym typeface="Wingdings"/>
              </a:rPr>
              <a:t>system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390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Testing</a:t>
            </a:r>
            <a:r>
              <a:rPr lang="de-DE" dirty="0" smtClean="0"/>
              <a:t> Performance at AMTF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Modules </a:t>
            </a:r>
            <a:r>
              <a:rPr lang="de-DE" dirty="0" err="1" smtClean="0"/>
              <a:t>tested</a:t>
            </a:r>
            <a:r>
              <a:rPr lang="de-DE" dirty="0" smtClean="0"/>
              <a:t> so </a:t>
            </a:r>
            <a:r>
              <a:rPr lang="de-DE" dirty="0" err="1" smtClean="0"/>
              <a:t>far</a:t>
            </a:r>
            <a:r>
              <a:rPr lang="de-DE" dirty="0" smtClean="0"/>
              <a:t> ~40</a:t>
            </a:r>
          </a:p>
          <a:p>
            <a:r>
              <a:rPr lang="de-DE" dirty="0" smtClean="0"/>
              <a:t>Test rate 1/</a:t>
            </a:r>
            <a:r>
              <a:rPr lang="de-DE" dirty="0" err="1" smtClean="0"/>
              <a:t>week</a:t>
            </a:r>
            <a:endParaRPr lang="de-DE" dirty="0" smtClean="0"/>
          </a:p>
          <a:p>
            <a:r>
              <a:rPr lang="de-DE" dirty="0" smtClean="0"/>
              <a:t>Downtime [</a:t>
            </a:r>
            <a:r>
              <a:rPr lang="de-DE" dirty="0" err="1" smtClean="0"/>
              <a:t>hrs</a:t>
            </a:r>
            <a:r>
              <a:rPr lang="de-DE" dirty="0" smtClean="0"/>
              <a:t>]</a:t>
            </a:r>
          </a:p>
          <a:p>
            <a:endParaRPr lang="de-DE" dirty="0"/>
          </a:p>
          <a:p>
            <a:pPr marL="363537" lvl="1" indent="0">
              <a:buNone/>
            </a:pPr>
            <a:endParaRPr lang="de-DE" dirty="0"/>
          </a:p>
          <a:p>
            <a:pPr marL="363537" lvl="1" indent="0">
              <a:buNone/>
            </a:pPr>
            <a:endParaRPr lang="de-DE" dirty="0" smtClean="0"/>
          </a:p>
          <a:p>
            <a:pPr marL="649287" lvl="1" indent="-285750"/>
            <a:r>
              <a:rPr lang="de-DE" dirty="0" smtClean="0"/>
              <a:t>In 2014 </a:t>
            </a:r>
            <a:r>
              <a:rPr lang="de-DE" dirty="0" err="1" smtClean="0"/>
              <a:t>mainly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server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endParaRPr lang="de-DE" dirty="0" smtClean="0"/>
          </a:p>
          <a:p>
            <a:pPr marL="649287" lvl="1" indent="-285750"/>
            <a:r>
              <a:rPr lang="de-DE" dirty="0" smtClean="0"/>
              <a:t>In 2015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automation</a:t>
            </a:r>
            <a:r>
              <a:rPr lang="de-DE" dirty="0" smtClean="0"/>
              <a:t>, </a:t>
            </a:r>
            <a:r>
              <a:rPr lang="de-DE" dirty="0" err="1" smtClean="0"/>
              <a:t>server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firmware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issues</a:t>
            </a:r>
            <a:r>
              <a:rPr lang="de-DE" dirty="0" smtClean="0"/>
              <a:t>		</a:t>
            </a:r>
            <a:endParaRPr lang="de-DE" dirty="0" smtClean="0"/>
          </a:p>
        </p:txBody>
      </p:sp>
      <p:pic>
        <p:nvPicPr>
          <p:cNvPr id="6146" name="Picture 2" descr="C:\Users\momet\Documents\DESY\Presentations\Summary of AMTF 20150610\AMTF over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56" y="792479"/>
            <a:ext cx="3564523" cy="599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960938"/>
              </p:ext>
            </p:extLst>
          </p:nvPr>
        </p:nvGraphicFramePr>
        <p:xfrm>
          <a:off x="390256" y="2305048"/>
          <a:ext cx="496660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321"/>
                <a:gridCol w="993321"/>
                <a:gridCol w="993321"/>
                <a:gridCol w="993321"/>
                <a:gridCol w="9933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AMTF1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AMTF2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AMTF3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4472940" y="6172200"/>
            <a:ext cx="1060816" cy="4495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LLRF Tests </a:t>
            </a:r>
            <a:r>
              <a:rPr lang="de-DE" dirty="0" err="1" smtClean="0"/>
              <a:t>Performed</a:t>
            </a:r>
            <a:r>
              <a:rPr lang="de-DE" dirty="0" smtClean="0"/>
              <a:t> at AMTF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Piezo</a:t>
            </a:r>
            <a:r>
              <a:rPr lang="de-DE" dirty="0" smtClean="0"/>
              <a:t> </a:t>
            </a:r>
            <a:r>
              <a:rPr lang="de-DE" dirty="0" err="1" smtClean="0"/>
              <a:t>capacitance</a:t>
            </a:r>
            <a:endParaRPr lang="de-DE" dirty="0" smtClean="0"/>
          </a:p>
          <a:p>
            <a:r>
              <a:rPr lang="de-DE" dirty="0" err="1" smtClean="0"/>
              <a:t>Coupler</a:t>
            </a:r>
            <a:r>
              <a:rPr lang="de-DE" dirty="0" smtClean="0"/>
              <a:t> </a:t>
            </a:r>
            <a:r>
              <a:rPr lang="de-DE" dirty="0" err="1"/>
              <a:t>motor</a:t>
            </a:r>
            <a:r>
              <a:rPr lang="de-DE" dirty="0"/>
              <a:t> </a:t>
            </a:r>
            <a:r>
              <a:rPr lang="de-DE" dirty="0" err="1" smtClean="0"/>
              <a:t>characterization</a:t>
            </a:r>
            <a:endParaRPr lang="de-DE" dirty="0" smtClean="0"/>
          </a:p>
          <a:p>
            <a:r>
              <a:rPr lang="de-DE" dirty="0" err="1" smtClean="0"/>
              <a:t>Piezo</a:t>
            </a:r>
            <a:r>
              <a:rPr lang="de-DE" dirty="0" smtClean="0"/>
              <a:t> DC Scan</a:t>
            </a:r>
          </a:p>
          <a:p>
            <a:r>
              <a:rPr lang="de-DE" dirty="0" smtClean="0"/>
              <a:t>Tuner </a:t>
            </a:r>
            <a:r>
              <a:rPr lang="de-DE" dirty="0" err="1" smtClean="0"/>
              <a:t>motor</a:t>
            </a:r>
            <a:r>
              <a:rPr lang="de-DE" dirty="0" smtClean="0"/>
              <a:t> </a:t>
            </a:r>
            <a:r>
              <a:rPr lang="de-DE" dirty="0" err="1" smtClean="0"/>
              <a:t>characterization</a:t>
            </a:r>
            <a:endParaRPr lang="de-DE" dirty="0" smtClean="0"/>
          </a:p>
          <a:p>
            <a:r>
              <a:rPr lang="de-DE" dirty="0" smtClean="0"/>
              <a:t>Lorentz </a:t>
            </a:r>
            <a:r>
              <a:rPr lang="de-DE" dirty="0" err="1" smtClean="0"/>
              <a:t>force</a:t>
            </a:r>
            <a:r>
              <a:rPr lang="de-DE" dirty="0" smtClean="0"/>
              <a:t> </a:t>
            </a:r>
            <a:r>
              <a:rPr lang="de-DE" dirty="0" err="1" smtClean="0"/>
              <a:t>detuning</a:t>
            </a:r>
            <a:r>
              <a:rPr lang="de-DE" dirty="0" smtClean="0"/>
              <a:t> </a:t>
            </a:r>
            <a:r>
              <a:rPr lang="de-DE" dirty="0" err="1" smtClean="0"/>
              <a:t>coefficient</a:t>
            </a:r>
            <a:endParaRPr lang="de-DE" dirty="0" smtClean="0"/>
          </a:p>
          <a:p>
            <a:r>
              <a:rPr lang="de-DE" dirty="0" smtClean="0"/>
              <a:t>Lorentz </a:t>
            </a:r>
            <a:r>
              <a:rPr lang="de-DE" dirty="0" err="1" smtClean="0"/>
              <a:t>force</a:t>
            </a:r>
            <a:r>
              <a:rPr lang="de-DE" dirty="0" smtClean="0"/>
              <a:t> </a:t>
            </a:r>
            <a:r>
              <a:rPr lang="de-DE" dirty="0" err="1" smtClean="0"/>
              <a:t>detuning</a:t>
            </a:r>
            <a:r>
              <a:rPr lang="de-DE" dirty="0" smtClean="0"/>
              <a:t> </a:t>
            </a:r>
            <a:r>
              <a:rPr lang="de-DE" dirty="0" err="1" smtClean="0"/>
              <a:t>compensation</a:t>
            </a:r>
            <a:endParaRPr lang="de-DE" dirty="0" smtClean="0"/>
          </a:p>
          <a:p>
            <a:r>
              <a:rPr lang="de-DE" dirty="0" err="1" smtClean="0"/>
              <a:t>Cavity</a:t>
            </a:r>
            <a:r>
              <a:rPr lang="de-DE" dirty="0" smtClean="0"/>
              <a:t> fundamental </a:t>
            </a:r>
            <a:r>
              <a:rPr lang="de-DE" dirty="0" err="1" smtClean="0"/>
              <a:t>modes</a:t>
            </a:r>
            <a:endParaRPr lang="de-DE" dirty="0" smtClean="0"/>
          </a:p>
          <a:p>
            <a:r>
              <a:rPr lang="de-DE" dirty="0" err="1" smtClean="0"/>
              <a:t>Closed</a:t>
            </a:r>
            <a:r>
              <a:rPr lang="de-DE" dirty="0" smtClean="0"/>
              <a:t>-loop </a:t>
            </a:r>
            <a:r>
              <a:rPr lang="de-DE" dirty="0" err="1" smtClean="0"/>
              <a:t>operation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693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1405</Words>
  <Application>Microsoft Office PowerPoint</Application>
  <PresentationFormat>On-screen Show (4:3)</PresentationFormat>
  <Paragraphs>414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PPT-Vorlage_en</vt:lpstr>
      <vt:lpstr>Summary of AMTF</vt:lpstr>
      <vt:lpstr>Contents</vt:lpstr>
      <vt:lpstr>Introduction</vt:lpstr>
      <vt:lpstr>Status of Hardware</vt:lpstr>
      <vt:lpstr>Status of Hardware</vt:lpstr>
      <vt:lpstr>Status of Hardware</vt:lpstr>
      <vt:lpstr>Status of Hardware</vt:lpstr>
      <vt:lpstr>Testing Performance at AMTF</vt:lpstr>
      <vt:lpstr>LLRF Tests Performed at AMTF</vt:lpstr>
      <vt:lpstr>LLRF Tests Performed at AMTF</vt:lpstr>
      <vt:lpstr>Closed-loop (Feedback) Operation Test</vt:lpstr>
      <vt:lpstr>Creation of Cryomodule LLRF Test Reports</vt:lpstr>
      <vt:lpstr>Cryomodule LLRF Test Report</vt:lpstr>
      <vt:lpstr>What data can be used later?</vt:lpstr>
      <vt:lpstr>Evaluation of Test Reports</vt:lpstr>
      <vt:lpstr>Evaluation of Test Reports</vt:lpstr>
      <vt:lpstr>Evaluation of Test Reports</vt:lpstr>
      <vt:lpstr>Self Assessment</vt:lpstr>
      <vt:lpstr>Restrictions</vt:lpstr>
      <vt:lpstr>AMTF39</vt:lpstr>
      <vt:lpstr>Summary / Outlook</vt:lpstr>
      <vt:lpstr>Questions?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Omet, Mathieu</dc:creator>
  <cp:lastModifiedBy>Omet, Mathieu</cp:lastModifiedBy>
  <cp:revision>171</cp:revision>
  <dcterms:created xsi:type="dcterms:W3CDTF">2014-11-12T15:15:56Z</dcterms:created>
  <dcterms:modified xsi:type="dcterms:W3CDTF">2015-06-05T12:14:53Z</dcterms:modified>
</cp:coreProperties>
</file>