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56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252FF-E509-4507-AF24-AAD73D7B4A45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6606A-1C08-4877-9BA2-58DBF1F332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449C-ED30-4255-BA48-40A9D78E61D5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3AC1-C37F-4846-9986-C6A6D5745F82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28C33-C6D2-48DB-B42D-0A9A4F2402A2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9143-4763-4C3B-9289-FBCE10BF693E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3126-5C44-475F-8275-127D320E6279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D8EA-EB15-45D1-A771-03D88EDA5ABA}" type="datetime1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D71F-A9DC-4142-8AA6-690D8E814B28}" type="datetime1">
              <a:rPr lang="en-US" smtClean="0"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CF3C-3633-4754-A39D-B0C77065CAA4}" type="datetime1">
              <a:rPr lang="en-US" smtClean="0"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649506" cy="365125"/>
          </a:xfrm>
        </p:spPr>
        <p:txBody>
          <a:bodyPr/>
          <a:lstStyle/>
          <a:p>
            <a:fld id="{0C5F638B-D0FB-43B6-9619-8A2168D96A3F}" type="datetime1">
              <a:rPr lang="en-US" smtClean="0"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56329" y="6356350"/>
            <a:ext cx="3563471" cy="365125"/>
          </a:xfrm>
        </p:spPr>
        <p:txBody>
          <a:bodyPr/>
          <a:lstStyle/>
          <a:p>
            <a:r>
              <a:rPr lang="en-US" dirty="0" smtClean="0"/>
              <a:t>ATLAS Strip CMOS regular meeting, 12th May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D498-91B7-41F0-B9AF-0C272654D9F0}" type="datetime1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80C7-6CB1-4B78-BB4D-235741480D59}" type="datetime1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E71F5-114F-4913-9092-764ACCCB2594}" type="datetime1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ATLAS Strip CMOS regular meeting, 12th May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DA4A-66BE-4804-8328-D0BF03F457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indico.cern.ch/event/387391/contribution/7/material/slides/" TargetMode="External"/><Relationship Id="rId3" Type="http://schemas.openxmlformats.org/officeDocument/2006/relationships/image" Target="../media/image11.png"/><Relationship Id="rId7" Type="http://schemas.openxmlformats.org/officeDocument/2006/relationships/hyperlink" Target="http://indico.cern.ch/event/351695/session/4/contribution/4/material/slides/0.pdf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2389" y="1522483"/>
            <a:ext cx="79732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An update </a:t>
            </a:r>
            <a:r>
              <a:rPr lang="en-US" sz="2800" dirty="0" smtClean="0"/>
              <a:t>on </a:t>
            </a:r>
            <a:r>
              <a:rPr lang="en-US" sz="2800" dirty="0" smtClean="0"/>
              <a:t>measurements </a:t>
            </a:r>
          </a:p>
          <a:p>
            <a:pPr algn="ctr"/>
            <a:r>
              <a:rPr lang="en-US" sz="2800" dirty="0" smtClean="0"/>
              <a:t>with </a:t>
            </a:r>
            <a:r>
              <a:rPr lang="en-US" sz="2800" dirty="0" smtClean="0"/>
              <a:t>irradiated CHESS-1 </a:t>
            </a:r>
            <a:r>
              <a:rPr lang="en-US" sz="2800" dirty="0" smtClean="0"/>
              <a:t>chip  </a:t>
            </a:r>
          </a:p>
          <a:p>
            <a:pPr algn="ctr"/>
            <a:endParaRPr lang="en-US" dirty="0" smtClean="0"/>
          </a:p>
          <a:p>
            <a:pPr marL="400050" indent="-400050" algn="ctr"/>
            <a:r>
              <a:rPr lang="en-US" dirty="0" smtClean="0"/>
              <a:t>I. </a:t>
            </a:r>
            <a:r>
              <a:rPr lang="en-US" dirty="0" err="1" smtClean="0"/>
              <a:t>Mandić</a:t>
            </a:r>
            <a:r>
              <a:rPr lang="en-US" dirty="0" smtClean="0"/>
              <a:t> et al., </a:t>
            </a:r>
          </a:p>
          <a:p>
            <a:pPr marL="400050" indent="-400050" algn="ctr"/>
            <a:r>
              <a:rPr lang="en-US" dirty="0" smtClean="0"/>
              <a:t>Jožef Stefan Institute, Ljubljana, Slovenia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3FCA4-DC28-450D-87EC-0CA2A8E2E08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2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060077" y="1577400"/>
            <a:ext cx="6733616" cy="4211657"/>
            <a:chOff x="1183902" y="1082100"/>
            <a:chExt cx="6733616" cy="421165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83902" y="1082100"/>
              <a:ext cx="6733616" cy="4072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Oval 5"/>
            <p:cNvSpPr/>
            <p:nvPr/>
          </p:nvSpPr>
          <p:spPr>
            <a:xfrm>
              <a:off x="5800727" y="1438275"/>
              <a:ext cx="390524" cy="6858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772025" y="3762376"/>
              <a:ext cx="228600" cy="38099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>
              <a:endCxn id="6" idx="7"/>
            </p:cNvCxnSpPr>
            <p:nvPr/>
          </p:nvCxnSpPr>
          <p:spPr>
            <a:xfrm flipH="1">
              <a:off x="6134060" y="1390650"/>
              <a:ext cx="638215" cy="1480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800850" y="1114425"/>
              <a:ext cx="651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2e15</a:t>
              </a:r>
              <a:endParaRPr lang="en-US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5038725" y="4248150"/>
              <a:ext cx="704850" cy="6286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905500" y="4924425"/>
              <a:ext cx="651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5e15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81000" y="180975"/>
            <a:ext cx="279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u="sng" dirty="0" smtClean="0"/>
              <a:t>CC, Sr90, </a:t>
            </a:r>
            <a:r>
              <a:rPr lang="sl-SI" u="sng" dirty="0" err="1" smtClean="0"/>
              <a:t>large</a:t>
            </a:r>
            <a:r>
              <a:rPr lang="sl-SI" u="sng" dirty="0" smtClean="0"/>
              <a:t> </a:t>
            </a:r>
            <a:r>
              <a:rPr lang="sl-SI" u="sng" dirty="0" err="1" smtClean="0"/>
              <a:t>passive</a:t>
            </a:r>
            <a:r>
              <a:rPr lang="sl-SI" u="sng" dirty="0" smtClean="0"/>
              <a:t> </a:t>
            </a:r>
            <a:r>
              <a:rPr lang="sl-SI" u="sng" dirty="0" err="1" smtClean="0"/>
              <a:t>array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1657350" y="5867400"/>
            <a:ext cx="469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drop of collected charge after 5e15 n/cm2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150" y="723900"/>
            <a:ext cx="7177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dirty="0" smtClean="0"/>
              <a:t>3 devices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max. neutron fluences: Device 1 - 5e15,  Device 2  - 5e15,  Device 3 - 1e15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4" y="1244099"/>
            <a:ext cx="6819901" cy="453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81000" y="180975"/>
            <a:ext cx="2795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CC, Sr90, large passive array</a:t>
            </a:r>
            <a:endParaRPr lang="en-US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1924050" y="866775"/>
            <a:ext cx="447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 charge at 100 V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fluence</a:t>
            </a:r>
            <a:r>
              <a:rPr lang="en-US" dirty="0" smtClean="0"/>
              <a:t> for 3 devices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699" y="983984"/>
            <a:ext cx="4657725" cy="306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r="7665"/>
          <a:stretch>
            <a:fillRect/>
          </a:stretch>
        </p:blipFill>
        <p:spPr bwMode="auto">
          <a:xfrm>
            <a:off x="4238626" y="809625"/>
            <a:ext cx="46863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" y="180975"/>
            <a:ext cx="2799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CC, Sr90, large passive array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438525" y="1314450"/>
            <a:ext cx="599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smtClean="0">
                <a:solidFill>
                  <a:srgbClr val="C00000"/>
                </a:solidFill>
              </a:rPr>
              <a:t>5e15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3300" y="2600325"/>
            <a:ext cx="599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smtClean="0">
                <a:solidFill>
                  <a:schemeClr val="accent3">
                    <a:lumMod val="75000"/>
                  </a:schemeClr>
                </a:solidFill>
              </a:rPr>
              <a:t>2e15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52775" y="3162300"/>
            <a:ext cx="599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smtClean="0">
                <a:solidFill>
                  <a:srgbClr val="7030A0"/>
                </a:solidFill>
              </a:rPr>
              <a:t>1e15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6325" y="1181100"/>
            <a:ext cx="163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vs. bias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238250" y="3609975"/>
            <a:ext cx="4476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8125" y="4362450"/>
            <a:ext cx="2871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Low current at low bias for 5e15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3333752" y="2638427"/>
            <a:ext cx="1981198" cy="1762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495925" y="2686051"/>
            <a:ext cx="1809750" cy="1704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14800" y="4438650"/>
            <a:ext cx="43007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Large increase of current and noise above  ~ 80 V</a:t>
            </a:r>
          </a:p>
          <a:p>
            <a:pPr>
              <a:buFont typeface="Wingdings"/>
              <a:buChar char="à"/>
            </a:pPr>
            <a:r>
              <a:rPr lang="en-US" sz="1600" dirty="0" smtClean="0">
                <a:sym typeface="Wingdings" pitchFamily="2" charset="2"/>
              </a:rPr>
              <a:t>breakdown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ym typeface="Wingdings" pitchFamily="2" charset="2"/>
              </a:rPr>
              <a:t> low noise at lower bias </a:t>
            </a:r>
          </a:p>
          <a:p>
            <a:r>
              <a:rPr lang="en-US" sz="1600" dirty="0" smtClean="0">
                <a:sym typeface="Wingdings" pitchFamily="2" charset="2"/>
              </a:rPr>
              <a:t>    what is the capacitance of the pixel array</a:t>
            </a:r>
          </a:p>
          <a:p>
            <a:r>
              <a:rPr lang="en-US" sz="1600" dirty="0" smtClean="0">
                <a:sym typeface="Wingdings" pitchFamily="2" charset="2"/>
              </a:rPr>
              <a:t>         when substrate material has high resistance?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28725" y="181927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T = -20 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0050" y="180975"/>
            <a:ext cx="103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Edge TCT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6250" y="857250"/>
            <a:ext cx="58357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 </a:t>
            </a:r>
            <a:r>
              <a:rPr lang="en-US" dirty="0" smtClean="0"/>
              <a:t>I-V  for PPA09 (9 pixels, 45 um x 100 um) irradiated to 5e15</a:t>
            </a:r>
          </a:p>
          <a:p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no breakdown</a:t>
            </a:r>
          </a:p>
          <a:p>
            <a:r>
              <a:rPr lang="en-US" dirty="0" smtClean="0">
                <a:sym typeface="Wingdings" pitchFamily="2" charset="2"/>
              </a:rPr>
              <a:t>         different than large passive array</a:t>
            </a:r>
          </a:p>
          <a:p>
            <a:r>
              <a:rPr lang="sl-SI" dirty="0" smtClean="0">
                <a:sym typeface="Wingdings" pitchFamily="2" charset="2"/>
              </a:rPr>
              <a:t>  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6459" y="2219632"/>
            <a:ext cx="5135791" cy="3628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628900" y="2914650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</a:t>
            </a:r>
            <a:r>
              <a:rPr lang="sl-SI" dirty="0" smtClean="0"/>
              <a:t> = 5e15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ATLAS Strip CMOS regular meeting, 12th May 2015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0050" y="180975"/>
            <a:ext cx="103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Edge TCT</a:t>
            </a:r>
            <a:endParaRPr lang="en-US" u="sng" dirty="0"/>
          </a:p>
        </p:txBody>
      </p:sp>
      <p:pic>
        <p:nvPicPr>
          <p:cNvPr id="1028" name="Picture 4" descr="I:\ATLAS\HVCMOS\ChESS\E-TCT\Figs\Ch2_2d_2e15_col_Zscale_Char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557" y="1669915"/>
            <a:ext cx="3989070" cy="2777490"/>
          </a:xfrm>
          <a:prstGeom prst="rect">
            <a:avLst/>
          </a:prstGeom>
          <a:noFill/>
        </p:spPr>
      </p:pic>
      <p:pic>
        <p:nvPicPr>
          <p:cNvPr id="1029" name="Picture 5" descr="I:\ATLAS\HVCMOS\ChESS\E-TCT\Figs\Ch2_2d_5e15_col_Zscale_Ch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5509" y="1670320"/>
            <a:ext cx="3989070" cy="277749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057525" y="1543050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2e15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10450" y="1514475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5e15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47750" y="4914900"/>
            <a:ext cx="36724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Active depth smaller at 5e15 then at 2e15</a:t>
            </a:r>
          </a:p>
          <a:p>
            <a:r>
              <a:rPr lang="en-US" sz="1600" dirty="0" smtClean="0"/>
              <a:t>  </a:t>
            </a:r>
            <a:r>
              <a:rPr lang="en-US" sz="1600" dirty="0" smtClean="0">
                <a:sym typeface="Wingdings" pitchFamily="2" charset="2"/>
              </a:rPr>
              <a:t> acceptor removal finished</a:t>
            </a:r>
          </a:p>
          <a:p>
            <a:r>
              <a:rPr lang="en-US" sz="1600" dirty="0" smtClean="0">
                <a:sym typeface="Wingdings" pitchFamily="2" charset="2"/>
              </a:rPr>
              <a:t>   </a:t>
            </a:r>
            <a:r>
              <a:rPr lang="en-US" sz="1600" i="1" dirty="0" smtClean="0">
                <a:sym typeface="Wingdings" pitchFamily="2" charset="2"/>
              </a:rPr>
              <a:t>N</a:t>
            </a:r>
            <a:r>
              <a:rPr lang="en-US" sz="1600" i="1" baseline="-25000" dirty="0" smtClean="0">
                <a:sym typeface="Wingdings" pitchFamily="2" charset="2"/>
              </a:rPr>
              <a:t>eff</a:t>
            </a:r>
            <a:r>
              <a:rPr lang="en-US" sz="1600" dirty="0" smtClean="0">
                <a:sym typeface="Wingdings" pitchFamily="2" charset="2"/>
              </a:rPr>
              <a:t> starts to increase with </a:t>
            </a:r>
            <a:r>
              <a:rPr lang="en-US" sz="1600" dirty="0" err="1" smtClean="0">
                <a:sym typeface="Wingdings" pitchFamily="2" charset="2"/>
              </a:rPr>
              <a:t>fluence</a:t>
            </a:r>
            <a:endParaRPr lang="en-US" sz="16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46503" y="2202377"/>
            <a:ext cx="0" cy="142875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-196496" y="2667000"/>
            <a:ext cx="762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Depth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21921" y="3590925"/>
            <a:ext cx="4178654" cy="20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9"/>
          <p:cNvGrpSpPr/>
          <p:nvPr/>
        </p:nvGrpSpPr>
        <p:grpSpPr>
          <a:xfrm>
            <a:off x="3989540" y="4164523"/>
            <a:ext cx="1451551" cy="616070"/>
            <a:chOff x="1151906" y="4441371"/>
            <a:chExt cx="1551607" cy="738153"/>
          </a:xfrm>
        </p:grpSpPr>
        <p:grpSp>
          <p:nvGrpSpPr>
            <p:cNvPr id="18" name="Group 32"/>
            <p:cNvGrpSpPr/>
            <p:nvPr/>
          </p:nvGrpSpPr>
          <p:grpSpPr>
            <a:xfrm>
              <a:off x="1662545" y="4441371"/>
              <a:ext cx="249382" cy="249382"/>
              <a:chOff x="1662545" y="4441371"/>
              <a:chExt cx="249382" cy="249382"/>
            </a:xfrm>
          </p:grpSpPr>
          <p:cxnSp>
            <p:nvCxnSpPr>
              <p:cNvPr id="20" name="Straight Connector 19"/>
              <p:cNvCxnSpPr>
                <a:stCxn id="21" idx="1"/>
                <a:endCxn id="21" idx="5"/>
              </p:cNvCxnSpPr>
              <p:nvPr/>
            </p:nvCxnSpPr>
            <p:spPr>
              <a:xfrm>
                <a:off x="1699066" y="4477892"/>
                <a:ext cx="176340" cy="1763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1662545" y="4441371"/>
                <a:ext cx="249382" cy="249382"/>
              </a:xfrm>
              <a:prstGeom prst="ellipse">
                <a:avLst/>
              </a:prstGeom>
              <a:solidFill>
                <a:schemeClr val="accent1">
                  <a:alpha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31"/>
              <p:cNvGrpSpPr/>
              <p:nvPr/>
            </p:nvGrpSpPr>
            <p:grpSpPr>
              <a:xfrm>
                <a:off x="1699066" y="4476997"/>
                <a:ext cx="189110" cy="190005"/>
                <a:chOff x="998422" y="4690753"/>
                <a:chExt cx="189110" cy="190005"/>
              </a:xfrm>
            </p:grpSpPr>
            <p:cxnSp>
              <p:nvCxnSpPr>
                <p:cNvPr id="23" name="Straight Connector 22"/>
                <p:cNvCxnSpPr>
                  <a:stCxn id="21" idx="1"/>
                </p:cNvCxnSpPr>
                <p:nvPr/>
              </p:nvCxnSpPr>
              <p:spPr>
                <a:xfrm>
                  <a:off x="998422" y="4691648"/>
                  <a:ext cx="175256" cy="17525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1009403" y="4690753"/>
                  <a:ext cx="178129" cy="19000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" name="TextBox 18"/>
            <p:cNvSpPr txBox="1"/>
            <p:nvPr/>
          </p:nvSpPr>
          <p:spPr>
            <a:xfrm>
              <a:off x="1151906" y="4773881"/>
              <a:ext cx="1551607" cy="4056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Beam direction</a:t>
              </a:r>
              <a:endParaRPr lang="en-US" sz="16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847725" y="1371600"/>
            <a:ext cx="2082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Charge, bias = 120 V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0050" y="180975"/>
            <a:ext cx="103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u="sng" dirty="0" err="1" smtClean="0"/>
              <a:t>Edge</a:t>
            </a:r>
            <a:r>
              <a:rPr lang="sl-SI" u="sng" dirty="0" smtClean="0"/>
              <a:t> TCT</a:t>
            </a:r>
            <a:endParaRPr lang="en-US" u="sng" dirty="0"/>
          </a:p>
        </p:txBody>
      </p:sp>
      <p:pic>
        <p:nvPicPr>
          <p:cNvPr id="6147" name="Picture 3" descr="I:\ATLAS\HVCMOS\ChESS\E-TCT\Figs\ChargeComp_120V_5e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371" y="1294791"/>
            <a:ext cx="4922803" cy="3427625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flipV="1">
            <a:off x="4686300" y="3476625"/>
            <a:ext cx="9525" cy="1400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0175" y="5029200"/>
            <a:ext cx="7067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Charge collection region</a:t>
            </a:r>
            <a:r>
              <a:rPr lang="sl-SI" sz="1600" dirty="0" smtClean="0"/>
              <a:t> </a:t>
            </a:r>
            <a:r>
              <a:rPr lang="en-US" sz="1600" dirty="0" smtClean="0"/>
              <a:t>narrower after 5e15 than after 2e15</a:t>
            </a:r>
          </a:p>
          <a:p>
            <a:r>
              <a:rPr lang="en-US" sz="1600" dirty="0" smtClean="0">
                <a:sym typeface="Wingdings" pitchFamily="2" charset="2"/>
              </a:rPr>
              <a:t></a:t>
            </a:r>
            <a:r>
              <a:rPr lang="sl-SI" sz="1600" dirty="0" smtClean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difference between 2e15 and 5e15 not as dramatic as in Sr-90 measurement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85775" y="609600"/>
            <a:ext cx="3479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Scan across the centre of the pixel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8</a:t>
            </a:fld>
            <a:endParaRPr lang="en-US" dirty="0"/>
          </a:p>
        </p:txBody>
      </p:sp>
      <p:pic>
        <p:nvPicPr>
          <p:cNvPr id="8194" name="Picture 2" descr="I:\ATLAS\HVCMOS\ChESS\E-TCT\Figs\Depltdepth_fit_5e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2" y="1747838"/>
            <a:ext cx="3819524" cy="2942067"/>
          </a:xfrm>
          <a:prstGeom prst="rect">
            <a:avLst/>
          </a:prstGeom>
          <a:noFill/>
        </p:spPr>
      </p:pic>
      <p:graphicFrame>
        <p:nvGraphicFramePr>
          <p:cNvPr id="9218" name="Object 2"/>
          <p:cNvGraphicFramePr>
            <a:graphicFrameLocks noGrp="1" noChangeAspect="1"/>
          </p:cNvGraphicFramePr>
          <p:nvPr/>
        </p:nvGraphicFramePr>
        <p:xfrm>
          <a:off x="753420" y="4521053"/>
          <a:ext cx="1883788" cy="490981"/>
        </p:xfrm>
        <a:graphic>
          <a:graphicData uri="http://schemas.openxmlformats.org/presentationml/2006/ole">
            <p:oleObj spid="_x0000_s9218" name="Enačba" r:id="rId4" imgW="1879560" imgH="49500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683165" y="5042855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i="1" dirty="0" smtClean="0"/>
              <a:t>N</a:t>
            </a:r>
            <a:r>
              <a:rPr lang="en-US" sz="1400" b="1" i="1" baseline="-25000" dirty="0" smtClean="0"/>
              <a:t>eff</a:t>
            </a:r>
            <a:r>
              <a:rPr lang="en-US" sz="1400" dirty="0" smtClean="0"/>
              <a:t> </a:t>
            </a:r>
            <a:r>
              <a:rPr lang="sl-SI" sz="1400" dirty="0" smtClean="0"/>
              <a:t> - </a:t>
            </a:r>
            <a:r>
              <a:rPr lang="en-US" sz="1400" dirty="0" smtClean="0"/>
              <a:t>effective acceptor concentration</a:t>
            </a:r>
            <a:endParaRPr lang="sl-SI" sz="1400" dirty="0" smtClean="0"/>
          </a:p>
          <a:p>
            <a:r>
              <a:rPr lang="sl-SI" sz="1400" dirty="0"/>
              <a:t> </a:t>
            </a:r>
            <a:r>
              <a:rPr lang="sl-SI" sz="1400" dirty="0" smtClean="0"/>
              <a:t>         </a:t>
            </a:r>
            <a:r>
              <a:rPr lang="sl-SI" sz="1400" dirty="0" smtClean="0"/>
              <a:t> </a:t>
            </a:r>
            <a:r>
              <a:rPr lang="en-US" sz="1400" dirty="0" smtClean="0"/>
              <a:t>free parameter</a:t>
            </a:r>
            <a:endParaRPr lang="en-US" sz="1400" dirty="0"/>
          </a:p>
        </p:txBody>
      </p:sp>
      <p:pic>
        <p:nvPicPr>
          <p:cNvPr id="9219" name="Picture 3" descr="I:\ATLAS\HVCMOS\ChESS\E-TCT\Figs\BRemoval_Chess_KrambNorm_compare_5e1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5" y="1771649"/>
            <a:ext cx="4171751" cy="28575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00050" y="0"/>
            <a:ext cx="103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Edge TCT</a:t>
            </a:r>
            <a:endParaRPr lang="en-US" u="sng" dirty="0"/>
          </a:p>
        </p:txBody>
      </p:sp>
      <p:graphicFrame>
        <p:nvGraphicFramePr>
          <p:cNvPr id="9" name="Object 6"/>
          <p:cNvGraphicFramePr>
            <a:graphicFrameLocks noGrp="1" noChangeAspect="1"/>
          </p:cNvGraphicFramePr>
          <p:nvPr/>
        </p:nvGraphicFramePr>
        <p:xfrm>
          <a:off x="5123776" y="4587632"/>
          <a:ext cx="3813359" cy="336793"/>
        </p:xfrm>
        <a:graphic>
          <a:graphicData uri="http://schemas.openxmlformats.org/presentationml/2006/ole">
            <p:oleObj spid="_x0000_s9220" name="Enačba" r:id="rId6" imgW="2705040" imgH="241200" progId="Equation.3">
              <p:embed/>
            </p:oleObj>
          </a:graphicData>
        </a:graphic>
      </p:graphicFrame>
      <p:sp>
        <p:nvSpPr>
          <p:cNvPr id="10" name="Left Brace 9"/>
          <p:cNvSpPr/>
          <p:nvPr/>
        </p:nvSpPr>
        <p:spPr>
          <a:xfrm rot="16200000">
            <a:off x="7329910" y="4242966"/>
            <a:ext cx="98697" cy="14616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423464" y="5643392"/>
            <a:ext cx="1720536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Radiation </a:t>
            </a:r>
            <a:r>
              <a:rPr lang="en-US" sz="1400" dirty="0" smtClean="0"/>
              <a:t>introduced</a:t>
            </a:r>
            <a:endParaRPr lang="sl-SI" sz="1400" dirty="0" smtClean="0"/>
          </a:p>
          <a:p>
            <a:r>
              <a:rPr lang="en-US" sz="1400" dirty="0" smtClean="0"/>
              <a:t> deep</a:t>
            </a:r>
            <a:r>
              <a:rPr lang="sl-SI" sz="1400" dirty="0" smtClean="0"/>
              <a:t> </a:t>
            </a:r>
            <a:r>
              <a:rPr lang="en-US" sz="1400" dirty="0" smtClean="0"/>
              <a:t>acceptors</a:t>
            </a:r>
            <a:r>
              <a:rPr lang="en-US" sz="1400" dirty="0" smtClean="0"/>
              <a:t>:  </a:t>
            </a:r>
            <a:endParaRPr lang="sl-SI" sz="1400" dirty="0" smtClean="0"/>
          </a:p>
          <a:p>
            <a:r>
              <a:rPr lang="sl-SI" sz="1400" i="1" dirty="0"/>
              <a:t> </a:t>
            </a:r>
            <a:r>
              <a:rPr lang="sl-SI" sz="1400" i="1" dirty="0" smtClean="0"/>
              <a:t> </a:t>
            </a:r>
            <a:r>
              <a:rPr lang="en-US" sz="1400" i="1" dirty="0" smtClean="0"/>
              <a:t>g</a:t>
            </a:r>
            <a:r>
              <a:rPr lang="en-US" sz="1400" dirty="0" smtClean="0"/>
              <a:t> </a:t>
            </a:r>
            <a:r>
              <a:rPr lang="en-US" sz="1400" dirty="0" smtClean="0"/>
              <a:t>~ 0.02 cm</a:t>
            </a:r>
            <a:r>
              <a:rPr lang="en-US" sz="1400" baseline="30000" dirty="0" smtClean="0"/>
              <a:t>-1</a:t>
            </a:r>
            <a:endParaRPr lang="en-US" sz="14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" y="5772150"/>
            <a:ext cx="6398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1600" dirty="0" smtClean="0"/>
              <a:t> </a:t>
            </a:r>
            <a:r>
              <a:rPr lang="en-US" sz="1600" dirty="0" smtClean="0"/>
              <a:t>acceptor removal finished at about 2e15. </a:t>
            </a:r>
            <a:r>
              <a:rPr lang="en-US" sz="1600" i="1" dirty="0" smtClean="0"/>
              <a:t>N</a:t>
            </a:r>
            <a:r>
              <a:rPr lang="en-US" sz="1600" i="1" baseline="-25000" dirty="0" smtClean="0"/>
              <a:t>eff</a:t>
            </a:r>
            <a:r>
              <a:rPr lang="en-US" sz="1600" dirty="0" smtClean="0"/>
              <a:t> increases at higher </a:t>
            </a:r>
            <a:r>
              <a:rPr lang="en-US" sz="1600" dirty="0" err="1" smtClean="0"/>
              <a:t>fluence</a:t>
            </a:r>
            <a:r>
              <a:rPr lang="en-US" sz="1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sl-SI" sz="1600" dirty="0" smtClean="0"/>
              <a:t> </a:t>
            </a:r>
            <a:r>
              <a:rPr lang="en-US" sz="1600" dirty="0" smtClean="0"/>
              <a:t>good agreement with E-TCT on HV2FEI4 </a:t>
            </a:r>
            <a:r>
              <a:rPr lang="sl-SI" sz="1600" dirty="0" smtClean="0"/>
              <a:t>(</a:t>
            </a:r>
            <a:r>
              <a:rPr lang="en-US" sz="1600" dirty="0" smtClean="0"/>
              <a:t>by G. </a:t>
            </a:r>
            <a:r>
              <a:rPr lang="en-US" sz="1600" dirty="0" err="1" smtClean="0"/>
              <a:t>Kramberger</a:t>
            </a:r>
            <a:r>
              <a:rPr lang="sl-SI" sz="1600" dirty="0" smtClean="0"/>
              <a:t>)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0525" y="447675"/>
            <a:ext cx="5791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i="1" dirty="0" smtClean="0"/>
              <a:t>N</a:t>
            </a:r>
            <a:r>
              <a:rPr lang="en-US" sz="1600" i="1" baseline="-25000" dirty="0" smtClean="0"/>
              <a:t>eff</a:t>
            </a:r>
            <a:r>
              <a:rPr lang="en-US" sz="1600" dirty="0" smtClean="0"/>
              <a:t> from depleted depth estimated from velocity or charge profiles</a:t>
            </a:r>
          </a:p>
          <a:p>
            <a:r>
              <a:rPr lang="sl-SI" sz="1600" dirty="0" smtClean="0"/>
              <a:t> </a:t>
            </a:r>
            <a:r>
              <a:rPr lang="sl-SI" sz="1600" dirty="0" smtClean="0">
                <a:sym typeface="Wingdings" pitchFamily="2" charset="2"/>
              </a:rPr>
              <a:t></a:t>
            </a:r>
            <a:r>
              <a:rPr lang="sl-SI" sz="1600" dirty="0" smtClean="0"/>
              <a:t> </a:t>
            </a:r>
            <a:r>
              <a:rPr lang="sl-SI" sz="1600" dirty="0"/>
              <a:t>m</a:t>
            </a:r>
            <a:r>
              <a:rPr lang="en-US" sz="1600" dirty="0" smtClean="0"/>
              <a:t>ore details in:  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8347147" y="4905377"/>
            <a:ext cx="72953" cy="733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8151" y="1019029"/>
            <a:ext cx="8240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400" dirty="0" smtClean="0"/>
              <a:t>10th Trento workshop:  </a:t>
            </a:r>
            <a:r>
              <a:rPr lang="en-US" sz="1400" dirty="0" smtClean="0">
                <a:solidFill>
                  <a:srgbClr val="3C2DFD"/>
                </a:solidFill>
                <a:hlinkClick r:id="rId7"/>
              </a:rPr>
              <a:t>http://indico.cern.ch/event/351695/session/4/contribution/4/material/slides/0.pdf</a:t>
            </a:r>
            <a:endParaRPr lang="en-US" sz="1400" dirty="0" smtClean="0">
              <a:solidFill>
                <a:srgbClr val="3C2DFD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1400" dirty="0" smtClean="0"/>
              <a:t>presentation at AUW: </a:t>
            </a:r>
            <a:r>
              <a:rPr lang="en-US" sz="1400" dirty="0" smtClean="0">
                <a:solidFill>
                  <a:srgbClr val="3C2DFD"/>
                </a:solidFill>
                <a:hlinkClick r:id="rId8"/>
              </a:rPr>
              <a:t>https://indico.cern.ch/event/387391/contribution/7/material/slides/</a:t>
            </a:r>
            <a:endParaRPr lang="en-US" sz="1400" dirty="0" smtClean="0">
              <a:solidFill>
                <a:srgbClr val="3C2DF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7500" y="5057775"/>
            <a:ext cx="1313886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Initial acceptor </a:t>
            </a:r>
          </a:p>
          <a:p>
            <a:pPr algn="ctr"/>
            <a:r>
              <a:rPr lang="en-US" sz="1400" dirty="0" smtClean="0"/>
              <a:t>removal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ATLAS Strip CMOS regular meeting, 12th May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ADA4A-66BE-4804-8328-D0BF03F45763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2450" y="466725"/>
            <a:ext cx="7140032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Conclusions: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600" dirty="0" smtClean="0"/>
              <a:t>CC and E-TCT measurements with passive pixels irradiated with neutrons to 5e15</a:t>
            </a:r>
          </a:p>
          <a:p>
            <a:r>
              <a:rPr lang="en-US" sz="16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CC with Sr-90:</a:t>
            </a:r>
          </a:p>
          <a:p>
            <a:r>
              <a:rPr lang="en-US" sz="1600" dirty="0" smtClean="0"/>
              <a:t>   </a:t>
            </a:r>
            <a:r>
              <a:rPr lang="en-US" sz="1600" dirty="0" smtClean="0">
                <a:sym typeface="Wingdings" pitchFamily="2" charset="2"/>
              </a:rPr>
              <a:t> large drop of collected charge in the </a:t>
            </a:r>
            <a:r>
              <a:rPr lang="en-US" sz="1600" dirty="0" err="1" smtClean="0">
                <a:sym typeface="Wingdings" pitchFamily="2" charset="2"/>
              </a:rPr>
              <a:t>fluence</a:t>
            </a:r>
            <a:r>
              <a:rPr lang="en-US" sz="1600" dirty="0" smtClean="0">
                <a:sym typeface="Wingdings" pitchFamily="2" charset="2"/>
              </a:rPr>
              <a:t> step between 2e15 and 5e15</a:t>
            </a:r>
          </a:p>
          <a:p>
            <a:r>
              <a:rPr lang="en-US" sz="1600" dirty="0" smtClean="0">
                <a:sym typeface="Wingdings" pitchFamily="2" charset="2"/>
              </a:rPr>
              <a:t>    large increase of current and noise at high bias voltage</a:t>
            </a:r>
          </a:p>
          <a:p>
            <a:r>
              <a:rPr lang="en-US" sz="1600" dirty="0" smtClean="0">
                <a:sym typeface="Wingdings" pitchFamily="2" charset="2"/>
              </a:rPr>
              <a:t>          but low current and low noise at low voltages</a:t>
            </a:r>
            <a:endParaRPr lang="en-US" sz="1600" dirty="0" smtClean="0"/>
          </a:p>
          <a:p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E-TCT:</a:t>
            </a:r>
          </a:p>
          <a:p>
            <a:r>
              <a:rPr lang="en-US" sz="1600" dirty="0" smtClean="0">
                <a:sym typeface="Wingdings" pitchFamily="2" charset="2"/>
              </a:rPr>
              <a:t>   clearly see that depleted region gets smaller in the step between 2e15 and 5e15</a:t>
            </a:r>
          </a:p>
          <a:p>
            <a:r>
              <a:rPr lang="en-US" sz="1600" dirty="0" smtClean="0">
                <a:sym typeface="Wingdings" pitchFamily="2" charset="2"/>
              </a:rPr>
              <a:t>   acceptor removal finished at ~ 2e15 for this material</a:t>
            </a:r>
          </a:p>
          <a:p>
            <a:r>
              <a:rPr lang="en-US" sz="1600" dirty="0" smtClean="0">
                <a:sym typeface="Wingdings" pitchFamily="2" charset="2"/>
              </a:rPr>
              <a:t>   good agreement with E-TCT on HV2FEI4 </a:t>
            </a:r>
          </a:p>
          <a:p>
            <a:r>
              <a:rPr lang="en-US" sz="1600" dirty="0" smtClean="0"/>
              <a:t>  </a:t>
            </a:r>
            <a:r>
              <a:rPr lang="en-US" sz="1600" dirty="0" smtClean="0">
                <a:sym typeface="Wingdings" pitchFamily="2" charset="2"/>
              </a:rPr>
              <a:t> no large increase in I-V observed in PPA9 (E-TCT) pixel array</a:t>
            </a:r>
          </a:p>
          <a:p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smtClean="0"/>
              <a:t>drop of CC in Sr-90 measurement is larger than expected from E-TCT</a:t>
            </a:r>
          </a:p>
          <a:p>
            <a:r>
              <a:rPr lang="en-US" sz="1600" dirty="0" smtClean="0"/>
              <a:t>   </a:t>
            </a:r>
            <a:r>
              <a:rPr lang="en-US" sz="1600" dirty="0" smtClean="0">
                <a:sym typeface="Wingdings" pitchFamily="2" charset="2"/>
              </a:rPr>
              <a:t> weighting field after such high </a:t>
            </a:r>
            <a:r>
              <a:rPr lang="en-US" sz="1600" dirty="0" err="1" smtClean="0">
                <a:sym typeface="Wingdings" pitchFamily="2" charset="2"/>
              </a:rPr>
              <a:t>fluence</a:t>
            </a:r>
            <a:r>
              <a:rPr lang="en-US" sz="1600" dirty="0" smtClean="0">
                <a:sym typeface="Wingdings" pitchFamily="2" charset="2"/>
              </a:rPr>
              <a:t> (high resistance substrate)?</a:t>
            </a:r>
          </a:p>
          <a:p>
            <a:r>
              <a:rPr lang="en-US" sz="1600" dirty="0" smtClean="0">
                <a:sym typeface="Wingdings" pitchFamily="2" charset="2"/>
              </a:rPr>
              <a:t>    </a:t>
            </a:r>
            <a:r>
              <a:rPr lang="sl-SI" sz="1600" dirty="0" smtClean="0">
                <a:sym typeface="Wingdings" pitchFamily="2" charset="2"/>
              </a:rPr>
              <a:t>some </a:t>
            </a:r>
            <a:r>
              <a:rPr lang="en-US" sz="1600" dirty="0" smtClean="0">
                <a:sym typeface="Wingdings" pitchFamily="2" charset="2"/>
              </a:rPr>
              <a:t>other differences in PPA09 and large passive array?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560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Enačba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IJS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mandic</dc:creator>
  <cp:lastModifiedBy>mandic</cp:lastModifiedBy>
  <cp:revision>14</cp:revision>
  <dcterms:created xsi:type="dcterms:W3CDTF">2015-05-12T09:29:57Z</dcterms:created>
  <dcterms:modified xsi:type="dcterms:W3CDTF">2015-05-12T14:29:16Z</dcterms:modified>
</cp:coreProperties>
</file>