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7" r:id="rId4"/>
    <p:sldId id="278" r:id="rId5"/>
    <p:sldId id="27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614" y="-6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12/05/2015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12/05/2015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12/05/2015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12/05/2015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12/05/2015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12/05/2015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12/05/2015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12/05/2015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12/05/2015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12/05/2015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12/05/2015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39D44-640E-4779-B4EB-FFF39EDF2B26}" type="datetimeFigureOut">
              <a:rPr lang="en-GB" smtClean="0"/>
              <a:t>12/05/2015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Status of test kit</a:t>
            </a:r>
            <a:br>
              <a:rPr lang="en-GB" dirty="0" smtClean="0"/>
            </a:br>
            <a:r>
              <a:rPr lang="en-GB" sz="3200" dirty="0" smtClean="0"/>
              <a:t>12 May 2015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/>
          <a:lstStyle/>
          <a:p>
            <a:r>
              <a:rPr lang="en-GB" dirty="0" smtClean="0"/>
              <a:t>J. J. John</a:t>
            </a:r>
            <a:br>
              <a:rPr lang="en-GB" dirty="0" smtClean="0"/>
            </a:br>
            <a:r>
              <a:rPr lang="en-GB" dirty="0" smtClean="0"/>
              <a:t>with help from many others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8646" y="872716"/>
            <a:ext cx="877758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00FF"/>
                </a:solidFill>
              </a:rPr>
              <a:t>AMS-CHESS-1 daughterboard </a:t>
            </a:r>
            <a:endParaRPr lang="en-GB" sz="2800" b="1" dirty="0" smtClean="0">
              <a:solidFill>
                <a:srgbClr val="0000F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Bias distribution revised following review – somewhat time-consuming.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We felt it best to be quite careful with revising the layout, due to the limited number of chips available. </a:t>
            </a:r>
            <a:br>
              <a:rPr lang="en-GB" sz="2000" dirty="0" smtClean="0"/>
            </a:br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The board will go out for quoting tomorrow and I will send it to Dima, Jens, Todd, Hervé and Forest (UCSC) for a last check.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CHESS-1 hardware design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62704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8646" y="872716"/>
            <a:ext cx="877758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0000FF"/>
                </a:solidFill>
              </a:rPr>
              <a:t>TJ-CHESS-1 </a:t>
            </a:r>
            <a:r>
              <a:rPr lang="en-GB" sz="2800" b="1" dirty="0">
                <a:solidFill>
                  <a:srgbClr val="0000FF"/>
                </a:solidFill>
              </a:rPr>
              <a:t>daughterboard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err="1" smtClean="0"/>
              <a:t>PonP</a:t>
            </a:r>
            <a:r>
              <a:rPr lang="en-GB" sz="2000" dirty="0" smtClean="0"/>
              <a:t> layout in progress. </a:t>
            </a:r>
            <a:endParaRPr lang="en-GB" sz="20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Initial footprint was not feasible to track out. Ok in isolation but not when all pads present.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Working on new footprint using continuous “bars” of bond pad, for ground, power supplies and biases.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CHESS-1 hardware design</a:t>
            </a:r>
            <a:endParaRPr lang="en-GB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284983"/>
            <a:ext cx="5398623" cy="328978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0240" y="2916272"/>
            <a:ext cx="2478960" cy="3684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021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8646" y="872716"/>
            <a:ext cx="8777586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0000FF"/>
                </a:solidFill>
              </a:rPr>
              <a:t>Motherboard</a:t>
            </a:r>
            <a:endParaRPr lang="en-GB" sz="2800" b="1" dirty="0">
              <a:solidFill>
                <a:srgbClr val="0000FF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Schematics in progress. </a:t>
            </a:r>
            <a:r>
              <a:rPr lang="en-GB" sz="2000" dirty="0" smtClean="0"/>
              <a:t>See block diagram on next slide.</a:t>
            </a:r>
            <a:endParaRPr lang="en-GB" sz="2000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Draft attached to DESY </a:t>
            </a:r>
            <a:r>
              <a:rPr lang="en-GB" sz="2000" dirty="0" err="1" smtClean="0"/>
              <a:t>Indico</a:t>
            </a:r>
            <a:r>
              <a:rPr lang="en-GB" sz="2000" dirty="0" smtClean="0"/>
              <a:t> page for today.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CHESS-1 hardware design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43588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Box 104"/>
          <p:cNvSpPr txBox="1"/>
          <p:nvPr/>
        </p:nvSpPr>
        <p:spPr>
          <a:xfrm>
            <a:off x="2062619" y="786093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4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293983" y="3492587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SPI</a:t>
            </a:r>
            <a:endParaRPr lang="en-GB" sz="1000" dirty="0"/>
          </a:p>
        </p:txBody>
      </p:sp>
      <p:sp>
        <p:nvSpPr>
          <p:cNvPr id="118" name="TextBox 117"/>
          <p:cNvSpPr txBox="1"/>
          <p:nvPr/>
        </p:nvSpPr>
        <p:spPr>
          <a:xfrm>
            <a:off x="2062619" y="3492587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4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2293983" y="4029255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SPI</a:t>
            </a:r>
            <a:endParaRPr lang="en-GB" sz="1000" dirty="0"/>
          </a:p>
        </p:txBody>
      </p:sp>
      <p:sp>
        <p:nvSpPr>
          <p:cNvPr id="121" name="TextBox 120"/>
          <p:cNvSpPr txBox="1"/>
          <p:nvPr/>
        </p:nvSpPr>
        <p:spPr>
          <a:xfrm>
            <a:off x="2062619" y="4029255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4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06280" y="147892"/>
            <a:ext cx="48038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45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9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solidFill>
                  <a:srgbClr val="0000CC"/>
                </a:solidFill>
              </a:rPr>
              <a:t>CHESS-1 motherboard block diagram</a:t>
            </a:r>
            <a:endParaRPr lang="en-US" altLang="en-US" sz="2400" dirty="0">
              <a:solidFill>
                <a:srgbClr val="0000CC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6280" y="1019611"/>
            <a:ext cx="930195" cy="52497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en-US" dirty="0" smtClean="0">
                <a:solidFill>
                  <a:schemeClr val="tx1"/>
                </a:solidFill>
              </a:rPr>
              <a:t>Samtec MEC6-150-02-L-D-RA1</a:t>
            </a:r>
          </a:p>
          <a:p>
            <a:pPr algn="ctr"/>
            <a:r>
              <a:rPr lang="en-US" altLang="en-US" sz="1200" dirty="0" smtClean="0">
                <a:solidFill>
                  <a:schemeClr val="tx1"/>
                </a:solidFill>
              </a:rPr>
              <a:t>100 position socket for edge connector</a:t>
            </a:r>
          </a:p>
          <a:p>
            <a:pPr algn="ctr"/>
            <a:r>
              <a:rPr lang="en-US" altLang="en-US" sz="1200" dirty="0" smtClean="0">
                <a:solidFill>
                  <a:schemeClr val="tx1"/>
                </a:solidFill>
              </a:rPr>
              <a:t>= interface to 3 variants of daughterboard</a:t>
            </a:r>
          </a:p>
        </p:txBody>
      </p:sp>
      <p:sp>
        <p:nvSpPr>
          <p:cNvPr id="9" name="Rectangle 8"/>
          <p:cNvSpPr/>
          <p:nvPr/>
        </p:nvSpPr>
        <p:spPr>
          <a:xfrm>
            <a:off x="1938591" y="1019612"/>
            <a:ext cx="718682" cy="11473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en-US" dirty="0" smtClean="0">
                <a:solidFill>
                  <a:schemeClr val="tx1"/>
                </a:solidFill>
              </a:rPr>
              <a:t>ADG714</a:t>
            </a:r>
          </a:p>
          <a:p>
            <a:pPr algn="ctr"/>
            <a:r>
              <a:rPr lang="en-US" altLang="en-US" sz="1200" dirty="0">
                <a:solidFill>
                  <a:schemeClr val="tx1"/>
                </a:solidFill>
              </a:rPr>
              <a:t>o</a:t>
            </a:r>
            <a:r>
              <a:rPr lang="en-US" altLang="en-US" sz="1200" dirty="0" smtClean="0">
                <a:solidFill>
                  <a:schemeClr val="tx1"/>
                </a:solidFill>
              </a:rPr>
              <a:t>ctal switch #1</a:t>
            </a:r>
          </a:p>
        </p:txBody>
      </p:sp>
      <p:cxnSp>
        <p:nvCxnSpPr>
          <p:cNvPr id="13" name="Straight Connector 12"/>
          <p:cNvCxnSpPr>
            <a:endCxn id="9" idx="1"/>
          </p:cNvCxnSpPr>
          <p:nvPr/>
        </p:nvCxnSpPr>
        <p:spPr>
          <a:xfrm>
            <a:off x="1336475" y="1593285"/>
            <a:ext cx="602116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336475" y="2972142"/>
            <a:ext cx="602116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336475" y="4800583"/>
            <a:ext cx="602116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938591" y="2398468"/>
            <a:ext cx="718682" cy="11473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en-US" dirty="0" smtClean="0">
                <a:solidFill>
                  <a:schemeClr val="tx1"/>
                </a:solidFill>
              </a:rPr>
              <a:t>ADG714</a:t>
            </a:r>
          </a:p>
          <a:p>
            <a:pPr algn="ctr"/>
            <a:r>
              <a:rPr lang="en-US" altLang="en-US" sz="1200" dirty="0">
                <a:solidFill>
                  <a:schemeClr val="tx1"/>
                </a:solidFill>
              </a:rPr>
              <a:t>o</a:t>
            </a:r>
            <a:r>
              <a:rPr lang="en-US" altLang="en-US" sz="1200" dirty="0" smtClean="0">
                <a:solidFill>
                  <a:schemeClr val="tx1"/>
                </a:solidFill>
              </a:rPr>
              <a:t>ctal switch #2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938591" y="4226910"/>
            <a:ext cx="718682" cy="11473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en-US" dirty="0" smtClean="0">
                <a:solidFill>
                  <a:schemeClr val="tx1"/>
                </a:solidFill>
              </a:rPr>
              <a:t>ADG714</a:t>
            </a:r>
          </a:p>
          <a:p>
            <a:pPr algn="ctr"/>
            <a:r>
              <a:rPr lang="en-US" altLang="en-US" sz="1200" dirty="0">
                <a:solidFill>
                  <a:schemeClr val="tx1"/>
                </a:solidFill>
              </a:rPr>
              <a:t>o</a:t>
            </a:r>
            <a:r>
              <a:rPr lang="en-US" altLang="en-US" sz="1200" dirty="0" smtClean="0">
                <a:solidFill>
                  <a:schemeClr val="tx1"/>
                </a:solidFill>
              </a:rPr>
              <a:t>ctal switch #10</a:t>
            </a:r>
          </a:p>
        </p:txBody>
      </p:sp>
      <p:grpSp>
        <p:nvGrpSpPr>
          <p:cNvPr id="18" name="Group 5"/>
          <p:cNvGrpSpPr>
            <a:grpSpLocks/>
          </p:cNvGrpSpPr>
          <p:nvPr/>
        </p:nvGrpSpPr>
        <p:grpSpPr bwMode="auto">
          <a:xfrm>
            <a:off x="2274913" y="3738808"/>
            <a:ext cx="46038" cy="285750"/>
            <a:chOff x="2545611" y="6161916"/>
            <a:chExt cx="46231" cy="286033"/>
          </a:xfrm>
        </p:grpSpPr>
        <p:sp>
          <p:nvSpPr>
            <p:cNvPr id="19" name="Oval 18"/>
            <p:cNvSpPr/>
            <p:nvPr/>
          </p:nvSpPr>
          <p:spPr>
            <a:xfrm>
              <a:off x="2545611" y="6161916"/>
              <a:ext cx="46231" cy="4608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" name="Oval 19"/>
            <p:cNvSpPr/>
            <p:nvPr/>
          </p:nvSpPr>
          <p:spPr>
            <a:xfrm>
              <a:off x="2545611" y="6282685"/>
              <a:ext cx="46231" cy="4608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" name="Oval 20"/>
            <p:cNvSpPr/>
            <p:nvPr/>
          </p:nvSpPr>
          <p:spPr>
            <a:xfrm>
              <a:off x="2545611" y="6401866"/>
              <a:ext cx="46231" cy="460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cxnSp>
        <p:nvCxnSpPr>
          <p:cNvPr id="23" name="Straight Connector 22"/>
          <p:cNvCxnSpPr/>
          <p:nvPr/>
        </p:nvCxnSpPr>
        <p:spPr>
          <a:xfrm flipH="1">
            <a:off x="1597279" y="1517898"/>
            <a:ext cx="40254" cy="15557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16200000">
            <a:off x="1069017" y="2177765"/>
            <a:ext cx="10967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a</a:t>
            </a:r>
            <a:r>
              <a:rPr lang="en-GB" sz="1000" dirty="0" smtClean="0"/>
              <a:t>nalogue outputs</a:t>
            </a:r>
            <a:endParaRPr lang="en-GB" sz="1000" dirty="0"/>
          </a:p>
        </p:txBody>
      </p:sp>
      <p:sp>
        <p:nvSpPr>
          <p:cNvPr id="25" name="TextBox 24"/>
          <p:cNvSpPr txBox="1"/>
          <p:nvPr/>
        </p:nvSpPr>
        <p:spPr>
          <a:xfrm>
            <a:off x="1512338" y="1314761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8</a:t>
            </a:r>
            <a:endParaRPr lang="en-GB" sz="1000" dirty="0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1597279" y="2894355"/>
            <a:ext cx="40254" cy="15557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512338" y="3020627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8</a:t>
            </a:r>
            <a:endParaRPr lang="en-GB" sz="1000" dirty="0"/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1597279" y="4722795"/>
            <a:ext cx="40254" cy="15557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512338" y="4519658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8</a:t>
            </a:r>
            <a:endParaRPr lang="en-GB" sz="1000" dirty="0"/>
          </a:p>
        </p:txBody>
      </p:sp>
      <p:cxnSp>
        <p:nvCxnSpPr>
          <p:cNvPr id="30" name="Straight Connector 29"/>
          <p:cNvCxnSpPr>
            <a:stCxn id="9" idx="2"/>
            <a:endCxn id="16" idx="0"/>
          </p:cNvCxnSpPr>
          <p:nvPr/>
        </p:nvCxnSpPr>
        <p:spPr>
          <a:xfrm>
            <a:off x="2297932" y="2166959"/>
            <a:ext cx="0" cy="23150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293983" y="786093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SPI</a:t>
            </a:r>
            <a:endParaRPr lang="en-GB" sz="1000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2297932" y="777379"/>
            <a:ext cx="0" cy="23487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011918" y="1019612"/>
            <a:ext cx="718682" cy="11473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en-US" dirty="0" smtClean="0">
                <a:solidFill>
                  <a:schemeClr val="tx1"/>
                </a:solidFill>
              </a:rPr>
              <a:t>LMH6559</a:t>
            </a:r>
          </a:p>
          <a:p>
            <a:pPr algn="ctr"/>
            <a:r>
              <a:rPr lang="en-US" altLang="en-US" sz="1200" dirty="0" smtClean="0">
                <a:solidFill>
                  <a:schemeClr val="tx1"/>
                </a:solidFill>
              </a:rPr>
              <a:t>Buffer  #1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011918" y="2405823"/>
            <a:ext cx="718682" cy="11473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en-US" dirty="0" smtClean="0">
                <a:solidFill>
                  <a:schemeClr val="tx1"/>
                </a:solidFill>
              </a:rPr>
              <a:t>LMH6559</a:t>
            </a:r>
          </a:p>
          <a:p>
            <a:pPr algn="ctr"/>
            <a:r>
              <a:rPr lang="en-US" altLang="en-US" sz="1200" dirty="0" smtClean="0">
                <a:solidFill>
                  <a:schemeClr val="tx1"/>
                </a:solidFill>
              </a:rPr>
              <a:t>Buffer  #2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011918" y="4226908"/>
            <a:ext cx="718682" cy="11473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en-US" dirty="0" smtClean="0">
                <a:solidFill>
                  <a:schemeClr val="tx1"/>
                </a:solidFill>
              </a:rPr>
              <a:t>LMH6559</a:t>
            </a:r>
          </a:p>
          <a:p>
            <a:pPr algn="ctr"/>
            <a:r>
              <a:rPr lang="en-US" altLang="en-US" sz="1200" dirty="0" smtClean="0">
                <a:solidFill>
                  <a:schemeClr val="tx1"/>
                </a:solidFill>
              </a:rPr>
              <a:t>Buffer  #10</a:t>
            </a:r>
          </a:p>
        </p:txBody>
      </p:sp>
      <p:cxnSp>
        <p:nvCxnSpPr>
          <p:cNvPr id="48" name="Straight Connector 47"/>
          <p:cNvCxnSpPr>
            <a:endCxn id="45" idx="1"/>
          </p:cNvCxnSpPr>
          <p:nvPr/>
        </p:nvCxnSpPr>
        <p:spPr>
          <a:xfrm>
            <a:off x="2657273" y="1593285"/>
            <a:ext cx="354645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657273" y="2972140"/>
            <a:ext cx="354645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657273" y="4814011"/>
            <a:ext cx="354645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 rot="16200000">
            <a:off x="1069017" y="3879744"/>
            <a:ext cx="10967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a</a:t>
            </a:r>
            <a:r>
              <a:rPr lang="en-GB" sz="1000" dirty="0" smtClean="0"/>
              <a:t>nalogue outputs</a:t>
            </a:r>
            <a:endParaRPr lang="en-GB" sz="1000" dirty="0"/>
          </a:p>
        </p:txBody>
      </p:sp>
      <p:cxnSp>
        <p:nvCxnSpPr>
          <p:cNvPr id="53" name="Straight Connector 52"/>
          <p:cNvCxnSpPr/>
          <p:nvPr/>
        </p:nvCxnSpPr>
        <p:spPr>
          <a:xfrm flipH="1">
            <a:off x="2814468" y="1517898"/>
            <a:ext cx="40254" cy="15557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729527" y="1314761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1</a:t>
            </a:r>
            <a:endParaRPr lang="en-GB" sz="1000" dirty="0"/>
          </a:p>
        </p:txBody>
      </p:sp>
      <p:cxnSp>
        <p:nvCxnSpPr>
          <p:cNvPr id="58" name="Straight Connector 57"/>
          <p:cNvCxnSpPr/>
          <p:nvPr/>
        </p:nvCxnSpPr>
        <p:spPr>
          <a:xfrm flipH="1">
            <a:off x="2814468" y="2887687"/>
            <a:ext cx="40254" cy="15557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2729527" y="2684550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1</a:t>
            </a:r>
            <a:endParaRPr lang="en-GB" sz="1000" dirty="0"/>
          </a:p>
        </p:txBody>
      </p:sp>
      <p:cxnSp>
        <p:nvCxnSpPr>
          <p:cNvPr id="60" name="Straight Connector 59"/>
          <p:cNvCxnSpPr/>
          <p:nvPr/>
        </p:nvCxnSpPr>
        <p:spPr>
          <a:xfrm flipH="1">
            <a:off x="2814468" y="4728338"/>
            <a:ext cx="40254" cy="15557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2729527" y="4525201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1</a:t>
            </a:r>
            <a:endParaRPr lang="en-GB" sz="1000" dirty="0"/>
          </a:p>
        </p:txBody>
      </p:sp>
      <p:cxnSp>
        <p:nvCxnSpPr>
          <p:cNvPr id="62" name="Straight Connector 61"/>
          <p:cNvCxnSpPr/>
          <p:nvPr/>
        </p:nvCxnSpPr>
        <p:spPr>
          <a:xfrm>
            <a:off x="3730600" y="1593285"/>
            <a:ext cx="354645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oup 64"/>
          <p:cNvGrpSpPr/>
          <p:nvPr/>
        </p:nvGrpSpPr>
        <p:grpSpPr>
          <a:xfrm>
            <a:off x="4084059" y="1422892"/>
            <a:ext cx="324516" cy="324516"/>
            <a:chOff x="3978912" y="1525696"/>
            <a:chExt cx="324516" cy="324516"/>
          </a:xfrm>
        </p:grpSpPr>
        <p:sp>
          <p:nvSpPr>
            <p:cNvPr id="63" name="Rectangle 62"/>
            <p:cNvSpPr/>
            <p:nvPr/>
          </p:nvSpPr>
          <p:spPr>
            <a:xfrm>
              <a:off x="3978912" y="1525696"/>
              <a:ext cx="324516" cy="32451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Oval 63"/>
            <p:cNvSpPr/>
            <p:nvPr/>
          </p:nvSpPr>
          <p:spPr>
            <a:xfrm>
              <a:off x="4020070" y="1566854"/>
              <a:ext cx="242201" cy="242201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66" name="Straight Connector 65"/>
          <p:cNvCxnSpPr/>
          <p:nvPr/>
        </p:nvCxnSpPr>
        <p:spPr>
          <a:xfrm>
            <a:off x="3730600" y="2972278"/>
            <a:ext cx="354645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Group 66"/>
          <p:cNvGrpSpPr/>
          <p:nvPr/>
        </p:nvGrpSpPr>
        <p:grpSpPr>
          <a:xfrm>
            <a:off x="4084059" y="2801885"/>
            <a:ext cx="324516" cy="324516"/>
            <a:chOff x="3978912" y="1525696"/>
            <a:chExt cx="324516" cy="324516"/>
          </a:xfrm>
        </p:grpSpPr>
        <p:sp>
          <p:nvSpPr>
            <p:cNvPr id="68" name="Rectangle 67"/>
            <p:cNvSpPr/>
            <p:nvPr/>
          </p:nvSpPr>
          <p:spPr>
            <a:xfrm>
              <a:off x="3978912" y="1525696"/>
              <a:ext cx="324516" cy="32451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Oval 68"/>
            <p:cNvSpPr/>
            <p:nvPr/>
          </p:nvSpPr>
          <p:spPr>
            <a:xfrm>
              <a:off x="4020070" y="1566854"/>
              <a:ext cx="242201" cy="242201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70" name="Straight Connector 69"/>
          <p:cNvCxnSpPr/>
          <p:nvPr/>
        </p:nvCxnSpPr>
        <p:spPr>
          <a:xfrm>
            <a:off x="3730600" y="4806125"/>
            <a:ext cx="354645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Group 70"/>
          <p:cNvGrpSpPr/>
          <p:nvPr/>
        </p:nvGrpSpPr>
        <p:grpSpPr>
          <a:xfrm>
            <a:off x="4084059" y="4635732"/>
            <a:ext cx="324516" cy="324516"/>
            <a:chOff x="3978912" y="1525696"/>
            <a:chExt cx="324516" cy="324516"/>
          </a:xfrm>
        </p:grpSpPr>
        <p:sp>
          <p:nvSpPr>
            <p:cNvPr id="72" name="Rectangle 71"/>
            <p:cNvSpPr/>
            <p:nvPr/>
          </p:nvSpPr>
          <p:spPr>
            <a:xfrm>
              <a:off x="3978912" y="1525696"/>
              <a:ext cx="324516" cy="32451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Oval 72"/>
            <p:cNvSpPr/>
            <p:nvPr/>
          </p:nvSpPr>
          <p:spPr>
            <a:xfrm>
              <a:off x="4020070" y="1566854"/>
              <a:ext cx="242201" cy="242201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3953608" y="1194199"/>
            <a:ext cx="5854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SMA #1</a:t>
            </a:r>
            <a:endParaRPr lang="en-GB" sz="1000" dirty="0"/>
          </a:p>
        </p:txBody>
      </p:sp>
      <p:grpSp>
        <p:nvGrpSpPr>
          <p:cNvPr id="77" name="Group 5"/>
          <p:cNvGrpSpPr>
            <a:grpSpLocks/>
          </p:cNvGrpSpPr>
          <p:nvPr/>
        </p:nvGrpSpPr>
        <p:grpSpPr bwMode="auto">
          <a:xfrm>
            <a:off x="3348240" y="3738808"/>
            <a:ext cx="46038" cy="285750"/>
            <a:chOff x="2545611" y="6161916"/>
            <a:chExt cx="46231" cy="286033"/>
          </a:xfrm>
        </p:grpSpPr>
        <p:sp>
          <p:nvSpPr>
            <p:cNvPr id="78" name="Oval 77"/>
            <p:cNvSpPr/>
            <p:nvPr/>
          </p:nvSpPr>
          <p:spPr>
            <a:xfrm>
              <a:off x="2545611" y="6161916"/>
              <a:ext cx="46231" cy="4608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79" name="Oval 78"/>
            <p:cNvSpPr/>
            <p:nvPr/>
          </p:nvSpPr>
          <p:spPr>
            <a:xfrm>
              <a:off x="2545611" y="6282685"/>
              <a:ext cx="46231" cy="4608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0" name="Oval 79"/>
            <p:cNvSpPr/>
            <p:nvPr/>
          </p:nvSpPr>
          <p:spPr>
            <a:xfrm>
              <a:off x="2545611" y="6401866"/>
              <a:ext cx="46231" cy="460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grpSp>
        <p:nvGrpSpPr>
          <p:cNvPr id="81" name="Group 5"/>
          <p:cNvGrpSpPr>
            <a:grpSpLocks/>
          </p:cNvGrpSpPr>
          <p:nvPr/>
        </p:nvGrpSpPr>
        <p:grpSpPr bwMode="auto">
          <a:xfrm>
            <a:off x="4223298" y="3738808"/>
            <a:ext cx="46038" cy="285750"/>
            <a:chOff x="2545611" y="6161916"/>
            <a:chExt cx="46231" cy="286033"/>
          </a:xfrm>
        </p:grpSpPr>
        <p:sp>
          <p:nvSpPr>
            <p:cNvPr id="82" name="Oval 81"/>
            <p:cNvSpPr/>
            <p:nvPr/>
          </p:nvSpPr>
          <p:spPr>
            <a:xfrm>
              <a:off x="2545611" y="6161916"/>
              <a:ext cx="46231" cy="4608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3" name="Oval 82"/>
            <p:cNvSpPr/>
            <p:nvPr/>
          </p:nvSpPr>
          <p:spPr>
            <a:xfrm>
              <a:off x="2545611" y="6282685"/>
              <a:ext cx="46231" cy="4608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4" name="Oval 83"/>
            <p:cNvSpPr/>
            <p:nvPr/>
          </p:nvSpPr>
          <p:spPr>
            <a:xfrm>
              <a:off x="2545611" y="6401866"/>
              <a:ext cx="46231" cy="460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85" name="TextBox 84"/>
          <p:cNvSpPr txBox="1"/>
          <p:nvPr/>
        </p:nvSpPr>
        <p:spPr>
          <a:xfrm>
            <a:off x="3953608" y="2561606"/>
            <a:ext cx="5854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SMA #2</a:t>
            </a:r>
            <a:endParaRPr lang="en-GB" sz="1000" dirty="0"/>
          </a:p>
        </p:txBody>
      </p:sp>
      <p:sp>
        <p:nvSpPr>
          <p:cNvPr id="86" name="TextBox 85"/>
          <p:cNvSpPr txBox="1"/>
          <p:nvPr/>
        </p:nvSpPr>
        <p:spPr>
          <a:xfrm>
            <a:off x="3920747" y="4395713"/>
            <a:ext cx="6511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SMA #10</a:t>
            </a:r>
            <a:endParaRPr lang="en-GB" sz="1000" dirty="0"/>
          </a:p>
        </p:txBody>
      </p:sp>
      <p:sp>
        <p:nvSpPr>
          <p:cNvPr id="87" name="Rectangle 86"/>
          <p:cNvSpPr/>
          <p:nvPr/>
        </p:nvSpPr>
        <p:spPr>
          <a:xfrm rot="5400000">
            <a:off x="2576017" y="5133388"/>
            <a:ext cx="517156" cy="17920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en-US" dirty="0" smtClean="0">
                <a:solidFill>
                  <a:schemeClr val="tx1"/>
                </a:solidFill>
              </a:rPr>
              <a:t>DAC128s085 </a:t>
            </a:r>
          </a:p>
          <a:p>
            <a:pPr algn="ctr"/>
            <a:r>
              <a:rPr lang="en-US" altLang="en-US" sz="1200" dirty="0" smtClean="0">
                <a:solidFill>
                  <a:schemeClr val="tx1"/>
                </a:solidFill>
              </a:rPr>
              <a:t>octal voltage DAC</a:t>
            </a:r>
          </a:p>
        </p:txBody>
      </p:sp>
      <p:cxnSp>
        <p:nvCxnSpPr>
          <p:cNvPr id="88" name="Straight Connector 87"/>
          <p:cNvCxnSpPr/>
          <p:nvPr/>
        </p:nvCxnSpPr>
        <p:spPr>
          <a:xfrm>
            <a:off x="1336475" y="6027243"/>
            <a:ext cx="602116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H="1">
            <a:off x="1597279" y="5949455"/>
            <a:ext cx="40254" cy="15557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1512338" y="5737353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7</a:t>
            </a:r>
            <a:endParaRPr lang="en-GB" sz="1000" dirty="0"/>
          </a:p>
        </p:txBody>
      </p:sp>
      <p:cxnSp>
        <p:nvCxnSpPr>
          <p:cNvPr id="92" name="Straight Connector 91"/>
          <p:cNvCxnSpPr/>
          <p:nvPr/>
        </p:nvCxnSpPr>
        <p:spPr>
          <a:xfrm>
            <a:off x="3730600" y="6027243"/>
            <a:ext cx="193162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1336475" y="5607631"/>
            <a:ext cx="27487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4" name="Group 93"/>
          <p:cNvGrpSpPr/>
          <p:nvPr/>
        </p:nvGrpSpPr>
        <p:grpSpPr>
          <a:xfrm>
            <a:off x="4084059" y="5437237"/>
            <a:ext cx="324516" cy="324516"/>
            <a:chOff x="3978912" y="1525696"/>
            <a:chExt cx="324516" cy="324516"/>
          </a:xfrm>
        </p:grpSpPr>
        <p:sp>
          <p:nvSpPr>
            <p:cNvPr id="95" name="Rectangle 94"/>
            <p:cNvSpPr/>
            <p:nvPr/>
          </p:nvSpPr>
          <p:spPr>
            <a:xfrm>
              <a:off x="3978912" y="1525696"/>
              <a:ext cx="324516" cy="32451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6" name="Oval 95"/>
            <p:cNvSpPr/>
            <p:nvPr/>
          </p:nvSpPr>
          <p:spPr>
            <a:xfrm>
              <a:off x="4020070" y="1566854"/>
              <a:ext cx="242201" cy="242201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7" name="TextBox 96"/>
          <p:cNvSpPr txBox="1"/>
          <p:nvPr/>
        </p:nvSpPr>
        <p:spPr>
          <a:xfrm>
            <a:off x="3920747" y="5184339"/>
            <a:ext cx="6511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SMA #11</a:t>
            </a:r>
            <a:endParaRPr lang="en-GB" sz="1000" dirty="0"/>
          </a:p>
        </p:txBody>
      </p:sp>
      <p:sp>
        <p:nvSpPr>
          <p:cNvPr id="99" name="TextBox 98"/>
          <p:cNvSpPr txBox="1"/>
          <p:nvPr/>
        </p:nvSpPr>
        <p:spPr>
          <a:xfrm>
            <a:off x="1285165" y="5398427"/>
            <a:ext cx="9941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a</a:t>
            </a:r>
            <a:r>
              <a:rPr lang="en-GB" sz="1000" dirty="0" smtClean="0"/>
              <a:t>nalogue input</a:t>
            </a:r>
            <a:endParaRPr lang="en-GB" sz="1000" dirty="0"/>
          </a:p>
        </p:txBody>
      </p:sp>
      <p:sp>
        <p:nvSpPr>
          <p:cNvPr id="100" name="TextBox 99"/>
          <p:cNvSpPr txBox="1"/>
          <p:nvPr/>
        </p:nvSpPr>
        <p:spPr>
          <a:xfrm>
            <a:off x="1333074" y="6057755"/>
            <a:ext cx="567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voltage</a:t>
            </a:r>
          </a:p>
          <a:p>
            <a:pPr algn="ctr"/>
            <a:r>
              <a:rPr lang="en-GB" sz="1000" dirty="0" smtClean="0"/>
              <a:t>biases</a:t>
            </a:r>
            <a:endParaRPr lang="en-GB" sz="1000" dirty="0"/>
          </a:p>
        </p:txBody>
      </p:sp>
      <p:cxnSp>
        <p:nvCxnSpPr>
          <p:cNvPr id="102" name="Straight Connector 101"/>
          <p:cNvCxnSpPr/>
          <p:nvPr/>
        </p:nvCxnSpPr>
        <p:spPr>
          <a:xfrm flipH="1">
            <a:off x="2256092" y="870311"/>
            <a:ext cx="75782" cy="7778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2293983" y="2163478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SPI</a:t>
            </a:r>
            <a:endParaRPr lang="en-GB" sz="1000" dirty="0"/>
          </a:p>
        </p:txBody>
      </p:sp>
      <p:cxnSp>
        <p:nvCxnSpPr>
          <p:cNvPr id="111" name="Straight Connector 110"/>
          <p:cNvCxnSpPr/>
          <p:nvPr/>
        </p:nvCxnSpPr>
        <p:spPr>
          <a:xfrm flipH="1">
            <a:off x="2256092" y="2247696"/>
            <a:ext cx="75782" cy="7778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2062619" y="2163478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4</a:t>
            </a:r>
          </a:p>
        </p:txBody>
      </p:sp>
      <p:cxnSp>
        <p:nvCxnSpPr>
          <p:cNvPr id="117" name="Straight Connector 116"/>
          <p:cNvCxnSpPr/>
          <p:nvPr/>
        </p:nvCxnSpPr>
        <p:spPr>
          <a:xfrm flipH="1">
            <a:off x="2256092" y="3576805"/>
            <a:ext cx="75782" cy="7778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H="1">
            <a:off x="2256092" y="4113473"/>
            <a:ext cx="75782" cy="777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297932" y="4083553"/>
            <a:ext cx="0" cy="1376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297932" y="3545815"/>
            <a:ext cx="0" cy="1376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flipH="1">
            <a:off x="4030576" y="5949455"/>
            <a:ext cx="40254" cy="15557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/>
          <p:cNvSpPr txBox="1"/>
          <p:nvPr/>
        </p:nvSpPr>
        <p:spPr>
          <a:xfrm>
            <a:off x="3920747" y="5770814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3860778" y="6105030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SPI</a:t>
            </a:r>
            <a:endParaRPr lang="en-GB" sz="1000" dirty="0"/>
          </a:p>
        </p:txBody>
      </p:sp>
      <p:cxnSp>
        <p:nvCxnSpPr>
          <p:cNvPr id="135" name="Straight Connector 134"/>
          <p:cNvCxnSpPr/>
          <p:nvPr/>
        </p:nvCxnSpPr>
        <p:spPr>
          <a:xfrm>
            <a:off x="2297932" y="786093"/>
            <a:ext cx="336429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5662229" y="777379"/>
            <a:ext cx="0" cy="113735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5662229" y="5346186"/>
            <a:ext cx="0" cy="68320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5430865" y="1668511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4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5662229" y="1668511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SPI</a:t>
            </a:r>
            <a:endParaRPr lang="en-GB" sz="1000" dirty="0"/>
          </a:p>
        </p:txBody>
      </p:sp>
      <p:cxnSp>
        <p:nvCxnSpPr>
          <p:cNvPr id="147" name="Straight Connector 146"/>
          <p:cNvCxnSpPr/>
          <p:nvPr/>
        </p:nvCxnSpPr>
        <p:spPr>
          <a:xfrm flipH="1">
            <a:off x="5624338" y="1752729"/>
            <a:ext cx="75782" cy="7778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Box 147"/>
          <p:cNvSpPr txBox="1"/>
          <p:nvPr/>
        </p:nvSpPr>
        <p:spPr>
          <a:xfrm>
            <a:off x="5430865" y="5418838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4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5662229" y="5418838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SPI</a:t>
            </a:r>
            <a:endParaRPr lang="en-GB" sz="1000" dirty="0"/>
          </a:p>
        </p:txBody>
      </p:sp>
      <p:cxnSp>
        <p:nvCxnSpPr>
          <p:cNvPr id="151" name="Straight Connector 150"/>
          <p:cNvCxnSpPr/>
          <p:nvPr/>
        </p:nvCxnSpPr>
        <p:spPr>
          <a:xfrm flipH="1">
            <a:off x="5624338" y="5503056"/>
            <a:ext cx="75782" cy="7778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5127009" y="1914732"/>
            <a:ext cx="1070440" cy="34595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en-US" dirty="0" smtClean="0">
                <a:solidFill>
                  <a:schemeClr val="tx1"/>
                </a:solidFill>
              </a:rPr>
              <a:t>Molex 71430-0013</a:t>
            </a:r>
          </a:p>
          <a:p>
            <a:pPr algn="ctr"/>
            <a:r>
              <a:rPr lang="en-US" altLang="en-US" sz="1200" dirty="0" smtClean="0">
                <a:solidFill>
                  <a:schemeClr val="tx1"/>
                </a:solidFill>
              </a:rPr>
              <a:t>68 position VHDCI receptacle</a:t>
            </a:r>
          </a:p>
          <a:p>
            <a:pPr algn="ctr"/>
            <a:r>
              <a:rPr lang="en-US" altLang="en-US" sz="1200" dirty="0" smtClean="0">
                <a:solidFill>
                  <a:schemeClr val="tx1"/>
                </a:solidFill>
              </a:rPr>
              <a:t>= interface to DAQ = Digilent Atlys FPGA board</a:t>
            </a:r>
          </a:p>
        </p:txBody>
      </p:sp>
      <p:sp>
        <p:nvSpPr>
          <p:cNvPr id="154" name="Rectangle 153"/>
          <p:cNvSpPr/>
          <p:nvPr/>
        </p:nvSpPr>
        <p:spPr>
          <a:xfrm rot="5400000">
            <a:off x="5403651" y="5531328"/>
            <a:ext cx="517156" cy="17920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en-US" dirty="0" smtClean="0">
                <a:solidFill>
                  <a:schemeClr val="tx1"/>
                </a:solidFill>
              </a:rPr>
              <a:t>LM4132 </a:t>
            </a:r>
          </a:p>
          <a:p>
            <a:pPr algn="ctr"/>
            <a:r>
              <a:rPr lang="en-US" altLang="en-US" sz="1200" dirty="0" smtClean="0">
                <a:solidFill>
                  <a:schemeClr val="tx1"/>
                </a:solidFill>
              </a:rPr>
              <a:t>voltage reference </a:t>
            </a:r>
          </a:p>
        </p:txBody>
      </p:sp>
      <p:cxnSp>
        <p:nvCxnSpPr>
          <p:cNvPr id="155" name="Straight Connector 154"/>
          <p:cNvCxnSpPr/>
          <p:nvPr/>
        </p:nvCxnSpPr>
        <p:spPr>
          <a:xfrm>
            <a:off x="2854722" y="6457865"/>
            <a:ext cx="193162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2854722" y="6287971"/>
            <a:ext cx="0" cy="1698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 rot="5400000">
            <a:off x="7449634" y="1423681"/>
            <a:ext cx="718682" cy="17007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en-US" dirty="0" smtClean="0">
                <a:solidFill>
                  <a:schemeClr val="tx1"/>
                </a:solidFill>
              </a:rPr>
              <a:t>LP3964EMP-1.8</a:t>
            </a:r>
          </a:p>
          <a:p>
            <a:pPr algn="ctr"/>
            <a:r>
              <a:rPr lang="en-US" altLang="en-US" sz="1200" dirty="0" smtClean="0">
                <a:solidFill>
                  <a:schemeClr val="tx1"/>
                </a:solidFill>
              </a:rPr>
              <a:t>1.8V regulator</a:t>
            </a:r>
          </a:p>
        </p:txBody>
      </p:sp>
      <p:sp>
        <p:nvSpPr>
          <p:cNvPr id="159" name="Rectangle 158"/>
          <p:cNvSpPr/>
          <p:nvPr/>
        </p:nvSpPr>
        <p:spPr>
          <a:xfrm rot="5400000">
            <a:off x="7449634" y="2337295"/>
            <a:ext cx="718682" cy="17007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en-US" dirty="0" smtClean="0">
                <a:solidFill>
                  <a:schemeClr val="tx1"/>
                </a:solidFill>
              </a:rPr>
              <a:t>LP3964EMP-3.3</a:t>
            </a:r>
          </a:p>
          <a:p>
            <a:pPr algn="ctr"/>
            <a:r>
              <a:rPr lang="en-US" altLang="en-US" sz="1200" dirty="0" smtClean="0">
                <a:solidFill>
                  <a:schemeClr val="tx1"/>
                </a:solidFill>
              </a:rPr>
              <a:t>3.3V regulator</a:t>
            </a:r>
          </a:p>
        </p:txBody>
      </p:sp>
      <p:sp>
        <p:nvSpPr>
          <p:cNvPr id="160" name="Rectangle 159"/>
          <p:cNvSpPr/>
          <p:nvPr/>
        </p:nvSpPr>
        <p:spPr>
          <a:xfrm rot="5400000">
            <a:off x="7449634" y="3250909"/>
            <a:ext cx="718682" cy="17007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en-US" dirty="0" smtClean="0">
                <a:solidFill>
                  <a:schemeClr val="tx1"/>
                </a:solidFill>
              </a:rPr>
              <a:t>LP3964EMP-5</a:t>
            </a:r>
          </a:p>
          <a:p>
            <a:pPr algn="ctr"/>
            <a:r>
              <a:rPr lang="en-US" altLang="en-US" sz="1200" dirty="0">
                <a:solidFill>
                  <a:schemeClr val="tx1"/>
                </a:solidFill>
              </a:rPr>
              <a:t>5</a:t>
            </a:r>
            <a:r>
              <a:rPr lang="en-US" altLang="en-US" sz="1200" dirty="0" smtClean="0">
                <a:solidFill>
                  <a:schemeClr val="tx1"/>
                </a:solidFill>
              </a:rPr>
              <a:t>V regulator</a:t>
            </a:r>
          </a:p>
        </p:txBody>
      </p:sp>
      <p:sp>
        <p:nvSpPr>
          <p:cNvPr id="161" name="Rectangle 160"/>
          <p:cNvSpPr/>
          <p:nvPr/>
        </p:nvSpPr>
        <p:spPr>
          <a:xfrm rot="5400000">
            <a:off x="7449634" y="4164524"/>
            <a:ext cx="718682" cy="17007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altLang="en-US" dirty="0" smtClean="0">
                <a:solidFill>
                  <a:schemeClr val="tx1"/>
                </a:solidFill>
              </a:rPr>
              <a:t>LT1964-5</a:t>
            </a:r>
          </a:p>
          <a:p>
            <a:pPr algn="ctr"/>
            <a:r>
              <a:rPr lang="en-US" altLang="en-US" sz="1200" dirty="0">
                <a:solidFill>
                  <a:schemeClr val="tx1"/>
                </a:solidFill>
              </a:rPr>
              <a:t>-</a:t>
            </a:r>
            <a:r>
              <a:rPr lang="en-US" altLang="en-US" sz="1200" dirty="0" smtClean="0">
                <a:solidFill>
                  <a:schemeClr val="tx1"/>
                </a:solidFill>
              </a:rPr>
              <a:t>5V regulator</a:t>
            </a:r>
          </a:p>
        </p:txBody>
      </p:sp>
      <p:grpSp>
        <p:nvGrpSpPr>
          <p:cNvPr id="162" name="Group 161"/>
          <p:cNvGrpSpPr/>
          <p:nvPr/>
        </p:nvGrpSpPr>
        <p:grpSpPr>
          <a:xfrm>
            <a:off x="6958583" y="1153777"/>
            <a:ext cx="324516" cy="324516"/>
            <a:chOff x="3978912" y="1525696"/>
            <a:chExt cx="324516" cy="324516"/>
          </a:xfrm>
        </p:grpSpPr>
        <p:sp>
          <p:nvSpPr>
            <p:cNvPr id="163" name="Rectangle 162"/>
            <p:cNvSpPr/>
            <p:nvPr/>
          </p:nvSpPr>
          <p:spPr>
            <a:xfrm>
              <a:off x="3978912" y="1525696"/>
              <a:ext cx="324516" cy="32451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4" name="Oval 163"/>
            <p:cNvSpPr/>
            <p:nvPr/>
          </p:nvSpPr>
          <p:spPr>
            <a:xfrm>
              <a:off x="4020070" y="1566854"/>
              <a:ext cx="242201" cy="242201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65" name="Group 164"/>
          <p:cNvGrpSpPr/>
          <p:nvPr/>
        </p:nvGrpSpPr>
        <p:grpSpPr>
          <a:xfrm>
            <a:off x="7646717" y="1153777"/>
            <a:ext cx="324516" cy="324516"/>
            <a:chOff x="3978912" y="1525696"/>
            <a:chExt cx="324516" cy="324516"/>
          </a:xfrm>
        </p:grpSpPr>
        <p:sp>
          <p:nvSpPr>
            <p:cNvPr id="166" name="Rectangle 165"/>
            <p:cNvSpPr/>
            <p:nvPr/>
          </p:nvSpPr>
          <p:spPr>
            <a:xfrm>
              <a:off x="3978912" y="1525696"/>
              <a:ext cx="324516" cy="32451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7" name="Oval 166"/>
            <p:cNvSpPr/>
            <p:nvPr/>
          </p:nvSpPr>
          <p:spPr>
            <a:xfrm>
              <a:off x="4020070" y="1566854"/>
              <a:ext cx="242201" cy="242201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68" name="TextBox 167"/>
          <p:cNvSpPr txBox="1"/>
          <p:nvPr/>
        </p:nvSpPr>
        <p:spPr>
          <a:xfrm>
            <a:off x="6868304" y="910711"/>
            <a:ext cx="51167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dirty="0" smtClean="0"/>
              <a:t>+7V in</a:t>
            </a:r>
            <a:endParaRPr lang="en-GB" sz="1000" dirty="0"/>
          </a:p>
        </p:txBody>
      </p:sp>
      <p:sp>
        <p:nvSpPr>
          <p:cNvPr id="169" name="TextBox 168"/>
          <p:cNvSpPr txBox="1"/>
          <p:nvPr/>
        </p:nvSpPr>
        <p:spPr>
          <a:xfrm>
            <a:off x="7565959" y="910712"/>
            <a:ext cx="4860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dirty="0"/>
              <a:t>-</a:t>
            </a:r>
            <a:r>
              <a:rPr lang="en-GB" sz="1000" dirty="0" smtClean="0"/>
              <a:t>7V in</a:t>
            </a:r>
            <a:endParaRPr lang="en-GB" sz="1000" dirty="0"/>
          </a:p>
        </p:txBody>
      </p:sp>
      <p:grpSp>
        <p:nvGrpSpPr>
          <p:cNvPr id="173" name="Group 172"/>
          <p:cNvGrpSpPr/>
          <p:nvPr/>
        </p:nvGrpSpPr>
        <p:grpSpPr>
          <a:xfrm>
            <a:off x="8334851" y="1153777"/>
            <a:ext cx="324516" cy="324516"/>
            <a:chOff x="3978912" y="1525696"/>
            <a:chExt cx="324516" cy="324516"/>
          </a:xfrm>
        </p:grpSpPr>
        <p:sp>
          <p:nvSpPr>
            <p:cNvPr id="174" name="Rectangle 173"/>
            <p:cNvSpPr/>
            <p:nvPr/>
          </p:nvSpPr>
          <p:spPr>
            <a:xfrm>
              <a:off x="3978912" y="1525696"/>
              <a:ext cx="324516" cy="32451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5" name="Oval 174"/>
            <p:cNvSpPr/>
            <p:nvPr/>
          </p:nvSpPr>
          <p:spPr>
            <a:xfrm>
              <a:off x="4020070" y="1566854"/>
              <a:ext cx="242201" cy="242201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76" name="TextBox 175"/>
          <p:cNvSpPr txBox="1"/>
          <p:nvPr/>
        </p:nvSpPr>
        <p:spPr>
          <a:xfrm>
            <a:off x="8217224" y="910712"/>
            <a:ext cx="5597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dirty="0" smtClean="0"/>
              <a:t>ground</a:t>
            </a:r>
            <a:endParaRPr lang="en-GB" sz="1000" dirty="0"/>
          </a:p>
        </p:txBody>
      </p:sp>
      <p:sp>
        <p:nvSpPr>
          <p:cNvPr id="177" name="TextBox 176"/>
          <p:cNvSpPr txBox="1"/>
          <p:nvPr/>
        </p:nvSpPr>
        <p:spPr>
          <a:xfrm>
            <a:off x="7335126" y="1472574"/>
            <a:ext cx="9476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dirty="0" smtClean="0"/>
              <a:t>(4mm sockets)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864329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1743</TotalTime>
  <Words>252</Words>
  <Application>Microsoft Office PowerPoint</Application>
  <PresentationFormat>On-screen Show (4:3)</PresentationFormat>
  <Paragraphs>81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Status of test kit 12 May 2015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AMS H35 preparation and progress</dc:title>
  <dc:creator>Jaya John John</dc:creator>
  <cp:lastModifiedBy>Jaya John John</cp:lastModifiedBy>
  <cp:revision>141</cp:revision>
  <dcterms:created xsi:type="dcterms:W3CDTF">2014-09-18T13:48:06Z</dcterms:created>
  <dcterms:modified xsi:type="dcterms:W3CDTF">2015-05-12T15:14:11Z</dcterms:modified>
</cp:coreProperties>
</file>