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4" r:id="rId3"/>
    <p:sldId id="277" r:id="rId4"/>
    <p:sldId id="280" r:id="rId5"/>
    <p:sldId id="278" r:id="rId6"/>
    <p:sldId id="27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850" y="-10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26/05/2015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26/05/2015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26/05/2015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26/05/2015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26/05/2015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26/05/2015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26/05/2015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26/05/2015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26/05/2015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26/05/2015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26/05/2015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39D44-640E-4779-B4EB-FFF39EDF2B26}" type="datetimeFigureOut">
              <a:rPr lang="en-GB" smtClean="0"/>
              <a:t>26/05/2015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Status of test kit</a:t>
            </a:r>
            <a:br>
              <a:rPr lang="en-GB" dirty="0" smtClean="0"/>
            </a:br>
            <a:r>
              <a:rPr lang="en-GB" sz="3200" dirty="0" smtClean="0"/>
              <a:t>26 May </a:t>
            </a:r>
            <a:r>
              <a:rPr lang="en-GB" sz="3200" dirty="0" smtClean="0"/>
              <a:t>2015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4772744"/>
            <a:ext cx="7632848" cy="1752600"/>
          </a:xfrm>
        </p:spPr>
        <p:txBody>
          <a:bodyPr/>
          <a:lstStyle/>
          <a:p>
            <a:r>
              <a:rPr lang="en-GB" dirty="0" smtClean="0"/>
              <a:t>J. J. John</a:t>
            </a:r>
            <a:br>
              <a:rPr lang="en-GB" dirty="0" smtClean="0"/>
            </a:br>
            <a:r>
              <a:rPr lang="en-GB" dirty="0" smtClean="0"/>
              <a:t>with help from many others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77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8646" y="872716"/>
            <a:ext cx="877758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00FF"/>
                </a:solidFill>
              </a:rPr>
              <a:t>AMS-CHESS-1 daughterboard </a:t>
            </a:r>
            <a:endParaRPr lang="en-GB" sz="2800" b="1" dirty="0" smtClean="0">
              <a:solidFill>
                <a:srgbClr val="0000FF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Reviewed by e-mail – thank you to reviewers.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Board finalised at end of week before last.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Delayed with suppliers quoting – could only get 5-day turnaround.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O</a:t>
            </a:r>
            <a:r>
              <a:rPr lang="en-GB" sz="2000" dirty="0" smtClean="0"/>
              <a:t>rder placed on SSC system last Friday.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Waiting for confirmation, but we expect boards ~</a:t>
            </a:r>
            <a:r>
              <a:rPr lang="en-GB" sz="2000" dirty="0"/>
              <a:t>next </a:t>
            </a:r>
            <a:r>
              <a:rPr lang="en-GB" sz="2000" dirty="0" smtClean="0"/>
              <a:t>Wednesday-Thursday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Then will bond.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/>
              <a:t/>
            </a:r>
            <a:br>
              <a:rPr lang="en-GB" sz="2000" dirty="0"/>
            </a:br>
            <a:endParaRPr lang="en-GB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42.9mm </a:t>
            </a:r>
            <a:r>
              <a:rPr lang="en-GB" sz="2000" dirty="0"/>
              <a:t>x </a:t>
            </a:r>
            <a:r>
              <a:rPr lang="en-GB" sz="2000" dirty="0" smtClean="0"/>
              <a:t>43.2mm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Large pads added to help </a:t>
            </a:r>
            <a:br>
              <a:rPr lang="en-GB" sz="2000" dirty="0" smtClean="0"/>
            </a:br>
            <a:r>
              <a:rPr lang="en-GB" sz="2000" dirty="0" smtClean="0"/>
              <a:t>with passive pixel testing</a:t>
            </a:r>
            <a:br>
              <a:rPr lang="en-GB" sz="2000" dirty="0" smtClean="0"/>
            </a:br>
            <a:r>
              <a:rPr lang="en-GB" sz="2000" dirty="0" smtClean="0"/>
              <a:t>including edge TCT pixels.</a:t>
            </a:r>
            <a:endParaRPr lang="en-GB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/>
              <a:t>CHESS-1 hardware design</a:t>
            </a:r>
            <a:endParaRPr lang="en-GB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960948"/>
            <a:ext cx="4824536" cy="3738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704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8646" y="872716"/>
            <a:ext cx="8777586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0000FF"/>
                </a:solidFill>
              </a:rPr>
              <a:t>TJ-CHESS-1 </a:t>
            </a:r>
            <a:r>
              <a:rPr lang="en-GB" sz="2800" b="1" dirty="0" err="1" smtClean="0">
                <a:solidFill>
                  <a:srgbClr val="0000FF"/>
                </a:solidFill>
              </a:rPr>
              <a:t>PonP</a:t>
            </a:r>
            <a:r>
              <a:rPr lang="en-GB" sz="2800" b="1" dirty="0" smtClean="0">
                <a:solidFill>
                  <a:srgbClr val="0000FF"/>
                </a:solidFill>
              </a:rPr>
              <a:t> daughterboard </a:t>
            </a:r>
            <a:endParaRPr lang="en-GB" sz="2800" b="1" dirty="0">
              <a:solidFill>
                <a:srgbClr val="0000FF"/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err="1" smtClean="0"/>
              <a:t>PonP</a:t>
            </a:r>
            <a:r>
              <a:rPr lang="en-GB" sz="2000" dirty="0" smtClean="0"/>
              <a:t> footprint revised, as outlined at last meeting.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Iterated with Paul Booker </a:t>
            </a:r>
            <a:r>
              <a:rPr lang="en-GB" sz="2000" dirty="0"/>
              <a:t>(wire-bonding expert at RAL</a:t>
            </a:r>
            <a:r>
              <a:rPr lang="en-GB" sz="2000" dirty="0" smtClean="0"/>
              <a:t>) to ensure bondable and </a:t>
            </a:r>
            <a:r>
              <a:rPr lang="en-GB" sz="2000" dirty="0" err="1" smtClean="0"/>
              <a:t>trackable</a:t>
            </a:r>
            <a:r>
              <a:rPr lang="en-GB" sz="2000" dirty="0" smtClean="0"/>
              <a:t>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Schematics updated.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Layout in progress – “hard part” done and pushing to finish this week.</a:t>
            </a:r>
            <a:endParaRPr lang="en-GB" sz="2000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/>
              <a:t>CHESS-1 hardware design</a:t>
            </a:r>
            <a:endParaRPr lang="en-GB" sz="3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140968"/>
            <a:ext cx="5004556" cy="3479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021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err="1" smtClean="0"/>
              <a:t>PonP</a:t>
            </a:r>
            <a:r>
              <a:rPr lang="en-GB" sz="3600" dirty="0" smtClean="0"/>
              <a:t> updated footprint</a:t>
            </a:r>
            <a:endParaRPr lang="en-GB" sz="36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70324"/>
            <a:ext cx="8316416" cy="523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820373" y="1448779"/>
            <a:ext cx="141502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dirty="0" smtClean="0">
                <a:solidFill>
                  <a:schemeClr val="bg1"/>
                </a:solidFill>
              </a:rPr>
              <a:t>Output pads for 3 device groups</a:t>
            </a:r>
            <a:endParaRPr lang="en-GB" sz="2000" dirty="0" smtClean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3870" y="3537012"/>
            <a:ext cx="14150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GB" sz="2000" dirty="0" smtClean="0">
                <a:solidFill>
                  <a:schemeClr val="bg1"/>
                </a:solidFill>
              </a:rPr>
              <a:t>Digital </a:t>
            </a:r>
            <a:r>
              <a:rPr lang="en-GB" sz="2000" dirty="0" smtClean="0">
                <a:solidFill>
                  <a:schemeClr val="bg1"/>
                </a:solidFill>
              </a:rPr>
              <a:t>reset</a:t>
            </a:r>
            <a:endParaRPr lang="en-GB" sz="2000" dirty="0" smtClean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81736" y="4977172"/>
            <a:ext cx="14150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GB" sz="2000" dirty="0" smtClean="0">
                <a:solidFill>
                  <a:schemeClr val="bg1"/>
                </a:solidFill>
              </a:rPr>
              <a:t>Digital </a:t>
            </a:r>
            <a:r>
              <a:rPr lang="en-GB" sz="2000" dirty="0" smtClean="0">
                <a:solidFill>
                  <a:schemeClr val="bg1"/>
                </a:solidFill>
              </a:rPr>
              <a:t>reset</a:t>
            </a:r>
            <a:endParaRPr lang="en-GB" sz="2000" dirty="0" smtClean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12160" y="5272462"/>
            <a:ext cx="141502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>
                <a:solidFill>
                  <a:schemeClr val="bg1"/>
                </a:solidFill>
              </a:rPr>
              <a:t>Bias, </a:t>
            </a:r>
            <a:r>
              <a:rPr lang="en-GB" sz="2000" dirty="0" err="1" smtClean="0">
                <a:solidFill>
                  <a:schemeClr val="bg1"/>
                </a:solidFill>
              </a:rPr>
              <a:t>Gnd</a:t>
            </a:r>
            <a:r>
              <a:rPr lang="en-GB" sz="2000" dirty="0" smtClean="0">
                <a:solidFill>
                  <a:schemeClr val="bg1"/>
                </a:solidFill>
              </a:rPr>
              <a:t>,</a:t>
            </a:r>
          </a:p>
          <a:p>
            <a:pPr>
              <a:spcAft>
                <a:spcPts val="600"/>
              </a:spcAft>
            </a:pPr>
            <a:r>
              <a:rPr lang="en-GB" sz="2000" dirty="0" smtClean="0">
                <a:solidFill>
                  <a:schemeClr val="bg1"/>
                </a:solidFill>
              </a:rPr>
              <a:t>Power</a:t>
            </a:r>
            <a:endParaRPr lang="en-GB" sz="2000" dirty="0" smtClean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20673" y="1492042"/>
            <a:ext cx="10315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dirty="0" smtClean="0">
                <a:solidFill>
                  <a:schemeClr val="bg1"/>
                </a:solidFill>
              </a:rPr>
              <a:t>Passive </a:t>
            </a:r>
            <a:r>
              <a:rPr lang="en-GB" sz="2000" dirty="0" smtClean="0">
                <a:solidFill>
                  <a:schemeClr val="bg1"/>
                </a:solidFill>
              </a:rPr>
              <a:t>pixels</a:t>
            </a:r>
            <a:endParaRPr lang="en-GB" sz="2000" dirty="0" smtClean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35696" y="4941168"/>
            <a:ext cx="141502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>
                <a:solidFill>
                  <a:schemeClr val="bg1"/>
                </a:solidFill>
              </a:rPr>
              <a:t>Bias, </a:t>
            </a:r>
            <a:r>
              <a:rPr lang="en-GB" sz="2000" dirty="0" err="1" smtClean="0">
                <a:solidFill>
                  <a:schemeClr val="bg1"/>
                </a:solidFill>
              </a:rPr>
              <a:t>Gnd</a:t>
            </a:r>
            <a:r>
              <a:rPr lang="en-GB" sz="2000" dirty="0" smtClean="0">
                <a:solidFill>
                  <a:schemeClr val="bg1"/>
                </a:solidFill>
              </a:rPr>
              <a:t>,</a:t>
            </a:r>
          </a:p>
          <a:p>
            <a:pPr>
              <a:spcAft>
                <a:spcPts val="600"/>
              </a:spcAft>
            </a:pPr>
            <a:r>
              <a:rPr lang="en-GB" sz="2000" dirty="0" smtClean="0">
                <a:solidFill>
                  <a:schemeClr val="bg1"/>
                </a:solidFill>
              </a:rPr>
              <a:t>Power</a:t>
            </a:r>
            <a:endParaRPr lang="en-GB" sz="2000" dirty="0" smtClean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333442" y="3789536"/>
            <a:ext cx="141502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>
                <a:solidFill>
                  <a:schemeClr val="bg1"/>
                </a:solidFill>
              </a:rPr>
              <a:t>Output pads for 3 device groups</a:t>
            </a:r>
            <a:endParaRPr lang="en-GB" sz="2000" dirty="0" smtClean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333442" y="2721114"/>
            <a:ext cx="14150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>
                <a:solidFill>
                  <a:schemeClr val="bg1"/>
                </a:solidFill>
              </a:rPr>
              <a:t>Pads for amplifiers</a:t>
            </a:r>
            <a:endParaRPr lang="en-GB" sz="2000" dirty="0" smtClean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16889" y="3802798"/>
            <a:ext cx="14150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dirty="0" err="1" smtClean="0">
                <a:solidFill>
                  <a:srgbClr val="0000FF"/>
                </a:solidFill>
              </a:rPr>
              <a:t>PonP</a:t>
            </a:r>
            <a:r>
              <a:rPr lang="en-GB" sz="2000" dirty="0" smtClean="0">
                <a:solidFill>
                  <a:srgbClr val="0000FF"/>
                </a:solidFill>
              </a:rPr>
              <a:t> chip pad</a:t>
            </a:r>
            <a:endParaRPr lang="en-GB" sz="2000" dirty="0" smtClean="0">
              <a:solidFill>
                <a:srgbClr val="0000FF"/>
              </a:solidFill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3269793" y="2909558"/>
            <a:ext cx="288032" cy="815898"/>
          </a:xfrm>
          <a:prstGeom prst="straightConnector1">
            <a:avLst/>
          </a:prstGeom>
          <a:ln w="38100">
            <a:solidFill>
              <a:schemeClr val="bg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379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8646" y="872716"/>
            <a:ext cx="877758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0000FF"/>
                </a:solidFill>
              </a:rPr>
              <a:t>Motherboard</a:t>
            </a:r>
            <a:endParaRPr lang="en-GB" sz="2800" b="1" dirty="0">
              <a:solidFill>
                <a:srgbClr val="0000FF"/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Schematics: doing final checks and updates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/>
              <a:t>E</a:t>
            </a:r>
            <a:r>
              <a:rPr lang="en-GB" sz="2000" dirty="0" smtClean="0"/>
              <a:t>xpected to complet</a:t>
            </a:r>
            <a:r>
              <a:rPr lang="en-GB" sz="2000" dirty="0" smtClean="0"/>
              <a:t>e Thursday.</a:t>
            </a:r>
            <a:endParaRPr lang="en-GB" sz="2000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Then layout ~1 week, manufacturing boards ~1 week, assembly ~1 week.</a:t>
            </a:r>
            <a:endParaRPr lang="en-GB" sz="2000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/>
              <a:t>CHESS-1 hardware design</a:t>
            </a:r>
            <a:endParaRPr lang="en-GB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5628" y="2794257"/>
            <a:ext cx="4974844" cy="3875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588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8646" y="872716"/>
            <a:ext cx="8777586" cy="3031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0000FF"/>
                </a:solidFill>
              </a:rPr>
              <a:t>Need to plan quantities.</a:t>
            </a:r>
            <a:br>
              <a:rPr lang="en-GB" sz="2800" b="1" dirty="0" smtClean="0">
                <a:solidFill>
                  <a:srgbClr val="0000FF"/>
                </a:solidFill>
              </a:rPr>
            </a:br>
            <a:endParaRPr lang="en-GB" sz="2800" b="1" dirty="0">
              <a:solidFill>
                <a:srgbClr val="0000FF"/>
              </a:solidFill>
            </a:endParaRPr>
          </a:p>
          <a:p>
            <a:pPr>
              <a:spcAft>
                <a:spcPts val="600"/>
              </a:spcAft>
            </a:pPr>
            <a:r>
              <a:rPr lang="en-GB" sz="2800" b="1" dirty="0">
                <a:solidFill>
                  <a:srgbClr val="0000FF"/>
                </a:solidFill>
              </a:rPr>
              <a:t>Could institutes please let me know:</a:t>
            </a:r>
            <a:r>
              <a:rPr lang="en-GB" sz="2000" dirty="0" smtClean="0"/>
              <a:t/>
            </a:r>
            <a:br>
              <a:rPr lang="en-GB" sz="2000" dirty="0" smtClean="0"/>
            </a:br>
            <a:endParaRPr lang="en-GB" sz="2000" dirty="0" smtClean="0"/>
          </a:p>
          <a:p>
            <a:pPr marL="914400" lvl="1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400" dirty="0" smtClean="0"/>
              <a:t>Your needs for CHESS motherboards</a:t>
            </a:r>
          </a:p>
          <a:p>
            <a:pPr marL="914400" lvl="1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400" dirty="0" smtClean="0"/>
              <a:t>Do you plan to test AMS-CHESS-1?</a:t>
            </a:r>
          </a:p>
          <a:p>
            <a:pPr marL="914400" lvl="1" indent="-457200">
              <a:spcAft>
                <a:spcPts val="600"/>
              </a:spcAft>
              <a:buFont typeface="+mj-lt"/>
              <a:buAutoNum type="arabicPeriod"/>
            </a:pPr>
            <a:r>
              <a:rPr lang="en-GB" sz="2400" dirty="0" smtClean="0"/>
              <a:t>Do you plan to test TJ-CHESS-1?</a:t>
            </a:r>
            <a:endParaRPr lang="en-GB" sz="2400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/>
              <a:t>Hardware needed by groups?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20959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1777</TotalTime>
  <Words>197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Status of test kit 26 May 2015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AMS H35 preparation and progress</dc:title>
  <dc:creator>Jaya John John</dc:creator>
  <cp:lastModifiedBy>Jaya John John</cp:lastModifiedBy>
  <cp:revision>148</cp:revision>
  <dcterms:created xsi:type="dcterms:W3CDTF">2014-09-18T13:48:06Z</dcterms:created>
  <dcterms:modified xsi:type="dcterms:W3CDTF">2015-05-26T15:36:54Z</dcterms:modified>
</cp:coreProperties>
</file>