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610C-18EB-43F8-A25D-FC2CE94ADBE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E94B-E684-40C7-A256-20A87BBF31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D5C-4A2E-4F40-9B46-67FD7EBA2774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0369-3E9D-4C16-9B6E-B79F6201F938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BC93-77AF-4E38-A3C1-E6940A0D9752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0B64-F181-4DA5-87D9-31C209A1C81B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B4F2-76CE-4089-BE2A-79DA7E1D627B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9B3-65EB-4778-A87F-07F62FBD5B78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253-A2A0-4169-8E41-EF90F9CEFC60}" type="datetime1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CD9C-ED02-4F12-8957-03A6B6BE4692}" type="datetime1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52E4-115B-4A26-AC6C-8237F57971CA}" type="datetime1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62715" y="6356350"/>
            <a:ext cx="5156791" cy="365125"/>
          </a:xfrm>
        </p:spPr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153D-A91A-49F3-993F-5CB119267F68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25D5-7BC3-45C2-8531-F6C4BC64B3A6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A8D9-24AD-4906-8D64-3628619964F6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1A69-4D55-4BBF-B141-1021765D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51009" y="1234440"/>
          <a:ext cx="5441981" cy="4389120"/>
        </p:xfrm>
        <a:graphic>
          <a:graphicData uri="http://schemas.openxmlformats.org/drawingml/2006/table">
            <a:tbl>
              <a:tblPr/>
              <a:tblGrid>
                <a:gridCol w="581010"/>
                <a:gridCol w="534382"/>
                <a:gridCol w="607391"/>
                <a:gridCol w="662609"/>
                <a:gridCol w="662609"/>
                <a:gridCol w="2393980"/>
              </a:tblGrid>
              <a:tr h="53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 #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Pixel width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Pixel length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Diode Area Fraction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Metal opening ratio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Extra circuitry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PPA01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13.0%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PPA02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50.4%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34.5%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PPA03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200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22.7%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PPA04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200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50.4%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44.0%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PPA05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27.4%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PPA06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50.4%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48.7%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PPA07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800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29.8%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PPA08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800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50.4%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51.0%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PPA09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100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13.0%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Special bond pads for E-TCT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PPA10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200µm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22.7%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Without contact ring around each pixel, but with contact ring around the entire array having a separate pad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PPA11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200µm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22.7%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With contact ring around each pixel that violates the design rules by having a symmetric width. NOTE this pixel was added twice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PPA12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45</a:t>
                      </a:r>
                      <a:r>
                        <a:rPr lang="en-US" sz="1200">
                          <a:latin typeface="Symbol"/>
                          <a:ea typeface="MS Mincho"/>
                          <a:cs typeface="Times New Roman"/>
                        </a:rPr>
                        <a:t>m</a:t>
                      </a:r>
                      <a:r>
                        <a:rPr lang="en-US" sz="1200">
                          <a:latin typeface="Times New Roman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200µm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30%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22.7%</a:t>
                      </a:r>
                      <a:endParaRPr lang="en-U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With contact ring around each pixel that violates the design rules by having a symmetric width. NOTE this pixel was added twice</a:t>
                      </a:r>
                      <a:endParaRPr lang="en-U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063" y="410966"/>
            <a:ext cx="302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pixel arrays on CHESS1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ATLAS\HVCMOS\ChESS\CVIV\CHESS_passive-pixels-lab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810" y="246578"/>
            <a:ext cx="5000617" cy="634598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873" y="130102"/>
            <a:ext cx="5075140" cy="32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678" y="3391786"/>
            <a:ext cx="5070836" cy="32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17693"/>
            <a:ext cx="364029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Annealed for 80 min at 60 C</a:t>
            </a:r>
            <a:r>
              <a:rPr lang="sl-SI" sz="1600" dirty="0" smtClean="0"/>
              <a:t>,</a:t>
            </a:r>
            <a:endParaRPr lang="en-US" sz="1600" dirty="0" smtClean="0"/>
          </a:p>
          <a:p>
            <a:r>
              <a:rPr lang="en-US" sz="1600" dirty="0" smtClean="0"/>
              <a:t>Only signal pad connected</a:t>
            </a:r>
          </a:p>
          <a:p>
            <a:endParaRPr lang="en-US" sz="1600" dirty="0" smtClean="0"/>
          </a:p>
          <a:p>
            <a:r>
              <a:rPr lang="en-US" sz="1600" dirty="0" smtClean="0"/>
              <a:t>Diode area fraction 30%:</a:t>
            </a:r>
          </a:p>
          <a:p>
            <a:r>
              <a:rPr lang="en-US" sz="1600" dirty="0" smtClean="0"/>
              <a:t>PA1, PA3, PA5, PA7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 smtClean="0"/>
              <a:t>Breakdown (start of fast current</a:t>
            </a:r>
          </a:p>
          <a:p>
            <a:r>
              <a:rPr lang="en-US" sz="1600" dirty="0" smtClean="0"/>
              <a:t>    increase)  at ~ 180 V</a:t>
            </a:r>
          </a:p>
          <a:p>
            <a:endParaRPr lang="en-US" sz="1600" dirty="0" smtClean="0"/>
          </a:p>
          <a:p>
            <a:r>
              <a:rPr lang="en-US" sz="1600" dirty="0" smtClean="0"/>
              <a:t>Diode area fraction 50.4%</a:t>
            </a:r>
          </a:p>
          <a:p>
            <a:r>
              <a:rPr lang="en-US" sz="1600" dirty="0" smtClean="0"/>
              <a:t>PA2, PA4, PA6, PA8</a:t>
            </a:r>
          </a:p>
          <a:p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breakdown  at ~ 130 to 150 V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à"/>
            </a:pPr>
            <a:r>
              <a:rPr lang="en-US" sz="1600" dirty="0" smtClean="0"/>
              <a:t>breakdown voltage drops  </a:t>
            </a:r>
          </a:p>
          <a:p>
            <a:r>
              <a:rPr lang="en-US" sz="1600" dirty="0" smtClean="0"/>
              <a:t>    slightly with device number (size)</a:t>
            </a:r>
            <a:endParaRPr lang="sl-SI" sz="1600" dirty="0" smtClean="0"/>
          </a:p>
          <a:p>
            <a:r>
              <a:rPr lang="sl-SI" sz="1600" dirty="0">
                <a:sym typeface="Wingdings" pitchFamily="2" charset="2"/>
              </a:rPr>
              <a:t> </a:t>
            </a:r>
            <a:r>
              <a:rPr lang="sl-SI" sz="1600" dirty="0" smtClean="0">
                <a:sym typeface="Wingdings" pitchFamily="2" charset="2"/>
              </a:rPr>
              <a:t>   (</a:t>
            </a:r>
            <a:r>
              <a:rPr lang="sl-SI" sz="1600" dirty="0">
                <a:sym typeface="Wingdings" pitchFamily="2" charset="2"/>
              </a:rPr>
              <a:t>l</a:t>
            </a:r>
            <a:r>
              <a:rPr lang="en-US" sz="1600" dirty="0" err="1" smtClean="0">
                <a:sym typeface="Wingdings" pitchFamily="2" charset="2"/>
              </a:rPr>
              <a:t>arge</a:t>
            </a:r>
            <a:r>
              <a:rPr lang="en-US" sz="1600" dirty="0" smtClean="0">
                <a:sym typeface="Wingdings" pitchFamily="2" charset="2"/>
              </a:rPr>
              <a:t> passive array:</a:t>
            </a:r>
          </a:p>
          <a:p>
            <a:r>
              <a:rPr lang="en-US" sz="1600" dirty="0" smtClean="0">
                <a:sym typeface="Wingdings" pitchFamily="2" charset="2"/>
              </a:rPr>
              <a:t>     breakdown at ~ </a:t>
            </a:r>
            <a:r>
              <a:rPr lang="sl-SI" sz="1600" dirty="0" smtClean="0">
                <a:sym typeface="Wingdings" pitchFamily="2" charset="2"/>
              </a:rPr>
              <a:t>8</a:t>
            </a:r>
            <a:r>
              <a:rPr lang="en-US" sz="1600" dirty="0" smtClean="0">
                <a:sym typeface="Wingdings" pitchFamily="2" charset="2"/>
              </a:rPr>
              <a:t>0 V after 5e15</a:t>
            </a:r>
            <a:r>
              <a:rPr lang="sl-SI" sz="1600" dirty="0">
                <a:sym typeface="Wingdings" pitchFamily="2" charset="2"/>
              </a:rPr>
              <a:t>)</a:t>
            </a:r>
            <a:endParaRPr lang="en-US" sz="1600" dirty="0" smtClean="0"/>
          </a:p>
          <a:p>
            <a:endParaRPr lang="en-US" sz="1600" dirty="0" smtClean="0"/>
          </a:p>
          <a:p>
            <a:pPr>
              <a:buFont typeface="Wingdings" pitchFamily="2" charset="2"/>
              <a:buChar char="à"/>
            </a:pPr>
            <a:r>
              <a:rPr lang="en-US" sz="1600" dirty="0" smtClean="0">
                <a:sym typeface="Wingdings" pitchFamily="2" charset="2"/>
              </a:rPr>
              <a:t>smaller current for same device</a:t>
            </a:r>
          </a:p>
          <a:p>
            <a:r>
              <a:rPr lang="en-US" sz="1600" dirty="0" smtClean="0">
                <a:sym typeface="Wingdings" pitchFamily="2" charset="2"/>
              </a:rPr>
              <a:t>    at 5e15 than at 2e15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</a:t>
            </a:r>
            <a:r>
              <a:rPr lang="en-US" sz="1600" dirty="0" smtClean="0">
                <a:sym typeface="Wingdings" pitchFamily="2" charset="2"/>
              </a:rPr>
              <a:t> smaller depleted volume at </a:t>
            </a:r>
          </a:p>
          <a:p>
            <a:r>
              <a:rPr lang="en-US" sz="1600" dirty="0" smtClean="0">
                <a:sym typeface="Wingdings" pitchFamily="2" charset="2"/>
              </a:rPr>
              <a:t>          same bias voltage because</a:t>
            </a:r>
          </a:p>
          <a:p>
            <a:r>
              <a:rPr lang="en-US" sz="1600" dirty="0" smtClean="0">
                <a:sym typeface="Wingdings" pitchFamily="2" charset="2"/>
              </a:rPr>
              <a:t>          of higher </a:t>
            </a:r>
            <a:r>
              <a:rPr lang="en-US" sz="1600" i="1" dirty="0" smtClean="0">
                <a:sym typeface="Wingdings" pitchFamily="2" charset="2"/>
              </a:rPr>
              <a:t>N</a:t>
            </a:r>
            <a:r>
              <a:rPr lang="en-US" sz="1600" i="1" baseline="-25000" dirty="0" smtClean="0">
                <a:sym typeface="Wingdings" pitchFamily="2" charset="2"/>
              </a:rPr>
              <a:t>eff</a:t>
            </a:r>
          </a:p>
          <a:p>
            <a:r>
              <a:rPr lang="en-US" sz="1600" dirty="0" smtClean="0">
                <a:sym typeface="Wingdings" pitchFamily="2" charset="2"/>
              </a:rPr>
              <a:t>          and  voltage drop on highly resistive</a:t>
            </a:r>
          </a:p>
          <a:p>
            <a:r>
              <a:rPr lang="en-US" sz="1600" dirty="0" smtClean="0">
                <a:sym typeface="Wingdings" pitchFamily="2" charset="2"/>
              </a:rPr>
              <a:t>          substrate?</a:t>
            </a:r>
          </a:p>
          <a:p>
            <a:r>
              <a:rPr lang="en-US" sz="1600" dirty="0" smtClean="0">
                <a:sym typeface="Wingdings" pitchFamily="2" charset="2"/>
              </a:rPr>
              <a:t>         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503349"/>
            <a:ext cx="5550196" cy="395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9850" y="4614530"/>
            <a:ext cx="719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Naively, if </a:t>
            </a:r>
            <a:r>
              <a:rPr lang="en-US" dirty="0" smtClean="0"/>
              <a:t>only depletion depth is taken into account, </a:t>
            </a:r>
          </a:p>
          <a:p>
            <a:r>
              <a:rPr lang="en-US" dirty="0" smtClean="0"/>
              <a:t>(and if there are no initial acceptors) current should increase with </a:t>
            </a:r>
            <a:r>
              <a:rPr lang="en-US" dirty="0" err="1" smtClean="0"/>
              <a:t>fluence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51814" y="5262563"/>
          <a:ext cx="3283836" cy="761042"/>
        </p:xfrm>
        <a:graphic>
          <a:graphicData uri="http://schemas.openxmlformats.org/presentationml/2006/ole">
            <p:oleObj spid="_x0000_s16387" name="Enačba" r:id="rId4" imgW="2082600" imgH="4824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1A69-4D55-4BBF-B141-1021765DA4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JSI, Ljubljana,  Strips CMOS regular meeting,  9.6.2015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381</Words>
  <Application>Microsoft Office PowerPoint</Application>
  <PresentationFormat>On-screen Show (4:3)</PresentationFormat>
  <Paragraphs>106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Enačba</vt:lpstr>
      <vt:lpstr>Slide 1</vt:lpstr>
      <vt:lpstr>Slide 2</vt:lpstr>
      <vt:lpstr>Slide 3</vt:lpstr>
      <vt:lpstr>Slide 4</vt:lpstr>
    </vt:vector>
  </TitlesOfParts>
  <Company>IJS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mandic</cp:lastModifiedBy>
  <cp:revision>8</cp:revision>
  <dcterms:created xsi:type="dcterms:W3CDTF">2015-06-09T11:51:56Z</dcterms:created>
  <dcterms:modified xsi:type="dcterms:W3CDTF">2015-06-09T14:12:12Z</dcterms:modified>
</cp:coreProperties>
</file>