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73" r:id="rId2"/>
    <p:sldId id="281" r:id="rId3"/>
    <p:sldId id="274" r:id="rId4"/>
    <p:sldId id="277" r:id="rId5"/>
    <p:sldId id="282" r:id="rId6"/>
    <p:sldId id="278" r:id="rId7"/>
    <p:sldId id="27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930" y="-7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903FF-7B7F-4650-B377-95B9BB904032}" type="datetimeFigureOut">
              <a:rPr lang="en-GB" smtClean="0"/>
              <a:t>09/06/2015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999C9-70B1-4FD2-959B-375AE71F5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307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999C9-70B1-4FD2-959B-375AE71F587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874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73028-959A-4921-BF38-BD2DB0D51296}" type="datetime1">
              <a:rPr lang="en-GB" smtClean="0"/>
              <a:t>09/06/2015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124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51D4-5E23-4633-A92B-EEE476AC51E4}" type="datetime1">
              <a:rPr lang="en-GB" smtClean="0"/>
              <a:t>09/06/2015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638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1C3C-0E3B-4B00-AC33-FF515A78F85F}" type="datetime1">
              <a:rPr lang="en-GB" smtClean="0"/>
              <a:t>09/06/2015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019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64A98-9F44-4B53-A8B2-00E249F48934}" type="datetime1">
              <a:rPr lang="en-GB" smtClean="0"/>
              <a:t>09/06/2015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292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BFAD-CF8F-4BA1-8E34-5F0B756DA439}" type="datetime1">
              <a:rPr lang="en-GB" smtClean="0"/>
              <a:t>09/06/2015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587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356EF-8D88-4B53-9C34-08A513CE2BC7}" type="datetime1">
              <a:rPr lang="en-GB" smtClean="0"/>
              <a:t>09/06/2015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597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B97A-334F-47BC-99FA-08B840CB3CD0}" type="datetime1">
              <a:rPr lang="en-GB" smtClean="0"/>
              <a:t>09/06/2015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7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7C54-E519-49C6-A0EC-B11C32288A8D}" type="datetime1">
              <a:rPr lang="en-GB" smtClean="0"/>
              <a:t>09/06/2015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451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9EFA-E68E-42B5-A197-AC116B6FB4C8}" type="datetime1">
              <a:rPr lang="en-GB" smtClean="0"/>
              <a:t>09/06/2015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11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C2D4-1065-465C-A239-A454E30F645F}" type="datetime1">
              <a:rPr lang="en-GB" smtClean="0"/>
              <a:t>09/06/2015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263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8BB1-4107-44E1-BCF8-2D19052B92A9}" type="datetime1">
              <a:rPr lang="en-GB" smtClean="0"/>
              <a:t>09/06/2015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645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36746-23CB-40B1-956A-853C0264A71A}" type="datetime1">
              <a:rPr lang="en-GB" smtClean="0"/>
              <a:t>09/06/2015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570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Status of test kit</a:t>
            </a:r>
            <a:br>
              <a:rPr lang="en-GB" dirty="0" smtClean="0"/>
            </a:br>
            <a:r>
              <a:rPr lang="en-GB" sz="3200" dirty="0" smtClean="0"/>
              <a:t>9 June 2015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4772744"/>
            <a:ext cx="7632848" cy="1752600"/>
          </a:xfrm>
        </p:spPr>
        <p:txBody>
          <a:bodyPr/>
          <a:lstStyle/>
          <a:p>
            <a:r>
              <a:rPr lang="en-GB" dirty="0" smtClean="0"/>
              <a:t>J. J. John</a:t>
            </a:r>
            <a:br>
              <a:rPr lang="en-GB" dirty="0" smtClean="0"/>
            </a:br>
            <a:r>
              <a:rPr lang="en-GB" dirty="0" smtClean="0"/>
              <a:t>with help from many </a:t>
            </a:r>
            <a:r>
              <a:rPr lang="en-GB" dirty="0" smtClean="0"/>
              <a:t>colleagues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77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8646" y="872716"/>
            <a:ext cx="87775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00FF"/>
                </a:solidFill>
              </a:rPr>
              <a:t>Higher voltage rated capacitors</a:t>
            </a:r>
            <a:endParaRPr lang="en-GB" sz="2800" b="1" dirty="0" smtClean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We have revised the HV capacitors to 250V rating. Conservatively this allows testing at -120V bias. </a:t>
            </a: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This changes the main capacitor from 100µF to 2.2</a:t>
            </a:r>
            <a:r>
              <a:rPr lang="en-GB" sz="2000" dirty="0"/>
              <a:t>µF</a:t>
            </a: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If you have an HVStripV1 motherboard and would like to modify your capacitors, let me know (can send you some capacitors or the order details).</a:t>
            </a:r>
            <a:endParaRPr lang="en-GB" sz="2000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HVStripV1 update</a:t>
            </a:r>
            <a:endParaRPr lang="en-GB" sz="3600" dirty="0"/>
          </a:p>
        </p:txBody>
      </p:sp>
      <p:pic>
        <p:nvPicPr>
          <p:cNvPr id="3075" name="Picture 3" descr="H:\_SLHC\CMOS\_HVStripV1\photos\HV capacitors to change, HVStripV1 motherboard (smaller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3275666"/>
            <a:ext cx="3196151" cy="333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539830" y="2826060"/>
            <a:ext cx="3388654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 smtClean="0">
                <a:solidFill>
                  <a:srgbClr val="0000FF"/>
                </a:solidFill>
              </a:rPr>
              <a:t>Modified motherboard (bottom)</a:t>
            </a:r>
            <a:endParaRPr lang="en-GB" sz="32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8646" y="3059832"/>
            <a:ext cx="479939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00FF"/>
                </a:solidFill>
              </a:rPr>
              <a:t>Distribution</a:t>
            </a:r>
            <a:endParaRPr lang="en-GB" sz="2800" b="1" dirty="0" smtClean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This got slowed down due to repairs and testing following irradiation.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For any institute that would still like to receive an HVStripV1 motherboard and daughterboard, please let me know so I can arrange that.</a:t>
            </a:r>
            <a:endParaRPr lang="en-GB" sz="2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6484255"/>
            <a:ext cx="684076" cy="365125"/>
          </a:xfrm>
        </p:spPr>
        <p:txBody>
          <a:bodyPr/>
          <a:lstStyle/>
          <a:p>
            <a:fld id="{7F2886EE-AD67-426B-9E40-D4D67DDB6EF0}" type="slidenum">
              <a:rPr lang="en-GB" sz="1800" smtClean="0">
                <a:solidFill>
                  <a:schemeClr val="tx1"/>
                </a:solidFill>
              </a:rPr>
              <a:t>2</a:t>
            </a:fld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85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8646" y="872716"/>
            <a:ext cx="87775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Received boards 5 June in the end.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Next step = bonding at RAL and SCIPP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/>
            </a:r>
            <a:br>
              <a:rPr lang="en-GB" sz="2000" dirty="0"/>
            </a:b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AMS-CHESS-1 daughterboard</a:t>
            </a:r>
            <a:endParaRPr lang="en-GB" sz="3600" dirty="0"/>
          </a:p>
        </p:txBody>
      </p:sp>
      <p:pic>
        <p:nvPicPr>
          <p:cNvPr id="2050" name="Picture 2" descr="H:\_SLHC\CMOS\_CHESS\test boards\photos\AMS-CHESS-1 DB\AMS-CHESS-1 daughterboard in panel_crop_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52" y="980728"/>
            <a:ext cx="3789276" cy="224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_SLHC\CMOS\_CHESS\test boards\photos\AMS-CHESS-1 DB\AMS-CHESS-1 daughterboard 1_crop_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338422"/>
            <a:ext cx="4254210" cy="424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:\_SLHC\CMOS\_CHESS\test boards\photos\AMS-CHESS-1 DB\AMS-CHESS-1 daughterboard in connector_crop_sm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00" y="3537012"/>
            <a:ext cx="3806528" cy="304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6484255"/>
            <a:ext cx="684076" cy="365125"/>
          </a:xfrm>
        </p:spPr>
        <p:txBody>
          <a:bodyPr/>
          <a:lstStyle/>
          <a:p>
            <a:fld id="{7F2886EE-AD67-426B-9E40-D4D67DDB6EF0}" type="slidenum">
              <a:rPr lang="en-GB" sz="1800" smtClean="0">
                <a:solidFill>
                  <a:schemeClr val="tx1"/>
                </a:solidFill>
              </a:rPr>
              <a:t>3</a:t>
            </a:fld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04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8646" y="872716"/>
            <a:ext cx="49434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Design completed last week.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Reviewed by e-mail this week </a:t>
            </a:r>
            <a:br>
              <a:rPr lang="en-GB" sz="2000" dirty="0" smtClean="0"/>
            </a:br>
            <a:r>
              <a:rPr lang="en-GB" sz="2000" dirty="0" smtClean="0"/>
              <a:t>– thank you to reviewers (Dipayan,</a:t>
            </a:r>
            <a:br>
              <a:rPr lang="en-GB" sz="2000" dirty="0" smtClean="0"/>
            </a:br>
            <a:r>
              <a:rPr lang="en-GB" sz="2000" dirty="0" smtClean="0"/>
              <a:t>Dima, Igor, Jens and Todd).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Doing final checks on </a:t>
            </a:r>
            <a:r>
              <a:rPr lang="en-GB" sz="2000" smtClean="0"/>
              <a:t>wire bonds now.</a:t>
            </a:r>
            <a:endParaRPr lang="en-GB" sz="20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Outcome = a few revisions agreed,</a:t>
            </a:r>
            <a:br>
              <a:rPr lang="en-GB" sz="2000" dirty="0" smtClean="0"/>
            </a:br>
            <a:r>
              <a:rPr lang="en-GB" sz="2000" dirty="0" smtClean="0"/>
              <a:t>~2 days of work.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Including wire bond checking, we </a:t>
            </a:r>
            <a:br>
              <a:rPr lang="en-GB" sz="2000" dirty="0" smtClean="0"/>
            </a:br>
            <a:r>
              <a:rPr lang="en-GB" sz="2000" dirty="0" smtClean="0"/>
              <a:t>should get this out for quoting </a:t>
            </a:r>
            <a:br>
              <a:rPr lang="en-GB" sz="2000" dirty="0" smtClean="0"/>
            </a:br>
            <a:r>
              <a:rPr lang="en-GB" sz="2000" dirty="0" smtClean="0"/>
              <a:t>Thursday-Friday, then will order </a:t>
            </a:r>
            <a:br>
              <a:rPr lang="en-GB" sz="2000" dirty="0" smtClean="0"/>
            </a:br>
            <a:r>
              <a:rPr lang="en-GB" sz="2000" dirty="0" smtClean="0"/>
              <a:t>(5 day turnaround).</a:t>
            </a:r>
            <a:endParaRPr lang="en-GB" sz="2000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TJ-CHESS-1 </a:t>
            </a:r>
            <a:r>
              <a:rPr lang="en-GB" sz="3600" dirty="0" err="1"/>
              <a:t>PonP</a:t>
            </a:r>
            <a:r>
              <a:rPr lang="en-GB" sz="3600" dirty="0"/>
              <a:t> daughterboard</a:t>
            </a:r>
            <a:endParaRPr lang="en-GB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2488102"/>
            <a:ext cx="4178876" cy="4130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6484255"/>
            <a:ext cx="684076" cy="365125"/>
          </a:xfrm>
        </p:spPr>
        <p:txBody>
          <a:bodyPr/>
          <a:lstStyle/>
          <a:p>
            <a:fld id="{7F2886EE-AD67-426B-9E40-D4D67DDB6EF0}" type="slidenum">
              <a:rPr lang="en-GB" sz="1800" smtClean="0">
                <a:solidFill>
                  <a:schemeClr val="tx1"/>
                </a:solidFill>
              </a:rPr>
              <a:t>4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119512" y="1745940"/>
            <a:ext cx="3388654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 err="1" smtClean="0">
                <a:solidFill>
                  <a:srgbClr val="0000FF"/>
                </a:solidFill>
              </a:rPr>
              <a:t>PonP</a:t>
            </a:r>
            <a:r>
              <a:rPr lang="en-GB" sz="2000" dirty="0" smtClean="0">
                <a:solidFill>
                  <a:srgbClr val="0000FF"/>
                </a:solidFill>
              </a:rPr>
              <a:t> design, as reviewed</a:t>
            </a:r>
          </a:p>
          <a:p>
            <a:r>
              <a:rPr lang="en-GB" sz="2000" dirty="0" smtClean="0">
                <a:solidFill>
                  <a:srgbClr val="0000FF"/>
                </a:solidFill>
              </a:rPr>
              <a:t>Same size as AMS-CHESS-1 d/b</a:t>
            </a:r>
            <a:endParaRPr lang="en-GB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21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8646" y="872716"/>
            <a:ext cx="839979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Design will follow on from </a:t>
            </a:r>
            <a:r>
              <a:rPr lang="en-GB" sz="2000" dirty="0" err="1" smtClean="0"/>
              <a:t>PonP</a:t>
            </a:r>
            <a:r>
              <a:rPr lang="en-GB" sz="2000" dirty="0" smtClean="0"/>
              <a:t> daughterboard, very similar.</a:t>
            </a:r>
            <a:br>
              <a:rPr lang="en-GB" sz="2000" dirty="0" smtClean="0"/>
            </a:br>
            <a:endParaRPr lang="en-GB" sz="20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Two aspects will need checking, compared to </a:t>
            </a:r>
            <a:r>
              <a:rPr lang="en-GB" sz="2000" dirty="0" err="1" smtClean="0"/>
              <a:t>PonP</a:t>
            </a:r>
            <a:r>
              <a:rPr lang="en-GB" sz="2000" dirty="0" smtClean="0"/>
              <a:t>:</a:t>
            </a:r>
            <a:br>
              <a:rPr lang="en-GB" sz="2000" dirty="0" smtClean="0"/>
            </a:br>
            <a:endParaRPr lang="en-GB" sz="2000" dirty="0" smtClean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Some wire-bonds will be longer than on </a:t>
            </a:r>
            <a:r>
              <a:rPr lang="en-GB" sz="2000" dirty="0" err="1" smtClean="0"/>
              <a:t>PonP</a:t>
            </a:r>
            <a:r>
              <a:rPr lang="en-GB" sz="2000" dirty="0" smtClean="0"/>
              <a:t>, as there are more output pads, so more signals to track out in between pads and chip.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We will draft this, then review with Paul Booker, Jens and Dipayan.</a:t>
            </a:r>
            <a:br>
              <a:rPr lang="en-GB" sz="2000" dirty="0" smtClean="0"/>
            </a:br>
            <a:endParaRPr lang="en-GB" sz="2000" dirty="0" smtClean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The </a:t>
            </a:r>
            <a:r>
              <a:rPr lang="en-GB" sz="2000" dirty="0" err="1" smtClean="0"/>
              <a:t>cutout</a:t>
            </a:r>
            <a:r>
              <a:rPr lang="en-GB" sz="2000" dirty="0" smtClean="0"/>
              <a:t> for edge TCT may be less straightforward.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I will draft the possibilities and review with Igor, Gregor and Richard P.</a:t>
            </a:r>
            <a:br>
              <a:rPr lang="en-GB" sz="2000" dirty="0" smtClean="0"/>
            </a:br>
            <a:endParaRPr lang="en-GB" sz="2000" dirty="0" smtClean="0"/>
          </a:p>
          <a:p>
            <a:pPr>
              <a:spcAft>
                <a:spcPts val="600"/>
              </a:spcAft>
            </a:pPr>
            <a:r>
              <a:rPr lang="en-GB" sz="2000" dirty="0" smtClean="0"/>
              <a:t>If anyone else is interested in these initial sketches, let me know. </a:t>
            </a:r>
            <a:endParaRPr lang="en-GB" sz="2000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TJ-CHESS-1 </a:t>
            </a:r>
            <a:r>
              <a:rPr lang="en-GB" sz="3600" dirty="0" err="1" smtClean="0"/>
              <a:t>PonN</a:t>
            </a:r>
            <a:r>
              <a:rPr lang="en-GB" sz="3600" dirty="0" smtClean="0"/>
              <a:t> </a:t>
            </a:r>
            <a:r>
              <a:rPr lang="en-GB" sz="3600" dirty="0"/>
              <a:t>daughterboard</a:t>
            </a:r>
            <a:endParaRPr lang="en-GB" sz="3600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6484255"/>
            <a:ext cx="684076" cy="365125"/>
          </a:xfrm>
        </p:spPr>
        <p:txBody>
          <a:bodyPr/>
          <a:lstStyle/>
          <a:p>
            <a:fld id="{7F2886EE-AD67-426B-9E40-D4D67DDB6EF0}" type="slidenum">
              <a:rPr lang="en-GB" sz="1800" smtClean="0">
                <a:solidFill>
                  <a:schemeClr val="tx1"/>
                </a:solidFill>
              </a:rPr>
              <a:t>5</a:t>
            </a:fld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5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8646" y="872716"/>
            <a:ext cx="877758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Schematics</a:t>
            </a:r>
            <a:r>
              <a:rPr lang="en-GB" sz="2000" dirty="0" smtClean="0"/>
              <a:t>: </a:t>
            </a:r>
            <a:r>
              <a:rPr lang="en-GB" sz="2000" dirty="0" smtClean="0"/>
              <a:t>finalising, expected </a:t>
            </a:r>
            <a:r>
              <a:rPr lang="en-GB" sz="2000" dirty="0" smtClean="0"/>
              <a:t>to complete Thursday.</a:t>
            </a:r>
            <a:endParaRPr lang="en-GB" sz="20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Then layout ~1 week, manufacturing boards ~1 week, assembly ~1 week</a:t>
            </a:r>
            <a:r>
              <a:rPr lang="en-GB" sz="2000" dirty="0" smtClean="0"/>
              <a:t>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DAQ: signal connections to Atlys DAQ reviewed with Matt Warren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CHESS-1 </a:t>
            </a:r>
            <a:r>
              <a:rPr lang="en-GB" sz="3600" dirty="0" smtClean="0"/>
              <a:t>motherboard</a:t>
            </a:r>
            <a:endParaRPr lang="en-GB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628" y="2794257"/>
            <a:ext cx="4974844" cy="3875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6484255"/>
            <a:ext cx="684076" cy="365125"/>
          </a:xfrm>
        </p:spPr>
        <p:txBody>
          <a:bodyPr/>
          <a:lstStyle/>
          <a:p>
            <a:fld id="{7F2886EE-AD67-426B-9E40-D4D67DDB6EF0}" type="slidenum">
              <a:rPr lang="en-GB" sz="1800" smtClean="0">
                <a:solidFill>
                  <a:schemeClr val="tx1"/>
                </a:solidFill>
              </a:rPr>
              <a:t>6</a:t>
            </a:fld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88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8646" y="872716"/>
            <a:ext cx="8777586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00FF"/>
                </a:solidFill>
              </a:rPr>
              <a:t>Planning quantities now. Have heard from:</a:t>
            </a:r>
            <a:br>
              <a:rPr lang="en-GB" sz="2800" b="1" dirty="0" smtClean="0">
                <a:solidFill>
                  <a:srgbClr val="0000FF"/>
                </a:solidFill>
              </a:rPr>
            </a:br>
            <a:endParaRPr lang="en-GB" sz="2000" b="1" dirty="0" smtClean="0">
              <a:solidFill>
                <a:srgbClr val="0000FF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Argonne, DESY, Glasgow, Ljubljana, Oxford, RAL (PPD and TD), SCIPP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dirty="0"/>
          </a:p>
          <a:p>
            <a:pPr>
              <a:spcAft>
                <a:spcPts val="600"/>
              </a:spcAft>
            </a:pPr>
            <a:r>
              <a:rPr lang="en-GB" sz="2800" b="1" dirty="0" smtClean="0">
                <a:solidFill>
                  <a:srgbClr val="0000FF"/>
                </a:solidFill>
              </a:rPr>
              <a:t>Do any other institutes plan to test AMS-CHESS-1 or TJ-CHESS-1 chips?</a:t>
            </a:r>
            <a:br>
              <a:rPr lang="en-GB" sz="2800" b="1" dirty="0" smtClean="0">
                <a:solidFill>
                  <a:srgbClr val="0000FF"/>
                </a:solidFill>
              </a:rPr>
            </a:br>
            <a:endParaRPr lang="en-GB" sz="2000" dirty="0" smtClean="0"/>
          </a:p>
          <a:p>
            <a:pPr lvl="1">
              <a:spcAft>
                <a:spcPts val="600"/>
              </a:spcAft>
            </a:pPr>
            <a:r>
              <a:rPr lang="en-GB" sz="2400" dirty="0" smtClean="0"/>
              <a:t>Please let me know, thanks.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CHESS hardware needs?</a:t>
            </a:r>
            <a:endParaRPr lang="en-GB" sz="3600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6484255"/>
            <a:ext cx="684076" cy="365125"/>
          </a:xfrm>
        </p:spPr>
        <p:txBody>
          <a:bodyPr/>
          <a:lstStyle/>
          <a:p>
            <a:fld id="{7F2886EE-AD67-426B-9E40-D4D67DDB6EF0}" type="slidenum">
              <a:rPr lang="en-GB" sz="1800" smtClean="0">
                <a:solidFill>
                  <a:schemeClr val="tx1"/>
                </a:solidFill>
              </a:rPr>
              <a:t>7</a:t>
            </a:fld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59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1865</TotalTime>
  <Words>227</Words>
  <Application>Microsoft Office PowerPoint</Application>
  <PresentationFormat>On-screen Show (4:3)</PresentationFormat>
  <Paragraphs>46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Status of test kit 9 June 2015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Physics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AMS H35 preparation and progress</dc:title>
  <dc:creator>Jaya John John</dc:creator>
  <cp:lastModifiedBy>Jaya John John</cp:lastModifiedBy>
  <cp:revision>159</cp:revision>
  <dcterms:created xsi:type="dcterms:W3CDTF">2014-09-18T13:48:06Z</dcterms:created>
  <dcterms:modified xsi:type="dcterms:W3CDTF">2015-06-09T16:00:03Z</dcterms:modified>
</cp:coreProperties>
</file>