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66" r:id="rId4"/>
    <p:sldId id="257" r:id="rId5"/>
    <p:sldId id="260" r:id="rId6"/>
    <p:sldId id="274" r:id="rId7"/>
    <p:sldId id="269" r:id="rId8"/>
    <p:sldId id="267" r:id="rId9"/>
    <p:sldId id="271" r:id="rId10"/>
    <p:sldId id="275" r:id="rId11"/>
    <p:sldId id="273" r:id="rId12"/>
    <p:sldId id="276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3C44D-D206-4642-8EB1-ACE7BB8C813C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7DEF9-7BED-9249-B704-2B709FB3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0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7DEF9-7BED-9249-B704-2B709FB30C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08/06/15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Optimizing the built-in amplifier in HV-CMOS CHESS1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Vitaliy</a:t>
            </a:r>
            <a:r>
              <a:rPr lang="tr-TR" dirty="0"/>
              <a:t> </a:t>
            </a:r>
            <a:r>
              <a:rPr lang="tr-TR" dirty="0" err="1"/>
              <a:t>Fadeyev</a:t>
            </a:r>
            <a:r>
              <a:rPr lang="tr-TR" dirty="0"/>
              <a:t>, </a:t>
            </a:r>
            <a:r>
              <a:rPr lang="tr-TR" dirty="0" err="1"/>
              <a:t>Zach</a:t>
            </a:r>
            <a:r>
              <a:rPr lang="tr-TR" dirty="0"/>
              <a:t> </a:t>
            </a:r>
            <a:r>
              <a:rPr lang="tr-TR" dirty="0" err="1"/>
              <a:t>Galloway</a:t>
            </a:r>
            <a:r>
              <a:rPr lang="tr-TR" dirty="0"/>
              <a:t> , </a:t>
            </a:r>
            <a:r>
              <a:rPr lang="tr-TR" dirty="0" err="1"/>
              <a:t>Herve</a:t>
            </a:r>
            <a:r>
              <a:rPr lang="tr-TR" dirty="0"/>
              <a:t> </a:t>
            </a:r>
            <a:r>
              <a:rPr lang="tr-TR" dirty="0" err="1"/>
              <a:t>Grabas</a:t>
            </a:r>
            <a:endParaRPr lang="tr-TR" dirty="0"/>
          </a:p>
          <a:p>
            <a:r>
              <a:rPr lang="nl-NL" dirty="0"/>
              <a:t>Alexander </a:t>
            </a:r>
            <a:r>
              <a:rPr lang="nl-NL" dirty="0" err="1"/>
              <a:t>Grillo</a:t>
            </a:r>
            <a:r>
              <a:rPr lang="nl-NL" dirty="0"/>
              <a:t> , Zhijun Liang , Abe </a:t>
            </a:r>
            <a:r>
              <a:rPr lang="nl-NL" dirty="0" err="1" smtClean="0"/>
              <a:t>Seiden</a:t>
            </a:r>
            <a:endParaRPr lang="nl-NL" dirty="0" smtClean="0"/>
          </a:p>
          <a:p>
            <a:r>
              <a:rPr lang="nl-NL" dirty="0" smtClean="0"/>
              <a:t>Jennifer Volk, </a:t>
            </a:r>
            <a:r>
              <a:rPr lang="nl-NL" dirty="0" err="1" smtClean="0"/>
              <a:t>Forest</a:t>
            </a:r>
            <a:r>
              <a:rPr lang="nl-NL" dirty="0" smtClean="0"/>
              <a:t> </a:t>
            </a:r>
            <a:r>
              <a:rPr lang="nl-NL" dirty="0" err="1" smtClean="0"/>
              <a:t>Martinez-Mckinney</a:t>
            </a:r>
            <a:endParaRPr lang="nl-NL" dirty="0" smtClean="0"/>
          </a:p>
          <a:p>
            <a:endParaRPr lang="nl-NL" dirty="0"/>
          </a:p>
          <a:p>
            <a:r>
              <a:rPr lang="en-US" dirty="0"/>
              <a:t>University of California, Santa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Noise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51" y="1300378"/>
            <a:ext cx="7498080" cy="4800600"/>
          </a:xfrm>
        </p:spPr>
        <p:txBody>
          <a:bodyPr/>
          <a:lstStyle/>
          <a:p>
            <a:pPr lvl="1"/>
            <a:r>
              <a:rPr lang="en-US" sz="2000" dirty="0">
                <a:solidFill>
                  <a:srgbClr val="FF0000"/>
                </a:solidFill>
              </a:rPr>
              <a:t>Input Noise :  40~80 e- (&lt;100 e- expected)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5898463"/>
            <a:ext cx="191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Input charge (k e-)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5" y="2651209"/>
            <a:ext cx="4693343" cy="3325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813" y="2332133"/>
            <a:ext cx="168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Input Noise (e-)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1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91" y="0"/>
            <a:ext cx="7498080" cy="1143000"/>
          </a:xfrm>
        </p:spPr>
        <p:txBody>
          <a:bodyPr/>
          <a:lstStyle/>
          <a:p>
            <a:r>
              <a:rPr lang="en-US" dirty="0" smtClean="0"/>
              <a:t>Amplifier output signal rise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9283"/>
            <a:ext cx="3345149" cy="2063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740" y="5373798"/>
            <a:ext cx="256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signal rise time(s)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1639" y="2269003"/>
            <a:ext cx="1688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Input </a:t>
            </a:r>
            <a:r>
              <a:rPr lang="en-US" dirty="0" smtClean="0">
                <a:solidFill>
                  <a:srgbClr val="3366FF"/>
                </a:solidFill>
              </a:rPr>
              <a:t>=0.3k e-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err="1" smtClean="0">
                <a:solidFill>
                  <a:srgbClr val="3366FF"/>
                </a:solidFill>
              </a:rPr>
              <a:t>Config</a:t>
            </a:r>
            <a:r>
              <a:rPr lang="en-US" dirty="0" smtClean="0">
                <a:solidFill>
                  <a:srgbClr val="3366FF"/>
                </a:solidFill>
              </a:rPr>
              <a:t> 1</a:t>
            </a:r>
          </a:p>
          <a:p>
            <a:r>
              <a:rPr lang="en-US" dirty="0"/>
              <a:t>Rise time </a:t>
            </a:r>
            <a:r>
              <a:rPr lang="en-US" dirty="0" smtClean="0"/>
              <a:t>=30ns 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149" y="3416857"/>
            <a:ext cx="2909336" cy="18393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7798" y="5360703"/>
            <a:ext cx="256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signal rise time(s)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27175" y="2590670"/>
            <a:ext cx="16882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Input </a:t>
            </a:r>
            <a:r>
              <a:rPr lang="en-US" dirty="0" smtClean="0">
                <a:solidFill>
                  <a:srgbClr val="3366FF"/>
                </a:solidFill>
              </a:rPr>
              <a:t>=1.5k e-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err="1" smtClean="0">
                <a:solidFill>
                  <a:srgbClr val="3366FF"/>
                </a:solidFill>
              </a:rPr>
              <a:t>Config</a:t>
            </a:r>
            <a:r>
              <a:rPr lang="en-US" dirty="0" smtClean="0">
                <a:solidFill>
                  <a:srgbClr val="3366FF"/>
                </a:solidFill>
              </a:rPr>
              <a:t> 1 </a:t>
            </a:r>
          </a:p>
          <a:p>
            <a:r>
              <a:rPr lang="en-US" dirty="0"/>
              <a:t>Rise time </a:t>
            </a:r>
            <a:r>
              <a:rPr lang="en-US" dirty="0" smtClean="0"/>
              <a:t>=13ns 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endParaRPr lang="en-US" dirty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624" y="3433868"/>
            <a:ext cx="2963376" cy="18393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07537" y="5373798"/>
            <a:ext cx="256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signal rise time(s)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48503" y="2493527"/>
            <a:ext cx="1505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Input </a:t>
            </a:r>
            <a:r>
              <a:rPr lang="en-US" dirty="0" smtClean="0">
                <a:solidFill>
                  <a:srgbClr val="3366FF"/>
                </a:solidFill>
              </a:rPr>
              <a:t>=3.1k e-</a:t>
            </a:r>
          </a:p>
          <a:p>
            <a:r>
              <a:rPr lang="en-US" dirty="0" err="1" smtClean="0">
                <a:solidFill>
                  <a:srgbClr val="3366FF"/>
                </a:solidFill>
              </a:rPr>
              <a:t>Config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1 </a:t>
            </a:r>
          </a:p>
          <a:p>
            <a:r>
              <a:rPr lang="en-US" dirty="0" smtClean="0"/>
              <a:t>Rise=25ns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378491" y="1033568"/>
            <a:ext cx="7498080" cy="1235435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Pulser</a:t>
            </a:r>
            <a:r>
              <a:rPr lang="en-US" sz="2000" dirty="0" smtClean="0"/>
              <a:t> input signal has 9ns rise time </a:t>
            </a:r>
          </a:p>
          <a:p>
            <a:r>
              <a:rPr lang="en-US" sz="2000" dirty="0" smtClean="0"/>
              <a:t>Amplifier output Rise </a:t>
            </a:r>
            <a:r>
              <a:rPr lang="en-US" sz="2000" dirty="0" smtClean="0"/>
              <a:t>time (10%-90%) vary between 13ns – 30ns</a:t>
            </a:r>
          </a:p>
          <a:p>
            <a:pPr lvl="1"/>
            <a:r>
              <a:rPr lang="en-US" sz="2000" dirty="0" smtClean="0">
                <a:solidFill>
                  <a:srgbClr val="FF6600"/>
                </a:solidFill>
              </a:rPr>
              <a:t>Depending on the input signal amplitude 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0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815" y="11450"/>
            <a:ext cx="7498080" cy="1143000"/>
          </a:xfrm>
        </p:spPr>
        <p:txBody>
          <a:bodyPr/>
          <a:lstStyle/>
          <a:p>
            <a:r>
              <a:rPr lang="en-US" dirty="0"/>
              <a:t>Amplifier output signal rise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098" y="982851"/>
            <a:ext cx="7498080" cy="480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Rise time : 10~30 ns depending on signal size </a:t>
            </a:r>
          </a:p>
          <a:p>
            <a:r>
              <a:rPr lang="en-US" sz="2000" b="1" dirty="0"/>
              <a:t>Full width at half </a:t>
            </a:r>
            <a:r>
              <a:rPr lang="en-US" sz="2000" b="1" dirty="0" smtClean="0"/>
              <a:t>maximum is from 80ns ~360ns depending on signal size. 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682674" y="6087382"/>
            <a:ext cx="1993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Input charge (k e-)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16530"/>
            <a:ext cx="1471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Rise time (ns)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1962"/>
            <a:ext cx="4236767" cy="29461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3051" y="3452484"/>
            <a:ext cx="97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</a:rPr>
              <a:t>Config</a:t>
            </a:r>
            <a:r>
              <a:rPr lang="en-US" dirty="0">
                <a:solidFill>
                  <a:srgbClr val="3366FF"/>
                </a:solidFill>
              </a:rPr>
              <a:t> 1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88" y="2997201"/>
            <a:ext cx="4314707" cy="29304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1999" y="2627869"/>
            <a:ext cx="123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FWHM(</a:t>
            </a:r>
            <a:r>
              <a:rPr lang="en-US" dirty="0"/>
              <a:t>ns)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08061" y="5895790"/>
            <a:ext cx="1993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Input charge (k e-)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78911" y="4478081"/>
            <a:ext cx="97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</a:rPr>
              <a:t>Config</a:t>
            </a:r>
            <a:r>
              <a:rPr lang="en-US" dirty="0">
                <a:solidFill>
                  <a:srgbClr val="3366FF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15487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79" y="1447800"/>
            <a:ext cx="825331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first exercise on optimizing the built-in CMOS based amplifier in CHESS1 chip </a:t>
            </a:r>
            <a:endParaRPr lang="en-US" sz="2400" dirty="0" smtClean="0"/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As input to CHESS2 active array design </a:t>
            </a:r>
            <a:endParaRPr lang="en-US" sz="2000" dirty="0" smtClean="0"/>
          </a:p>
          <a:p>
            <a:r>
              <a:rPr lang="en-US" sz="2400" dirty="0" smtClean="0"/>
              <a:t>Measured Amplifier performance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Gain : </a:t>
            </a:r>
            <a:r>
              <a:rPr lang="en-US" sz="2000" dirty="0" smtClean="0">
                <a:solidFill>
                  <a:srgbClr val="FF0000"/>
                </a:solidFill>
              </a:rPr>
              <a:t>500 ~ </a:t>
            </a:r>
            <a:r>
              <a:rPr lang="en-US" sz="2000" dirty="0" smtClean="0">
                <a:solidFill>
                  <a:srgbClr val="FF0000"/>
                </a:solidFill>
              </a:rPr>
              <a:t>1300mV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fC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( 500 mV/fc is expected)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Input Noise :  </a:t>
            </a:r>
            <a:r>
              <a:rPr lang="en-US" sz="2000" dirty="0" smtClean="0">
                <a:solidFill>
                  <a:srgbClr val="FF0000"/>
                </a:solidFill>
              </a:rPr>
              <a:t>40~80 e- (</a:t>
            </a:r>
            <a:r>
              <a:rPr lang="en-US" sz="2000" dirty="0">
                <a:solidFill>
                  <a:srgbClr val="FF0000"/>
                </a:solidFill>
              </a:rPr>
              <a:t>&lt;100 e- expected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Input noise is good 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But It is measured in isolated amplifier without sensor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It may be nosier in real detector </a:t>
            </a:r>
            <a:endParaRPr lang="en-US" sz="1600" dirty="0">
              <a:solidFill>
                <a:srgbClr val="0000FF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Rise time : </a:t>
            </a:r>
            <a:r>
              <a:rPr lang="en-US" sz="2000" dirty="0" smtClean="0">
                <a:solidFill>
                  <a:srgbClr val="FF0000"/>
                </a:solidFill>
              </a:rPr>
              <a:t>10~</a:t>
            </a:r>
            <a:r>
              <a:rPr lang="en-US" sz="2000" dirty="0" smtClean="0">
                <a:solidFill>
                  <a:srgbClr val="FF0000"/>
                </a:solidFill>
              </a:rPr>
              <a:t>30 ns </a:t>
            </a:r>
            <a:r>
              <a:rPr lang="en-US" sz="2000" dirty="0">
                <a:solidFill>
                  <a:srgbClr val="FF0000"/>
                </a:solidFill>
              </a:rPr>
              <a:t>depending on signal size (15ns expected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Full width at half maximum is from 80ns ~360ns depending on signal size.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pPr marL="658368" lvl="2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2400" dirty="0"/>
              <a:t>C</a:t>
            </a:r>
            <a:r>
              <a:rPr lang="en-US" sz="2400" dirty="0" smtClean="0"/>
              <a:t>onfiguration 1 gave the best </a:t>
            </a:r>
            <a:r>
              <a:rPr lang="en-US" sz="2400" dirty="0" smtClean="0"/>
              <a:t>performance</a:t>
            </a:r>
          </a:p>
          <a:p>
            <a:pPr lvl="1"/>
            <a:r>
              <a:rPr lang="en-US" sz="2000" dirty="0"/>
              <a:t>Best balance between gain and output signal shape.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iBias</a:t>
            </a:r>
            <a:r>
              <a:rPr lang="en-US" sz="2000" dirty="0">
                <a:solidFill>
                  <a:srgbClr val="0000FF"/>
                </a:solidFill>
              </a:rPr>
              <a:t>=0.34V. </a:t>
            </a:r>
            <a:r>
              <a:rPr lang="en-US" sz="2000" dirty="0" err="1">
                <a:solidFill>
                  <a:srgbClr val="0000FF"/>
                </a:solidFill>
              </a:rPr>
              <a:t>Cacs</a:t>
            </a:r>
            <a:r>
              <a:rPr lang="en-US" sz="2000" dirty="0">
                <a:solidFill>
                  <a:srgbClr val="0000FF"/>
                </a:solidFill>
              </a:rPr>
              <a:t> =2.6V, </a:t>
            </a:r>
            <a:r>
              <a:rPr lang="en-US" sz="2000" dirty="0" err="1">
                <a:solidFill>
                  <a:srgbClr val="0000FF"/>
                </a:solidFill>
              </a:rPr>
              <a:t>Vpload</a:t>
            </a:r>
            <a:r>
              <a:rPr lang="en-US" sz="2000" dirty="0">
                <a:solidFill>
                  <a:srgbClr val="0000FF"/>
                </a:solidFill>
              </a:rPr>
              <a:t>=2.1V, </a:t>
            </a:r>
            <a:r>
              <a:rPr lang="en-US" sz="2000" dirty="0" err="1">
                <a:solidFill>
                  <a:srgbClr val="0000FF"/>
                </a:solidFill>
              </a:rPr>
              <a:t>iN</a:t>
            </a:r>
            <a:r>
              <a:rPr lang="en-US" sz="2000" dirty="0">
                <a:solidFill>
                  <a:srgbClr val="0000FF"/>
                </a:solidFill>
              </a:rPr>
              <a:t>=1.4</a:t>
            </a:r>
          </a:p>
          <a:p>
            <a:pPr lvl="1"/>
            <a:r>
              <a:rPr lang="en-US" sz="2000" dirty="0" err="1">
                <a:solidFill>
                  <a:srgbClr val="0000FF"/>
                </a:solidFill>
              </a:rPr>
              <a:t>iFB</a:t>
            </a:r>
            <a:r>
              <a:rPr lang="en-US" sz="2000" dirty="0">
                <a:solidFill>
                  <a:srgbClr val="0000FF"/>
                </a:solidFill>
              </a:rPr>
              <a:t>=2.664V, </a:t>
            </a:r>
            <a:r>
              <a:rPr lang="en-US" sz="2000" dirty="0" err="1">
                <a:solidFill>
                  <a:srgbClr val="0000FF"/>
                </a:solidFill>
              </a:rPr>
              <a:t>iNSF</a:t>
            </a:r>
            <a:r>
              <a:rPr lang="en-US" sz="2000" dirty="0">
                <a:solidFill>
                  <a:srgbClr val="0000FF"/>
                </a:solidFill>
              </a:rPr>
              <a:t>=</a:t>
            </a:r>
            <a:r>
              <a:rPr lang="en-US" sz="2000" dirty="0" smtClean="0">
                <a:solidFill>
                  <a:srgbClr val="0000FF"/>
                </a:solidFill>
              </a:rPr>
              <a:t>0.569V</a:t>
            </a:r>
            <a:endParaRPr lang="en-US" sz="2000" dirty="0" smtClean="0"/>
          </a:p>
          <a:p>
            <a:r>
              <a:rPr lang="en-US" sz="2400" dirty="0" smtClean="0"/>
              <a:t>Next steps: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Try to reduce </a:t>
            </a:r>
            <a:r>
              <a:rPr lang="en-US" sz="2000" dirty="0" smtClean="0">
                <a:solidFill>
                  <a:srgbClr val="0000FF"/>
                </a:solidFill>
              </a:rPr>
              <a:t>power consumption by reducing Amplifier </a:t>
            </a:r>
            <a:r>
              <a:rPr lang="en-US" sz="2000" dirty="0">
                <a:solidFill>
                  <a:srgbClr val="0000FF"/>
                </a:solidFill>
              </a:rPr>
              <a:t>current source </a:t>
            </a:r>
            <a:r>
              <a:rPr lang="en-US" sz="2000" dirty="0" smtClean="0">
                <a:solidFill>
                  <a:srgbClr val="0000FF"/>
                </a:solidFill>
              </a:rPr>
              <a:t>bias(</a:t>
            </a:r>
            <a:r>
              <a:rPr lang="en-US" sz="2000" dirty="0" err="1" smtClean="0">
                <a:solidFill>
                  <a:srgbClr val="0000FF"/>
                </a:solidFill>
              </a:rPr>
              <a:t>iN</a:t>
            </a:r>
            <a:r>
              <a:rPr lang="en-US" sz="2000" dirty="0" smtClean="0">
                <a:solidFill>
                  <a:srgbClr val="0000FF"/>
                </a:solidFill>
              </a:rPr>
              <a:t>)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Study signal to noise using laser injection in active pixel array </a:t>
            </a:r>
            <a:endParaRPr lang="en-US" sz="2000" dirty="0">
              <a:solidFill>
                <a:srgbClr val="0000FF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9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872" y="-212991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Isolated amplifier in CHESS1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66" y="631414"/>
            <a:ext cx="8822238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HV-CMOS CHESS1 chip has built-in isolated amplifiers </a:t>
            </a:r>
          </a:p>
          <a:p>
            <a:r>
              <a:rPr lang="en-US" sz="2000" dirty="0" smtClean="0"/>
              <a:t>designed to optimize amplifier performance 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Six amplifier biasing </a:t>
            </a:r>
            <a:r>
              <a:rPr lang="en-US" sz="1600" dirty="0" smtClean="0">
                <a:solidFill>
                  <a:srgbClr val="0000FF"/>
                </a:solidFill>
              </a:rPr>
              <a:t>control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Optimization can be done with </a:t>
            </a:r>
            <a:r>
              <a:rPr lang="en-US" sz="1600" dirty="0" err="1" smtClean="0">
                <a:solidFill>
                  <a:srgbClr val="0000FF"/>
                </a:solidFill>
              </a:rPr>
              <a:t>pulser</a:t>
            </a:r>
            <a:r>
              <a:rPr lang="en-US" sz="1600" dirty="0" smtClean="0">
                <a:solidFill>
                  <a:srgbClr val="0000FF"/>
                </a:solidFill>
              </a:rPr>
              <a:t>, without using laser injection or beta source. </a:t>
            </a:r>
            <a:endParaRPr lang="en-US" sz="1600" dirty="0">
              <a:solidFill>
                <a:srgbClr val="0000FF"/>
              </a:solidFill>
            </a:endParaRP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Change its gain and output signal shape by changing biasing control </a:t>
            </a:r>
            <a:endParaRPr lang="en-US" sz="1600" dirty="0" smtClean="0"/>
          </a:p>
          <a:p>
            <a:r>
              <a:rPr lang="en-US" sz="2000" dirty="0" smtClean="0"/>
              <a:t>Try to study the </a:t>
            </a:r>
            <a:r>
              <a:rPr lang="en-US" sz="2000" dirty="0"/>
              <a:t>amplifier </a:t>
            </a:r>
            <a:r>
              <a:rPr lang="en-US" sz="2000" dirty="0" smtClean="0"/>
              <a:t>performance as input to CHESS2 design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09" y="2724604"/>
            <a:ext cx="5325351" cy="413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1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315362"/>
            <a:ext cx="7498080" cy="1143000"/>
          </a:xfrm>
        </p:spPr>
        <p:txBody>
          <a:bodyPr/>
          <a:lstStyle/>
          <a:p>
            <a:r>
              <a:rPr lang="en-US" dirty="0" smtClean="0"/>
              <a:t>Amplifier Biasing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75" y="2514933"/>
            <a:ext cx="6005789" cy="4343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04773" y="5534891"/>
            <a:ext cx="574263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iN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299888" y="2463187"/>
            <a:ext cx="1024153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Vpload</a:t>
            </a:r>
            <a:r>
              <a:rPr lang="en-US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1625" y="3985657"/>
            <a:ext cx="636525" cy="369332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Casc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953988" y="3195286"/>
            <a:ext cx="636638" cy="369332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INSF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5608" y="2647853"/>
            <a:ext cx="473545" cy="369332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iFB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09153" y="3017185"/>
            <a:ext cx="1089202" cy="688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32585" y="495295"/>
            <a:ext cx="7498080" cy="4800600"/>
          </a:xfrm>
        </p:spPr>
        <p:txBody>
          <a:bodyPr/>
          <a:lstStyle/>
          <a:p>
            <a:r>
              <a:rPr lang="ro-RO" sz="1800" dirty="0"/>
              <a:t>Casc </a:t>
            </a:r>
            <a:r>
              <a:rPr lang="ro-RO" sz="1800" dirty="0" smtClean="0"/>
              <a:t>-</a:t>
            </a:r>
            <a:r>
              <a:rPr lang="es-ES_tradnl" sz="1800" dirty="0" err="1" smtClean="0"/>
              <a:t>Cascode</a:t>
            </a:r>
            <a:r>
              <a:rPr lang="es-ES_tradnl" sz="1800" dirty="0" smtClean="0"/>
              <a:t> </a:t>
            </a:r>
            <a:r>
              <a:rPr lang="es-ES_tradnl" sz="1800" dirty="0" err="1"/>
              <a:t>bias</a:t>
            </a:r>
            <a:r>
              <a:rPr lang="es-ES_tradnl" sz="1800" dirty="0"/>
              <a:t> </a:t>
            </a:r>
            <a:endParaRPr lang="es-ES_tradnl" sz="1800" dirty="0" smtClean="0"/>
          </a:p>
          <a:p>
            <a:r>
              <a:rPr lang="en-US" sz="1800" dirty="0" err="1"/>
              <a:t>iNSF</a:t>
            </a:r>
            <a:r>
              <a:rPr lang="en-US" sz="1800" dirty="0"/>
              <a:t> – Source Follower Bias </a:t>
            </a:r>
            <a:endParaRPr lang="en-US" sz="1800" dirty="0" smtClean="0"/>
          </a:p>
          <a:p>
            <a:r>
              <a:rPr lang="en-US" sz="1800" dirty="0" err="1"/>
              <a:t>iN</a:t>
            </a:r>
            <a:r>
              <a:rPr lang="en-US" sz="1800" dirty="0"/>
              <a:t> – Amplifier current source bias </a:t>
            </a:r>
            <a:endParaRPr lang="en-US" sz="1800" dirty="0" smtClean="0"/>
          </a:p>
          <a:p>
            <a:r>
              <a:rPr lang="de-DE" sz="1800" dirty="0" err="1"/>
              <a:t>VPLoad</a:t>
            </a:r>
            <a:r>
              <a:rPr lang="de-DE" sz="1800" dirty="0"/>
              <a:t> – </a:t>
            </a:r>
            <a:r>
              <a:rPr lang="de-DE" sz="1800" dirty="0" err="1"/>
              <a:t>Amplifier</a:t>
            </a:r>
            <a:r>
              <a:rPr lang="de-DE" sz="1800" dirty="0"/>
              <a:t> </a:t>
            </a:r>
            <a:r>
              <a:rPr lang="de-DE" sz="1800" dirty="0" err="1"/>
              <a:t>Resistive</a:t>
            </a:r>
            <a:r>
              <a:rPr lang="de-DE" sz="1800" dirty="0"/>
              <a:t> </a:t>
            </a:r>
            <a:r>
              <a:rPr lang="de-DE" sz="1800" dirty="0" err="1"/>
              <a:t>Load</a:t>
            </a:r>
            <a:r>
              <a:rPr lang="de-DE" sz="1800" dirty="0"/>
              <a:t> </a:t>
            </a:r>
            <a:r>
              <a:rPr lang="de-DE" sz="1800" dirty="0" err="1"/>
              <a:t>bias</a:t>
            </a:r>
            <a:r>
              <a:rPr lang="de-DE" sz="1800" dirty="0"/>
              <a:t> </a:t>
            </a:r>
            <a:endParaRPr lang="de-DE" sz="1800" dirty="0" smtClean="0"/>
          </a:p>
          <a:p>
            <a:r>
              <a:rPr lang="en-US" sz="1800" dirty="0" err="1"/>
              <a:t>iNBias</a:t>
            </a:r>
            <a:r>
              <a:rPr lang="en-US" sz="1800" dirty="0"/>
              <a:t> – </a:t>
            </a:r>
            <a:r>
              <a:rPr lang="en-US" sz="1800" dirty="0" err="1"/>
              <a:t>Nwell</a:t>
            </a:r>
            <a:r>
              <a:rPr lang="en-US" sz="1800" dirty="0"/>
              <a:t> resistive path bias </a:t>
            </a:r>
            <a:endParaRPr lang="en-US" sz="1800" dirty="0" smtClean="0"/>
          </a:p>
          <a:p>
            <a:r>
              <a:rPr lang="en-US" sz="1800" dirty="0" err="1"/>
              <a:t>iPFB</a:t>
            </a:r>
            <a:r>
              <a:rPr lang="en-US" sz="1800" dirty="0"/>
              <a:t> – Feedback current bias </a:t>
            </a:r>
          </a:p>
          <a:p>
            <a:endParaRPr lang="en-US" dirty="0"/>
          </a:p>
          <a:p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s-ES_trad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818" y="-8825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Setup </a:t>
            </a:r>
            <a:r>
              <a:rPr lang="en-US" dirty="0"/>
              <a:t>to test amplifier performance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871" y="2667938"/>
            <a:ext cx="4210857" cy="41900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5526" y="5360060"/>
            <a:ext cx="131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Chess1 chip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4853366" y="5239184"/>
            <a:ext cx="2462160" cy="305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90227" y="1447800"/>
            <a:ext cx="603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iBias</a:t>
            </a:r>
            <a:endParaRPr lang="en-US" dirty="0" smtClean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522403" y="1632466"/>
            <a:ext cx="867824" cy="13386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013945" y="2142413"/>
            <a:ext cx="47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iFB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7108603" y="2483272"/>
            <a:ext cx="814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iNSF</a:t>
            </a:r>
            <a:endParaRPr lang="en-US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22403" y="2392787"/>
            <a:ext cx="1586200" cy="1129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391528" y="2852604"/>
            <a:ext cx="1717075" cy="944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853366" y="1723451"/>
            <a:ext cx="272150" cy="13386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80877" y="12631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iN</a:t>
            </a:r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3901370" y="1773081"/>
            <a:ext cx="63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Casc</a:t>
            </a:r>
            <a:endParaRPr lang="en-US" dirty="0" smtClean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>
            <a:off x="4219633" y="2142413"/>
            <a:ext cx="561244" cy="11948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21863" y="2244601"/>
            <a:ext cx="83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Vpload</a:t>
            </a:r>
            <a:r>
              <a:rPr lang="en-US" dirty="0" smtClean="0"/>
              <a:t>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810789" y="2464692"/>
            <a:ext cx="861142" cy="1057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46122" y="1160034"/>
            <a:ext cx="1655548" cy="167222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298521" y="1422618"/>
            <a:ext cx="1655549" cy="141461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08603" y="790702"/>
            <a:ext cx="1801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Input to amplifier 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883209" y="117323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196505" y="922251"/>
            <a:ext cx="3584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Home grown test board Forest built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 test CHESS1 chip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2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H="1">
            <a:off x="1046739" y="4985540"/>
            <a:ext cx="724388" cy="630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Setup to test amplifier performance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23532" y="3065937"/>
            <a:ext cx="1927738" cy="630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Isolated Amplifier on CHESS1 chip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747083" y="1881093"/>
            <a:ext cx="1927738" cy="630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Pulser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670579" y="2511987"/>
            <a:ext cx="40373" cy="553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98243" y="3636054"/>
            <a:ext cx="12709" cy="907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859110" y="5456852"/>
            <a:ext cx="1927738" cy="630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Scope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77694" y="2642720"/>
            <a:ext cx="1210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Input pulse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0968" y="3990955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Amplifier output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87978" y="2033493"/>
            <a:ext cx="1927738" cy="630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Voltage source 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4" idx="3"/>
          </p:cNvCxnSpPr>
          <p:nvPr/>
        </p:nvCxnSpPr>
        <p:spPr>
          <a:xfrm flipH="1">
            <a:off x="5851270" y="2511987"/>
            <a:ext cx="1610229" cy="869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96007" y="3012052"/>
            <a:ext cx="2228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3.3V bias for amplifier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60646" y="6500008"/>
            <a:ext cx="96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2735" y="4360287"/>
            <a:ext cx="121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Voltage (V)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-97111" y="768498"/>
            <a:ext cx="121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Voltage (V)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924275" y="4543271"/>
            <a:ext cx="1927738" cy="630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follower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923304" y="5160063"/>
            <a:ext cx="27664" cy="276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71143" y="3065937"/>
            <a:ext cx="255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50fF coupling capacitance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313286" y="4207238"/>
            <a:ext cx="125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Falling </a:t>
            </a:r>
            <a:r>
              <a:rPr lang="en-US" dirty="0" smtClean="0"/>
              <a:t>edge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5" y="4816730"/>
            <a:ext cx="3130347" cy="20596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35" y="1077982"/>
            <a:ext cx="3062779" cy="1915985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691718" y="4543419"/>
            <a:ext cx="2037599" cy="869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1"/>
          </p:cNvCxnSpPr>
          <p:nvPr/>
        </p:nvCxnSpPr>
        <p:spPr>
          <a:xfrm flipH="1" flipV="1">
            <a:off x="691718" y="2511987"/>
            <a:ext cx="1621568" cy="1879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0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configuration of amplifier setting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7" y="1447800"/>
            <a:ext cx="7908253" cy="48006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>
                <a:solidFill>
                  <a:srgbClr val="0000FF"/>
                </a:solidFill>
              </a:rPr>
              <a:t>Keep </a:t>
            </a:r>
            <a:r>
              <a:rPr lang="en-US" dirty="0" err="1" smtClean="0">
                <a:solidFill>
                  <a:srgbClr val="0000FF"/>
                </a:solidFill>
              </a:rPr>
              <a:t>iBias,Cacs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Vpload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iN</a:t>
            </a:r>
            <a:r>
              <a:rPr lang="en-US" dirty="0" smtClean="0">
                <a:solidFill>
                  <a:srgbClr val="0000FF"/>
                </a:solidFill>
              </a:rPr>
              <a:t> constant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iBias</a:t>
            </a:r>
            <a:r>
              <a:rPr lang="en-US" dirty="0">
                <a:solidFill>
                  <a:srgbClr val="0000FF"/>
                </a:solidFill>
              </a:rPr>
              <a:t>=0.34V. </a:t>
            </a:r>
            <a:r>
              <a:rPr lang="en-US" dirty="0" err="1">
                <a:solidFill>
                  <a:srgbClr val="0000FF"/>
                </a:solidFill>
              </a:rPr>
              <a:t>Cacs</a:t>
            </a:r>
            <a:r>
              <a:rPr lang="en-US" dirty="0">
                <a:solidFill>
                  <a:srgbClr val="0000FF"/>
                </a:solidFill>
              </a:rPr>
              <a:t> =2.6V, </a:t>
            </a:r>
            <a:r>
              <a:rPr lang="en-US" dirty="0" err="1">
                <a:solidFill>
                  <a:srgbClr val="0000FF"/>
                </a:solidFill>
              </a:rPr>
              <a:t>Vpload</a:t>
            </a:r>
            <a:r>
              <a:rPr lang="en-US" dirty="0">
                <a:solidFill>
                  <a:srgbClr val="0000FF"/>
                </a:solidFill>
              </a:rPr>
              <a:t>=2.1V, </a:t>
            </a:r>
            <a:r>
              <a:rPr lang="en-US" dirty="0" err="1">
                <a:solidFill>
                  <a:srgbClr val="0000FF"/>
                </a:solidFill>
              </a:rPr>
              <a:t>iN</a:t>
            </a:r>
            <a:r>
              <a:rPr lang="en-US" dirty="0">
                <a:solidFill>
                  <a:srgbClr val="0000FF"/>
                </a:solidFill>
              </a:rPr>
              <a:t>=1.4</a:t>
            </a:r>
          </a:p>
          <a:p>
            <a:pPr lvl="1"/>
            <a:r>
              <a:rPr lang="en-US" dirty="0" smtClean="0"/>
              <a:t>Varying </a:t>
            </a:r>
            <a:r>
              <a:rPr lang="en-US" dirty="0" err="1" smtClean="0"/>
              <a:t>iFB</a:t>
            </a:r>
            <a:r>
              <a:rPr lang="en-US" dirty="0" smtClean="0"/>
              <a:t> and </a:t>
            </a:r>
            <a:r>
              <a:rPr lang="en-US" dirty="0" err="1" smtClean="0"/>
              <a:t>iNSF</a:t>
            </a:r>
            <a:r>
              <a:rPr lang="en-US" dirty="0" smtClean="0"/>
              <a:t> </a:t>
            </a:r>
            <a:r>
              <a:rPr lang="en-US" dirty="0" smtClean="0"/>
              <a:t>to optimize the performance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Config1</a:t>
            </a:r>
            <a:r>
              <a:rPr lang="en-US" dirty="0" smtClean="0"/>
              <a:t>:</a:t>
            </a:r>
          </a:p>
          <a:p>
            <a:pPr lvl="2"/>
            <a:r>
              <a:rPr lang="en-US" sz="2000" dirty="0" err="1" smtClean="0">
                <a:solidFill>
                  <a:srgbClr val="FF0000"/>
                </a:solidFill>
              </a:rPr>
              <a:t>iFB</a:t>
            </a:r>
            <a:r>
              <a:rPr lang="en-US" sz="2000" dirty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2.664V, </a:t>
            </a:r>
            <a:r>
              <a:rPr lang="en-US" sz="2000" dirty="0" err="1" smtClean="0">
                <a:solidFill>
                  <a:srgbClr val="FF0000"/>
                </a:solidFill>
              </a:rPr>
              <a:t>iNSF</a:t>
            </a:r>
            <a:r>
              <a:rPr lang="en-US" sz="2000" dirty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0.569V</a:t>
            </a:r>
          </a:p>
          <a:p>
            <a:pPr lvl="1"/>
            <a:r>
              <a:rPr lang="en-US" sz="2400" dirty="0" err="1" smtClean="0">
                <a:solidFill>
                  <a:srgbClr val="000000"/>
                </a:solidFill>
              </a:rPr>
              <a:t>Config</a:t>
            </a:r>
            <a:r>
              <a:rPr lang="en-US" sz="2400" dirty="0" smtClean="0">
                <a:solidFill>
                  <a:srgbClr val="000000"/>
                </a:solidFill>
              </a:rPr>
              <a:t> 2 </a:t>
            </a:r>
          </a:p>
          <a:p>
            <a:pPr lvl="2"/>
            <a:r>
              <a:rPr lang="en-US" sz="2000" dirty="0" err="1" smtClean="0">
                <a:solidFill>
                  <a:srgbClr val="FF0000"/>
                </a:solidFill>
              </a:rPr>
              <a:t>iFB</a:t>
            </a:r>
            <a:r>
              <a:rPr lang="en-US" sz="2000" dirty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2.597V</a:t>
            </a:r>
            <a:r>
              <a:rPr lang="en-US" sz="2000" dirty="0">
                <a:solidFill>
                  <a:srgbClr val="FF0000"/>
                </a:solidFill>
              </a:rPr>
              <a:t>,iNSF=</a:t>
            </a:r>
            <a:r>
              <a:rPr lang="en-US" sz="2000" dirty="0" smtClean="0">
                <a:solidFill>
                  <a:srgbClr val="FF0000"/>
                </a:solidFill>
              </a:rPr>
              <a:t>0.576V</a:t>
            </a:r>
          </a:p>
          <a:p>
            <a:pPr lvl="1"/>
            <a:r>
              <a:rPr lang="en-US" sz="2400" dirty="0" err="1">
                <a:solidFill>
                  <a:srgbClr val="000000"/>
                </a:solidFill>
              </a:rPr>
              <a:t>Config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3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2"/>
            <a:r>
              <a:rPr lang="en-US" sz="2000" dirty="0" err="1" smtClean="0">
                <a:solidFill>
                  <a:srgbClr val="FF0000"/>
                </a:solidFill>
              </a:rPr>
              <a:t>iFB</a:t>
            </a:r>
            <a:r>
              <a:rPr lang="en-US" sz="2000" dirty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2.71V</a:t>
            </a:r>
            <a:r>
              <a:rPr lang="en-US" sz="2000" dirty="0">
                <a:solidFill>
                  <a:srgbClr val="FF0000"/>
                </a:solidFill>
              </a:rPr>
              <a:t>,iNSF=</a:t>
            </a:r>
            <a:r>
              <a:rPr lang="en-US" sz="2000" dirty="0" smtClean="0">
                <a:solidFill>
                  <a:srgbClr val="FF0000"/>
                </a:solidFill>
              </a:rPr>
              <a:t>0.766V</a:t>
            </a:r>
          </a:p>
          <a:p>
            <a:pPr lvl="1"/>
            <a:r>
              <a:rPr lang="en-US" sz="2400" dirty="0" err="1">
                <a:solidFill>
                  <a:srgbClr val="000000"/>
                </a:solidFill>
              </a:rPr>
              <a:t>Config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4</a:t>
            </a:r>
            <a:endParaRPr lang="en-US" sz="2400" dirty="0">
              <a:solidFill>
                <a:srgbClr val="0000FF"/>
              </a:solidFill>
            </a:endParaRPr>
          </a:p>
          <a:p>
            <a:pPr lvl="2"/>
            <a:r>
              <a:rPr lang="en-US" sz="2000" dirty="0" err="1" smtClean="0">
                <a:solidFill>
                  <a:srgbClr val="FF0000"/>
                </a:solidFill>
              </a:rPr>
              <a:t>iFB</a:t>
            </a:r>
            <a:r>
              <a:rPr lang="en-US" sz="2000" dirty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2.682V</a:t>
            </a:r>
            <a:r>
              <a:rPr lang="en-US" sz="2000" dirty="0">
                <a:solidFill>
                  <a:srgbClr val="FF0000"/>
                </a:solidFill>
              </a:rPr>
              <a:t>,iNSF=</a:t>
            </a:r>
            <a:r>
              <a:rPr lang="en-US" sz="2000" dirty="0" smtClean="0">
                <a:solidFill>
                  <a:srgbClr val="FF0000"/>
                </a:solidFill>
              </a:rPr>
              <a:t>0.566V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400" dirty="0">
              <a:solidFill>
                <a:srgbClr val="0000FF"/>
              </a:solidFill>
            </a:endParaRPr>
          </a:p>
          <a:p>
            <a:pPr lvl="1"/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6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487" y="4070858"/>
            <a:ext cx="3746799" cy="2442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124" y="788793"/>
            <a:ext cx="4344322" cy="2810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51" y="860849"/>
            <a:ext cx="3996603" cy="2651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82151"/>
            <a:ext cx="7498080" cy="1143000"/>
          </a:xfrm>
        </p:spPr>
        <p:txBody>
          <a:bodyPr/>
          <a:lstStyle/>
          <a:p>
            <a:r>
              <a:rPr lang="en-US" dirty="0" smtClean="0"/>
              <a:t>Output pulse </a:t>
            </a:r>
            <a:r>
              <a:rPr lang="en-US" dirty="0" err="1" smtClean="0"/>
              <a:t>Vs</a:t>
            </a:r>
            <a:r>
              <a:rPr lang="en-US" dirty="0" smtClean="0"/>
              <a:t> input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21846" y="3566111"/>
            <a:ext cx="96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82892" y="521416"/>
            <a:ext cx="1227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(V)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5708" y="6513427"/>
            <a:ext cx="96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4642" y="3599047"/>
            <a:ext cx="1227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(V)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142579" y="6337111"/>
            <a:ext cx="96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51953" y="3382115"/>
            <a:ext cx="96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28629" y="3751447"/>
            <a:ext cx="1227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(V)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54642" y="570859"/>
            <a:ext cx="1227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(V)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80708" y="611917"/>
            <a:ext cx="85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config1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25216" y="968879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config2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56098" y="3783713"/>
            <a:ext cx="85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config4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0708" y="3679282"/>
            <a:ext cx="85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config3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41" y="4067802"/>
            <a:ext cx="3836911" cy="24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1" y="3356866"/>
            <a:ext cx="4203786" cy="2885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96" y="3001473"/>
            <a:ext cx="1363925" cy="1181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96862"/>
            <a:ext cx="7498080" cy="1143000"/>
          </a:xfrm>
        </p:spPr>
        <p:txBody>
          <a:bodyPr/>
          <a:lstStyle/>
          <a:p>
            <a:r>
              <a:rPr lang="en-US" dirty="0" smtClean="0"/>
              <a:t>Gain </a:t>
            </a:r>
            <a:r>
              <a:rPr lang="en-US" dirty="0" err="1" smtClean="0"/>
              <a:t>Vs</a:t>
            </a:r>
            <a:r>
              <a:rPr lang="en-US" dirty="0" smtClean="0"/>
              <a:t> signal size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367" y="585943"/>
            <a:ext cx="7218184" cy="2566639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2400" dirty="0" smtClean="0"/>
              <a:t>Assuming Gain=</a:t>
            </a:r>
            <a:r>
              <a:rPr lang="en-US" sz="2400" dirty="0" err="1" smtClean="0"/>
              <a:t>V_out</a:t>
            </a:r>
            <a:r>
              <a:rPr lang="en-US" sz="2400" dirty="0" smtClean="0"/>
              <a:t>/</a:t>
            </a:r>
            <a:r>
              <a:rPr lang="en-US" sz="2400" dirty="0" err="1" smtClean="0"/>
              <a:t>Q_in</a:t>
            </a:r>
            <a:endParaRPr lang="en-US" sz="2400" dirty="0" smtClean="0"/>
          </a:p>
          <a:p>
            <a:pPr>
              <a:buFont typeface="Wingdings" charset="2"/>
              <a:buChar char="q"/>
            </a:pPr>
            <a:r>
              <a:rPr lang="en-US" sz="2400" dirty="0" smtClean="0"/>
              <a:t>gain is designed to be 500 mV/</a:t>
            </a:r>
            <a:r>
              <a:rPr lang="en-US" sz="2400" dirty="0" err="1" smtClean="0"/>
              <a:t>fC</a:t>
            </a:r>
            <a:endParaRPr lang="en-US" sz="2400" dirty="0" smtClean="0"/>
          </a:p>
          <a:p>
            <a:pPr lvl="1">
              <a:buFont typeface="Wingdings" charset="2"/>
              <a:buChar char="q"/>
            </a:pPr>
            <a:r>
              <a:rPr lang="en-US" sz="2400" dirty="0" smtClean="0">
                <a:solidFill>
                  <a:srgbClr val="3366FF"/>
                </a:solidFill>
              </a:rPr>
              <a:t>Measured </a:t>
            </a:r>
            <a:r>
              <a:rPr lang="en-US" sz="2400" dirty="0" smtClean="0">
                <a:solidFill>
                  <a:srgbClr val="3366FF"/>
                </a:solidFill>
              </a:rPr>
              <a:t>gain is higher </a:t>
            </a:r>
          </a:p>
          <a:p>
            <a:pPr>
              <a:buFont typeface="Wingdings" charset="2"/>
              <a:buChar char="q"/>
            </a:pPr>
            <a:r>
              <a:rPr lang="en-US" sz="2400" dirty="0" err="1" smtClean="0"/>
              <a:t>Config</a:t>
            </a:r>
            <a:r>
              <a:rPr lang="en-US" sz="2400" dirty="0" smtClean="0"/>
              <a:t> 2 is bad for small signal 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616" y="2967916"/>
            <a:ext cx="1436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Gain (mV/</a:t>
            </a:r>
            <a:r>
              <a:rPr lang="en-US" dirty="0" err="1" smtClean="0"/>
              <a:t>fC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127" y="3356866"/>
            <a:ext cx="4076092" cy="27391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46473" y="6113640"/>
            <a:ext cx="198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Input charge ( k e-)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05698" y="6124854"/>
            <a:ext cx="198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Input charge ( k e-)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75577" y="2973016"/>
            <a:ext cx="1405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(mV)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4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36" y="-99589"/>
            <a:ext cx="7498080" cy="1143000"/>
          </a:xfrm>
        </p:spPr>
        <p:txBody>
          <a:bodyPr/>
          <a:lstStyle/>
          <a:p>
            <a:r>
              <a:rPr lang="en-US" dirty="0"/>
              <a:t>Amplifier </a:t>
            </a:r>
            <a:r>
              <a:rPr lang="en-US" dirty="0" smtClean="0"/>
              <a:t>Noise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436" y="865683"/>
            <a:ext cx="749808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Noise of the amplifier (upper limit) can be estimated by measuring the event-by-event variation in signal peak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78" y="3265983"/>
            <a:ext cx="4175998" cy="26685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2642135" y="3356706"/>
            <a:ext cx="22680" cy="2358767"/>
          </a:xfrm>
          <a:prstGeom prst="line">
            <a:avLst/>
          </a:prstGeom>
          <a:ln>
            <a:solidFill>
              <a:srgbClr val="FF66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96701" y="2896651"/>
            <a:ext cx="1227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(V)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33517" y="5922355"/>
            <a:ext cx="96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96453" y="3603356"/>
            <a:ext cx="1300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Input =</a:t>
            </a:r>
            <a:r>
              <a:rPr lang="en-US" dirty="0" smtClean="0">
                <a:solidFill>
                  <a:srgbClr val="3366FF"/>
                </a:solidFill>
              </a:rPr>
              <a:t>1mV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Charge ?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err="1" smtClean="0">
                <a:solidFill>
                  <a:srgbClr val="3366FF"/>
                </a:solidFill>
              </a:rPr>
              <a:t>Config</a:t>
            </a:r>
            <a:r>
              <a:rPr lang="en-US" dirty="0" smtClean="0">
                <a:solidFill>
                  <a:srgbClr val="3366FF"/>
                </a:solidFill>
              </a:rPr>
              <a:t> 1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9002" y="2701177"/>
            <a:ext cx="2189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Different color is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From different events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240" y="3957738"/>
            <a:ext cx="3408959" cy="21001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59476" y="2065654"/>
            <a:ext cx="3935580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8mV output noise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750 mV/fc measured gain for 1mV signal </a:t>
            </a:r>
          </a:p>
          <a:p>
            <a:endParaRPr lang="en-US" dirty="0">
              <a:solidFill>
                <a:srgbClr val="3366FF"/>
              </a:solidFill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3366FF"/>
                </a:solidFill>
              </a:rPr>
              <a:t>66.5 </a:t>
            </a:r>
            <a:r>
              <a:rPr lang="en-US" dirty="0">
                <a:solidFill>
                  <a:srgbClr val="3366FF"/>
                </a:solidFill>
              </a:rPr>
              <a:t>e</a:t>
            </a:r>
            <a:r>
              <a:rPr lang="en-US" dirty="0" smtClean="0">
                <a:solidFill>
                  <a:srgbClr val="3366FF"/>
                </a:solidFill>
              </a:rPr>
              <a:t>- measured input noise </a:t>
            </a:r>
          </a:p>
          <a:p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</a:t>
            </a:r>
            <a:r>
              <a:rPr lang="en-US" dirty="0" smtClean="0">
                <a:solidFill>
                  <a:srgbClr val="FF6600"/>
                </a:solidFill>
              </a:rPr>
              <a:t>&lt;100 e- input noise expected 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28878" y="6107021"/>
            <a:ext cx="196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at peak </a:t>
            </a:r>
            <a:r>
              <a:rPr lang="en-US" dirty="0"/>
              <a:t>(V)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5420" y="360335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count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64815" y="4967018"/>
            <a:ext cx="37987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322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1166</TotalTime>
  <Words>805</Words>
  <Application>Microsoft Macintosh PowerPoint</Application>
  <PresentationFormat>On-screen Show (4:3)</PresentationFormat>
  <Paragraphs>160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Optimizing the built-in amplifier in HV-CMOS CHESS1</vt:lpstr>
      <vt:lpstr>Isolated amplifier in CHESS1 chip</vt:lpstr>
      <vt:lpstr>Amplifier Biasing</vt:lpstr>
      <vt:lpstr>Setup to test amplifier performance  </vt:lpstr>
      <vt:lpstr>Setup to test amplifier performance </vt:lpstr>
      <vt:lpstr>4 configuration of amplifier setting </vt:lpstr>
      <vt:lpstr>Output pulse Vs input charge</vt:lpstr>
      <vt:lpstr>Gain Vs signal size </vt:lpstr>
      <vt:lpstr>Amplifier Noise </vt:lpstr>
      <vt:lpstr>Amplifier Noise </vt:lpstr>
      <vt:lpstr>Amplifier output signal rise time</vt:lpstr>
      <vt:lpstr>Amplifier output signal rise time</vt:lpstr>
      <vt:lpstr>Summary </vt:lpstr>
    </vt:vector>
  </TitlesOfParts>
  <Company>University of Oxford (GB)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the built-in amplifier in HV-CMOS CHESS1</dc:title>
  <dc:creator>Zhijun Liang</dc:creator>
  <cp:lastModifiedBy>Zhijun Liang</cp:lastModifiedBy>
  <cp:revision>43</cp:revision>
  <dcterms:created xsi:type="dcterms:W3CDTF">2015-05-27T18:28:41Z</dcterms:created>
  <dcterms:modified xsi:type="dcterms:W3CDTF">2015-06-09T08:40:03Z</dcterms:modified>
</cp:coreProperties>
</file>