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73" r:id="rId4"/>
    <p:sldId id="268" r:id="rId5"/>
    <p:sldId id="272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3" d="100"/>
          <a:sy n="103" d="100"/>
        </p:scale>
        <p:origin x="-1160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47B7F-21F2-9949-A997-E629590D63D7}" type="datetime1">
              <a:rPr lang="en-GB" smtClean="0"/>
              <a:t>23/06/15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1F83C7-E150-2244-94E2-17A6BB62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063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DA6416-7A11-714C-B459-CF3A180F03F0}" type="datetime1">
              <a:rPr lang="en-GB" smtClean="0"/>
              <a:t>23/06/15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69C064-F324-2249-ACD6-EA2475CAC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1252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9C064-F324-2249-ACD6-EA2475CAC2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387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9C064-F324-2249-ACD6-EA2475CAC28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34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F5E97-85BB-F54B-BB58-934426DF168F}" type="datetime1">
              <a:rPr lang="en-GB" smtClean="0"/>
              <a:t>23/06/15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7499-731E-B64A-9A35-D7FDF827BFE4}" type="datetime1">
              <a:rPr lang="en-GB" smtClean="0"/>
              <a:t>23/06/15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DA3F3-ED1B-7643-BA75-3C9D18538C70}" type="datetime1">
              <a:rPr lang="en-GB" smtClean="0"/>
              <a:t>23/06/15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85F8-ECC2-854C-AD91-700C1A9A559A}" type="datetime1">
              <a:rPr lang="en-GB" smtClean="0"/>
              <a:t>23/06/15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3CB5-58A5-C847-81EB-E758BE873E87}" type="datetime1">
              <a:rPr lang="en-GB" smtClean="0"/>
              <a:t>23/06/15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4768-7DA5-3C47-9E9C-5AABC8E87145}" type="datetime1">
              <a:rPr lang="en-GB" smtClean="0"/>
              <a:t>23/06/15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A140-C128-3942-9189-7BC7CDD28C1E}" type="datetime1">
              <a:rPr lang="en-GB" smtClean="0"/>
              <a:t>23/06/15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2605D-939D-3D4E-AA86-03D06EFF74F9}" type="datetime1">
              <a:rPr lang="en-GB" smtClean="0"/>
              <a:t>23/06/15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29B4A-9A6F-3944-AD0E-AB1002EEF97D}" type="datetime1">
              <a:rPr lang="en-GB" smtClean="0"/>
              <a:t>23/06/15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1DFBA-B9A3-6B47-8B3A-03159D3F0D2A}" type="datetime1">
              <a:rPr lang="en-GB" smtClean="0"/>
              <a:t>23/06/15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E90F2-E6F2-CE48-B0A0-2FF4849690BF}" type="datetime1">
              <a:rPr lang="en-GB" smtClean="0"/>
              <a:t>23/06/15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FD3F82C-C108-E74C-9374-B25022CF996E}" type="datetime1">
              <a:rPr lang="en-GB" smtClean="0"/>
              <a:t>23/06/15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23043" cy="2593975"/>
          </a:xfrm>
        </p:spPr>
        <p:txBody>
          <a:bodyPr/>
          <a:lstStyle/>
          <a:p>
            <a:r>
              <a:rPr lang="en-US" dirty="0" smtClean="0"/>
              <a:t>Irradiation at Birmingham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4572000"/>
            <a:ext cx="6317459" cy="10668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dirty="0" smtClean="0"/>
              <a:t>R. Bates, C. </a:t>
            </a:r>
            <a:r>
              <a:rPr lang="en-US" dirty="0" err="1" smtClean="0"/>
              <a:t>Buttar</a:t>
            </a:r>
            <a:r>
              <a:rPr lang="en-US" dirty="0" smtClean="0"/>
              <a:t>,</a:t>
            </a:r>
            <a:r>
              <a:rPr lang="en-US" dirty="0">
                <a:solidFill>
                  <a:srgbClr val="898989"/>
                </a:solidFill>
              </a:rPr>
              <a:t> T. </a:t>
            </a:r>
            <a:r>
              <a:rPr lang="en-US" dirty="0" smtClean="0">
                <a:solidFill>
                  <a:srgbClr val="898989"/>
                </a:solidFill>
              </a:rPr>
              <a:t>Huffman, J.J John,</a:t>
            </a:r>
            <a:r>
              <a:rPr lang="en-US" dirty="0" smtClean="0"/>
              <a:t> K. </a:t>
            </a:r>
            <a:r>
              <a:rPr lang="en-US" dirty="0" err="1" smtClean="0">
                <a:solidFill>
                  <a:srgbClr val="898989"/>
                </a:solidFill>
              </a:rPr>
              <a:t>Kanisauskas</a:t>
            </a:r>
            <a:r>
              <a:rPr lang="en-US" dirty="0" smtClean="0">
                <a:solidFill>
                  <a:srgbClr val="898989"/>
                </a:solidFill>
              </a:rPr>
              <a:t>, D. </a:t>
            </a:r>
            <a:r>
              <a:rPr lang="en-US" dirty="0" err="1" smtClean="0">
                <a:solidFill>
                  <a:srgbClr val="898989"/>
                </a:solidFill>
              </a:rPr>
              <a:t>Maneuski</a:t>
            </a:r>
            <a:r>
              <a:rPr lang="en-US" dirty="0" smtClean="0">
                <a:solidFill>
                  <a:srgbClr val="898989"/>
                </a:solidFill>
              </a:rPr>
              <a:t>, R. Plackett, L. Vigani</a:t>
            </a:r>
          </a:p>
          <a:p>
            <a:pPr algn="ctr"/>
            <a:endParaRPr lang="en-US" dirty="0">
              <a:solidFill>
                <a:srgbClr val="898989"/>
              </a:solidFill>
            </a:endParaRPr>
          </a:p>
          <a:p>
            <a:pPr algn="ctr"/>
            <a:r>
              <a:rPr lang="en-US" dirty="0" smtClean="0">
                <a:solidFill>
                  <a:srgbClr val="898989"/>
                </a:solidFill>
              </a:rPr>
              <a:t>Special thanks to </a:t>
            </a:r>
            <a:r>
              <a:rPr lang="en-US" dirty="0"/>
              <a:t>J. </a:t>
            </a:r>
            <a:r>
              <a:rPr lang="en-US" dirty="0" smtClean="0"/>
              <a:t>Wilson, </a:t>
            </a:r>
            <a:r>
              <a:rPr lang="en-US" dirty="0"/>
              <a:t>K. Parker</a:t>
            </a:r>
            <a:r>
              <a:rPr lang="en-US" dirty="0" smtClean="0"/>
              <a:t>,</a:t>
            </a:r>
            <a:r>
              <a:rPr lang="en-US" dirty="0"/>
              <a:t> P. </a:t>
            </a:r>
            <a:r>
              <a:rPr lang="en-US" dirty="0" err="1"/>
              <a:t>Dervan</a:t>
            </a:r>
            <a:endParaRPr lang="en-US" dirty="0">
              <a:solidFill>
                <a:srgbClr val="89898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2739" y="6087588"/>
            <a:ext cx="3545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srgbClr val="898989"/>
                </a:solidFill>
              </a:rPr>
              <a:t> </a:t>
            </a:r>
            <a:r>
              <a:rPr lang="en-GB" dirty="0" smtClean="0">
                <a:solidFill>
                  <a:srgbClr val="898989"/>
                </a:solidFill>
              </a:rPr>
              <a:t>ATLAS Strip CMOS Regular Meeting</a:t>
            </a:r>
          </a:p>
          <a:p>
            <a:pPr algn="ctr"/>
            <a:r>
              <a:rPr lang="en-GB" dirty="0" smtClean="0">
                <a:solidFill>
                  <a:srgbClr val="898989"/>
                </a:solidFill>
              </a:rPr>
              <a:t>June 23, 2015</a:t>
            </a:r>
            <a:endParaRPr lang="en-US" dirty="0">
              <a:solidFill>
                <a:srgbClr val="89898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828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Irradiation Procedure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 descr="Arrangemen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3717" y="1417638"/>
            <a:ext cx="4142801" cy="310710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200" y="4752538"/>
            <a:ext cx="78406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dirty="0" smtClean="0"/>
              <a:t>Two HVStripV1 (MB03 and MB06) samples were irradiated with 27 MeV proton beam at MC40 cyclotron facility at the University of Birmingham</a:t>
            </a:r>
          </a:p>
          <a:p>
            <a:pPr marL="285750" indent="-285750">
              <a:buFont typeface="Wingdings" charset="2"/>
              <a:buChar char="§"/>
            </a:pPr>
            <a:r>
              <a:rPr lang="en-US" dirty="0" smtClean="0"/>
              <a:t>The irradiation consisted of five 1000s rounds for each chip, therefore, the fluences should exceed 5×10</a:t>
            </a:r>
            <a:r>
              <a:rPr lang="en-US" baseline="30000" dirty="0" smtClean="0"/>
              <a:t>15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eq</a:t>
            </a:r>
            <a:r>
              <a:rPr lang="en-US" dirty="0" smtClean="0"/>
              <a:t>/cm</a:t>
            </a:r>
            <a:r>
              <a:rPr lang="en-US" baseline="30000" dirty="0" smtClean="0"/>
              <a:t>2</a:t>
            </a:r>
          </a:p>
          <a:p>
            <a:pPr marL="285750" indent="-285750">
              <a:buFont typeface="Wingdings" charset="2"/>
              <a:buChar char="§"/>
            </a:pPr>
            <a:r>
              <a:rPr lang="en-US" dirty="0" smtClean="0"/>
              <a:t>During irradiation the chips were cooled down to </a:t>
            </a:r>
            <a:r>
              <a:rPr lang="en-US" dirty="0"/>
              <a:t>-50°</a:t>
            </a:r>
            <a:r>
              <a:rPr lang="en-US" dirty="0" smtClean="0"/>
              <a:t>C and biased to -20V (MB03) and -40V (MB06)</a:t>
            </a:r>
          </a:p>
          <a:p>
            <a:pPr marL="285750" indent="-285750">
              <a:buFont typeface="Wingdings" charset="2"/>
              <a:buChar char="§"/>
            </a:pPr>
            <a:r>
              <a:rPr lang="en-US" dirty="0" smtClean="0"/>
              <a:t>Leakage currents and temperatures were logged every 3s </a:t>
            </a:r>
          </a:p>
          <a:p>
            <a:pPr marL="285750" indent="-285750">
              <a:buFont typeface="Wingdings" charset="2"/>
              <a:buChar char="§"/>
            </a:pPr>
            <a:endParaRPr lang="en-US" dirty="0" smtClean="0"/>
          </a:p>
          <a:p>
            <a:pPr marL="285750" indent="-285750">
              <a:buFont typeface="Wingdings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494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Temperatures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 descr="MB06_Temperature_All_0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6183" y="1417637"/>
            <a:ext cx="4152202" cy="3045457"/>
          </a:xfrm>
          <a:prstGeom prst="rect">
            <a:avLst/>
          </a:prstGeom>
        </p:spPr>
      </p:pic>
      <p:pic>
        <p:nvPicPr>
          <p:cNvPr id="7" name="Picture 6" descr="MB03_Temperature_All_0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1" y="1417637"/>
            <a:ext cx="4152202" cy="304545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200" y="4752538"/>
            <a:ext cx="784067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dirty="0" smtClean="0"/>
              <a:t>Temperature log plots are nearly identical for both chips</a:t>
            </a:r>
          </a:p>
          <a:p>
            <a:pPr marL="285750" indent="-285750">
              <a:buFont typeface="Wingdings" charset="2"/>
              <a:buChar char="§"/>
            </a:pPr>
            <a:r>
              <a:rPr lang="en-US" dirty="0" smtClean="0"/>
              <a:t>During irradiation i.e. between t≈100min </a:t>
            </a:r>
            <a:r>
              <a:rPr lang="en-US" dirty="0"/>
              <a:t>and t≈</a:t>
            </a:r>
            <a:r>
              <a:rPr lang="en-US" dirty="0" smtClean="0"/>
              <a:t>400min the average temperatures were </a:t>
            </a:r>
            <a:r>
              <a:rPr lang="en-US" dirty="0"/>
              <a:t>-</a:t>
            </a:r>
            <a:r>
              <a:rPr lang="en-US" dirty="0" smtClean="0"/>
              <a:t>52.00°C and </a:t>
            </a:r>
            <a:r>
              <a:rPr lang="en-US" dirty="0"/>
              <a:t>-</a:t>
            </a:r>
            <a:r>
              <a:rPr lang="en-US" dirty="0" smtClean="0"/>
              <a:t>52.42°C for MB03 and MB06 respectively  </a:t>
            </a:r>
          </a:p>
          <a:p>
            <a:pPr marL="285750" indent="-285750">
              <a:buFont typeface="Wingdings" charset="2"/>
              <a:buChar char="§"/>
            </a:pPr>
            <a:r>
              <a:rPr lang="en-US" dirty="0" smtClean="0"/>
              <a:t>The increase in temperature seen after t≈400min correspond to the time period given for the chips to warm up in nitrogen </a:t>
            </a:r>
            <a:r>
              <a:rPr lang="en-US" dirty="0"/>
              <a:t>atmosphere</a:t>
            </a:r>
            <a:endParaRPr lang="en-US" dirty="0" smtClean="0"/>
          </a:p>
          <a:p>
            <a:pPr marL="285750" indent="-285750">
              <a:buFont typeface="Wingdings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414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Leakage Currents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" name="Picture 2" descr="MB03_Leakage_Current_REF_0_desc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903" y="1565585"/>
            <a:ext cx="3648362" cy="2626271"/>
          </a:xfrm>
          <a:prstGeom prst="rect">
            <a:avLst/>
          </a:prstGeom>
        </p:spPr>
      </p:pic>
      <p:pic>
        <p:nvPicPr>
          <p:cNvPr id="5" name="Picture 4" descr="MB06_Leakage_Current_REF_0_Desc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5256" y="1565585"/>
            <a:ext cx="3648362" cy="2626271"/>
          </a:xfrm>
          <a:prstGeom prst="rect">
            <a:avLst/>
          </a:prstGeom>
        </p:spPr>
      </p:pic>
      <p:pic>
        <p:nvPicPr>
          <p:cNvPr id="12" name="Picture 11" descr="MB03_Leakage_Current_TempChange_1_Points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191856"/>
            <a:ext cx="3525065" cy="2601613"/>
          </a:xfrm>
          <a:prstGeom prst="rect">
            <a:avLst/>
          </a:prstGeom>
        </p:spPr>
      </p:pic>
      <p:pic>
        <p:nvPicPr>
          <p:cNvPr id="13" name="Picture 12" descr="MB06_Leakage_Current_TempChange_2_Points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070" y="4191855"/>
            <a:ext cx="3527548" cy="2601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682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652947"/>
            <a:ext cx="78406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dirty="0" smtClean="0"/>
              <a:t>HVStripV1 samples were successfully irradiated</a:t>
            </a:r>
          </a:p>
          <a:p>
            <a:pPr marL="285750" indent="-285750">
              <a:buFont typeface="Wingdings" charset="2"/>
              <a:buChar char="§"/>
            </a:pPr>
            <a:r>
              <a:rPr lang="en-US" dirty="0" smtClean="0"/>
              <a:t>Distinct behavior of leakage current as a function of temperature between the chips was observed after irradiation (possibly due to different bias)</a:t>
            </a:r>
          </a:p>
          <a:p>
            <a:pPr marL="285750" indent="-285750">
              <a:buFont typeface="Wingdings" charset="2"/>
              <a:buChar char="§"/>
            </a:pPr>
            <a:r>
              <a:rPr lang="en-US" dirty="0" smtClean="0"/>
              <a:t>Still need to hear from Birmingham about the actual </a:t>
            </a:r>
            <a:r>
              <a:rPr lang="en-US" dirty="0" err="1" smtClean="0"/>
              <a:t>fluences</a:t>
            </a:r>
            <a:r>
              <a:rPr lang="en-US" dirty="0" smtClean="0"/>
              <a:t> and when the chips can be shipped back to Oxford and Glasgow</a:t>
            </a:r>
          </a:p>
          <a:p>
            <a:pPr marL="285750" indent="-285750">
              <a:buFont typeface="Wingdings" charset="2"/>
              <a:buChar char="§"/>
            </a:pPr>
            <a:endParaRPr lang="en-US" dirty="0" smtClean="0"/>
          </a:p>
          <a:p>
            <a:pPr marL="285750" indent="-285750">
              <a:buFont typeface="Wingdings" charset="2"/>
              <a:buChar char="§"/>
            </a:pPr>
            <a:endParaRPr lang="en-US" dirty="0" smtClean="0"/>
          </a:p>
          <a:p>
            <a:pPr marL="285750" indent="-285750">
              <a:buFont typeface="Wingdings" charset="2"/>
              <a:buChar char="§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70419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741</TotalTime>
  <Words>265</Words>
  <Application>Microsoft Macintosh PowerPoint</Application>
  <PresentationFormat>On-screen Show (4:3)</PresentationFormat>
  <Paragraphs>28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Adjacency</vt:lpstr>
      <vt:lpstr>Irradiation at Birmingham</vt:lpstr>
      <vt:lpstr>Irradiation Procedure</vt:lpstr>
      <vt:lpstr>Temperatures</vt:lpstr>
      <vt:lpstr>Leakage Currents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MIP Setup at Glasgow</dc:title>
  <dc:creator>Kestutis K.</dc:creator>
  <cp:lastModifiedBy>Kestutis K.</cp:lastModifiedBy>
  <cp:revision>55</cp:revision>
  <dcterms:created xsi:type="dcterms:W3CDTF">2015-04-27T09:20:22Z</dcterms:created>
  <dcterms:modified xsi:type="dcterms:W3CDTF">2015-06-23T14:10:30Z</dcterms:modified>
</cp:coreProperties>
</file>