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60" r:id="rId3"/>
    <p:sldId id="261" r:id="rId4"/>
    <p:sldId id="263" r:id="rId5"/>
    <p:sldId id="264" r:id="rId6"/>
    <p:sldId id="268" r:id="rId7"/>
    <p:sldId id="266" r:id="rId8"/>
    <p:sldId id="267" r:id="rId9"/>
    <p:sldId id="269" r:id="rId10"/>
    <p:sldId id="270" r:id="rId11"/>
    <p:sldId id="271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4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574A81-37E3-4537-873E-6E6F396656C4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7A167-C394-411E-8573-99906161F1F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574A81-37E3-4537-873E-6E6F396656C4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7A167-C394-411E-8573-99906161F1F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574A81-37E3-4537-873E-6E6F396656C4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7A167-C394-411E-8573-99906161F1F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574A81-37E3-4537-873E-6E6F396656C4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7A167-C394-411E-8573-99906161F1F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574A81-37E3-4537-873E-6E6F396656C4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7A167-C394-411E-8573-99906161F1F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574A81-37E3-4537-873E-6E6F396656C4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7A167-C394-411E-8573-99906161F1F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574A81-37E3-4537-873E-6E6F396656C4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7A167-C394-411E-8573-99906161F1F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574A81-37E3-4537-873E-6E6F396656C4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7A167-C394-411E-8573-99906161F1F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574A81-37E3-4537-873E-6E6F396656C4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7A167-C394-411E-8573-99906161F1F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574A81-37E3-4537-873E-6E6F396656C4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7A167-C394-411E-8573-99906161F1F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574A81-37E3-4537-873E-6E6F396656C4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7A167-C394-411E-8573-99906161F1FB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9574A81-37E3-4537-873E-6E6F396656C4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937A167-C394-411E-8573-99906161F1FB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HV-CMOS Update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639144"/>
          </a:xfrm>
        </p:spPr>
        <p:txBody>
          <a:bodyPr/>
          <a:lstStyle/>
          <a:p>
            <a:r>
              <a:rPr lang="en-GB" dirty="0" smtClean="0"/>
              <a:t>The properties device (HVStripV1) we just irradiated @ Birmingham</a:t>
            </a:r>
          </a:p>
          <a:p>
            <a:r>
              <a:rPr lang="en-GB" dirty="0" smtClean="0"/>
              <a:t>B. Todd Huffman</a:t>
            </a:r>
          </a:p>
          <a:p>
            <a:r>
              <a:rPr lang="en-GB" dirty="0" smtClean="0"/>
              <a:t>23/06/2015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601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445224"/>
            <a:ext cx="8183880" cy="1051560"/>
          </a:xfrm>
        </p:spPr>
        <p:txBody>
          <a:bodyPr>
            <a:normAutofit/>
          </a:bodyPr>
          <a:lstStyle/>
          <a:p>
            <a:r>
              <a:rPr lang="en-US" dirty="0" smtClean="0"/>
              <a:t>MB03 </a:t>
            </a:r>
            <a:r>
              <a:rPr lang="en-US" dirty="0"/>
              <a:t>– </a:t>
            </a:r>
            <a:r>
              <a:rPr lang="en-US" dirty="0" smtClean="0"/>
              <a:t>Fe</a:t>
            </a:r>
            <a:r>
              <a:rPr lang="en-US" baseline="30000" dirty="0" smtClean="0"/>
              <a:t>55</a:t>
            </a:r>
            <a:r>
              <a:rPr lang="en-US" dirty="0" smtClean="0"/>
              <a:t> </a:t>
            </a:r>
            <a:r>
              <a:rPr lang="en-US" sz="1800" dirty="0" smtClean="0"/>
              <a:t>(Luigi </a:t>
            </a:r>
            <a:r>
              <a:rPr lang="en-US" sz="1800" dirty="0"/>
              <a:t>V</a:t>
            </a:r>
            <a:r>
              <a:rPr lang="en-US" sz="1800" dirty="0" smtClean="0"/>
              <a:t>.)</a:t>
            </a:r>
            <a:endParaRPr lang="en-US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97558" y="15007"/>
            <a:ext cx="39908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Relative efficiency vs. Bias</a:t>
            </a:r>
          </a:p>
        </p:txBody>
      </p:sp>
      <p:sp>
        <p:nvSpPr>
          <p:cNvPr id="6" name="Rectangle 5"/>
          <p:cNvSpPr/>
          <p:nvPr/>
        </p:nvSpPr>
        <p:spPr>
          <a:xfrm>
            <a:off x="7899160" y="2122126"/>
            <a:ext cx="202842" cy="489397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897549" y="2622253"/>
            <a:ext cx="202842" cy="48939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100392" y="2132856"/>
            <a:ext cx="455588" cy="489397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00391" y="2622252"/>
            <a:ext cx="455588" cy="4893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6" idx="1"/>
            <a:endCxn id="10" idx="3"/>
          </p:cNvCxnSpPr>
          <p:nvPr/>
        </p:nvCxnSpPr>
        <p:spPr>
          <a:xfrm flipH="1">
            <a:off x="7243898" y="2366825"/>
            <a:ext cx="655262" cy="9008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498" y="1019772"/>
            <a:ext cx="662940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54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445224"/>
            <a:ext cx="8183880" cy="1051560"/>
          </a:xfrm>
        </p:spPr>
        <p:txBody>
          <a:bodyPr>
            <a:normAutofit/>
          </a:bodyPr>
          <a:lstStyle/>
          <a:p>
            <a:r>
              <a:rPr lang="en-US" dirty="0" smtClean="0"/>
              <a:t>MB03 </a:t>
            </a:r>
            <a:r>
              <a:rPr lang="en-US" dirty="0"/>
              <a:t>– </a:t>
            </a:r>
            <a:r>
              <a:rPr lang="en-US" dirty="0" smtClean="0"/>
              <a:t>Fe</a:t>
            </a:r>
            <a:r>
              <a:rPr lang="en-US" baseline="30000" dirty="0" smtClean="0"/>
              <a:t>55</a:t>
            </a:r>
            <a:r>
              <a:rPr lang="en-US" dirty="0" smtClean="0"/>
              <a:t> </a:t>
            </a:r>
            <a:r>
              <a:rPr lang="en-US" sz="1800" dirty="0" smtClean="0"/>
              <a:t>(Luigi </a:t>
            </a:r>
            <a:r>
              <a:rPr lang="en-US" sz="1800" dirty="0"/>
              <a:t>V</a:t>
            </a:r>
            <a:r>
              <a:rPr lang="en-US" sz="1800" dirty="0" smtClean="0"/>
              <a:t>.)</a:t>
            </a:r>
            <a:endParaRPr lang="en-US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97558" y="15007"/>
            <a:ext cx="39908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Relative efficiency vs. Bias</a:t>
            </a:r>
          </a:p>
        </p:txBody>
      </p:sp>
      <p:sp>
        <p:nvSpPr>
          <p:cNvPr id="6" name="Rectangle 5"/>
          <p:cNvSpPr/>
          <p:nvPr/>
        </p:nvSpPr>
        <p:spPr>
          <a:xfrm>
            <a:off x="7899160" y="2122126"/>
            <a:ext cx="202842" cy="489397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897549" y="2622253"/>
            <a:ext cx="202842" cy="48939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100392" y="2132856"/>
            <a:ext cx="455588" cy="489397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00391" y="2622252"/>
            <a:ext cx="455588" cy="4893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9" idx="3"/>
            <a:endCxn id="3" idx="3"/>
          </p:cNvCxnSpPr>
          <p:nvPr/>
        </p:nvCxnSpPr>
        <p:spPr>
          <a:xfrm flipH="1">
            <a:off x="7169857" y="2866951"/>
            <a:ext cx="1386122" cy="3616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457" y="980728"/>
            <a:ext cx="662940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54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445224"/>
            <a:ext cx="8183880" cy="1051560"/>
          </a:xfrm>
        </p:spPr>
        <p:txBody>
          <a:bodyPr>
            <a:normAutofit/>
          </a:bodyPr>
          <a:lstStyle/>
          <a:p>
            <a:r>
              <a:rPr lang="en-US" dirty="0" smtClean="0"/>
              <a:t>MB03 </a:t>
            </a:r>
            <a:r>
              <a:rPr lang="en-US" dirty="0"/>
              <a:t>– </a:t>
            </a:r>
            <a:r>
              <a:rPr lang="en-US" dirty="0" smtClean="0"/>
              <a:t>Fe</a:t>
            </a:r>
            <a:r>
              <a:rPr lang="en-US" baseline="30000" dirty="0" smtClean="0"/>
              <a:t>55</a:t>
            </a:r>
            <a:r>
              <a:rPr lang="en-US" dirty="0" smtClean="0"/>
              <a:t> </a:t>
            </a:r>
            <a:r>
              <a:rPr lang="en-US" sz="1800" dirty="0" smtClean="0"/>
              <a:t>(Luigi </a:t>
            </a:r>
            <a:r>
              <a:rPr lang="en-US" sz="1800" dirty="0"/>
              <a:t>V</a:t>
            </a:r>
            <a:r>
              <a:rPr lang="en-US" sz="1800" dirty="0" smtClean="0"/>
              <a:t>.)</a:t>
            </a:r>
            <a:endParaRPr lang="en-US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97558" y="15007"/>
            <a:ext cx="39908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Relative efficiency vs. Bias</a:t>
            </a:r>
          </a:p>
        </p:txBody>
      </p:sp>
      <p:sp>
        <p:nvSpPr>
          <p:cNvPr id="6" name="Rectangle 5"/>
          <p:cNvSpPr/>
          <p:nvPr/>
        </p:nvSpPr>
        <p:spPr>
          <a:xfrm>
            <a:off x="7899160" y="2122126"/>
            <a:ext cx="202842" cy="489397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897549" y="2622253"/>
            <a:ext cx="202842" cy="48939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100392" y="2132856"/>
            <a:ext cx="455588" cy="489397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00391" y="2622252"/>
            <a:ext cx="455588" cy="4893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8" idx="3"/>
            <a:endCxn id="10" idx="3"/>
          </p:cNvCxnSpPr>
          <p:nvPr/>
        </p:nvCxnSpPr>
        <p:spPr>
          <a:xfrm flipH="1">
            <a:off x="7168952" y="2377555"/>
            <a:ext cx="1387028" cy="8510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980728"/>
            <a:ext cx="662940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54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382" y="4797152"/>
            <a:ext cx="8183880" cy="1051560"/>
          </a:xfrm>
        </p:spPr>
        <p:txBody>
          <a:bodyPr>
            <a:normAutofit/>
          </a:bodyPr>
          <a:lstStyle/>
          <a:p>
            <a:r>
              <a:rPr lang="en-GB" dirty="0" smtClean="0"/>
              <a:t>MB03 – Response to Fe</a:t>
            </a:r>
            <a:r>
              <a:rPr lang="en-GB" baseline="30000" dirty="0" smtClean="0"/>
              <a:t>55</a:t>
            </a:r>
            <a:r>
              <a:rPr lang="en-GB" dirty="0" smtClean="0"/>
              <a:t> </a:t>
            </a:r>
            <a:r>
              <a:rPr lang="en-GB" dirty="0" smtClean="0">
                <a:latin typeface="Symbol" panose="05050102010706020507" pitchFamily="18" charset="2"/>
              </a:rPr>
              <a:t>g</a:t>
            </a:r>
            <a:r>
              <a:rPr lang="en-GB" dirty="0" smtClean="0"/>
              <a:t>’s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556792"/>
            <a:ext cx="4129658" cy="3096344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556792"/>
            <a:ext cx="4108223" cy="3096344"/>
          </a:xfrm>
        </p:spPr>
      </p:pic>
      <p:sp>
        <p:nvSpPr>
          <p:cNvPr id="7" name="TextBox 6"/>
          <p:cNvSpPr txBox="1"/>
          <p:nvPr/>
        </p:nvSpPr>
        <p:spPr>
          <a:xfrm>
            <a:off x="1331640" y="1124744"/>
            <a:ext cx="2571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accent5"/>
                </a:solidFill>
              </a:rPr>
              <a:t>Biased @ -40 volts</a:t>
            </a:r>
            <a:endParaRPr lang="en-GB" b="1" dirty="0">
              <a:solidFill>
                <a:schemeClr val="accent5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64088" y="1092478"/>
            <a:ext cx="2836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accent5"/>
                </a:solidFill>
              </a:rPr>
              <a:t>Biased @ -80 volts!!</a:t>
            </a:r>
            <a:endParaRPr lang="en-GB" b="1" dirty="0">
              <a:solidFill>
                <a:schemeClr val="accent5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19872" y="621199"/>
            <a:ext cx="2444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accent5"/>
                </a:solidFill>
              </a:rPr>
              <a:t>Channel 2, Row 1</a:t>
            </a:r>
            <a:endParaRPr lang="en-GB" b="1" dirty="0">
              <a:solidFill>
                <a:schemeClr val="accent5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31640" y="2420888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MB01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5580112" y="2203956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MB03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307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941168"/>
            <a:ext cx="8183880" cy="949856"/>
          </a:xfrm>
        </p:spPr>
        <p:txBody>
          <a:bodyPr/>
          <a:lstStyle/>
          <a:p>
            <a:r>
              <a:rPr lang="en-GB" dirty="0"/>
              <a:t>MB03 – Response to Fe</a:t>
            </a:r>
            <a:r>
              <a:rPr lang="en-GB" baseline="30000" dirty="0"/>
              <a:t>55</a:t>
            </a:r>
            <a:r>
              <a:rPr lang="en-GB" dirty="0"/>
              <a:t> </a:t>
            </a:r>
            <a:r>
              <a:rPr lang="en-GB" dirty="0">
                <a:latin typeface="Symbol" panose="05050102010706020507" pitchFamily="18" charset="2"/>
              </a:rPr>
              <a:t>g</a:t>
            </a:r>
            <a:r>
              <a:rPr lang="en-GB" dirty="0"/>
              <a:t>’s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Biased @ -40 volts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GB" dirty="0" smtClean="0"/>
              <a:t>Biased @ -80 volts!!</a:t>
            </a:r>
            <a:endParaRPr lang="en-GB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276" y="1484784"/>
            <a:ext cx="4169387" cy="3384376"/>
          </a:xfrm>
        </p:spPr>
      </p:pic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962" y="1484784"/>
            <a:ext cx="4169387" cy="3384376"/>
          </a:xfrm>
        </p:spPr>
      </p:pic>
      <p:sp>
        <p:nvSpPr>
          <p:cNvPr id="9" name="TextBox 8"/>
          <p:cNvSpPr txBox="1"/>
          <p:nvPr/>
        </p:nvSpPr>
        <p:spPr>
          <a:xfrm>
            <a:off x="3347864" y="436533"/>
            <a:ext cx="260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accent5"/>
                </a:solidFill>
              </a:rPr>
              <a:t>Channel 16, Row 0</a:t>
            </a:r>
            <a:endParaRPr lang="en-GB" b="1" dirty="0">
              <a:solidFill>
                <a:schemeClr val="accent5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80112" y="2203956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MB03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971600" y="2233571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MB01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192626" y="6093296"/>
            <a:ext cx="6918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/>
                </a:solidFill>
              </a:rPr>
              <a:t>Unfortunately; Appears MB03 is a less performant device.</a:t>
            </a:r>
            <a:endParaRPr lang="en-GB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54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445224"/>
            <a:ext cx="8183880" cy="1051560"/>
          </a:xfrm>
        </p:spPr>
        <p:txBody>
          <a:bodyPr/>
          <a:lstStyle/>
          <a:p>
            <a:r>
              <a:rPr lang="en-US" dirty="0" smtClean="0"/>
              <a:t>MB01 – Pulse Inj. </a:t>
            </a:r>
            <a:r>
              <a:rPr lang="en-US" sz="1800" dirty="0" smtClean="0"/>
              <a:t>(from Luigi V. earlier)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23728" y="15007"/>
            <a:ext cx="58628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Bias-dependent gain</a:t>
            </a:r>
          </a:p>
        </p:txBody>
      </p:sp>
      <p:sp>
        <p:nvSpPr>
          <p:cNvPr id="6" name="Rectangle 5"/>
          <p:cNvSpPr/>
          <p:nvPr/>
        </p:nvSpPr>
        <p:spPr>
          <a:xfrm>
            <a:off x="4259409" y="2684335"/>
            <a:ext cx="202842" cy="489397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257798" y="3184462"/>
            <a:ext cx="202842" cy="48939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460641" y="2695065"/>
            <a:ext cx="455588" cy="489397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0640" y="3184461"/>
            <a:ext cx="455588" cy="4893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endCxn id="19" idx="3"/>
          </p:cNvCxnSpPr>
          <p:nvPr/>
        </p:nvCxnSpPr>
        <p:spPr>
          <a:xfrm flipH="1" flipV="1">
            <a:off x="3645509" y="1559806"/>
            <a:ext cx="605936" cy="13799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" idx="1"/>
            <a:endCxn id="3" idx="3"/>
          </p:cNvCxnSpPr>
          <p:nvPr/>
        </p:nvCxnSpPr>
        <p:spPr>
          <a:xfrm flipH="1">
            <a:off x="3645509" y="3429161"/>
            <a:ext cx="612289" cy="13710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3"/>
            <a:endCxn id="23" idx="1"/>
          </p:cNvCxnSpPr>
          <p:nvPr/>
        </p:nvCxnSpPr>
        <p:spPr>
          <a:xfrm>
            <a:off x="4916228" y="3429160"/>
            <a:ext cx="528969" cy="13710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8" idx="3"/>
            <a:endCxn id="25" idx="1"/>
          </p:cNvCxnSpPr>
          <p:nvPr/>
        </p:nvCxnSpPr>
        <p:spPr>
          <a:xfrm flipV="1">
            <a:off x="4916229" y="1559806"/>
            <a:ext cx="528968" cy="13799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181" y="3717032"/>
            <a:ext cx="3194328" cy="216626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181" y="476672"/>
            <a:ext cx="3194328" cy="2166268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5197" y="3717032"/>
            <a:ext cx="3194327" cy="2166268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5197" y="476672"/>
            <a:ext cx="3194327" cy="2166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33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445224"/>
            <a:ext cx="8183880" cy="1051560"/>
          </a:xfrm>
        </p:spPr>
        <p:txBody>
          <a:bodyPr>
            <a:normAutofit/>
          </a:bodyPr>
          <a:lstStyle/>
          <a:p>
            <a:r>
              <a:rPr lang="en-US" dirty="0" smtClean="0"/>
              <a:t>MB03 </a:t>
            </a:r>
            <a:r>
              <a:rPr lang="en-US" dirty="0"/>
              <a:t>– Pulse Inj. </a:t>
            </a:r>
            <a:r>
              <a:rPr lang="en-US" sz="1800" dirty="0" smtClean="0"/>
              <a:t>(Luigi </a:t>
            </a:r>
            <a:r>
              <a:rPr lang="en-US" sz="1800" dirty="0"/>
              <a:t>V</a:t>
            </a:r>
            <a:r>
              <a:rPr lang="en-US" sz="1800" dirty="0" smtClean="0"/>
              <a:t>.)</a:t>
            </a:r>
            <a:endParaRPr lang="en-US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97558" y="15007"/>
            <a:ext cx="39908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Bias-dependent gain</a:t>
            </a:r>
          </a:p>
        </p:txBody>
      </p:sp>
      <p:sp>
        <p:nvSpPr>
          <p:cNvPr id="6" name="Rectangle 5"/>
          <p:cNvSpPr/>
          <p:nvPr/>
        </p:nvSpPr>
        <p:spPr>
          <a:xfrm>
            <a:off x="4259409" y="2684335"/>
            <a:ext cx="202842" cy="489397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257798" y="3184462"/>
            <a:ext cx="202842" cy="48939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460641" y="2695065"/>
            <a:ext cx="455588" cy="489397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0640" y="3184461"/>
            <a:ext cx="455588" cy="4893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endCxn id="19" idx="3"/>
          </p:cNvCxnSpPr>
          <p:nvPr/>
        </p:nvCxnSpPr>
        <p:spPr>
          <a:xfrm flipH="1" flipV="1">
            <a:off x="3643092" y="1763933"/>
            <a:ext cx="614708" cy="11758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" idx="1"/>
            <a:endCxn id="3" idx="3"/>
          </p:cNvCxnSpPr>
          <p:nvPr/>
        </p:nvCxnSpPr>
        <p:spPr>
          <a:xfrm flipH="1">
            <a:off x="3643092" y="3429161"/>
            <a:ext cx="614706" cy="13141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3"/>
            <a:endCxn id="21" idx="1"/>
          </p:cNvCxnSpPr>
          <p:nvPr/>
        </p:nvCxnSpPr>
        <p:spPr>
          <a:xfrm>
            <a:off x="4916228" y="3429160"/>
            <a:ext cx="447860" cy="12719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8" idx="3"/>
            <a:endCxn id="30" idx="1"/>
          </p:cNvCxnSpPr>
          <p:nvPr/>
        </p:nvCxnSpPr>
        <p:spPr>
          <a:xfrm flipV="1">
            <a:off x="4916229" y="1625927"/>
            <a:ext cx="447859" cy="13138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898" y="3672045"/>
            <a:ext cx="3159194" cy="214244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898" y="461911"/>
            <a:ext cx="3159194" cy="260404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3587634"/>
            <a:ext cx="3283665" cy="2226853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512349"/>
            <a:ext cx="3284110" cy="222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48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445224"/>
            <a:ext cx="8183880" cy="1051560"/>
          </a:xfrm>
        </p:spPr>
        <p:txBody>
          <a:bodyPr>
            <a:normAutofit/>
          </a:bodyPr>
          <a:lstStyle/>
          <a:p>
            <a:r>
              <a:rPr lang="en-US" dirty="0" smtClean="0"/>
              <a:t>MB03 </a:t>
            </a:r>
            <a:r>
              <a:rPr lang="en-US" dirty="0"/>
              <a:t>– </a:t>
            </a:r>
            <a:r>
              <a:rPr lang="en-US" dirty="0" smtClean="0"/>
              <a:t>Fe</a:t>
            </a:r>
            <a:r>
              <a:rPr lang="en-US" baseline="30000" dirty="0" smtClean="0"/>
              <a:t>55</a:t>
            </a:r>
            <a:r>
              <a:rPr lang="en-US" dirty="0" smtClean="0"/>
              <a:t> </a:t>
            </a:r>
            <a:r>
              <a:rPr lang="en-US" sz="1800" dirty="0" smtClean="0"/>
              <a:t>(Luigi </a:t>
            </a:r>
            <a:r>
              <a:rPr lang="en-US" sz="1800" dirty="0"/>
              <a:t>V</a:t>
            </a:r>
            <a:r>
              <a:rPr lang="en-US" sz="1800" dirty="0" smtClean="0"/>
              <a:t>.)</a:t>
            </a:r>
            <a:endParaRPr lang="en-US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97558" y="15007"/>
            <a:ext cx="39908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Relative efficiency vs. Bias</a:t>
            </a:r>
          </a:p>
        </p:txBody>
      </p:sp>
      <p:sp>
        <p:nvSpPr>
          <p:cNvPr id="6" name="Rectangle 5"/>
          <p:cNvSpPr/>
          <p:nvPr/>
        </p:nvSpPr>
        <p:spPr>
          <a:xfrm>
            <a:off x="7899160" y="2122126"/>
            <a:ext cx="202842" cy="489397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897549" y="2622253"/>
            <a:ext cx="202842" cy="48939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100392" y="2132856"/>
            <a:ext cx="455588" cy="489397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00391" y="2622252"/>
            <a:ext cx="455588" cy="4893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7" idx="1"/>
            <a:endCxn id="3" idx="3"/>
          </p:cNvCxnSpPr>
          <p:nvPr/>
        </p:nvCxnSpPr>
        <p:spPr>
          <a:xfrm flipH="1">
            <a:off x="7168952" y="2866952"/>
            <a:ext cx="728597" cy="4397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058816"/>
            <a:ext cx="662940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82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965800"/>
          </a:xfrm>
        </p:spPr>
        <p:txBody>
          <a:bodyPr/>
          <a:lstStyle/>
          <a:p>
            <a:r>
              <a:rPr lang="en-GB" dirty="0" smtClean="0"/>
              <a:t>(Inj. – Fe</a:t>
            </a:r>
            <a:r>
              <a:rPr lang="en-GB" baseline="30000" dirty="0" smtClean="0"/>
              <a:t>55</a:t>
            </a:r>
            <a:r>
              <a:rPr lang="en-GB" dirty="0" smtClean="0"/>
              <a:t>)/Inj.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Bias = -80 volts</a:t>
            </a:r>
            <a:endParaRPr lang="en-GB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463" y="1628800"/>
            <a:ext cx="4119200" cy="3240360"/>
          </a:xfrm>
        </p:spPr>
      </p:pic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853408"/>
          </a:xfrm>
        </p:spPr>
        <p:txBody>
          <a:bodyPr>
            <a:normAutofit/>
          </a:bodyPr>
          <a:lstStyle/>
          <a:p>
            <a:r>
              <a:rPr lang="en-GB" dirty="0"/>
              <a:t>H</a:t>
            </a:r>
            <a:r>
              <a:rPr lang="en-GB" dirty="0" smtClean="0"/>
              <a:t>istogram of all channels </a:t>
            </a:r>
          </a:p>
          <a:p>
            <a:pPr lvl="1"/>
            <a:r>
              <a:rPr lang="en-GB" dirty="0" smtClean="0"/>
              <a:t>comparing difference between gain found using Fe55 or just injecting charge into the input capacitor.</a:t>
            </a:r>
          </a:p>
          <a:p>
            <a:r>
              <a:rPr lang="en-GB" dirty="0" smtClean="0"/>
              <a:t>A measure of the input capacitor.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81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Status and Plans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42864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MB03 part of successful proton beam run last week</a:t>
            </a:r>
          </a:p>
          <a:p>
            <a:pPr lvl="1"/>
            <a:r>
              <a:rPr lang="en-GB" dirty="0" smtClean="0"/>
              <a:t>27 MeV Protons at </a:t>
            </a:r>
            <a:r>
              <a:rPr lang="en-GB" dirty="0" err="1" smtClean="0"/>
              <a:t>B’ham</a:t>
            </a:r>
            <a:endParaRPr lang="en-GB" dirty="0" smtClean="0"/>
          </a:p>
          <a:p>
            <a:pPr lvl="1"/>
            <a:r>
              <a:rPr lang="en-GB" dirty="0" smtClean="0"/>
              <a:t>Currently in dry freezer (2 weeks)</a:t>
            </a:r>
          </a:p>
          <a:p>
            <a:r>
              <a:rPr lang="en-GB" dirty="0" smtClean="0"/>
              <a:t>Many more test chips arrive soon!</a:t>
            </a:r>
          </a:p>
          <a:p>
            <a:pPr lvl="1"/>
            <a:r>
              <a:rPr lang="en-GB" dirty="0" smtClean="0"/>
              <a:t>AMS CHESS-1 </a:t>
            </a:r>
          </a:p>
          <a:p>
            <a:pPr lvl="2"/>
            <a:r>
              <a:rPr lang="en-GB" dirty="0" smtClean="0"/>
              <a:t>Chips in hand but small numbers, some irradiated</a:t>
            </a:r>
          </a:p>
          <a:p>
            <a:pPr lvl="1"/>
            <a:r>
              <a:rPr lang="en-GB" dirty="0" smtClean="0"/>
              <a:t>TJ CHESS-1 </a:t>
            </a:r>
          </a:p>
          <a:p>
            <a:pPr lvl="2"/>
            <a:r>
              <a:rPr lang="en-GB" dirty="0" smtClean="0"/>
              <a:t>Two </a:t>
            </a:r>
            <a:r>
              <a:rPr lang="en-GB" dirty="0" err="1" smtClean="0"/>
              <a:t>flavors</a:t>
            </a:r>
            <a:r>
              <a:rPr lang="en-GB" dirty="0" smtClean="0"/>
              <a:t>; several different wafer </a:t>
            </a:r>
            <a:r>
              <a:rPr lang="en-GB" dirty="0" err="1" smtClean="0"/>
              <a:t>resistivities</a:t>
            </a:r>
            <a:endParaRPr lang="en-GB" dirty="0" smtClean="0"/>
          </a:p>
          <a:p>
            <a:pPr lvl="1"/>
            <a:r>
              <a:rPr lang="en-GB" dirty="0" smtClean="0"/>
              <a:t>Daughter boards on order – Mother board design nearly complete</a:t>
            </a:r>
          </a:p>
          <a:p>
            <a:r>
              <a:rPr lang="en-GB" dirty="0" smtClean="0"/>
              <a:t>Basic chips – </a:t>
            </a:r>
            <a:r>
              <a:rPr lang="en-GB" dirty="0" err="1" smtClean="0"/>
              <a:t>Sensor+Amp</a:t>
            </a:r>
            <a:endParaRPr lang="en-GB" dirty="0"/>
          </a:p>
          <a:p>
            <a:pPr lvl="1"/>
            <a:r>
              <a:rPr lang="en-GB" dirty="0" smtClean="0"/>
              <a:t>Faster amp</a:t>
            </a:r>
          </a:p>
          <a:p>
            <a:pPr lvl="1"/>
            <a:r>
              <a:rPr lang="en-GB" dirty="0" smtClean="0"/>
              <a:t>Several different sensor sizes</a:t>
            </a:r>
          </a:p>
          <a:p>
            <a:r>
              <a:rPr lang="en-GB" dirty="0" smtClean="0"/>
              <a:t>Architectural device - final design review July 1</a:t>
            </a:r>
          </a:p>
          <a:p>
            <a:pPr lvl="2"/>
            <a:r>
              <a:rPr lang="en-GB" dirty="0" smtClean="0"/>
              <a:t>Full digital processing, 128 </a:t>
            </a:r>
            <a:r>
              <a:rPr lang="en-GB" dirty="0" err="1" smtClean="0"/>
              <a:t>ch.</a:t>
            </a:r>
            <a:r>
              <a:rPr lang="en-GB" dirty="0" smtClean="0"/>
              <a:t>, 2 cm long 50 </a:t>
            </a:r>
            <a:r>
              <a:rPr lang="en-GB" dirty="0" smtClean="0">
                <a:latin typeface="Symbol" panose="05050102010706020507" pitchFamily="18" charset="2"/>
              </a:rPr>
              <a:t>m</a:t>
            </a:r>
            <a:r>
              <a:rPr lang="en-GB" dirty="0" smtClean="0"/>
              <a:t>m wide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718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Futher</a:t>
            </a:r>
            <a:r>
              <a:rPr lang="en-GB" smtClean="0"/>
              <a:t> quick Slides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Just More slides </a:t>
            </a:r>
            <a:endParaRPr lang="en-GB" dirty="0"/>
          </a:p>
        </p:txBody>
      </p:sp>
      <p:pic>
        <p:nvPicPr>
          <p:cNvPr id="5" name="Picture 4" descr="http://i89.photobucket.com/albums/k217/squidfish_2006/Blog%20photos/hare-2010-5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641743"/>
            <a:ext cx="5585398" cy="3984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3196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719</TotalTime>
  <Words>294</Words>
  <Application>Microsoft Office PowerPoint</Application>
  <PresentationFormat>On-screen Show (4:3)</PresentationFormat>
  <Paragraphs>57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Aspect</vt:lpstr>
      <vt:lpstr>HV-CMOS Update</vt:lpstr>
      <vt:lpstr>MB03 – Response to Fe55 g’s</vt:lpstr>
      <vt:lpstr>MB03 – Response to Fe55 g’s</vt:lpstr>
      <vt:lpstr>MB01 – Pulse Inj. (from Luigi V. earlier)</vt:lpstr>
      <vt:lpstr>MB03 – Pulse Inj. (Luigi V.)</vt:lpstr>
      <vt:lpstr>MB03 – Fe55 (Luigi V.)</vt:lpstr>
      <vt:lpstr>(Inj. – Fe55)/Inj.</vt:lpstr>
      <vt:lpstr>Status and Plans</vt:lpstr>
      <vt:lpstr>Futher quick Slides</vt:lpstr>
      <vt:lpstr>MB03 – Fe55 (Luigi V.)</vt:lpstr>
      <vt:lpstr>MB03 – Fe55 (Luigi V.)</vt:lpstr>
      <vt:lpstr>MB03 – Fe55 (Luigi V.)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Todd Huffman</dc:creator>
  <cp:lastModifiedBy>Todd Huffman</cp:lastModifiedBy>
  <cp:revision>42</cp:revision>
  <dcterms:created xsi:type="dcterms:W3CDTF">2015-06-19T15:01:22Z</dcterms:created>
  <dcterms:modified xsi:type="dcterms:W3CDTF">2015-06-23T12:30:16Z</dcterms:modified>
</cp:coreProperties>
</file>