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gif" ContentType="image/gif"/>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7" r:id="rId1"/>
  </p:sldMasterIdLst>
  <p:notesMasterIdLst>
    <p:notesMasterId r:id="rId18"/>
  </p:notesMasterIdLst>
  <p:handoutMasterIdLst>
    <p:handoutMasterId r:id="rId19"/>
  </p:handoutMasterIdLst>
  <p:sldIdLst>
    <p:sldId id="271" r:id="rId2"/>
    <p:sldId id="260" r:id="rId3"/>
    <p:sldId id="332" r:id="rId4"/>
    <p:sldId id="311" r:id="rId5"/>
    <p:sldId id="341" r:id="rId6"/>
    <p:sldId id="336" r:id="rId7"/>
    <p:sldId id="337" r:id="rId8"/>
    <p:sldId id="338" r:id="rId9"/>
    <p:sldId id="340" r:id="rId10"/>
    <p:sldId id="339" r:id="rId11"/>
    <p:sldId id="333" r:id="rId12"/>
    <p:sldId id="309" r:id="rId13"/>
    <p:sldId id="308" r:id="rId14"/>
    <p:sldId id="316" r:id="rId15"/>
    <p:sldId id="277" r:id="rId16"/>
    <p:sldId id="270"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03399"/>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68" autoAdjust="0"/>
    <p:restoredTop sz="86458" autoAdjust="0"/>
  </p:normalViewPr>
  <p:slideViewPr>
    <p:cSldViewPr>
      <p:cViewPr>
        <p:scale>
          <a:sx n="100" d="100"/>
          <a:sy n="100" d="100"/>
        </p:scale>
        <p:origin x="144" y="1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5C4FA02-351C-5045-9C0B-D5BCB77DE76B}" type="datetimeFigureOut">
              <a:rPr lang="en-US" smtClean="0"/>
              <a:t>4/15/16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BEFAA9E-14EB-FD45-AD92-C6ED302B9720}" type="slidenum">
              <a:rPr lang="en-US" smtClean="0"/>
              <a:t>‹#›</a:t>
            </a:fld>
            <a:endParaRPr lang="en-US"/>
          </a:p>
        </p:txBody>
      </p:sp>
    </p:spTree>
    <p:extLst>
      <p:ext uri="{BB962C8B-B14F-4D97-AF65-F5344CB8AC3E}">
        <p14:creationId xmlns:p14="http://schemas.microsoft.com/office/powerpoint/2010/main" val="405157601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9954993-3A9F-4D0B-A9B8-01E2923B56D0}" type="datetimeFigureOut">
              <a:rPr lang="en-US" smtClean="0"/>
              <a:pPr/>
              <a:t>4/15/16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97BFAA0-83B3-46D3-8D07-5DB4D7F53C1C}" type="slidenum">
              <a:rPr lang="en-US" smtClean="0"/>
              <a:pPr/>
              <a:t>‹#›</a:t>
            </a:fld>
            <a:endParaRPr lang="en-US"/>
          </a:p>
        </p:txBody>
      </p:sp>
    </p:spTree>
    <p:extLst>
      <p:ext uri="{BB962C8B-B14F-4D97-AF65-F5344CB8AC3E}">
        <p14:creationId xmlns:p14="http://schemas.microsoft.com/office/powerpoint/2010/main" val="67501635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7BFAA0-83B3-46D3-8D07-5DB4D7F53C1C}" type="slidenum">
              <a:rPr lang="en-US" smtClean="0"/>
              <a:pPr/>
              <a:t>3</a:t>
            </a:fld>
            <a:endParaRPr lang="en-US"/>
          </a:p>
        </p:txBody>
      </p:sp>
    </p:spTree>
    <p:extLst>
      <p:ext uri="{BB962C8B-B14F-4D97-AF65-F5344CB8AC3E}">
        <p14:creationId xmlns:p14="http://schemas.microsoft.com/office/powerpoint/2010/main" val="10899071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2E9B63DC-BC35-A943-A948-5ECC4E977E15}" type="slidenum">
              <a:rPr lang="en-GB">
                <a:latin typeface="Trebuchet MS" charset="0"/>
              </a:rPr>
              <a:pPr/>
              <a:t>7</a:t>
            </a:fld>
            <a:endParaRPr lang="en-GB">
              <a:latin typeface="Trebuchet MS" charset="0"/>
            </a:endParaRPr>
          </a:p>
        </p:txBody>
      </p:sp>
      <p:sp>
        <p:nvSpPr>
          <p:cNvPr id="17411" name="Rectangle 1026"/>
          <p:cNvSpPr>
            <a:spLocks noGrp="1" noRot="1" noChangeAspect="1" noChangeArrowheads="1" noTextEdit="1"/>
          </p:cNvSpPr>
          <p:nvPr>
            <p:ph type="sldImg"/>
          </p:nvPr>
        </p:nvSpPr>
        <p:spPr>
          <a:solidFill>
            <a:srgbClr val="FFFFFF"/>
          </a:solidFill>
          <a:ln/>
        </p:spPr>
      </p:sp>
      <p:sp>
        <p:nvSpPr>
          <p:cNvPr id="17412" name="Rectangle 1027"/>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extLst>
      <p:ext uri="{BB962C8B-B14F-4D97-AF65-F5344CB8AC3E}">
        <p14:creationId xmlns:p14="http://schemas.microsoft.com/office/powerpoint/2010/main" val="16904514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2E9B63DC-BC35-A943-A948-5ECC4E977E15}" type="slidenum">
              <a:rPr lang="en-GB">
                <a:latin typeface="Trebuchet MS" charset="0"/>
              </a:rPr>
              <a:pPr/>
              <a:t>8</a:t>
            </a:fld>
            <a:endParaRPr lang="en-GB">
              <a:latin typeface="Trebuchet MS" charset="0"/>
            </a:endParaRPr>
          </a:p>
        </p:txBody>
      </p:sp>
      <p:sp>
        <p:nvSpPr>
          <p:cNvPr id="17411" name="Rectangle 1026"/>
          <p:cNvSpPr>
            <a:spLocks noGrp="1" noRot="1" noChangeAspect="1" noChangeArrowheads="1" noTextEdit="1"/>
          </p:cNvSpPr>
          <p:nvPr>
            <p:ph type="sldImg"/>
          </p:nvPr>
        </p:nvSpPr>
        <p:spPr>
          <a:solidFill>
            <a:srgbClr val="FFFFFF"/>
          </a:solidFill>
          <a:ln/>
        </p:spPr>
      </p:sp>
      <p:sp>
        <p:nvSpPr>
          <p:cNvPr id="17412" name="Rectangle 1027"/>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extLst>
      <p:ext uri="{BB962C8B-B14F-4D97-AF65-F5344CB8AC3E}">
        <p14:creationId xmlns:p14="http://schemas.microsoft.com/office/powerpoint/2010/main" val="17813592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2E9B63DC-BC35-A943-A948-5ECC4E977E15}" type="slidenum">
              <a:rPr lang="en-GB">
                <a:latin typeface="Trebuchet MS" charset="0"/>
              </a:rPr>
              <a:pPr/>
              <a:t>9</a:t>
            </a:fld>
            <a:endParaRPr lang="en-GB">
              <a:latin typeface="Trebuchet MS" charset="0"/>
            </a:endParaRPr>
          </a:p>
        </p:txBody>
      </p:sp>
      <p:sp>
        <p:nvSpPr>
          <p:cNvPr id="17411" name="Rectangle 1026"/>
          <p:cNvSpPr>
            <a:spLocks noGrp="1" noRot="1" noChangeAspect="1" noChangeArrowheads="1" noTextEdit="1"/>
          </p:cNvSpPr>
          <p:nvPr>
            <p:ph type="sldImg"/>
          </p:nvPr>
        </p:nvSpPr>
        <p:spPr>
          <a:solidFill>
            <a:srgbClr val="FFFFFF"/>
          </a:solidFill>
          <a:ln/>
        </p:spPr>
      </p:sp>
      <p:sp>
        <p:nvSpPr>
          <p:cNvPr id="17412" name="Rectangle 1027"/>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extLst>
      <p:ext uri="{BB962C8B-B14F-4D97-AF65-F5344CB8AC3E}">
        <p14:creationId xmlns:p14="http://schemas.microsoft.com/office/powerpoint/2010/main" val="17729589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2E9B63DC-BC35-A943-A948-5ECC4E977E15}" type="slidenum">
              <a:rPr lang="en-GB">
                <a:latin typeface="Trebuchet MS" charset="0"/>
              </a:rPr>
              <a:pPr/>
              <a:t>10</a:t>
            </a:fld>
            <a:endParaRPr lang="en-GB">
              <a:latin typeface="Trebuchet MS" charset="0"/>
            </a:endParaRPr>
          </a:p>
        </p:txBody>
      </p:sp>
      <p:sp>
        <p:nvSpPr>
          <p:cNvPr id="17411" name="Rectangle 1026"/>
          <p:cNvSpPr>
            <a:spLocks noGrp="1" noRot="1" noChangeAspect="1" noChangeArrowheads="1" noTextEdit="1"/>
          </p:cNvSpPr>
          <p:nvPr>
            <p:ph type="sldImg"/>
          </p:nvPr>
        </p:nvSpPr>
        <p:spPr>
          <a:solidFill>
            <a:srgbClr val="FFFFFF"/>
          </a:solidFill>
          <a:ln/>
        </p:spPr>
      </p:sp>
      <p:sp>
        <p:nvSpPr>
          <p:cNvPr id="17412" name="Rectangle 1027"/>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extLst>
      <p:ext uri="{BB962C8B-B14F-4D97-AF65-F5344CB8AC3E}">
        <p14:creationId xmlns:p14="http://schemas.microsoft.com/office/powerpoint/2010/main" val="7388364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2E9B63DC-BC35-A943-A948-5ECC4E977E15}" type="slidenum">
              <a:rPr lang="en-GB">
                <a:latin typeface="Trebuchet MS" charset="0"/>
              </a:rPr>
              <a:pPr/>
              <a:t>11</a:t>
            </a:fld>
            <a:endParaRPr lang="en-GB">
              <a:latin typeface="Trebuchet MS" charset="0"/>
            </a:endParaRPr>
          </a:p>
        </p:txBody>
      </p:sp>
      <p:sp>
        <p:nvSpPr>
          <p:cNvPr id="17411" name="Rectangle 1026"/>
          <p:cNvSpPr>
            <a:spLocks noGrp="1" noRot="1" noChangeAspect="1" noChangeArrowheads="1" noTextEdit="1"/>
          </p:cNvSpPr>
          <p:nvPr>
            <p:ph type="sldImg"/>
          </p:nvPr>
        </p:nvSpPr>
        <p:spPr>
          <a:solidFill>
            <a:srgbClr val="FFFFFF"/>
          </a:solidFill>
          <a:ln/>
        </p:spPr>
      </p:sp>
      <p:sp>
        <p:nvSpPr>
          <p:cNvPr id="17412" name="Rectangle 1027"/>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extLst>
      <p:ext uri="{BB962C8B-B14F-4D97-AF65-F5344CB8AC3E}">
        <p14:creationId xmlns:p14="http://schemas.microsoft.com/office/powerpoint/2010/main" val="7328164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97BFAA0-83B3-46D3-8D07-5DB4D7F53C1C}" type="slidenum">
              <a:rPr lang="en-US" smtClean="0"/>
              <a:pPr/>
              <a:t>12</a:t>
            </a:fld>
            <a:endParaRPr lang="en-US"/>
          </a:p>
        </p:txBody>
      </p:sp>
    </p:spTree>
    <p:extLst>
      <p:ext uri="{BB962C8B-B14F-4D97-AF65-F5344CB8AC3E}">
        <p14:creationId xmlns:p14="http://schemas.microsoft.com/office/powerpoint/2010/main" val="13986965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97BFAA0-83B3-46D3-8D07-5DB4D7F53C1C}" type="slidenum">
              <a:rPr lang="en-US" smtClean="0"/>
              <a:pPr/>
              <a:t>16</a:t>
            </a:fld>
            <a:endParaRPr lang="en-US"/>
          </a:p>
        </p:txBody>
      </p:sp>
    </p:spTree>
    <p:extLst>
      <p:ext uri="{BB962C8B-B14F-4D97-AF65-F5344CB8AC3E}">
        <p14:creationId xmlns:p14="http://schemas.microsoft.com/office/powerpoint/2010/main" val="14938013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r>
              <a:rPr lang="en-US" smtClean="0"/>
              <a:t>April 15, 2016</a:t>
            </a:r>
            <a:endParaRPr lang="en-US"/>
          </a:p>
        </p:txBody>
      </p:sp>
      <p:sp>
        <p:nvSpPr>
          <p:cNvPr id="17" name="Footer Placeholder 16"/>
          <p:cNvSpPr>
            <a:spLocks noGrp="1"/>
          </p:cNvSpPr>
          <p:nvPr>
            <p:ph type="ftr" sz="quarter" idx="11"/>
          </p:nvPr>
        </p:nvSpPr>
        <p:spPr/>
        <p:txBody>
          <a:bodyPr/>
          <a:lstStyle/>
          <a:p>
            <a:r>
              <a:rPr lang="en-US" smtClean="0"/>
              <a:t>Aharon Levy, DIS 2016, DESY</a:t>
            </a:r>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911514DF-E396-47B7-996F-383123BF2F4A}"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smtClean="0"/>
              <a:t>April 15, 2016</a:t>
            </a:r>
            <a:endParaRPr lang="en-US"/>
          </a:p>
        </p:txBody>
      </p:sp>
      <p:sp>
        <p:nvSpPr>
          <p:cNvPr id="5" name="Footer Placeholder 4"/>
          <p:cNvSpPr>
            <a:spLocks noGrp="1"/>
          </p:cNvSpPr>
          <p:nvPr>
            <p:ph type="ftr" sz="quarter" idx="11"/>
          </p:nvPr>
        </p:nvSpPr>
        <p:spPr/>
        <p:txBody>
          <a:bodyPr/>
          <a:lstStyle/>
          <a:p>
            <a:r>
              <a:rPr lang="en-US" smtClean="0"/>
              <a:t>Aharon Levy, DIS 2016, DESY</a:t>
            </a:r>
            <a:endParaRPr lang="en-US"/>
          </a:p>
        </p:txBody>
      </p:sp>
      <p:sp>
        <p:nvSpPr>
          <p:cNvPr id="6" name="Slide Number Placeholder 5"/>
          <p:cNvSpPr>
            <a:spLocks noGrp="1"/>
          </p:cNvSpPr>
          <p:nvPr>
            <p:ph type="sldNum" sz="quarter" idx="12"/>
          </p:nvPr>
        </p:nvSpPr>
        <p:spPr/>
        <p:txBody>
          <a:bodyPr/>
          <a:lstStyle/>
          <a:p>
            <a:fld id="{911514DF-E396-47B7-996F-383123BF2F4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smtClean="0"/>
              <a:t>April 15, 2016</a:t>
            </a:r>
            <a:endParaRPr lang="en-US"/>
          </a:p>
        </p:txBody>
      </p:sp>
      <p:sp>
        <p:nvSpPr>
          <p:cNvPr id="5" name="Footer Placeholder 4"/>
          <p:cNvSpPr>
            <a:spLocks noGrp="1"/>
          </p:cNvSpPr>
          <p:nvPr>
            <p:ph type="ftr" sz="quarter" idx="11"/>
          </p:nvPr>
        </p:nvSpPr>
        <p:spPr/>
        <p:txBody>
          <a:bodyPr/>
          <a:lstStyle/>
          <a:p>
            <a:r>
              <a:rPr lang="en-US" smtClean="0"/>
              <a:t>Aharon Levy, DIS 2016, DESY</a:t>
            </a:r>
            <a:endParaRPr lang="en-US"/>
          </a:p>
        </p:txBody>
      </p:sp>
      <p:sp>
        <p:nvSpPr>
          <p:cNvPr id="6" name="Slide Number Placeholder 5"/>
          <p:cNvSpPr>
            <a:spLocks noGrp="1"/>
          </p:cNvSpPr>
          <p:nvPr>
            <p:ph type="sldNum" sz="quarter" idx="12"/>
          </p:nvPr>
        </p:nvSpPr>
        <p:spPr/>
        <p:txBody>
          <a:bodyPr/>
          <a:lstStyle/>
          <a:p>
            <a:fld id="{911514DF-E396-47B7-996F-383123BF2F4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r>
              <a:rPr lang="en-US" smtClean="0"/>
              <a:t>April 15, 2016</a:t>
            </a:r>
            <a:endParaRPr lang="en-US"/>
          </a:p>
        </p:txBody>
      </p:sp>
      <p:sp>
        <p:nvSpPr>
          <p:cNvPr id="5" name="Footer Placeholder 4"/>
          <p:cNvSpPr>
            <a:spLocks noGrp="1"/>
          </p:cNvSpPr>
          <p:nvPr>
            <p:ph type="ftr" sz="quarter" idx="11"/>
          </p:nvPr>
        </p:nvSpPr>
        <p:spPr/>
        <p:txBody>
          <a:bodyPr/>
          <a:lstStyle/>
          <a:p>
            <a:r>
              <a:rPr lang="en-US" smtClean="0"/>
              <a:t>Aharon Levy, DIS 2016, DESY</a:t>
            </a:r>
            <a:endParaRPr lang="en-US"/>
          </a:p>
        </p:txBody>
      </p:sp>
      <p:sp>
        <p:nvSpPr>
          <p:cNvPr id="6" name="Slide Number Placeholder 5"/>
          <p:cNvSpPr>
            <a:spLocks noGrp="1"/>
          </p:cNvSpPr>
          <p:nvPr>
            <p:ph type="sldNum" sz="quarter" idx="12"/>
          </p:nvPr>
        </p:nvSpPr>
        <p:spPr/>
        <p:txBody>
          <a:bodyPr/>
          <a:lstStyle/>
          <a:p>
            <a:fld id="{911514DF-E396-47B7-996F-383123BF2F4A}"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r>
              <a:rPr lang="en-US" smtClean="0"/>
              <a:t>April 15, 2016</a:t>
            </a:r>
            <a:endParaRPr lang="en-US"/>
          </a:p>
        </p:txBody>
      </p:sp>
      <p:sp>
        <p:nvSpPr>
          <p:cNvPr id="5" name="Footer Placeholder 4"/>
          <p:cNvSpPr>
            <a:spLocks noGrp="1"/>
          </p:cNvSpPr>
          <p:nvPr>
            <p:ph type="ftr" sz="quarter" idx="11"/>
          </p:nvPr>
        </p:nvSpPr>
        <p:spPr>
          <a:xfrm>
            <a:off x="800100" y="6172200"/>
            <a:ext cx="4000500" cy="457200"/>
          </a:xfrm>
        </p:spPr>
        <p:txBody>
          <a:bodyPr/>
          <a:lstStyle/>
          <a:p>
            <a:r>
              <a:rPr lang="en-US" smtClean="0"/>
              <a:t>Aharon Levy, DIS 2016, DESY</a:t>
            </a:r>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911514DF-E396-47B7-996F-383123BF2F4A}"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r>
              <a:rPr lang="en-US" smtClean="0"/>
              <a:t>April 15, 2016</a:t>
            </a:r>
            <a:endParaRPr lang="en-US"/>
          </a:p>
        </p:txBody>
      </p:sp>
      <p:sp>
        <p:nvSpPr>
          <p:cNvPr id="6" name="Footer Placeholder 5"/>
          <p:cNvSpPr>
            <a:spLocks noGrp="1"/>
          </p:cNvSpPr>
          <p:nvPr>
            <p:ph type="ftr" sz="quarter" idx="11"/>
          </p:nvPr>
        </p:nvSpPr>
        <p:spPr/>
        <p:txBody>
          <a:bodyPr/>
          <a:lstStyle/>
          <a:p>
            <a:r>
              <a:rPr lang="en-US" smtClean="0"/>
              <a:t>Aharon Levy, DIS 2016, DESY</a:t>
            </a:r>
            <a:endParaRPr lang="en-US"/>
          </a:p>
        </p:txBody>
      </p:sp>
      <p:sp>
        <p:nvSpPr>
          <p:cNvPr id="7" name="Slide Number Placeholder 6"/>
          <p:cNvSpPr>
            <a:spLocks noGrp="1"/>
          </p:cNvSpPr>
          <p:nvPr>
            <p:ph type="sldNum" sz="quarter" idx="12"/>
          </p:nvPr>
        </p:nvSpPr>
        <p:spPr/>
        <p:txBody>
          <a:bodyPr/>
          <a:lstStyle/>
          <a:p>
            <a:fld id="{911514DF-E396-47B7-996F-383123BF2F4A}"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r>
              <a:rPr lang="en-US" smtClean="0"/>
              <a:t>April 15, 2016</a:t>
            </a:r>
            <a:endParaRPr lang="en-US"/>
          </a:p>
        </p:txBody>
      </p:sp>
      <p:sp>
        <p:nvSpPr>
          <p:cNvPr id="8" name="Footer Placeholder 7"/>
          <p:cNvSpPr>
            <a:spLocks noGrp="1"/>
          </p:cNvSpPr>
          <p:nvPr>
            <p:ph type="ftr" sz="quarter" idx="11"/>
          </p:nvPr>
        </p:nvSpPr>
        <p:spPr/>
        <p:txBody>
          <a:bodyPr/>
          <a:lstStyle/>
          <a:p>
            <a:r>
              <a:rPr lang="en-US" smtClean="0"/>
              <a:t>Aharon Levy, DIS 2016, DESY</a:t>
            </a:r>
            <a:endParaRPr lang="en-US"/>
          </a:p>
        </p:txBody>
      </p:sp>
      <p:sp>
        <p:nvSpPr>
          <p:cNvPr id="9" name="Slide Number Placeholder 8"/>
          <p:cNvSpPr>
            <a:spLocks noGrp="1"/>
          </p:cNvSpPr>
          <p:nvPr>
            <p:ph type="sldNum" sz="quarter" idx="12"/>
          </p:nvPr>
        </p:nvSpPr>
        <p:spPr/>
        <p:txBody>
          <a:bodyPr/>
          <a:lstStyle/>
          <a:p>
            <a:fld id="{911514DF-E396-47B7-996F-383123BF2F4A}"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r>
              <a:rPr lang="en-US" smtClean="0"/>
              <a:t>April 15, 2016</a:t>
            </a:r>
            <a:endParaRPr lang="en-US"/>
          </a:p>
        </p:txBody>
      </p:sp>
      <p:sp>
        <p:nvSpPr>
          <p:cNvPr id="4" name="Footer Placeholder 3"/>
          <p:cNvSpPr>
            <a:spLocks noGrp="1"/>
          </p:cNvSpPr>
          <p:nvPr>
            <p:ph type="ftr" sz="quarter" idx="11"/>
          </p:nvPr>
        </p:nvSpPr>
        <p:spPr/>
        <p:txBody>
          <a:bodyPr/>
          <a:lstStyle/>
          <a:p>
            <a:r>
              <a:rPr lang="en-US" smtClean="0"/>
              <a:t>Aharon Levy, DIS 2016, DESY</a:t>
            </a:r>
            <a:endParaRPr lang="en-US"/>
          </a:p>
        </p:txBody>
      </p:sp>
      <p:sp>
        <p:nvSpPr>
          <p:cNvPr id="5" name="Slide Number Placeholder 4"/>
          <p:cNvSpPr>
            <a:spLocks noGrp="1"/>
          </p:cNvSpPr>
          <p:nvPr>
            <p:ph type="sldNum" sz="quarter" idx="12"/>
          </p:nvPr>
        </p:nvSpPr>
        <p:spPr/>
        <p:txBody>
          <a:bodyPr/>
          <a:lstStyle/>
          <a:p>
            <a:fld id="{911514DF-E396-47B7-996F-383123BF2F4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April 15, 2016</a:t>
            </a:r>
            <a:endParaRPr lang="en-US"/>
          </a:p>
        </p:txBody>
      </p:sp>
      <p:sp>
        <p:nvSpPr>
          <p:cNvPr id="3" name="Footer Placeholder 2"/>
          <p:cNvSpPr>
            <a:spLocks noGrp="1"/>
          </p:cNvSpPr>
          <p:nvPr>
            <p:ph type="ftr" sz="quarter" idx="11"/>
          </p:nvPr>
        </p:nvSpPr>
        <p:spPr/>
        <p:txBody>
          <a:bodyPr/>
          <a:lstStyle/>
          <a:p>
            <a:r>
              <a:rPr lang="en-US" smtClean="0"/>
              <a:t>Aharon Levy, DIS 2016, DESY</a:t>
            </a:r>
            <a:endParaRPr lang="en-US"/>
          </a:p>
        </p:txBody>
      </p:sp>
      <p:sp>
        <p:nvSpPr>
          <p:cNvPr id="4" name="Slide Number Placeholder 3"/>
          <p:cNvSpPr>
            <a:spLocks noGrp="1"/>
          </p:cNvSpPr>
          <p:nvPr>
            <p:ph type="sldNum" sz="quarter" idx="12"/>
          </p:nvPr>
        </p:nvSpPr>
        <p:spPr/>
        <p:txBody>
          <a:bodyPr/>
          <a:lstStyle/>
          <a:p>
            <a:fld id="{911514DF-E396-47B7-996F-383123BF2F4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r>
              <a:rPr lang="en-US" smtClean="0"/>
              <a:t>April 15, 2016</a:t>
            </a:r>
            <a:endParaRPr lang="en-US"/>
          </a:p>
        </p:txBody>
      </p:sp>
      <p:sp>
        <p:nvSpPr>
          <p:cNvPr id="6" name="Footer Placeholder 5"/>
          <p:cNvSpPr>
            <a:spLocks noGrp="1"/>
          </p:cNvSpPr>
          <p:nvPr>
            <p:ph type="ftr" sz="quarter" idx="11"/>
          </p:nvPr>
        </p:nvSpPr>
        <p:spPr/>
        <p:txBody>
          <a:bodyPr/>
          <a:lstStyle/>
          <a:p>
            <a:r>
              <a:rPr lang="en-US" smtClean="0"/>
              <a:t>Aharon Levy, DIS 2016, DESY</a:t>
            </a:r>
            <a:endParaRPr lang="en-US"/>
          </a:p>
        </p:txBody>
      </p:sp>
      <p:sp>
        <p:nvSpPr>
          <p:cNvPr id="7" name="Slide Number Placeholder 6"/>
          <p:cNvSpPr>
            <a:spLocks noGrp="1"/>
          </p:cNvSpPr>
          <p:nvPr>
            <p:ph type="sldNum" sz="quarter" idx="12"/>
          </p:nvPr>
        </p:nvSpPr>
        <p:spPr/>
        <p:txBody>
          <a:bodyPr/>
          <a:lstStyle/>
          <a:p>
            <a:fld id="{911514DF-E396-47B7-996F-383123BF2F4A}"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r>
              <a:rPr lang="en-US" smtClean="0"/>
              <a:t>April 15, 2016</a:t>
            </a:r>
            <a:endParaRPr lang="en-US"/>
          </a:p>
        </p:txBody>
      </p:sp>
      <p:sp>
        <p:nvSpPr>
          <p:cNvPr id="6" name="Footer Placeholder 5"/>
          <p:cNvSpPr>
            <a:spLocks noGrp="1"/>
          </p:cNvSpPr>
          <p:nvPr>
            <p:ph type="ftr" sz="quarter" idx="11"/>
          </p:nvPr>
        </p:nvSpPr>
        <p:spPr>
          <a:xfrm>
            <a:off x="914400" y="6172200"/>
            <a:ext cx="3886200" cy="457200"/>
          </a:xfrm>
        </p:spPr>
        <p:txBody>
          <a:bodyPr/>
          <a:lstStyle/>
          <a:p>
            <a:r>
              <a:rPr lang="en-US" smtClean="0"/>
              <a:t>Aharon Levy, DIS 2016, DESY</a:t>
            </a:r>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911514DF-E396-47B7-996F-383123BF2F4A}"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pPr fontAlgn="base">
              <a:spcBef>
                <a:spcPct val="0"/>
              </a:spcBef>
              <a:spcAft>
                <a:spcPct val="0"/>
              </a:spcAft>
            </a:pPr>
            <a:r>
              <a:rPr lang="en-US" smtClean="0">
                <a:solidFill>
                  <a:srgbClr val="FFFFFF"/>
                </a:solidFill>
              </a:rPr>
              <a:t>April 15, 2016</a:t>
            </a:r>
            <a:endParaRPr lang="de-DE">
              <a:solidFill>
                <a:srgbClr val="FFFFFF"/>
              </a:solidFill>
            </a:endParaRPr>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pPr fontAlgn="base">
              <a:spcBef>
                <a:spcPct val="0"/>
              </a:spcBef>
              <a:spcAft>
                <a:spcPct val="0"/>
              </a:spcAft>
            </a:pPr>
            <a:r>
              <a:rPr lang="de-DE" smtClean="0">
                <a:solidFill>
                  <a:srgbClr val="FFFFFF"/>
                </a:solidFill>
              </a:rPr>
              <a:t>Aharon Levy, DIS 2016, DESY</a:t>
            </a:r>
            <a:endParaRPr lang="de-DE">
              <a:solidFill>
                <a:srgbClr val="FFFFFF"/>
              </a:solidFill>
            </a:endParaRPr>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pPr fontAlgn="base">
              <a:spcBef>
                <a:spcPct val="0"/>
              </a:spcBef>
              <a:spcAft>
                <a:spcPct val="0"/>
              </a:spcAft>
            </a:pPr>
            <a:fld id="{C3A68ED1-0F43-4B09-84F7-AD31F93F2FF5}" type="slidenum">
              <a:rPr lang="de-DE" smtClean="0">
                <a:solidFill>
                  <a:srgbClr val="FFFFFF"/>
                </a:solidFill>
              </a:rPr>
              <a:pPr fontAlgn="base">
                <a:spcBef>
                  <a:spcPct val="0"/>
                </a:spcBef>
                <a:spcAft>
                  <a:spcPct val="0"/>
                </a:spcAft>
              </a:pPr>
              <a:t>‹#›</a:t>
            </a:fld>
            <a:endParaRPr lang="de-DE">
              <a:solidFill>
                <a:srgbClr val="FFFFFF"/>
              </a:solidFill>
            </a:endParaRPr>
          </a:p>
        </p:txBody>
      </p:sp>
    </p:spTree>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Lst>
  <p:hf hdr="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jpeg"/><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17.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en.wikipedia.org/wiki/Numerology" TargetMode="External"/><Relationship Id="rId3" Type="http://schemas.openxmlformats.org/officeDocument/2006/relationships/hyperlink" Target="http://en.wikipedia.org/wiki/Number"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8.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 Id="rId3" Type="http://schemas.openxmlformats.org/officeDocument/2006/relationships/image" Target="../media/image2.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gif"/><Relationship Id="rId1" Type="http://schemas.openxmlformats.org/officeDocument/2006/relationships/slideLayout" Target="../slideLayouts/slideLayout6.xml"/><Relationship Id="rId2" Type="http://schemas.openxmlformats.org/officeDocument/2006/relationships/image" Target="../media/image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jpeg"/><Relationship Id="rId5" Type="http://schemas.openxmlformats.org/officeDocument/2006/relationships/image" Target="../media/image9.jpeg"/><Relationship Id="rId6" Type="http://schemas.openxmlformats.org/officeDocument/2006/relationships/image" Target="../media/image10.jpeg"/><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jpeg"/><Relationship Id="rId5" Type="http://schemas.openxmlformats.org/officeDocument/2006/relationships/image" Target="../media/image13.jpeg"/><Relationship Id="rId6" Type="http://schemas.openxmlformats.org/officeDocument/2006/relationships/image" Target="../media/image8.jpeg"/><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Subtitle 2"/>
          <p:cNvSpPr>
            <a:spLocks noGrp="1"/>
          </p:cNvSpPr>
          <p:nvPr>
            <p:ph type="subTitle" idx="1"/>
          </p:nvPr>
        </p:nvSpPr>
        <p:spPr/>
        <p:txBody>
          <a:bodyPr/>
          <a:lstStyle/>
          <a:p>
            <a:r>
              <a:rPr lang="en-US" sz="2400" b="1" dirty="0" smtClean="0"/>
              <a:t>Aharon Levy</a:t>
            </a:r>
          </a:p>
          <a:p>
            <a:r>
              <a:rPr lang="en-US" sz="2400" b="1" dirty="0" smtClean="0"/>
              <a:t>Tel Aviv University </a:t>
            </a:r>
          </a:p>
          <a:p>
            <a:r>
              <a:rPr lang="en-US" b="1" dirty="0" smtClean="0">
                <a:solidFill>
                  <a:srgbClr val="FF0000"/>
                </a:solidFill>
              </a:rPr>
              <a:t>DIS2016, DESY, April 15, 2016</a:t>
            </a:r>
          </a:p>
        </p:txBody>
      </p:sp>
      <p:sp>
        <p:nvSpPr>
          <p:cNvPr id="2050" name="Title 1"/>
          <p:cNvSpPr>
            <a:spLocks noGrp="1"/>
          </p:cNvSpPr>
          <p:nvPr>
            <p:ph type="ctrTitle"/>
          </p:nvPr>
        </p:nvSpPr>
        <p:spPr>
          <a:solidFill>
            <a:srgbClr val="FFFF00"/>
          </a:solidFill>
        </p:spPr>
        <p:txBody>
          <a:bodyPr/>
          <a:lstStyle/>
          <a:p>
            <a:r>
              <a:rPr lang="en-US" b="1" dirty="0" smtClean="0">
                <a:solidFill>
                  <a:srgbClr val="002060"/>
                </a:solidFill>
                <a:latin typeface="Comic Sans MS" pitchFamily="66" charset="0"/>
              </a:rPr>
              <a:t>Summary of IAC meeting</a:t>
            </a:r>
          </a:p>
        </p:txBody>
      </p:sp>
      <p:sp>
        <p:nvSpPr>
          <p:cNvPr id="4" name="Slide Number Placeholder 3"/>
          <p:cNvSpPr>
            <a:spLocks noGrp="1"/>
          </p:cNvSpPr>
          <p:nvPr>
            <p:ph type="sldNum" sz="quarter" idx="12"/>
          </p:nvPr>
        </p:nvSpPr>
        <p:spPr/>
        <p:txBody>
          <a:bodyPr/>
          <a:lstStyle/>
          <a:p>
            <a:fld id="{911514DF-E396-47B7-996F-383123BF2F4A}" type="slidenum">
              <a:rPr lang="en-US" smtClean="0"/>
              <a:pPr/>
              <a:t>1</a:t>
            </a:fld>
            <a:endParaRPr lang="en-US"/>
          </a:p>
        </p:txBody>
      </p:sp>
      <p:sp>
        <p:nvSpPr>
          <p:cNvPr id="2" name="Rectangle 1"/>
          <p:cNvSpPr/>
          <p:nvPr/>
        </p:nvSpPr>
        <p:spPr>
          <a:xfrm>
            <a:off x="2286000" y="4724400"/>
            <a:ext cx="5562600" cy="1200328"/>
          </a:xfrm>
          <a:prstGeom prst="rect">
            <a:avLst/>
          </a:prstGeom>
        </p:spPr>
        <p:txBody>
          <a:bodyPr wrap="square">
            <a:spAutoFit/>
          </a:bodyPr>
          <a:lstStyle/>
          <a:p>
            <a:r>
              <a:rPr lang="en-US" sz="2400" b="1" dirty="0" smtClean="0">
                <a:solidFill>
                  <a:srgbClr val="003399"/>
                </a:solidFill>
                <a:latin typeface="Calibri" pitchFamily="34" charset="0"/>
              </a:rPr>
              <a:t>XXIV International </a:t>
            </a:r>
            <a:r>
              <a:rPr lang="en-US" sz="2400" b="1" dirty="0">
                <a:solidFill>
                  <a:srgbClr val="003399"/>
                </a:solidFill>
                <a:latin typeface="Calibri" pitchFamily="34" charset="0"/>
              </a:rPr>
              <a:t>Workshop on </a:t>
            </a:r>
            <a:br>
              <a:rPr lang="en-US" sz="2400" b="1" dirty="0">
                <a:solidFill>
                  <a:srgbClr val="003399"/>
                </a:solidFill>
                <a:latin typeface="Calibri" pitchFamily="34" charset="0"/>
              </a:rPr>
            </a:br>
            <a:r>
              <a:rPr lang="en-US" sz="2400" b="1" dirty="0">
                <a:solidFill>
                  <a:srgbClr val="003399"/>
                </a:solidFill>
                <a:latin typeface="Calibri" pitchFamily="34" charset="0"/>
              </a:rPr>
              <a:t>Deep-Inelastic Scattering and </a:t>
            </a:r>
            <a:br>
              <a:rPr lang="en-US" sz="2400" b="1" dirty="0">
                <a:solidFill>
                  <a:srgbClr val="003399"/>
                </a:solidFill>
                <a:latin typeface="Calibri" pitchFamily="34" charset="0"/>
              </a:rPr>
            </a:br>
            <a:r>
              <a:rPr lang="en-US" sz="2400" b="1" dirty="0">
                <a:solidFill>
                  <a:srgbClr val="003399"/>
                </a:solidFill>
                <a:latin typeface="Calibri" pitchFamily="34" charset="0"/>
              </a:rPr>
              <a:t>Related Subjects </a:t>
            </a:r>
            <a:r>
              <a:rPr lang="en-US" sz="2400" b="1" dirty="0" smtClean="0">
                <a:solidFill>
                  <a:srgbClr val="003399"/>
                </a:solidFill>
                <a:latin typeface="Calibri" pitchFamily="34" charset="0"/>
              </a:rPr>
              <a:t>(</a:t>
            </a:r>
            <a:r>
              <a:rPr lang="en-US" sz="2400" b="1" dirty="0">
                <a:solidFill>
                  <a:srgbClr val="003399"/>
                </a:solidFill>
                <a:latin typeface="Calibri" pitchFamily="34" charset="0"/>
              </a:rPr>
              <a:t>DIS </a:t>
            </a:r>
            <a:r>
              <a:rPr lang="en-US" sz="2400" b="1" dirty="0" smtClean="0">
                <a:solidFill>
                  <a:srgbClr val="003399"/>
                </a:solidFill>
                <a:latin typeface="Calibri" pitchFamily="34" charset="0"/>
              </a:rPr>
              <a:t>2016)</a:t>
            </a:r>
            <a:endParaRPr lang="en-US" sz="2400" dirty="0">
              <a:solidFill>
                <a:srgbClr val="003399"/>
              </a:solidFill>
            </a:endParaRPr>
          </a:p>
        </p:txBody>
      </p:sp>
      <p:sp>
        <p:nvSpPr>
          <p:cNvPr id="3" name="Date Placeholder 2"/>
          <p:cNvSpPr>
            <a:spLocks noGrp="1"/>
          </p:cNvSpPr>
          <p:nvPr>
            <p:ph type="dt" sz="half" idx="10"/>
          </p:nvPr>
        </p:nvSpPr>
        <p:spPr/>
        <p:txBody>
          <a:bodyPr/>
          <a:lstStyle/>
          <a:p>
            <a:r>
              <a:rPr lang="en-US" smtClean="0"/>
              <a:t>April 15, 2016</a:t>
            </a:r>
            <a:endParaRPr lang="en-US"/>
          </a:p>
        </p:txBody>
      </p:sp>
      <p:sp>
        <p:nvSpPr>
          <p:cNvPr id="5" name="Footer Placeholder 4"/>
          <p:cNvSpPr>
            <a:spLocks noGrp="1"/>
          </p:cNvSpPr>
          <p:nvPr>
            <p:ph type="ftr" sz="quarter" idx="11"/>
          </p:nvPr>
        </p:nvSpPr>
        <p:spPr/>
        <p:txBody>
          <a:bodyPr/>
          <a:lstStyle/>
          <a:p>
            <a:r>
              <a:rPr lang="en-US" smtClean="0"/>
              <a:t>Aharon Levy, DIS 2016, DESY</a:t>
            </a:r>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026"/>
          <p:cNvSpPr>
            <a:spLocks noGrp="1" noChangeArrowheads="1"/>
          </p:cNvSpPr>
          <p:nvPr>
            <p:ph type="title"/>
          </p:nvPr>
        </p:nvSpPr>
        <p:spPr>
          <a:xfrm>
            <a:off x="0" y="0"/>
            <a:ext cx="2895600" cy="609600"/>
          </a:xfrm>
        </p:spPr>
        <p:txBody>
          <a:bodyPr>
            <a:normAutofit fontScale="90000"/>
          </a:bodyPr>
          <a:lstStyle/>
          <a:p>
            <a:pPr eaLnBrk="1" hangingPunct="1">
              <a:defRPr/>
            </a:pPr>
            <a:r>
              <a:rPr lang="en-US" sz="3200" b="1" dirty="0" smtClean="0">
                <a:solidFill>
                  <a:schemeClr val="accent2"/>
                </a:solidFill>
                <a:effectLst>
                  <a:outerShdw blurRad="38100" dist="38100" dir="2700000" algn="tl">
                    <a:srgbClr val="DDDDDD"/>
                  </a:outerShdw>
                </a:effectLst>
                <a:latin typeface="Trebuchet MS"/>
                <a:ea typeface="+mj-ea"/>
                <a:cs typeface="+mj-cs"/>
              </a:rPr>
              <a:t>Travel</a:t>
            </a:r>
            <a:endParaRPr lang="en-GB" sz="3200" b="1" dirty="0">
              <a:solidFill>
                <a:schemeClr val="accent2"/>
              </a:solidFill>
              <a:effectLst>
                <a:outerShdw blurRad="38100" dist="38100" dir="2700000" algn="tl">
                  <a:srgbClr val="DDDDDD"/>
                </a:outerShdw>
              </a:effectLst>
              <a:latin typeface="Trebuchet MS"/>
              <a:ea typeface="+mj-ea"/>
              <a:cs typeface="+mj-cs"/>
            </a:endParaRPr>
          </a:p>
        </p:txBody>
      </p:sp>
      <p:sp>
        <p:nvSpPr>
          <p:cNvPr id="13" name="Slide Number Placeholder 12"/>
          <p:cNvSpPr>
            <a:spLocks noGrp="1"/>
          </p:cNvSpPr>
          <p:nvPr>
            <p:ph type="sldNum" sz="quarter" idx="12"/>
          </p:nvPr>
        </p:nvSpPr>
        <p:spPr/>
        <p:txBody>
          <a:bodyPr/>
          <a:lstStyle/>
          <a:p>
            <a:pPr>
              <a:defRPr/>
            </a:pPr>
            <a:fld id="{4BDF01C0-5B7B-C64A-AA31-B58EA6F5C6E2}" type="slidenum">
              <a:rPr lang="en-GB" smtClean="0"/>
              <a:pPr>
                <a:defRPr/>
              </a:pPr>
              <a:t>10</a:t>
            </a:fld>
            <a:endParaRPr lang="en-GB"/>
          </a:p>
        </p:txBody>
      </p:sp>
      <p:sp>
        <p:nvSpPr>
          <p:cNvPr id="12" name="TextBox 11"/>
          <p:cNvSpPr txBox="1"/>
          <p:nvPr/>
        </p:nvSpPr>
        <p:spPr>
          <a:xfrm>
            <a:off x="0" y="609600"/>
            <a:ext cx="8486368" cy="6001642"/>
          </a:xfrm>
          <a:prstGeom prst="rect">
            <a:avLst/>
          </a:prstGeom>
          <a:noFill/>
        </p:spPr>
        <p:txBody>
          <a:bodyPr wrap="none" rtlCol="0">
            <a:spAutoFit/>
          </a:bodyPr>
          <a:lstStyle/>
          <a:p>
            <a:r>
              <a:rPr lang="en-US" dirty="0" smtClean="0">
                <a:latin typeface="Trebuchet MS"/>
              </a:rPr>
              <a:t>Birmingham </a:t>
            </a:r>
          </a:p>
          <a:p>
            <a:r>
              <a:rPr lang="en-US" dirty="0" smtClean="0">
                <a:latin typeface="Trebuchet MS"/>
              </a:rPr>
              <a:t>International</a:t>
            </a:r>
          </a:p>
          <a:p>
            <a:r>
              <a:rPr lang="en-US" dirty="0" smtClean="0">
                <a:latin typeface="Trebuchet MS"/>
              </a:rPr>
              <a:t>Airport is 15 </a:t>
            </a:r>
            <a:r>
              <a:rPr lang="en-US" dirty="0" err="1" smtClean="0">
                <a:latin typeface="Trebuchet MS"/>
              </a:rPr>
              <a:t>mins</a:t>
            </a:r>
            <a:r>
              <a:rPr lang="en-US" dirty="0" smtClean="0">
                <a:latin typeface="Trebuchet MS"/>
              </a:rPr>
              <a:t> to </a:t>
            </a:r>
          </a:p>
          <a:p>
            <a:r>
              <a:rPr lang="en-US" dirty="0" smtClean="0">
                <a:latin typeface="Trebuchet MS"/>
              </a:rPr>
              <a:t>city centre or 40 </a:t>
            </a:r>
            <a:r>
              <a:rPr lang="en-US" dirty="0" err="1" smtClean="0">
                <a:latin typeface="Trebuchet MS"/>
              </a:rPr>
              <a:t>mins</a:t>
            </a:r>
            <a:r>
              <a:rPr lang="en-US" dirty="0" smtClean="0">
                <a:latin typeface="Trebuchet MS"/>
              </a:rPr>
              <a:t> </a:t>
            </a:r>
          </a:p>
          <a:p>
            <a:r>
              <a:rPr lang="en-US" dirty="0" smtClean="0">
                <a:latin typeface="Trebuchet MS"/>
              </a:rPr>
              <a:t>to University by train </a:t>
            </a:r>
          </a:p>
          <a:p>
            <a:r>
              <a:rPr lang="en-US" dirty="0" smtClean="0">
                <a:latin typeface="Trebuchet MS"/>
              </a:rPr>
              <a:t>(or ~€35 taxi to University) </a:t>
            </a:r>
          </a:p>
          <a:p>
            <a:r>
              <a:rPr lang="en-US" dirty="0" smtClean="0">
                <a:latin typeface="Trebuchet MS"/>
              </a:rPr>
              <a:t>Connections to many European cities + daily flights to USA +</a:t>
            </a:r>
          </a:p>
          <a:p>
            <a:r>
              <a:rPr lang="en-US" dirty="0" smtClean="0">
                <a:latin typeface="Trebuchet MS"/>
              </a:rPr>
              <a:t>Asian / Pacific destinations  via Gulf airports. </a:t>
            </a:r>
          </a:p>
          <a:p>
            <a:endParaRPr lang="en-US" dirty="0" smtClean="0">
              <a:latin typeface="Trebuchet MS"/>
            </a:endParaRPr>
          </a:p>
          <a:p>
            <a:r>
              <a:rPr lang="en-US" dirty="0" smtClean="0">
                <a:latin typeface="Trebuchet MS"/>
              </a:rPr>
              <a:t>Good connections to other UK</a:t>
            </a:r>
          </a:p>
          <a:p>
            <a:r>
              <a:rPr lang="en-US" dirty="0" smtClean="0">
                <a:latin typeface="Trebuchet MS"/>
              </a:rPr>
              <a:t>cities / airports (e.g. about 2.5 </a:t>
            </a:r>
          </a:p>
          <a:p>
            <a:r>
              <a:rPr lang="en-US" dirty="0" smtClean="0">
                <a:latin typeface="Trebuchet MS"/>
              </a:rPr>
              <a:t>hours To Heathrow</a:t>
            </a:r>
          </a:p>
          <a:p>
            <a:endParaRPr lang="en-US" dirty="0" smtClean="0">
              <a:latin typeface="Trebuchet MS"/>
            </a:endParaRPr>
          </a:p>
          <a:p>
            <a:r>
              <a:rPr lang="en-US" dirty="0" smtClean="0">
                <a:latin typeface="Trebuchet MS"/>
              </a:rPr>
              <a:t>University campus has its own</a:t>
            </a:r>
          </a:p>
          <a:p>
            <a:r>
              <a:rPr lang="en-US" dirty="0" smtClean="0">
                <a:latin typeface="Trebuchet MS"/>
              </a:rPr>
              <a:t>Railway Station (2 stops from</a:t>
            </a:r>
          </a:p>
          <a:p>
            <a:r>
              <a:rPr lang="en-US" dirty="0" smtClean="0">
                <a:latin typeface="Trebuchet MS"/>
              </a:rPr>
              <a:t>City centre, trains every 10 </a:t>
            </a:r>
            <a:r>
              <a:rPr lang="en-US" dirty="0" err="1" smtClean="0">
                <a:latin typeface="Trebuchet MS"/>
              </a:rPr>
              <a:t>mins</a:t>
            </a:r>
            <a:r>
              <a:rPr lang="en-US" dirty="0" smtClean="0">
                <a:latin typeface="Trebuchet MS"/>
              </a:rPr>
              <a:t>) </a:t>
            </a:r>
          </a:p>
        </p:txBody>
      </p:sp>
      <p:pic>
        <p:nvPicPr>
          <p:cNvPr id="15" name="Picture 14" descr="Screen Shot 2016-04-13 at 09.23.07.png"/>
          <p:cNvPicPr>
            <a:picLocks noChangeAspect="1"/>
          </p:cNvPicPr>
          <p:nvPr/>
        </p:nvPicPr>
        <p:blipFill>
          <a:blip r:embed="rId3"/>
          <a:stretch>
            <a:fillRect/>
          </a:stretch>
        </p:blipFill>
        <p:spPr>
          <a:xfrm>
            <a:off x="3276600" y="0"/>
            <a:ext cx="5867400" cy="2500103"/>
          </a:xfrm>
          <a:prstGeom prst="rect">
            <a:avLst/>
          </a:prstGeom>
        </p:spPr>
      </p:pic>
      <p:pic>
        <p:nvPicPr>
          <p:cNvPr id="16" name="Picture 15" descr="station.jpg"/>
          <p:cNvPicPr>
            <a:picLocks noChangeAspect="1"/>
          </p:cNvPicPr>
          <p:nvPr/>
        </p:nvPicPr>
        <p:blipFill>
          <a:blip r:embed="rId4"/>
          <a:stretch>
            <a:fillRect/>
          </a:stretch>
        </p:blipFill>
        <p:spPr>
          <a:xfrm>
            <a:off x="4775200" y="3581400"/>
            <a:ext cx="4368800" cy="3276600"/>
          </a:xfrm>
          <a:prstGeom prst="rect">
            <a:avLst/>
          </a:prstGeom>
        </p:spPr>
      </p:pic>
    </p:spTree>
    <p:extLst>
      <p:ext uri="{BB962C8B-B14F-4D97-AF65-F5344CB8AC3E}">
        <p14:creationId xmlns:p14="http://schemas.microsoft.com/office/powerpoint/2010/main" val="8397692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7"/>
          <p:cNvSpPr>
            <a:spLocks noChangeArrowheads="1"/>
          </p:cNvSpPr>
          <p:nvPr/>
        </p:nvSpPr>
        <p:spPr bwMode="auto">
          <a:xfrm>
            <a:off x="228600" y="838200"/>
            <a:ext cx="609600" cy="457200"/>
          </a:xfrm>
          <a:prstGeom prst="rect">
            <a:avLst/>
          </a:prstGeom>
          <a:solidFill>
            <a:schemeClr val="bg1"/>
          </a:solidFill>
          <a:ln w="9525">
            <a:noFill/>
            <a:miter lim="800000"/>
            <a:headEnd/>
            <a:tailEnd/>
          </a:ln>
        </p:spPr>
        <p:txBody>
          <a:bodyPr wrap="none" anchor="ctr">
            <a:prstTxWarp prst="textNoShape">
              <a:avLst/>
            </a:prstTxWarp>
          </a:bodyPr>
          <a:lstStyle/>
          <a:p>
            <a:endParaRPr lang="en-US">
              <a:latin typeface="Trebuchet MS" charset="0"/>
            </a:endParaRPr>
          </a:p>
        </p:txBody>
      </p:sp>
      <p:sp>
        <p:nvSpPr>
          <p:cNvPr id="8" name="Rectangle 1026"/>
          <p:cNvSpPr>
            <a:spLocks noGrp="1" noChangeArrowheads="1"/>
          </p:cNvSpPr>
          <p:nvPr>
            <p:ph type="title"/>
          </p:nvPr>
        </p:nvSpPr>
        <p:spPr>
          <a:xfrm>
            <a:off x="1676400" y="0"/>
            <a:ext cx="5181600" cy="609600"/>
          </a:xfrm>
        </p:spPr>
        <p:txBody>
          <a:bodyPr>
            <a:normAutofit fontScale="90000"/>
          </a:bodyPr>
          <a:lstStyle/>
          <a:p>
            <a:pPr eaLnBrk="1" hangingPunct="1">
              <a:defRPr/>
            </a:pPr>
            <a:r>
              <a:rPr lang="en-US" sz="3200" b="1" dirty="0" smtClean="0">
                <a:solidFill>
                  <a:schemeClr val="accent2"/>
                </a:solidFill>
                <a:effectLst>
                  <a:outerShdw blurRad="38100" dist="38100" dir="2700000" algn="tl">
                    <a:srgbClr val="DDDDDD"/>
                  </a:outerShdw>
                </a:effectLst>
                <a:latin typeface="Trebuchet MS"/>
                <a:ea typeface="+mj-ea"/>
                <a:cs typeface="+mj-cs"/>
              </a:rPr>
              <a:t>Accommodation</a:t>
            </a:r>
            <a:endParaRPr lang="en-GB" sz="3200" b="1" dirty="0">
              <a:solidFill>
                <a:schemeClr val="accent2"/>
              </a:solidFill>
              <a:effectLst>
                <a:outerShdw blurRad="38100" dist="38100" dir="2700000" algn="tl">
                  <a:srgbClr val="DDDDDD"/>
                </a:outerShdw>
              </a:effectLst>
              <a:latin typeface="Trebuchet MS"/>
              <a:ea typeface="+mj-ea"/>
              <a:cs typeface="+mj-cs"/>
            </a:endParaRPr>
          </a:p>
        </p:txBody>
      </p:sp>
      <p:sp>
        <p:nvSpPr>
          <p:cNvPr id="13" name="Slide Number Placeholder 12"/>
          <p:cNvSpPr>
            <a:spLocks noGrp="1"/>
          </p:cNvSpPr>
          <p:nvPr>
            <p:ph type="sldNum" sz="quarter" idx="12"/>
          </p:nvPr>
        </p:nvSpPr>
        <p:spPr/>
        <p:txBody>
          <a:bodyPr/>
          <a:lstStyle/>
          <a:p>
            <a:pPr>
              <a:defRPr/>
            </a:pPr>
            <a:fld id="{4BDF01C0-5B7B-C64A-AA31-B58EA6F5C6E2}" type="slidenum">
              <a:rPr lang="en-GB" smtClean="0"/>
              <a:pPr>
                <a:defRPr/>
              </a:pPr>
              <a:t>11</a:t>
            </a:fld>
            <a:endParaRPr lang="en-GB"/>
          </a:p>
        </p:txBody>
      </p:sp>
      <p:pic>
        <p:nvPicPr>
          <p:cNvPr id="14" name="Picture 13" descr="Screen Shot 2016-04-13 at 10.07.59.png"/>
          <p:cNvPicPr>
            <a:picLocks noChangeAspect="1"/>
          </p:cNvPicPr>
          <p:nvPr/>
        </p:nvPicPr>
        <p:blipFill>
          <a:blip r:embed="rId3"/>
          <a:stretch>
            <a:fillRect/>
          </a:stretch>
        </p:blipFill>
        <p:spPr>
          <a:xfrm>
            <a:off x="457200" y="3200400"/>
            <a:ext cx="8204200" cy="1752600"/>
          </a:xfrm>
          <a:prstGeom prst="rect">
            <a:avLst/>
          </a:prstGeom>
        </p:spPr>
      </p:pic>
      <p:sp>
        <p:nvSpPr>
          <p:cNvPr id="15" name="TextBox 14"/>
          <p:cNvSpPr txBox="1"/>
          <p:nvPr/>
        </p:nvSpPr>
        <p:spPr>
          <a:xfrm>
            <a:off x="533400" y="1143000"/>
            <a:ext cx="5899051" cy="3416320"/>
          </a:xfrm>
          <a:prstGeom prst="rect">
            <a:avLst/>
          </a:prstGeom>
          <a:noFill/>
        </p:spPr>
        <p:txBody>
          <a:bodyPr wrap="none" rtlCol="0">
            <a:spAutoFit/>
          </a:bodyPr>
          <a:lstStyle/>
          <a:p>
            <a:r>
              <a:rPr lang="en-US" dirty="0" smtClean="0">
                <a:latin typeface="Trebuchet MS"/>
              </a:rPr>
              <a:t>- Wide range of hotels in city centre within easy reach</a:t>
            </a:r>
          </a:p>
          <a:p>
            <a:endParaRPr lang="en-US" dirty="0" smtClean="0">
              <a:latin typeface="Trebuchet MS"/>
            </a:endParaRPr>
          </a:p>
          <a:p>
            <a:r>
              <a:rPr lang="en-US" dirty="0" smtClean="0">
                <a:latin typeface="Trebuchet MS"/>
              </a:rPr>
              <a:t>- Significantly cheaper than e.g. London (from ~ €60)</a:t>
            </a:r>
          </a:p>
          <a:p>
            <a:endParaRPr lang="en-US" dirty="0" smtClean="0">
              <a:latin typeface="Trebuchet MS"/>
            </a:endParaRPr>
          </a:p>
          <a:p>
            <a:pPr>
              <a:buFontTx/>
              <a:buChar char="-"/>
            </a:pPr>
            <a:r>
              <a:rPr lang="en-US" dirty="0" smtClean="0">
                <a:latin typeface="Trebuchet MS"/>
              </a:rPr>
              <a:t> Very well </a:t>
            </a:r>
            <a:r>
              <a:rPr lang="en-US" dirty="0" err="1" smtClean="0">
                <a:latin typeface="Trebuchet MS"/>
              </a:rPr>
              <a:t>organised</a:t>
            </a:r>
            <a:r>
              <a:rPr lang="en-US" dirty="0" smtClean="0">
                <a:latin typeface="Trebuchet MS"/>
              </a:rPr>
              <a:t> hotel booking site run by regional</a:t>
            </a:r>
          </a:p>
          <a:p>
            <a:r>
              <a:rPr lang="en-US" dirty="0" smtClean="0">
                <a:latin typeface="Trebuchet MS"/>
              </a:rPr>
              <a:t>tourist board</a:t>
            </a:r>
          </a:p>
          <a:p>
            <a:endParaRPr lang="en-US" dirty="0" smtClean="0">
              <a:latin typeface="Trebuchet MS"/>
            </a:endParaRPr>
          </a:p>
          <a:p>
            <a:endParaRPr lang="en-US" dirty="0" smtClean="0">
              <a:latin typeface="Trebuchet MS"/>
            </a:endParaRPr>
          </a:p>
          <a:p>
            <a:endParaRPr lang="en-US" dirty="0" smtClean="0">
              <a:latin typeface="Trebuchet MS"/>
            </a:endParaRPr>
          </a:p>
          <a:p>
            <a:endParaRPr lang="en-US" dirty="0" smtClean="0">
              <a:latin typeface="Trebuchet MS"/>
            </a:endParaRPr>
          </a:p>
          <a:p>
            <a:endParaRPr lang="en-US" dirty="0" smtClean="0">
              <a:latin typeface="Trebuchet MS"/>
            </a:endParaRPr>
          </a:p>
          <a:p>
            <a:pPr>
              <a:buFontTx/>
              <a:buChar char="-"/>
            </a:pPr>
            <a:r>
              <a:rPr lang="en-US" dirty="0" smtClean="0">
                <a:latin typeface="Trebuchet MS"/>
              </a:rPr>
              <a:t> </a:t>
            </a:r>
            <a:endParaRPr lang="en-US" dirty="0">
              <a:latin typeface="Trebuchet MS"/>
            </a:endParaRPr>
          </a:p>
        </p:txBody>
      </p:sp>
    </p:spTree>
    <p:extLst>
      <p:ext uri="{BB962C8B-B14F-4D97-AF65-F5344CB8AC3E}">
        <p14:creationId xmlns:p14="http://schemas.microsoft.com/office/powerpoint/2010/main" val="14267588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normAutofit/>
          </a:bodyPr>
          <a:lstStyle/>
          <a:p>
            <a:pPr algn="ctr"/>
            <a:r>
              <a:rPr lang="en-US" b="1" dirty="0" smtClean="0">
                <a:solidFill>
                  <a:srgbClr val="000090"/>
                </a:solidFill>
                <a:latin typeface="Arial"/>
                <a:cs typeface="Arial"/>
              </a:rPr>
              <a:t>DIS2017, Birmingham, UK</a:t>
            </a:r>
            <a:endParaRPr lang="en-US" b="1" dirty="0">
              <a:solidFill>
                <a:srgbClr val="000090"/>
              </a:solidFill>
              <a:latin typeface="Arial"/>
              <a:cs typeface="Arial"/>
            </a:endParaRPr>
          </a:p>
        </p:txBody>
      </p:sp>
      <p:sp>
        <p:nvSpPr>
          <p:cNvPr id="3" name="Slide Number Placeholder 2"/>
          <p:cNvSpPr>
            <a:spLocks noGrp="1"/>
          </p:cNvSpPr>
          <p:nvPr>
            <p:ph type="sldNum" sz="quarter" idx="12"/>
          </p:nvPr>
        </p:nvSpPr>
        <p:spPr/>
        <p:txBody>
          <a:bodyPr/>
          <a:lstStyle/>
          <a:p>
            <a:fld id="{911514DF-E396-47B7-996F-383123BF2F4A}" type="slidenum">
              <a:rPr lang="en-US" smtClean="0"/>
              <a:pPr/>
              <a:t>12</a:t>
            </a:fld>
            <a:endParaRPr lang="en-US"/>
          </a:p>
        </p:txBody>
      </p:sp>
      <p:sp>
        <p:nvSpPr>
          <p:cNvPr id="6" name="TextBox 5"/>
          <p:cNvSpPr txBox="1"/>
          <p:nvPr/>
        </p:nvSpPr>
        <p:spPr>
          <a:xfrm>
            <a:off x="685800" y="1905000"/>
            <a:ext cx="7162800" cy="707886"/>
          </a:xfrm>
          <a:prstGeom prst="rect">
            <a:avLst/>
          </a:prstGeom>
          <a:noFill/>
        </p:spPr>
        <p:txBody>
          <a:bodyPr wrap="square" rtlCol="0">
            <a:spAutoFit/>
          </a:bodyPr>
          <a:lstStyle/>
          <a:p>
            <a:r>
              <a:rPr lang="en-US" sz="3200" b="1" dirty="0">
                <a:solidFill>
                  <a:srgbClr val="000090"/>
                </a:solidFill>
              </a:rPr>
              <a:t> </a:t>
            </a:r>
            <a:r>
              <a:rPr lang="en-US" sz="3200" b="1" dirty="0" smtClean="0">
                <a:solidFill>
                  <a:srgbClr val="000090"/>
                </a:solidFill>
              </a:rPr>
              <a:t>                     </a:t>
            </a:r>
            <a:r>
              <a:rPr lang="en-US" sz="4000" b="1" dirty="0" smtClean="0">
                <a:solidFill>
                  <a:srgbClr val="000090"/>
                </a:solidFill>
              </a:rPr>
              <a:t> </a:t>
            </a:r>
            <a:r>
              <a:rPr lang="en-US" sz="4000" b="1" smtClean="0">
                <a:solidFill>
                  <a:srgbClr val="660066"/>
                </a:solidFill>
              </a:rPr>
              <a:t>April </a:t>
            </a:r>
            <a:r>
              <a:rPr lang="en-US" sz="4000" b="1" dirty="0">
                <a:solidFill>
                  <a:srgbClr val="660066"/>
                </a:solidFill>
              </a:rPr>
              <a:t>3</a:t>
            </a:r>
            <a:r>
              <a:rPr lang="en-US" sz="4000" b="1" smtClean="0">
                <a:solidFill>
                  <a:srgbClr val="660066"/>
                </a:solidFill>
              </a:rPr>
              <a:t> </a:t>
            </a:r>
            <a:r>
              <a:rPr lang="en-US" sz="4000" b="1" dirty="0" smtClean="0">
                <a:solidFill>
                  <a:srgbClr val="660066"/>
                </a:solidFill>
              </a:rPr>
              <a:t>– </a:t>
            </a:r>
            <a:r>
              <a:rPr lang="en-US" sz="4000" b="1" dirty="0">
                <a:solidFill>
                  <a:srgbClr val="660066"/>
                </a:solidFill>
              </a:rPr>
              <a:t>7</a:t>
            </a:r>
            <a:r>
              <a:rPr lang="en-US" sz="4000" b="1" dirty="0" smtClean="0">
                <a:solidFill>
                  <a:srgbClr val="660066"/>
                </a:solidFill>
              </a:rPr>
              <a:t>, 2017</a:t>
            </a:r>
          </a:p>
        </p:txBody>
      </p:sp>
      <p:sp>
        <p:nvSpPr>
          <p:cNvPr id="4" name="Date Placeholder 3"/>
          <p:cNvSpPr>
            <a:spLocks noGrp="1"/>
          </p:cNvSpPr>
          <p:nvPr>
            <p:ph type="dt" sz="half" idx="10"/>
          </p:nvPr>
        </p:nvSpPr>
        <p:spPr/>
        <p:txBody>
          <a:bodyPr/>
          <a:lstStyle/>
          <a:p>
            <a:r>
              <a:rPr lang="en-US" smtClean="0"/>
              <a:t>April 15, 2016</a:t>
            </a:r>
            <a:endParaRPr lang="en-US"/>
          </a:p>
        </p:txBody>
      </p:sp>
      <p:sp>
        <p:nvSpPr>
          <p:cNvPr id="8" name="Footer Placeholder 7"/>
          <p:cNvSpPr>
            <a:spLocks noGrp="1"/>
          </p:cNvSpPr>
          <p:nvPr>
            <p:ph type="ftr" sz="quarter" idx="11"/>
          </p:nvPr>
        </p:nvSpPr>
        <p:spPr/>
        <p:txBody>
          <a:bodyPr/>
          <a:lstStyle/>
          <a:p>
            <a:r>
              <a:rPr lang="en-US" smtClean="0"/>
              <a:t>Aharon Levy, DIS 2016, DESY</a:t>
            </a:r>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5200" y="2743200"/>
            <a:ext cx="2196413" cy="3429000"/>
          </a:xfrm>
          <a:prstGeom prst="rect">
            <a:avLst/>
          </a:prstGeom>
        </p:spPr>
      </p:pic>
    </p:spTree>
    <p:extLst>
      <p:ext uri="{BB962C8B-B14F-4D97-AF65-F5344CB8AC3E}">
        <p14:creationId xmlns:p14="http://schemas.microsoft.com/office/powerpoint/2010/main" val="19238268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lstStyle/>
          <a:p>
            <a:pPr algn="ctr"/>
            <a:r>
              <a:rPr lang="en-US" dirty="0" err="1" smtClean="0">
                <a:solidFill>
                  <a:srgbClr val="003399"/>
                </a:solidFill>
                <a:latin typeface="Arial"/>
                <a:cs typeface="Arial"/>
              </a:rPr>
              <a:t>Kabalah</a:t>
            </a:r>
            <a:r>
              <a:rPr lang="en-US" dirty="0" smtClean="0">
                <a:solidFill>
                  <a:srgbClr val="003399"/>
                </a:solidFill>
                <a:latin typeface="Arial"/>
                <a:cs typeface="Arial"/>
              </a:rPr>
              <a:t> </a:t>
            </a:r>
            <a:r>
              <a:rPr lang="en-US" dirty="0" smtClean="0">
                <a:solidFill>
                  <a:srgbClr val="000090"/>
                </a:solidFill>
                <a:latin typeface="Arial"/>
                <a:cs typeface="Arial"/>
              </a:rPr>
              <a:t>(</a:t>
            </a:r>
            <a:r>
              <a:rPr lang="en-US" dirty="0" err="1" smtClean="0">
                <a:solidFill>
                  <a:srgbClr val="000090"/>
                </a:solidFill>
                <a:latin typeface="Arial"/>
                <a:cs typeface="Arial"/>
              </a:rPr>
              <a:t>Gematria</a:t>
            </a:r>
            <a:r>
              <a:rPr lang="en-US" dirty="0" smtClean="0">
                <a:solidFill>
                  <a:srgbClr val="000090"/>
                </a:solidFill>
                <a:latin typeface="Arial"/>
                <a:cs typeface="Arial"/>
              </a:rPr>
              <a:t>)</a:t>
            </a:r>
            <a:endParaRPr lang="en-US" dirty="0">
              <a:solidFill>
                <a:srgbClr val="000090"/>
              </a:solidFill>
              <a:latin typeface="Arial"/>
              <a:cs typeface="Arial"/>
            </a:endParaRPr>
          </a:p>
        </p:txBody>
      </p:sp>
      <p:sp>
        <p:nvSpPr>
          <p:cNvPr id="3" name="Slide Number Placeholder 2"/>
          <p:cNvSpPr>
            <a:spLocks noGrp="1"/>
          </p:cNvSpPr>
          <p:nvPr>
            <p:ph type="sldNum" sz="quarter" idx="12"/>
          </p:nvPr>
        </p:nvSpPr>
        <p:spPr/>
        <p:txBody>
          <a:bodyPr/>
          <a:lstStyle/>
          <a:p>
            <a:fld id="{911514DF-E396-47B7-996F-383123BF2F4A}" type="slidenum">
              <a:rPr lang="en-US" smtClean="0"/>
              <a:pPr/>
              <a:t>13</a:t>
            </a:fld>
            <a:endParaRPr lang="en-US"/>
          </a:p>
        </p:txBody>
      </p:sp>
      <p:sp>
        <p:nvSpPr>
          <p:cNvPr id="6" name="Date Placeholder 5"/>
          <p:cNvSpPr>
            <a:spLocks noGrp="1"/>
          </p:cNvSpPr>
          <p:nvPr>
            <p:ph type="dt" sz="half" idx="10"/>
          </p:nvPr>
        </p:nvSpPr>
        <p:spPr/>
        <p:txBody>
          <a:bodyPr/>
          <a:lstStyle/>
          <a:p>
            <a:r>
              <a:rPr lang="en-US" smtClean="0"/>
              <a:t>April 15, 2016</a:t>
            </a:r>
            <a:endParaRPr lang="en-US"/>
          </a:p>
        </p:txBody>
      </p:sp>
      <p:sp>
        <p:nvSpPr>
          <p:cNvPr id="7" name="Footer Placeholder 6"/>
          <p:cNvSpPr>
            <a:spLocks noGrp="1"/>
          </p:cNvSpPr>
          <p:nvPr>
            <p:ph type="ftr" sz="quarter" idx="11"/>
          </p:nvPr>
        </p:nvSpPr>
        <p:spPr/>
        <p:txBody>
          <a:bodyPr/>
          <a:lstStyle/>
          <a:p>
            <a:r>
              <a:rPr lang="en-US" smtClean="0"/>
              <a:t>Aharon Levy, DIS 2016, DESY</a:t>
            </a:r>
            <a:endParaRPr lang="en-US"/>
          </a:p>
        </p:txBody>
      </p:sp>
      <p:sp>
        <p:nvSpPr>
          <p:cNvPr id="5" name="Rectangle 4"/>
          <p:cNvSpPr/>
          <p:nvPr/>
        </p:nvSpPr>
        <p:spPr>
          <a:xfrm>
            <a:off x="2286000" y="1997839"/>
            <a:ext cx="5181600" cy="2862323"/>
          </a:xfrm>
          <a:prstGeom prst="rect">
            <a:avLst/>
          </a:prstGeom>
        </p:spPr>
        <p:txBody>
          <a:bodyPr wrap="square">
            <a:spAutoFit/>
          </a:bodyPr>
          <a:lstStyle/>
          <a:p>
            <a:r>
              <a:rPr lang="en-US" dirty="0"/>
              <a:t>From Wikipedia, the free encyclopedia</a:t>
            </a:r>
          </a:p>
          <a:p>
            <a:endParaRPr lang="en-US" dirty="0"/>
          </a:p>
          <a:p>
            <a:r>
              <a:rPr lang="en-US" b="1" dirty="0" err="1">
                <a:solidFill>
                  <a:srgbClr val="000090"/>
                </a:solidFill>
                <a:latin typeface="Arial"/>
                <a:cs typeface="Arial"/>
              </a:rPr>
              <a:t>Gematria</a:t>
            </a:r>
            <a:r>
              <a:rPr lang="en-US" b="1" dirty="0">
                <a:solidFill>
                  <a:srgbClr val="000090"/>
                </a:solidFill>
                <a:latin typeface="Arial"/>
                <a:cs typeface="Arial"/>
              </a:rPr>
              <a:t> is an </a:t>
            </a:r>
            <a:r>
              <a:rPr lang="en-US" b="1" dirty="0" err="1">
                <a:solidFill>
                  <a:srgbClr val="000090"/>
                </a:solidFill>
                <a:latin typeface="Arial"/>
                <a:cs typeface="Arial"/>
              </a:rPr>
              <a:t>Assyro</a:t>
            </a:r>
            <a:r>
              <a:rPr lang="en-US" b="1" dirty="0">
                <a:solidFill>
                  <a:srgbClr val="000090"/>
                </a:solidFill>
                <a:latin typeface="Arial"/>
                <a:cs typeface="Arial"/>
              </a:rPr>
              <a:t>-Babylonian system of </a:t>
            </a:r>
            <a:r>
              <a:rPr lang="en-US" b="1" dirty="0">
                <a:solidFill>
                  <a:srgbClr val="FF6600"/>
                </a:solidFill>
                <a:latin typeface="Arial"/>
                <a:cs typeface="Arial"/>
                <a:hlinkClick r:id="rId2"/>
              </a:rPr>
              <a:t>numerology later adopted by Jews which </a:t>
            </a:r>
            <a:r>
              <a:rPr lang="en-US" b="1" dirty="0">
                <a:solidFill>
                  <a:srgbClr val="000090"/>
                </a:solidFill>
                <a:latin typeface="Arial"/>
                <a:cs typeface="Arial"/>
                <a:hlinkClick r:id="rId2"/>
              </a:rPr>
              <a:t>assigns </a:t>
            </a:r>
            <a:r>
              <a:rPr lang="en-US" b="1" dirty="0">
                <a:solidFill>
                  <a:srgbClr val="000090"/>
                </a:solidFill>
                <a:latin typeface="Arial"/>
                <a:cs typeface="Arial"/>
                <a:hlinkClick r:id="rId3"/>
              </a:rPr>
              <a:t>numerical value to a word or phrase, in the belief that words or phrases with identical numerical values bear some relation to each other, or bear some relation to the number itself as it may apply to a person's age, the calendar year, or the like.</a:t>
            </a:r>
            <a:endParaRPr lang="en-US" b="1" dirty="0">
              <a:solidFill>
                <a:srgbClr val="000090"/>
              </a:solidFill>
              <a:latin typeface="Arial"/>
              <a:cs typeface="Arial"/>
            </a:endParaRPr>
          </a:p>
        </p:txBody>
      </p:sp>
    </p:spTree>
    <p:extLst>
      <p:ext uri="{BB962C8B-B14F-4D97-AF65-F5344CB8AC3E}">
        <p14:creationId xmlns:p14="http://schemas.microsoft.com/office/powerpoint/2010/main" val="11298710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lstStyle/>
          <a:p>
            <a:pPr algn="ctr"/>
            <a:r>
              <a:rPr lang="en-US" dirty="0" err="1" smtClean="0">
                <a:solidFill>
                  <a:srgbClr val="003399"/>
                </a:solidFill>
                <a:latin typeface="Arial"/>
                <a:cs typeface="Arial"/>
              </a:rPr>
              <a:t>Kabalah</a:t>
            </a:r>
            <a:r>
              <a:rPr lang="en-US" dirty="0" smtClean="0">
                <a:solidFill>
                  <a:srgbClr val="003399"/>
                </a:solidFill>
                <a:latin typeface="Arial"/>
                <a:cs typeface="Arial"/>
              </a:rPr>
              <a:t> </a:t>
            </a:r>
            <a:r>
              <a:rPr lang="en-US" dirty="0" smtClean="0">
                <a:solidFill>
                  <a:srgbClr val="000090"/>
                </a:solidFill>
                <a:latin typeface="Arial"/>
                <a:cs typeface="Arial"/>
              </a:rPr>
              <a:t>(</a:t>
            </a:r>
            <a:r>
              <a:rPr lang="en-US" dirty="0" err="1" smtClean="0">
                <a:solidFill>
                  <a:srgbClr val="000090"/>
                </a:solidFill>
                <a:latin typeface="Arial"/>
                <a:cs typeface="Arial"/>
              </a:rPr>
              <a:t>Gematria</a:t>
            </a:r>
            <a:r>
              <a:rPr lang="en-US" dirty="0" smtClean="0">
                <a:solidFill>
                  <a:srgbClr val="000090"/>
                </a:solidFill>
                <a:latin typeface="Arial"/>
                <a:cs typeface="Arial"/>
              </a:rPr>
              <a:t>)</a:t>
            </a:r>
            <a:endParaRPr lang="en-US" dirty="0">
              <a:solidFill>
                <a:srgbClr val="000090"/>
              </a:solidFill>
              <a:latin typeface="Arial"/>
              <a:cs typeface="Arial"/>
            </a:endParaRPr>
          </a:p>
        </p:txBody>
      </p:sp>
      <p:sp>
        <p:nvSpPr>
          <p:cNvPr id="3" name="Slide Number Placeholder 2"/>
          <p:cNvSpPr>
            <a:spLocks noGrp="1"/>
          </p:cNvSpPr>
          <p:nvPr>
            <p:ph type="sldNum" sz="quarter" idx="12"/>
          </p:nvPr>
        </p:nvSpPr>
        <p:spPr/>
        <p:txBody>
          <a:bodyPr/>
          <a:lstStyle/>
          <a:p>
            <a:fld id="{911514DF-E396-47B7-996F-383123BF2F4A}" type="slidenum">
              <a:rPr lang="en-US" smtClean="0"/>
              <a:pPr/>
              <a:t>14</a:t>
            </a:fld>
            <a:endParaRPr lang="en-US"/>
          </a:p>
        </p:txBody>
      </p:sp>
      <p:sp>
        <p:nvSpPr>
          <p:cNvPr id="4" name="TextBox 3"/>
          <p:cNvSpPr txBox="1"/>
          <p:nvPr/>
        </p:nvSpPr>
        <p:spPr>
          <a:xfrm>
            <a:off x="1295400" y="1447800"/>
            <a:ext cx="6705600" cy="3046988"/>
          </a:xfrm>
          <a:prstGeom prst="rect">
            <a:avLst/>
          </a:prstGeom>
          <a:noFill/>
        </p:spPr>
        <p:txBody>
          <a:bodyPr wrap="square" rtlCol="0">
            <a:spAutoFit/>
          </a:bodyPr>
          <a:lstStyle/>
          <a:p>
            <a:pPr algn="ctr"/>
            <a:r>
              <a:rPr lang="en-US" sz="3200" b="1" dirty="0" smtClean="0">
                <a:solidFill>
                  <a:srgbClr val="FF0000"/>
                </a:solidFill>
                <a:latin typeface="Arial"/>
                <a:cs typeface="Arial"/>
              </a:rPr>
              <a:t>Olaf </a:t>
            </a:r>
            <a:r>
              <a:rPr lang="en-US" sz="3200" b="1" dirty="0" err="1" smtClean="0">
                <a:solidFill>
                  <a:srgbClr val="FF0000"/>
                </a:solidFill>
                <a:latin typeface="Arial"/>
                <a:cs typeface="Arial"/>
              </a:rPr>
              <a:t>Behnke</a:t>
            </a:r>
            <a:endParaRPr lang="en-US" sz="3200" b="1" dirty="0" smtClean="0">
              <a:solidFill>
                <a:srgbClr val="FF0000"/>
              </a:solidFill>
              <a:latin typeface="Arial"/>
              <a:cs typeface="Arial"/>
            </a:endParaRPr>
          </a:p>
          <a:p>
            <a:pPr algn="ctr"/>
            <a:r>
              <a:rPr lang="he-IL" sz="3200" b="1" dirty="0" smtClean="0">
                <a:solidFill>
                  <a:srgbClr val="FF0000"/>
                </a:solidFill>
                <a:latin typeface="Arial"/>
                <a:cs typeface="Arial"/>
              </a:rPr>
              <a:t>אולף בהנקה</a:t>
            </a:r>
          </a:p>
          <a:p>
            <a:pPr algn="ctr"/>
            <a:r>
              <a:rPr lang="he-IL" sz="3200" b="1" dirty="0" smtClean="0">
                <a:solidFill>
                  <a:srgbClr val="FF0000"/>
                </a:solidFill>
                <a:latin typeface="Arial"/>
                <a:cs typeface="Arial"/>
              </a:rPr>
              <a:t>279</a:t>
            </a:r>
            <a:r>
              <a:rPr lang="en-US" sz="3200" b="1" dirty="0" smtClean="0">
                <a:solidFill>
                  <a:srgbClr val="FF0000"/>
                </a:solidFill>
                <a:latin typeface="Arial"/>
                <a:cs typeface="Arial"/>
              </a:rPr>
              <a:t> </a:t>
            </a:r>
          </a:p>
          <a:p>
            <a:pPr algn="ctr"/>
            <a:r>
              <a:rPr lang="en-US" sz="3200" b="1" dirty="0" smtClean="0">
                <a:solidFill>
                  <a:srgbClr val="FF0000"/>
                </a:solidFill>
                <a:latin typeface="Arial"/>
                <a:cs typeface="Arial"/>
              </a:rPr>
              <a:t>Energy     </a:t>
            </a:r>
          </a:p>
          <a:p>
            <a:pPr algn="ctr"/>
            <a:r>
              <a:rPr lang="en-US" sz="3200" b="1" dirty="0" smtClean="0">
                <a:solidFill>
                  <a:srgbClr val="FF0000"/>
                </a:solidFill>
                <a:latin typeface="Arial"/>
                <a:cs typeface="Arial"/>
              </a:rPr>
              <a:t>Calm  </a:t>
            </a:r>
          </a:p>
          <a:p>
            <a:pPr algn="ctr"/>
            <a:r>
              <a:rPr lang="en-US" sz="3200" b="1" dirty="0" smtClean="0">
                <a:solidFill>
                  <a:srgbClr val="FF0000"/>
                </a:solidFill>
                <a:latin typeface="Arial"/>
                <a:cs typeface="Arial"/>
              </a:rPr>
              <a:t>Trust</a:t>
            </a:r>
            <a:endParaRPr lang="en-US" sz="3200" b="1" dirty="0">
              <a:solidFill>
                <a:srgbClr val="FF0000"/>
              </a:solidFill>
              <a:latin typeface="Arial"/>
              <a:cs typeface="Arial"/>
            </a:endParaRPr>
          </a:p>
        </p:txBody>
      </p:sp>
      <p:sp>
        <p:nvSpPr>
          <p:cNvPr id="6" name="Date Placeholder 5"/>
          <p:cNvSpPr>
            <a:spLocks noGrp="1"/>
          </p:cNvSpPr>
          <p:nvPr>
            <p:ph type="dt" sz="half" idx="10"/>
          </p:nvPr>
        </p:nvSpPr>
        <p:spPr/>
        <p:txBody>
          <a:bodyPr/>
          <a:lstStyle/>
          <a:p>
            <a:r>
              <a:rPr lang="en-US" smtClean="0"/>
              <a:t>April 15, 2016</a:t>
            </a:r>
            <a:endParaRPr lang="en-US"/>
          </a:p>
        </p:txBody>
      </p:sp>
      <p:sp>
        <p:nvSpPr>
          <p:cNvPr id="7" name="Footer Placeholder 6"/>
          <p:cNvSpPr>
            <a:spLocks noGrp="1"/>
          </p:cNvSpPr>
          <p:nvPr>
            <p:ph type="ftr" sz="quarter" idx="11"/>
          </p:nvPr>
        </p:nvSpPr>
        <p:spPr/>
        <p:txBody>
          <a:bodyPr/>
          <a:lstStyle/>
          <a:p>
            <a:r>
              <a:rPr lang="en-US" smtClean="0"/>
              <a:t>Aharon Levy, DIS 2016, DESY</a:t>
            </a:r>
            <a:endParaRPr lang="en-US"/>
          </a:p>
        </p:txBody>
      </p:sp>
    </p:spTree>
    <p:extLst>
      <p:ext uri="{BB962C8B-B14F-4D97-AF65-F5344CB8AC3E}">
        <p14:creationId xmlns:p14="http://schemas.microsoft.com/office/powerpoint/2010/main" val="367961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79400"/>
            <a:ext cx="6400800" cy="1143000"/>
          </a:xfrm>
        </p:spPr>
        <p:txBody>
          <a:bodyPr>
            <a:normAutofit/>
          </a:bodyPr>
          <a:lstStyle/>
          <a:p>
            <a:r>
              <a:rPr lang="en-US" sz="6000" b="1" dirty="0" smtClean="0">
                <a:solidFill>
                  <a:srgbClr val="FF0000"/>
                </a:solidFill>
              </a:rPr>
              <a:t>Thank you, Olaf!</a:t>
            </a:r>
            <a:endParaRPr lang="en-US" sz="6000" b="1" dirty="0">
              <a:solidFill>
                <a:srgbClr val="FF0000"/>
              </a:solidFill>
            </a:endParaRPr>
          </a:p>
        </p:txBody>
      </p:sp>
      <p:sp>
        <p:nvSpPr>
          <p:cNvPr id="3" name="Slide Number Placeholder 2"/>
          <p:cNvSpPr>
            <a:spLocks noGrp="1"/>
          </p:cNvSpPr>
          <p:nvPr>
            <p:ph type="sldNum" sz="quarter" idx="12"/>
          </p:nvPr>
        </p:nvSpPr>
        <p:spPr/>
        <p:txBody>
          <a:bodyPr/>
          <a:lstStyle/>
          <a:p>
            <a:fld id="{911514DF-E396-47B7-996F-383123BF2F4A}" type="slidenum">
              <a:rPr lang="en-US" smtClean="0"/>
              <a:pPr/>
              <a:t>15</a:t>
            </a:fld>
            <a:endParaRPr lang="en-US"/>
          </a:p>
        </p:txBody>
      </p:sp>
      <p:sp>
        <p:nvSpPr>
          <p:cNvPr id="7" name="Date Placeholder 6"/>
          <p:cNvSpPr>
            <a:spLocks noGrp="1"/>
          </p:cNvSpPr>
          <p:nvPr>
            <p:ph type="dt" sz="half" idx="10"/>
          </p:nvPr>
        </p:nvSpPr>
        <p:spPr/>
        <p:txBody>
          <a:bodyPr/>
          <a:lstStyle/>
          <a:p>
            <a:r>
              <a:rPr lang="en-US" smtClean="0"/>
              <a:t>April 15, 2016</a:t>
            </a:r>
            <a:endParaRPr lang="en-US"/>
          </a:p>
        </p:txBody>
      </p:sp>
      <p:sp>
        <p:nvSpPr>
          <p:cNvPr id="8" name="Footer Placeholder 7"/>
          <p:cNvSpPr>
            <a:spLocks noGrp="1"/>
          </p:cNvSpPr>
          <p:nvPr>
            <p:ph type="ftr" sz="quarter" idx="11"/>
          </p:nvPr>
        </p:nvSpPr>
        <p:spPr/>
        <p:txBody>
          <a:bodyPr/>
          <a:lstStyle/>
          <a:p>
            <a:r>
              <a:rPr lang="en-US" smtClean="0"/>
              <a:t>Aharon Levy, DIS 2016, DESY</a:t>
            </a:r>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610519"/>
            <a:ext cx="7696200" cy="432911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8800" y="1295400"/>
            <a:ext cx="5562600" cy="2308324"/>
          </a:xfrm>
          <a:prstGeom prst="rect">
            <a:avLst/>
          </a:prstGeom>
          <a:solidFill>
            <a:srgbClr val="FFFF00"/>
          </a:solidFill>
        </p:spPr>
        <p:txBody>
          <a:bodyPr wrap="square" rtlCol="0">
            <a:spAutoFit/>
          </a:bodyPr>
          <a:lstStyle/>
          <a:p>
            <a:r>
              <a:rPr lang="en-US" sz="4800" b="1" dirty="0" smtClean="0">
                <a:solidFill>
                  <a:srgbClr val="002060"/>
                </a:solidFill>
              </a:rPr>
              <a:t>Thank you DIS 2016</a:t>
            </a:r>
          </a:p>
          <a:p>
            <a:endParaRPr lang="en-US" sz="4800" dirty="0" smtClean="0"/>
          </a:p>
          <a:p>
            <a:r>
              <a:rPr lang="en-US" sz="4800" b="1" dirty="0" smtClean="0">
                <a:solidFill>
                  <a:srgbClr val="C00000"/>
                </a:solidFill>
              </a:rPr>
              <a:t>See you at </a:t>
            </a:r>
            <a:r>
              <a:rPr lang="en-US" sz="4800" b="1" smtClean="0">
                <a:solidFill>
                  <a:srgbClr val="C00000"/>
                </a:solidFill>
              </a:rPr>
              <a:t>DIS 2017</a:t>
            </a:r>
            <a:endParaRPr lang="en-US" sz="4800" b="1" dirty="0">
              <a:solidFill>
                <a:srgbClr val="C00000"/>
              </a:solidFill>
            </a:endParaRPr>
          </a:p>
        </p:txBody>
      </p:sp>
      <p:sp>
        <p:nvSpPr>
          <p:cNvPr id="3" name="Slide Number Placeholder 2"/>
          <p:cNvSpPr>
            <a:spLocks noGrp="1"/>
          </p:cNvSpPr>
          <p:nvPr>
            <p:ph type="sldNum" sz="quarter" idx="12"/>
          </p:nvPr>
        </p:nvSpPr>
        <p:spPr/>
        <p:txBody>
          <a:bodyPr/>
          <a:lstStyle/>
          <a:p>
            <a:fld id="{911514DF-E396-47B7-996F-383123BF2F4A}" type="slidenum">
              <a:rPr lang="en-US" smtClean="0"/>
              <a:pPr/>
              <a:t>16</a:t>
            </a:fld>
            <a:endParaRPr lang="en-US"/>
          </a:p>
        </p:txBody>
      </p:sp>
      <p:sp>
        <p:nvSpPr>
          <p:cNvPr id="4" name="Date Placeholder 3"/>
          <p:cNvSpPr>
            <a:spLocks noGrp="1"/>
          </p:cNvSpPr>
          <p:nvPr>
            <p:ph type="dt" sz="half" idx="10"/>
          </p:nvPr>
        </p:nvSpPr>
        <p:spPr/>
        <p:txBody>
          <a:bodyPr/>
          <a:lstStyle/>
          <a:p>
            <a:r>
              <a:rPr lang="en-US" smtClean="0"/>
              <a:t>April 15, 2016</a:t>
            </a:r>
            <a:endParaRPr lang="en-US"/>
          </a:p>
        </p:txBody>
      </p:sp>
      <p:sp>
        <p:nvSpPr>
          <p:cNvPr id="5" name="Footer Placeholder 4"/>
          <p:cNvSpPr>
            <a:spLocks noGrp="1"/>
          </p:cNvSpPr>
          <p:nvPr>
            <p:ph type="ftr" sz="quarter" idx="11"/>
          </p:nvPr>
        </p:nvSpPr>
        <p:spPr/>
        <p:txBody>
          <a:bodyPr/>
          <a:lstStyle/>
          <a:p>
            <a:r>
              <a:rPr lang="en-US" smtClean="0"/>
              <a:t>Aharon Levy, DIS 2016, DESY</a:t>
            </a:r>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lstStyle/>
          <a:p>
            <a:r>
              <a:rPr lang="en-US" b="1" dirty="0" smtClean="0">
                <a:solidFill>
                  <a:srgbClr val="0070C0"/>
                </a:solidFill>
                <a:latin typeface="Comic Sans MS" pitchFamily="66" charset="0"/>
              </a:rPr>
              <a:t>N(DIS) as function of time</a:t>
            </a:r>
            <a:endParaRPr lang="en-US" b="1" dirty="0">
              <a:solidFill>
                <a:srgbClr val="0070C0"/>
              </a:solidFill>
              <a:latin typeface="Comic Sans MS" pitchFamily="66" charset="0"/>
            </a:endParaRPr>
          </a:p>
        </p:txBody>
      </p:sp>
      <p:sp>
        <p:nvSpPr>
          <p:cNvPr id="4" name="TextBox 3"/>
          <p:cNvSpPr txBox="1"/>
          <p:nvPr/>
        </p:nvSpPr>
        <p:spPr>
          <a:xfrm>
            <a:off x="7010400" y="1625024"/>
            <a:ext cx="2362200" cy="584776"/>
          </a:xfrm>
          <a:prstGeom prst="rect">
            <a:avLst/>
          </a:prstGeom>
          <a:noFill/>
        </p:spPr>
        <p:txBody>
          <a:bodyPr wrap="square" rtlCol="0">
            <a:spAutoFit/>
          </a:bodyPr>
          <a:lstStyle/>
          <a:p>
            <a:r>
              <a:rPr lang="en-US" sz="3200" b="1" dirty="0" smtClean="0">
                <a:solidFill>
                  <a:srgbClr val="FF0000"/>
                </a:solidFill>
              </a:rPr>
              <a:t> </a:t>
            </a:r>
            <a:endParaRPr lang="en-US" sz="1600" b="1" dirty="0">
              <a:solidFill>
                <a:srgbClr val="FF0000"/>
              </a:solidFill>
            </a:endParaRPr>
          </a:p>
        </p:txBody>
      </p:sp>
      <p:sp>
        <p:nvSpPr>
          <p:cNvPr id="11" name="Slide Number Placeholder 10"/>
          <p:cNvSpPr>
            <a:spLocks noGrp="1"/>
          </p:cNvSpPr>
          <p:nvPr>
            <p:ph type="sldNum" sz="quarter" idx="12"/>
          </p:nvPr>
        </p:nvSpPr>
        <p:spPr/>
        <p:txBody>
          <a:bodyPr/>
          <a:lstStyle/>
          <a:p>
            <a:fld id="{911514DF-E396-47B7-996F-383123BF2F4A}" type="slidenum">
              <a:rPr lang="en-US" smtClean="0"/>
              <a:pPr/>
              <a:t>2</a:t>
            </a:fld>
            <a:endParaRPr lang="en-US"/>
          </a:p>
        </p:txBody>
      </p:sp>
      <p:grpSp>
        <p:nvGrpSpPr>
          <p:cNvPr id="16" name="Group 15"/>
          <p:cNvGrpSpPr/>
          <p:nvPr/>
        </p:nvGrpSpPr>
        <p:grpSpPr>
          <a:xfrm>
            <a:off x="4705350" y="2106880"/>
            <a:ext cx="2000250" cy="2723078"/>
            <a:chOff x="6781800" y="2099846"/>
            <a:chExt cx="2209800" cy="2723078"/>
          </a:xfrm>
        </p:grpSpPr>
        <p:sp>
          <p:nvSpPr>
            <p:cNvPr id="10" name="TextBox 9"/>
            <p:cNvSpPr txBox="1"/>
            <p:nvPr/>
          </p:nvSpPr>
          <p:spPr>
            <a:xfrm>
              <a:off x="6858000" y="2099846"/>
              <a:ext cx="1752600" cy="338554"/>
            </a:xfrm>
            <a:prstGeom prst="rect">
              <a:avLst/>
            </a:prstGeom>
            <a:noFill/>
          </p:spPr>
          <p:txBody>
            <a:bodyPr wrap="square" rtlCol="0">
              <a:spAutoFit/>
            </a:bodyPr>
            <a:lstStyle/>
            <a:p>
              <a:r>
                <a:rPr lang="en-US" sz="1600" b="1" dirty="0">
                  <a:solidFill>
                    <a:srgbClr val="FF0000"/>
                  </a:solidFill>
                </a:rPr>
                <a:t>DIS </a:t>
              </a:r>
              <a:r>
                <a:rPr lang="en-US" sz="1600" b="1" dirty="0" smtClean="0">
                  <a:solidFill>
                    <a:srgbClr val="FF0000"/>
                  </a:solidFill>
                </a:rPr>
                <a:t>15, Dallas</a:t>
              </a:r>
              <a:endParaRPr lang="en-US" sz="1600" b="1" dirty="0"/>
            </a:p>
          </p:txBody>
        </p:sp>
        <p:sp>
          <p:nvSpPr>
            <p:cNvPr id="12" name="TextBox 11"/>
            <p:cNvSpPr txBox="1"/>
            <p:nvPr/>
          </p:nvSpPr>
          <p:spPr>
            <a:xfrm>
              <a:off x="6781800" y="2514600"/>
              <a:ext cx="2209800" cy="2308324"/>
            </a:xfrm>
            <a:prstGeom prst="rect">
              <a:avLst/>
            </a:prstGeom>
            <a:noFill/>
          </p:spPr>
          <p:txBody>
            <a:bodyPr wrap="square" rtlCol="0">
              <a:spAutoFit/>
            </a:bodyPr>
            <a:lstStyle/>
            <a:p>
              <a:r>
                <a:rPr lang="en-US" dirty="0" smtClean="0">
                  <a:solidFill>
                    <a:srgbClr val="003399"/>
                  </a:solidFill>
                </a:rPr>
                <a:t>  24 plenary talks</a:t>
              </a:r>
            </a:p>
            <a:p>
              <a:r>
                <a:rPr lang="en-US" dirty="0" smtClean="0">
                  <a:solidFill>
                    <a:srgbClr val="FF0000"/>
                  </a:solidFill>
                </a:rPr>
                <a:t>229 parallel talks</a:t>
              </a:r>
            </a:p>
            <a:p>
              <a:r>
                <a:rPr lang="en-US" b="1" dirty="0" smtClean="0">
                  <a:solidFill>
                    <a:srgbClr val="006600"/>
                  </a:solidFill>
                </a:rPr>
                <a:t>Total of 253 talks</a:t>
              </a:r>
              <a:endParaRPr lang="en-US" dirty="0" smtClean="0"/>
            </a:p>
            <a:p>
              <a:r>
                <a:rPr lang="en-US" b="1" dirty="0" smtClean="0">
                  <a:solidFill>
                    <a:srgbClr val="003399"/>
                  </a:solidFill>
                </a:rPr>
                <a:t>263 participants</a:t>
              </a:r>
            </a:p>
            <a:p>
              <a:r>
                <a:rPr lang="en-US" dirty="0" smtClean="0">
                  <a:solidFill>
                    <a:srgbClr val="FF0000"/>
                  </a:solidFill>
                </a:rPr>
                <a:t>(participants from 28 countries</a:t>
              </a:r>
              <a:r>
                <a:rPr lang="en-US" dirty="0" smtClean="0"/>
                <a:t>,</a:t>
              </a:r>
            </a:p>
            <a:p>
              <a:r>
                <a:rPr lang="en-US" dirty="0" smtClean="0"/>
                <a:t> </a:t>
              </a:r>
              <a:r>
                <a:rPr lang="en-US" dirty="0" smtClean="0">
                  <a:solidFill>
                    <a:srgbClr val="FF0000"/>
                  </a:solidFill>
                </a:rPr>
                <a:t>58% from the US</a:t>
              </a:r>
              <a:r>
                <a:rPr lang="en-US" dirty="0" smtClean="0"/>
                <a:t>)</a:t>
              </a:r>
            </a:p>
            <a:p>
              <a:endParaRPr lang="en-US" dirty="0"/>
            </a:p>
          </p:txBody>
        </p:sp>
      </p:grpSp>
      <p:sp>
        <p:nvSpPr>
          <p:cNvPr id="8" name="Rectangle 7"/>
          <p:cNvSpPr/>
          <p:nvPr/>
        </p:nvSpPr>
        <p:spPr>
          <a:xfrm>
            <a:off x="6781799" y="2438400"/>
            <a:ext cx="2370667" cy="369332"/>
          </a:xfrm>
          <a:prstGeom prst="rect">
            <a:avLst/>
          </a:prstGeom>
        </p:spPr>
        <p:txBody>
          <a:bodyPr wrap="square">
            <a:spAutoFit/>
          </a:bodyPr>
          <a:lstStyle/>
          <a:p>
            <a:r>
              <a:rPr lang="en-US" dirty="0">
                <a:solidFill>
                  <a:srgbClr val="003399"/>
                </a:solidFill>
              </a:rPr>
              <a:t> </a:t>
            </a:r>
            <a:endParaRPr lang="en-US" dirty="0"/>
          </a:p>
        </p:txBody>
      </p:sp>
      <p:grpSp>
        <p:nvGrpSpPr>
          <p:cNvPr id="15" name="Group 14"/>
          <p:cNvGrpSpPr/>
          <p:nvPr/>
        </p:nvGrpSpPr>
        <p:grpSpPr>
          <a:xfrm>
            <a:off x="4724400" y="2145268"/>
            <a:ext cx="2057400" cy="738664"/>
            <a:chOff x="4724400" y="2069068"/>
            <a:chExt cx="2057400" cy="738664"/>
          </a:xfrm>
        </p:grpSpPr>
        <p:sp>
          <p:nvSpPr>
            <p:cNvPr id="3" name="TextBox 2"/>
            <p:cNvSpPr txBox="1"/>
            <p:nvPr/>
          </p:nvSpPr>
          <p:spPr>
            <a:xfrm>
              <a:off x="4800600" y="2069068"/>
              <a:ext cx="1752600" cy="369332"/>
            </a:xfrm>
            <a:prstGeom prst="rect">
              <a:avLst/>
            </a:prstGeom>
            <a:noFill/>
          </p:spPr>
          <p:txBody>
            <a:bodyPr wrap="square" rtlCol="0">
              <a:spAutoFit/>
            </a:bodyPr>
            <a:lstStyle/>
            <a:p>
              <a:endParaRPr lang="en-US" b="1" dirty="0">
                <a:solidFill>
                  <a:srgbClr val="FF0000"/>
                </a:solidFill>
              </a:endParaRPr>
            </a:p>
          </p:txBody>
        </p:sp>
        <p:sp>
          <p:nvSpPr>
            <p:cNvPr id="5" name="Rectangle 4"/>
            <p:cNvSpPr/>
            <p:nvPr/>
          </p:nvSpPr>
          <p:spPr>
            <a:xfrm>
              <a:off x="4724400" y="2438400"/>
              <a:ext cx="2057400" cy="369332"/>
            </a:xfrm>
            <a:prstGeom prst="rect">
              <a:avLst/>
            </a:prstGeom>
          </p:spPr>
          <p:txBody>
            <a:bodyPr wrap="square">
              <a:spAutoFit/>
            </a:bodyPr>
            <a:lstStyle/>
            <a:p>
              <a:endParaRPr lang="en-US" dirty="0"/>
            </a:p>
          </p:txBody>
        </p:sp>
      </p:grpSp>
      <p:sp>
        <p:nvSpPr>
          <p:cNvPr id="9" name="Date Placeholder 8"/>
          <p:cNvSpPr>
            <a:spLocks noGrp="1"/>
          </p:cNvSpPr>
          <p:nvPr>
            <p:ph type="dt" sz="half" idx="10"/>
          </p:nvPr>
        </p:nvSpPr>
        <p:spPr/>
        <p:txBody>
          <a:bodyPr/>
          <a:lstStyle/>
          <a:p>
            <a:r>
              <a:rPr lang="en-US" smtClean="0"/>
              <a:t>April 15, 2016</a:t>
            </a:r>
            <a:endParaRPr lang="en-US"/>
          </a:p>
        </p:txBody>
      </p:sp>
      <p:sp>
        <p:nvSpPr>
          <p:cNvPr id="13" name="Footer Placeholder 12"/>
          <p:cNvSpPr>
            <a:spLocks noGrp="1"/>
          </p:cNvSpPr>
          <p:nvPr>
            <p:ph type="ftr" sz="quarter" idx="11"/>
          </p:nvPr>
        </p:nvSpPr>
        <p:spPr/>
        <p:txBody>
          <a:bodyPr/>
          <a:lstStyle/>
          <a:p>
            <a:r>
              <a:rPr lang="en-US" smtClean="0"/>
              <a:t>Aharon Levy, DIS 2016, DESY</a:t>
            </a:r>
            <a:endParaRPr lang="en-US"/>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r="6985" b="2378"/>
          <a:stretch/>
        </p:blipFill>
        <p:spPr>
          <a:xfrm>
            <a:off x="260604" y="1625024"/>
            <a:ext cx="4539996" cy="4764883"/>
          </a:xfrm>
          <a:prstGeom prst="rect">
            <a:avLst/>
          </a:prstGeom>
        </p:spPr>
      </p:pic>
      <p:sp>
        <p:nvSpPr>
          <p:cNvPr id="7" name="TextBox 6"/>
          <p:cNvSpPr txBox="1"/>
          <p:nvPr/>
        </p:nvSpPr>
        <p:spPr>
          <a:xfrm>
            <a:off x="6858000" y="2081480"/>
            <a:ext cx="2057400" cy="2585323"/>
          </a:xfrm>
          <a:prstGeom prst="rect">
            <a:avLst/>
          </a:prstGeom>
          <a:noFill/>
        </p:spPr>
        <p:txBody>
          <a:bodyPr wrap="square" rtlCol="0">
            <a:spAutoFit/>
          </a:bodyPr>
          <a:lstStyle/>
          <a:p>
            <a:r>
              <a:rPr lang="en-US" dirty="0" smtClean="0"/>
              <a:t>DIS 16, DESY</a:t>
            </a:r>
          </a:p>
          <a:p>
            <a:endParaRPr lang="en-US" dirty="0" smtClean="0"/>
          </a:p>
          <a:p>
            <a:r>
              <a:rPr lang="en-US" dirty="0" smtClean="0"/>
              <a:t>20 plenary talks</a:t>
            </a:r>
          </a:p>
          <a:p>
            <a:r>
              <a:rPr lang="en-US" dirty="0" smtClean="0"/>
              <a:t>268 parallel talks</a:t>
            </a:r>
          </a:p>
          <a:p>
            <a:r>
              <a:rPr lang="en-US" dirty="0" smtClean="0"/>
              <a:t>Total of 288 talks</a:t>
            </a:r>
          </a:p>
          <a:p>
            <a:r>
              <a:rPr lang="en-US" dirty="0" smtClean="0"/>
              <a:t> &gt;327 participants</a:t>
            </a:r>
          </a:p>
          <a:p>
            <a:r>
              <a:rPr lang="en-US" dirty="0" smtClean="0"/>
              <a:t>(participants from 33 countries,</a:t>
            </a:r>
          </a:p>
          <a:p>
            <a:r>
              <a:rPr lang="en-US" dirty="0" smtClean="0"/>
              <a:t>33% from Germany)</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1100" y="152400"/>
            <a:ext cx="7467600" cy="752285"/>
          </a:xfrm>
          <a:solidFill>
            <a:srgbClr val="FFFF00"/>
          </a:solidFill>
        </p:spPr>
        <p:txBody>
          <a:bodyPr/>
          <a:lstStyle/>
          <a:p>
            <a:r>
              <a:rPr lang="en-US" b="1" dirty="0" smtClean="0">
                <a:solidFill>
                  <a:srgbClr val="0070C0"/>
                </a:solidFill>
                <a:latin typeface="Comic Sans MS" pitchFamily="66" charset="0"/>
              </a:rPr>
              <a:t>N(DIS) as function of time</a:t>
            </a:r>
            <a:endParaRPr lang="en-US" b="1" dirty="0">
              <a:solidFill>
                <a:srgbClr val="0070C0"/>
              </a:solidFill>
              <a:latin typeface="Comic Sans MS" pitchFamily="66" charset="0"/>
            </a:endParaRPr>
          </a:p>
        </p:txBody>
      </p:sp>
      <p:sp>
        <p:nvSpPr>
          <p:cNvPr id="4" name="TextBox 3"/>
          <p:cNvSpPr txBox="1"/>
          <p:nvPr/>
        </p:nvSpPr>
        <p:spPr>
          <a:xfrm>
            <a:off x="7010400" y="1625024"/>
            <a:ext cx="2362200" cy="584776"/>
          </a:xfrm>
          <a:prstGeom prst="rect">
            <a:avLst/>
          </a:prstGeom>
          <a:noFill/>
        </p:spPr>
        <p:txBody>
          <a:bodyPr wrap="square" rtlCol="0">
            <a:spAutoFit/>
          </a:bodyPr>
          <a:lstStyle/>
          <a:p>
            <a:r>
              <a:rPr lang="en-US" sz="3200" b="1" dirty="0" smtClean="0">
                <a:solidFill>
                  <a:srgbClr val="FF0000"/>
                </a:solidFill>
              </a:rPr>
              <a:t> </a:t>
            </a:r>
            <a:endParaRPr lang="en-US" sz="1600" b="1" dirty="0">
              <a:solidFill>
                <a:srgbClr val="FF0000"/>
              </a:solidFill>
            </a:endParaRPr>
          </a:p>
        </p:txBody>
      </p:sp>
      <p:sp>
        <p:nvSpPr>
          <p:cNvPr id="11" name="Slide Number Placeholder 10"/>
          <p:cNvSpPr>
            <a:spLocks noGrp="1"/>
          </p:cNvSpPr>
          <p:nvPr>
            <p:ph type="sldNum" sz="quarter" idx="12"/>
          </p:nvPr>
        </p:nvSpPr>
        <p:spPr/>
        <p:txBody>
          <a:bodyPr/>
          <a:lstStyle/>
          <a:p>
            <a:fld id="{911514DF-E396-47B7-996F-383123BF2F4A}" type="slidenum">
              <a:rPr lang="en-US" smtClean="0"/>
              <a:pPr/>
              <a:t>3</a:t>
            </a:fld>
            <a:endParaRPr lang="en-US"/>
          </a:p>
        </p:txBody>
      </p:sp>
      <p:grpSp>
        <p:nvGrpSpPr>
          <p:cNvPr id="16" name="Group 15"/>
          <p:cNvGrpSpPr/>
          <p:nvPr/>
        </p:nvGrpSpPr>
        <p:grpSpPr>
          <a:xfrm>
            <a:off x="4705350" y="2106880"/>
            <a:ext cx="2000250" cy="784086"/>
            <a:chOff x="6781800" y="2099846"/>
            <a:chExt cx="2209800" cy="784086"/>
          </a:xfrm>
        </p:grpSpPr>
        <p:sp>
          <p:nvSpPr>
            <p:cNvPr id="10" name="TextBox 9"/>
            <p:cNvSpPr txBox="1"/>
            <p:nvPr/>
          </p:nvSpPr>
          <p:spPr>
            <a:xfrm>
              <a:off x="6858000" y="2099846"/>
              <a:ext cx="1752600" cy="338554"/>
            </a:xfrm>
            <a:prstGeom prst="rect">
              <a:avLst/>
            </a:prstGeom>
            <a:noFill/>
          </p:spPr>
          <p:txBody>
            <a:bodyPr wrap="square" rtlCol="0">
              <a:spAutoFit/>
            </a:bodyPr>
            <a:lstStyle/>
            <a:p>
              <a:endParaRPr lang="en-US" sz="1600" b="1" dirty="0"/>
            </a:p>
          </p:txBody>
        </p:sp>
        <p:sp>
          <p:nvSpPr>
            <p:cNvPr id="12" name="TextBox 11"/>
            <p:cNvSpPr txBox="1"/>
            <p:nvPr/>
          </p:nvSpPr>
          <p:spPr>
            <a:xfrm>
              <a:off x="6781800" y="2514600"/>
              <a:ext cx="2209800" cy="369332"/>
            </a:xfrm>
            <a:prstGeom prst="rect">
              <a:avLst/>
            </a:prstGeom>
            <a:noFill/>
          </p:spPr>
          <p:txBody>
            <a:bodyPr wrap="square" rtlCol="0">
              <a:spAutoFit/>
            </a:bodyPr>
            <a:lstStyle/>
            <a:p>
              <a:endParaRPr lang="en-US" dirty="0"/>
            </a:p>
          </p:txBody>
        </p:sp>
      </p:grpSp>
      <p:sp>
        <p:nvSpPr>
          <p:cNvPr id="8" name="Rectangle 7"/>
          <p:cNvSpPr/>
          <p:nvPr/>
        </p:nvSpPr>
        <p:spPr>
          <a:xfrm>
            <a:off x="6781799" y="2438400"/>
            <a:ext cx="2370667" cy="369332"/>
          </a:xfrm>
          <a:prstGeom prst="rect">
            <a:avLst/>
          </a:prstGeom>
        </p:spPr>
        <p:txBody>
          <a:bodyPr wrap="square">
            <a:spAutoFit/>
          </a:bodyPr>
          <a:lstStyle/>
          <a:p>
            <a:r>
              <a:rPr lang="en-US" dirty="0">
                <a:solidFill>
                  <a:srgbClr val="003399"/>
                </a:solidFill>
              </a:rPr>
              <a:t> </a:t>
            </a:r>
            <a:endParaRPr lang="en-US" dirty="0"/>
          </a:p>
        </p:txBody>
      </p:sp>
      <p:grpSp>
        <p:nvGrpSpPr>
          <p:cNvPr id="15" name="Group 14"/>
          <p:cNvGrpSpPr/>
          <p:nvPr/>
        </p:nvGrpSpPr>
        <p:grpSpPr>
          <a:xfrm>
            <a:off x="3957035" y="2114202"/>
            <a:ext cx="2057400" cy="738664"/>
            <a:chOff x="4724400" y="2069068"/>
            <a:chExt cx="2057400" cy="738664"/>
          </a:xfrm>
        </p:grpSpPr>
        <p:sp>
          <p:nvSpPr>
            <p:cNvPr id="3" name="TextBox 2"/>
            <p:cNvSpPr txBox="1"/>
            <p:nvPr/>
          </p:nvSpPr>
          <p:spPr>
            <a:xfrm>
              <a:off x="4800600" y="2069068"/>
              <a:ext cx="1752600" cy="369332"/>
            </a:xfrm>
            <a:prstGeom prst="rect">
              <a:avLst/>
            </a:prstGeom>
            <a:noFill/>
          </p:spPr>
          <p:txBody>
            <a:bodyPr wrap="square" rtlCol="0">
              <a:spAutoFit/>
            </a:bodyPr>
            <a:lstStyle/>
            <a:p>
              <a:endParaRPr lang="en-US" b="1" dirty="0">
                <a:solidFill>
                  <a:srgbClr val="FF0000"/>
                </a:solidFill>
              </a:endParaRPr>
            </a:p>
          </p:txBody>
        </p:sp>
        <p:sp>
          <p:nvSpPr>
            <p:cNvPr id="5" name="Rectangle 4"/>
            <p:cNvSpPr/>
            <p:nvPr/>
          </p:nvSpPr>
          <p:spPr>
            <a:xfrm>
              <a:off x="4724400" y="2438400"/>
              <a:ext cx="2057400" cy="369332"/>
            </a:xfrm>
            <a:prstGeom prst="rect">
              <a:avLst/>
            </a:prstGeom>
          </p:spPr>
          <p:txBody>
            <a:bodyPr wrap="square">
              <a:spAutoFit/>
            </a:bodyPr>
            <a:lstStyle/>
            <a:p>
              <a:endParaRPr lang="en-US" dirty="0"/>
            </a:p>
          </p:txBody>
        </p:sp>
      </p:grpSp>
      <p:sp>
        <p:nvSpPr>
          <p:cNvPr id="9" name="Date Placeholder 8"/>
          <p:cNvSpPr>
            <a:spLocks noGrp="1"/>
          </p:cNvSpPr>
          <p:nvPr>
            <p:ph type="dt" sz="half" idx="10"/>
          </p:nvPr>
        </p:nvSpPr>
        <p:spPr/>
        <p:txBody>
          <a:bodyPr/>
          <a:lstStyle/>
          <a:p>
            <a:r>
              <a:rPr lang="en-US" smtClean="0"/>
              <a:t>April 15, 2016</a:t>
            </a:r>
            <a:endParaRPr lang="en-US"/>
          </a:p>
        </p:txBody>
      </p:sp>
      <p:sp>
        <p:nvSpPr>
          <p:cNvPr id="13" name="Footer Placeholder 12"/>
          <p:cNvSpPr>
            <a:spLocks noGrp="1"/>
          </p:cNvSpPr>
          <p:nvPr>
            <p:ph type="ftr" sz="quarter" idx="11"/>
          </p:nvPr>
        </p:nvSpPr>
        <p:spPr/>
        <p:txBody>
          <a:bodyPr/>
          <a:lstStyle/>
          <a:p>
            <a:r>
              <a:rPr lang="en-US" smtClean="0"/>
              <a:t>Aharon Levy, DIS 2016, DESY</a:t>
            </a:r>
            <a:endParaRPr lang="en-US"/>
          </a:p>
        </p:txBody>
      </p:sp>
      <p:sp>
        <p:nvSpPr>
          <p:cNvPr id="14" name="TextBox 13"/>
          <p:cNvSpPr txBox="1"/>
          <p:nvPr/>
        </p:nvSpPr>
        <p:spPr>
          <a:xfrm>
            <a:off x="2425700" y="5022734"/>
            <a:ext cx="609600" cy="246221"/>
          </a:xfrm>
          <a:prstGeom prst="rect">
            <a:avLst/>
          </a:prstGeom>
          <a:noFill/>
        </p:spPr>
        <p:txBody>
          <a:bodyPr wrap="square" rtlCol="0">
            <a:spAutoFit/>
          </a:bodyPr>
          <a:lstStyle/>
          <a:p>
            <a:r>
              <a:rPr lang="en-US" sz="1000" smtClean="0"/>
              <a:t>durham</a:t>
            </a:r>
            <a:endParaRPr lang="en-US" sz="1000" dirty="0"/>
          </a:p>
        </p:txBody>
      </p:sp>
      <p:grpSp>
        <p:nvGrpSpPr>
          <p:cNvPr id="40" name="Group 39"/>
          <p:cNvGrpSpPr/>
          <p:nvPr/>
        </p:nvGrpSpPr>
        <p:grpSpPr>
          <a:xfrm>
            <a:off x="1828800" y="228600"/>
            <a:ext cx="5943600" cy="6238014"/>
            <a:chOff x="1828800" y="228600"/>
            <a:chExt cx="5943600" cy="6238014"/>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r="6985" b="2378"/>
            <a:stretch/>
          </p:blipFill>
          <p:spPr>
            <a:xfrm>
              <a:off x="1828800" y="228600"/>
              <a:ext cx="5943600" cy="6238014"/>
            </a:xfrm>
            <a:prstGeom prst="rect">
              <a:avLst/>
            </a:prstGeom>
          </p:spPr>
        </p:pic>
        <p:sp>
          <p:nvSpPr>
            <p:cNvPr id="17" name="TextBox 16"/>
            <p:cNvSpPr txBox="1"/>
            <p:nvPr/>
          </p:nvSpPr>
          <p:spPr>
            <a:xfrm>
              <a:off x="2590800" y="3822183"/>
              <a:ext cx="685800" cy="1371600"/>
            </a:xfrm>
            <a:prstGeom prst="rect">
              <a:avLst/>
            </a:prstGeom>
            <a:noFill/>
          </p:spPr>
          <p:txBody>
            <a:bodyPr wrap="square" rtlCol="0">
              <a:spAutoFit/>
            </a:bodyPr>
            <a:lstStyle/>
            <a:p>
              <a:endParaRPr lang="en-US"/>
            </a:p>
          </p:txBody>
        </p:sp>
        <p:sp>
          <p:nvSpPr>
            <p:cNvPr id="18" name="TextBox 17"/>
            <p:cNvSpPr txBox="1"/>
            <p:nvPr/>
          </p:nvSpPr>
          <p:spPr>
            <a:xfrm>
              <a:off x="2705100" y="4545569"/>
              <a:ext cx="457200" cy="246221"/>
            </a:xfrm>
            <a:prstGeom prst="rect">
              <a:avLst/>
            </a:prstGeom>
            <a:noFill/>
          </p:spPr>
          <p:txBody>
            <a:bodyPr wrap="square" rtlCol="0">
              <a:spAutoFit/>
            </a:bodyPr>
            <a:lstStyle/>
            <a:p>
              <a:r>
                <a:rPr lang="en-US" sz="1000" dirty="0" err="1"/>
                <a:t>E</a:t>
              </a:r>
              <a:r>
                <a:rPr lang="en-US" sz="1000" dirty="0" err="1" smtClean="0"/>
                <a:t>ilat</a:t>
              </a:r>
              <a:endParaRPr lang="en-US" sz="1000" dirty="0"/>
            </a:p>
          </p:txBody>
        </p:sp>
        <p:sp>
          <p:nvSpPr>
            <p:cNvPr id="19" name="TextBox 18"/>
            <p:cNvSpPr txBox="1"/>
            <p:nvPr/>
          </p:nvSpPr>
          <p:spPr>
            <a:xfrm>
              <a:off x="3122859" y="4151995"/>
              <a:ext cx="533400" cy="246221"/>
            </a:xfrm>
            <a:prstGeom prst="rect">
              <a:avLst/>
            </a:prstGeom>
            <a:noFill/>
          </p:spPr>
          <p:txBody>
            <a:bodyPr wrap="square" rtlCol="0">
              <a:spAutoFit/>
            </a:bodyPr>
            <a:lstStyle/>
            <a:p>
              <a:r>
                <a:rPr lang="en-US" sz="1000" dirty="0" smtClean="0"/>
                <a:t>Rome</a:t>
              </a:r>
              <a:endParaRPr lang="en-US" sz="1000" dirty="0"/>
            </a:p>
          </p:txBody>
        </p:sp>
        <p:sp>
          <p:nvSpPr>
            <p:cNvPr id="20" name="TextBox 19"/>
            <p:cNvSpPr txBox="1"/>
            <p:nvPr/>
          </p:nvSpPr>
          <p:spPr>
            <a:xfrm>
              <a:off x="2892918" y="3822183"/>
              <a:ext cx="459882" cy="246221"/>
            </a:xfrm>
            <a:prstGeom prst="rect">
              <a:avLst/>
            </a:prstGeom>
            <a:noFill/>
          </p:spPr>
          <p:txBody>
            <a:bodyPr wrap="square" rtlCol="0">
              <a:spAutoFit/>
            </a:bodyPr>
            <a:lstStyle/>
            <a:p>
              <a:r>
                <a:rPr lang="en-US" sz="1000" dirty="0" smtClean="0"/>
                <a:t>Paris</a:t>
              </a:r>
              <a:endParaRPr lang="en-US" sz="1000" dirty="0"/>
            </a:p>
          </p:txBody>
        </p:sp>
        <p:sp>
          <p:nvSpPr>
            <p:cNvPr id="21" name="TextBox 20"/>
            <p:cNvSpPr txBox="1"/>
            <p:nvPr/>
          </p:nvSpPr>
          <p:spPr>
            <a:xfrm>
              <a:off x="3084759" y="3026616"/>
              <a:ext cx="629526" cy="246221"/>
            </a:xfrm>
            <a:prstGeom prst="rect">
              <a:avLst/>
            </a:prstGeom>
            <a:noFill/>
          </p:spPr>
          <p:txBody>
            <a:bodyPr wrap="square" rtlCol="0">
              <a:spAutoFit/>
            </a:bodyPr>
            <a:lstStyle/>
            <a:p>
              <a:r>
                <a:rPr lang="en-US" sz="1000" smtClean="0"/>
                <a:t>Chicago</a:t>
              </a:r>
              <a:endParaRPr lang="en-US" sz="1000"/>
            </a:p>
          </p:txBody>
        </p:sp>
        <p:sp>
          <p:nvSpPr>
            <p:cNvPr id="22" name="TextBox 21"/>
            <p:cNvSpPr txBox="1"/>
            <p:nvPr/>
          </p:nvSpPr>
          <p:spPr>
            <a:xfrm>
              <a:off x="3452183" y="3546880"/>
              <a:ext cx="584665" cy="246221"/>
            </a:xfrm>
            <a:prstGeom prst="rect">
              <a:avLst/>
            </a:prstGeom>
            <a:noFill/>
          </p:spPr>
          <p:txBody>
            <a:bodyPr wrap="square" rtlCol="0">
              <a:spAutoFit/>
            </a:bodyPr>
            <a:lstStyle/>
            <a:p>
              <a:r>
                <a:rPr lang="en-US" sz="1000" smtClean="0"/>
                <a:t>Brussels</a:t>
              </a:r>
              <a:endParaRPr lang="en-US" sz="1000"/>
            </a:p>
          </p:txBody>
        </p:sp>
        <p:sp>
          <p:nvSpPr>
            <p:cNvPr id="23" name="TextBox 22"/>
            <p:cNvSpPr txBox="1"/>
            <p:nvPr/>
          </p:nvSpPr>
          <p:spPr>
            <a:xfrm>
              <a:off x="3599464" y="1625024"/>
              <a:ext cx="667736" cy="246221"/>
            </a:xfrm>
            <a:prstGeom prst="rect">
              <a:avLst/>
            </a:prstGeom>
            <a:noFill/>
          </p:spPr>
          <p:txBody>
            <a:bodyPr wrap="square" rtlCol="0">
              <a:spAutoFit/>
            </a:bodyPr>
            <a:lstStyle/>
            <a:p>
              <a:r>
                <a:rPr lang="en-US" sz="1000" dirty="0" smtClean="0"/>
                <a:t>Zeuthen</a:t>
              </a:r>
              <a:endParaRPr lang="en-US" sz="1000" dirty="0"/>
            </a:p>
          </p:txBody>
        </p:sp>
        <p:sp>
          <p:nvSpPr>
            <p:cNvPr id="24" name="TextBox 23"/>
            <p:cNvSpPr txBox="1"/>
            <p:nvPr/>
          </p:nvSpPr>
          <p:spPr>
            <a:xfrm>
              <a:off x="5034126" y="3073672"/>
              <a:ext cx="533400" cy="246221"/>
            </a:xfrm>
            <a:prstGeom prst="rect">
              <a:avLst/>
            </a:prstGeom>
            <a:noFill/>
          </p:spPr>
          <p:txBody>
            <a:bodyPr wrap="square" rtlCol="0">
              <a:spAutoFit/>
            </a:bodyPr>
            <a:lstStyle/>
            <a:p>
              <a:r>
                <a:rPr lang="en-US" sz="1000" smtClean="0"/>
                <a:t>KEK</a:t>
              </a:r>
              <a:endParaRPr lang="en-US" sz="1000"/>
            </a:p>
          </p:txBody>
        </p:sp>
        <p:sp>
          <p:nvSpPr>
            <p:cNvPr id="25" name="TextBox 24"/>
            <p:cNvSpPr txBox="1"/>
            <p:nvPr/>
          </p:nvSpPr>
          <p:spPr>
            <a:xfrm>
              <a:off x="5726441" y="3430635"/>
              <a:ext cx="574894" cy="246221"/>
            </a:xfrm>
            <a:prstGeom prst="rect">
              <a:avLst/>
            </a:prstGeom>
            <a:noFill/>
          </p:spPr>
          <p:txBody>
            <a:bodyPr wrap="square" rtlCol="0">
              <a:spAutoFit/>
            </a:bodyPr>
            <a:lstStyle/>
            <a:p>
              <a:r>
                <a:rPr lang="en-US" sz="1000" dirty="0" smtClean="0"/>
                <a:t>Firenze</a:t>
              </a:r>
              <a:endParaRPr lang="en-US" sz="1000" dirty="0"/>
            </a:p>
          </p:txBody>
        </p:sp>
        <p:sp>
          <p:nvSpPr>
            <p:cNvPr id="26" name="TextBox 25"/>
            <p:cNvSpPr txBox="1"/>
            <p:nvPr/>
          </p:nvSpPr>
          <p:spPr>
            <a:xfrm>
              <a:off x="6013888" y="980885"/>
              <a:ext cx="691712" cy="246221"/>
            </a:xfrm>
            <a:prstGeom prst="rect">
              <a:avLst/>
            </a:prstGeom>
            <a:noFill/>
          </p:spPr>
          <p:txBody>
            <a:bodyPr wrap="square" rtlCol="0">
              <a:spAutoFit/>
            </a:bodyPr>
            <a:lstStyle/>
            <a:p>
              <a:r>
                <a:rPr lang="en-US" sz="1000" dirty="0" smtClean="0"/>
                <a:t>JLAB</a:t>
              </a:r>
              <a:endParaRPr lang="en-US" sz="1000" dirty="0"/>
            </a:p>
          </p:txBody>
        </p:sp>
        <p:sp>
          <p:nvSpPr>
            <p:cNvPr id="27" name="TextBox 26"/>
            <p:cNvSpPr txBox="1"/>
            <p:nvPr/>
          </p:nvSpPr>
          <p:spPr>
            <a:xfrm>
              <a:off x="6719393" y="2780395"/>
              <a:ext cx="672116" cy="246221"/>
            </a:xfrm>
            <a:prstGeom prst="rect">
              <a:avLst/>
            </a:prstGeom>
            <a:noFill/>
          </p:spPr>
          <p:txBody>
            <a:bodyPr wrap="square" rtlCol="0">
              <a:spAutoFit/>
            </a:bodyPr>
            <a:lstStyle/>
            <a:p>
              <a:r>
                <a:rPr lang="en-US" sz="1000" smtClean="0"/>
                <a:t>Dallas</a:t>
              </a:r>
              <a:endParaRPr lang="en-US" sz="1000"/>
            </a:p>
          </p:txBody>
        </p:sp>
        <p:sp>
          <p:nvSpPr>
            <p:cNvPr id="28" name="TextBox 27"/>
            <p:cNvSpPr txBox="1"/>
            <p:nvPr/>
          </p:nvSpPr>
          <p:spPr>
            <a:xfrm>
              <a:off x="5567526" y="1477671"/>
              <a:ext cx="733809" cy="246221"/>
            </a:xfrm>
            <a:prstGeom prst="rect">
              <a:avLst/>
            </a:prstGeom>
            <a:noFill/>
          </p:spPr>
          <p:txBody>
            <a:bodyPr wrap="square" rtlCol="0">
              <a:spAutoFit/>
            </a:bodyPr>
            <a:lstStyle/>
            <a:p>
              <a:r>
                <a:rPr lang="en-US" sz="1000" dirty="0" smtClean="0"/>
                <a:t>Madrid</a:t>
              </a:r>
              <a:endParaRPr lang="en-US" sz="1000" dirty="0"/>
            </a:p>
          </p:txBody>
        </p:sp>
        <p:sp>
          <p:nvSpPr>
            <p:cNvPr id="29" name="TextBox 28"/>
            <p:cNvSpPr txBox="1"/>
            <p:nvPr/>
          </p:nvSpPr>
          <p:spPr>
            <a:xfrm>
              <a:off x="6865608" y="1482804"/>
              <a:ext cx="533401" cy="246221"/>
            </a:xfrm>
            <a:prstGeom prst="rect">
              <a:avLst/>
            </a:prstGeom>
            <a:noFill/>
          </p:spPr>
          <p:txBody>
            <a:bodyPr wrap="square" rtlCol="0">
              <a:spAutoFit/>
            </a:bodyPr>
            <a:lstStyle/>
            <a:p>
              <a:r>
                <a:rPr lang="en-US" sz="1000" smtClean="0"/>
                <a:t>DESY</a:t>
              </a:r>
              <a:endParaRPr lang="en-US" sz="1000"/>
            </a:p>
          </p:txBody>
        </p:sp>
        <p:sp>
          <p:nvSpPr>
            <p:cNvPr id="30" name="TextBox 29"/>
            <p:cNvSpPr txBox="1"/>
            <p:nvPr/>
          </p:nvSpPr>
          <p:spPr>
            <a:xfrm>
              <a:off x="4206669" y="1933882"/>
              <a:ext cx="817911" cy="246221"/>
            </a:xfrm>
            <a:prstGeom prst="rect">
              <a:avLst/>
            </a:prstGeom>
            <a:noFill/>
          </p:spPr>
          <p:txBody>
            <a:bodyPr wrap="square" rtlCol="0">
              <a:spAutoFit/>
            </a:bodyPr>
            <a:lstStyle/>
            <a:p>
              <a:r>
                <a:rPr lang="en-US" sz="1000" smtClean="0"/>
                <a:t>St.Petersburg</a:t>
              </a:r>
              <a:endParaRPr lang="en-US" sz="1000" dirty="0"/>
            </a:p>
          </p:txBody>
        </p:sp>
        <p:sp>
          <p:nvSpPr>
            <p:cNvPr id="31" name="TextBox 30"/>
            <p:cNvSpPr txBox="1"/>
            <p:nvPr/>
          </p:nvSpPr>
          <p:spPr>
            <a:xfrm flipH="1">
              <a:off x="4700105" y="2063545"/>
              <a:ext cx="715215" cy="246221"/>
            </a:xfrm>
            <a:prstGeom prst="rect">
              <a:avLst/>
            </a:prstGeom>
            <a:noFill/>
          </p:spPr>
          <p:txBody>
            <a:bodyPr wrap="square" rtlCol="0">
              <a:spAutoFit/>
            </a:bodyPr>
            <a:lstStyle/>
            <a:p>
              <a:r>
                <a:rPr lang="en-US" sz="1000" smtClean="0"/>
                <a:t>Madison</a:t>
              </a:r>
              <a:endParaRPr lang="en-US" sz="1000"/>
            </a:p>
          </p:txBody>
        </p:sp>
        <p:sp>
          <p:nvSpPr>
            <p:cNvPr id="7" name="TextBox 6"/>
            <p:cNvSpPr txBox="1"/>
            <p:nvPr/>
          </p:nvSpPr>
          <p:spPr>
            <a:xfrm flipH="1">
              <a:off x="5155323" y="2360423"/>
              <a:ext cx="461768" cy="246221"/>
            </a:xfrm>
            <a:prstGeom prst="rect">
              <a:avLst/>
            </a:prstGeom>
            <a:noFill/>
          </p:spPr>
          <p:txBody>
            <a:bodyPr wrap="square" rtlCol="0">
              <a:spAutoFit/>
            </a:bodyPr>
            <a:lstStyle/>
            <a:p>
              <a:r>
                <a:rPr lang="en-US" sz="1000" smtClean="0"/>
                <a:t>MPI</a:t>
              </a:r>
              <a:endParaRPr lang="en-US" sz="1000"/>
            </a:p>
          </p:txBody>
        </p:sp>
        <p:sp>
          <p:nvSpPr>
            <p:cNvPr id="32" name="TextBox 31"/>
            <p:cNvSpPr txBox="1"/>
            <p:nvPr/>
          </p:nvSpPr>
          <p:spPr>
            <a:xfrm>
              <a:off x="5428257" y="2272761"/>
              <a:ext cx="459062" cy="246221"/>
            </a:xfrm>
            <a:prstGeom prst="rect">
              <a:avLst/>
            </a:prstGeom>
            <a:noFill/>
          </p:spPr>
          <p:txBody>
            <a:bodyPr wrap="square" rtlCol="0">
              <a:spAutoFit/>
            </a:bodyPr>
            <a:lstStyle/>
            <a:p>
              <a:r>
                <a:rPr lang="en-US" sz="1000" dirty="0" smtClean="0"/>
                <a:t>UCL</a:t>
              </a:r>
              <a:endParaRPr lang="en-US" sz="1000" dirty="0"/>
            </a:p>
          </p:txBody>
        </p:sp>
        <p:sp>
          <p:nvSpPr>
            <p:cNvPr id="33" name="TextBox 32"/>
            <p:cNvSpPr txBox="1"/>
            <p:nvPr/>
          </p:nvSpPr>
          <p:spPr>
            <a:xfrm>
              <a:off x="6064359" y="2360424"/>
              <a:ext cx="565041" cy="246221"/>
            </a:xfrm>
            <a:prstGeom prst="rect">
              <a:avLst/>
            </a:prstGeom>
            <a:noFill/>
          </p:spPr>
          <p:txBody>
            <a:bodyPr wrap="square" rtlCol="0">
              <a:spAutoFit/>
            </a:bodyPr>
            <a:lstStyle/>
            <a:p>
              <a:r>
                <a:rPr lang="en-US" sz="1000" smtClean="0"/>
                <a:t>Bonn</a:t>
              </a:r>
              <a:endParaRPr lang="en-US" sz="1000"/>
            </a:p>
          </p:txBody>
        </p:sp>
        <p:sp>
          <p:nvSpPr>
            <p:cNvPr id="34" name="TextBox 33"/>
            <p:cNvSpPr txBox="1"/>
            <p:nvPr/>
          </p:nvSpPr>
          <p:spPr>
            <a:xfrm>
              <a:off x="3733800" y="3200400"/>
              <a:ext cx="716209" cy="246221"/>
            </a:xfrm>
            <a:prstGeom prst="rect">
              <a:avLst/>
            </a:prstGeom>
            <a:noFill/>
          </p:spPr>
          <p:txBody>
            <a:bodyPr wrap="square" rtlCol="0">
              <a:spAutoFit/>
            </a:bodyPr>
            <a:lstStyle/>
            <a:p>
              <a:r>
                <a:rPr lang="en-US" sz="1000" smtClean="0"/>
                <a:t>Liverpool</a:t>
              </a:r>
              <a:endParaRPr lang="en-US" sz="1000"/>
            </a:p>
          </p:txBody>
        </p:sp>
        <p:sp>
          <p:nvSpPr>
            <p:cNvPr id="35" name="TextBox 34"/>
            <p:cNvSpPr txBox="1"/>
            <p:nvPr/>
          </p:nvSpPr>
          <p:spPr>
            <a:xfrm>
              <a:off x="3917539" y="2362200"/>
              <a:ext cx="578261" cy="246221"/>
            </a:xfrm>
            <a:prstGeom prst="rect">
              <a:avLst/>
            </a:prstGeom>
            <a:noFill/>
          </p:spPr>
          <p:txBody>
            <a:bodyPr wrap="square" rtlCol="0">
              <a:spAutoFit/>
            </a:bodyPr>
            <a:lstStyle/>
            <a:p>
              <a:r>
                <a:rPr lang="en-US" sz="1000" smtClean="0"/>
                <a:t>Bologna</a:t>
              </a:r>
              <a:endParaRPr lang="en-US" sz="1000"/>
            </a:p>
          </p:txBody>
        </p:sp>
        <p:sp>
          <p:nvSpPr>
            <p:cNvPr id="36" name="TextBox 35"/>
            <p:cNvSpPr txBox="1"/>
            <p:nvPr/>
          </p:nvSpPr>
          <p:spPr>
            <a:xfrm>
              <a:off x="4191000" y="2954179"/>
              <a:ext cx="609600" cy="246221"/>
            </a:xfrm>
            <a:prstGeom prst="rect">
              <a:avLst/>
            </a:prstGeom>
            <a:noFill/>
          </p:spPr>
          <p:txBody>
            <a:bodyPr wrap="square" rtlCol="0">
              <a:spAutoFit/>
            </a:bodyPr>
            <a:lstStyle/>
            <a:p>
              <a:r>
                <a:rPr lang="en-US" sz="1000" smtClean="0"/>
                <a:t>Cracow</a:t>
              </a:r>
              <a:endParaRPr lang="en-US" sz="1000"/>
            </a:p>
          </p:txBody>
        </p:sp>
        <p:sp>
          <p:nvSpPr>
            <p:cNvPr id="37" name="TextBox 36"/>
            <p:cNvSpPr txBox="1"/>
            <p:nvPr/>
          </p:nvSpPr>
          <p:spPr>
            <a:xfrm>
              <a:off x="4572000" y="2743200"/>
              <a:ext cx="500200" cy="246221"/>
            </a:xfrm>
            <a:prstGeom prst="rect">
              <a:avLst/>
            </a:prstGeom>
            <a:noFill/>
          </p:spPr>
          <p:txBody>
            <a:bodyPr wrap="square" rtlCol="0">
              <a:spAutoFit/>
            </a:bodyPr>
            <a:lstStyle/>
            <a:p>
              <a:r>
                <a:rPr lang="en-US" sz="1000" smtClean="0"/>
                <a:t>Kosice</a:t>
              </a:r>
              <a:endParaRPr lang="en-US" sz="1000"/>
            </a:p>
          </p:txBody>
        </p:sp>
        <p:sp>
          <p:nvSpPr>
            <p:cNvPr id="38" name="TextBox 37"/>
            <p:cNvSpPr txBox="1"/>
            <p:nvPr/>
          </p:nvSpPr>
          <p:spPr>
            <a:xfrm>
              <a:off x="6257542" y="1524000"/>
              <a:ext cx="676658" cy="246221"/>
            </a:xfrm>
            <a:prstGeom prst="rect">
              <a:avLst/>
            </a:prstGeom>
            <a:noFill/>
          </p:spPr>
          <p:txBody>
            <a:bodyPr wrap="square" rtlCol="0">
              <a:spAutoFit/>
            </a:bodyPr>
            <a:lstStyle/>
            <a:p>
              <a:r>
                <a:rPr lang="en-US" sz="1000" smtClean="0"/>
                <a:t>Marseille</a:t>
              </a:r>
              <a:endParaRPr lang="en-US" sz="1000"/>
            </a:p>
          </p:txBody>
        </p:sp>
        <p:sp>
          <p:nvSpPr>
            <p:cNvPr id="39" name="TextBox 38"/>
            <p:cNvSpPr txBox="1"/>
            <p:nvPr/>
          </p:nvSpPr>
          <p:spPr>
            <a:xfrm>
              <a:off x="6477000" y="2063545"/>
              <a:ext cx="609600" cy="246221"/>
            </a:xfrm>
            <a:prstGeom prst="rect">
              <a:avLst/>
            </a:prstGeom>
            <a:noFill/>
          </p:spPr>
          <p:txBody>
            <a:bodyPr wrap="square" rtlCol="0">
              <a:spAutoFit/>
            </a:bodyPr>
            <a:lstStyle/>
            <a:p>
              <a:r>
                <a:rPr lang="en-US" sz="1000" smtClean="0"/>
                <a:t>Waesaw</a:t>
              </a:r>
              <a:endParaRPr lang="en-US" sz="1000" dirty="0"/>
            </a:p>
          </p:txBody>
        </p:sp>
      </p:grpSp>
    </p:spTree>
    <p:extLst>
      <p:ext uri="{BB962C8B-B14F-4D97-AF65-F5344CB8AC3E}">
        <p14:creationId xmlns:p14="http://schemas.microsoft.com/office/powerpoint/2010/main" val="5873244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lstStyle/>
          <a:p>
            <a:pPr algn="ctr"/>
            <a:r>
              <a:rPr lang="en-US" dirty="0" smtClean="0">
                <a:solidFill>
                  <a:srgbClr val="000090"/>
                </a:solidFill>
              </a:rPr>
              <a:t>Countries</a:t>
            </a:r>
            <a:endParaRPr lang="en-US" dirty="0">
              <a:solidFill>
                <a:srgbClr val="000090"/>
              </a:solidFill>
            </a:endParaRPr>
          </a:p>
        </p:txBody>
      </p:sp>
      <p:sp>
        <p:nvSpPr>
          <p:cNvPr id="3" name="Slide Number Placeholder 2"/>
          <p:cNvSpPr>
            <a:spLocks noGrp="1"/>
          </p:cNvSpPr>
          <p:nvPr>
            <p:ph type="sldNum" sz="quarter" idx="12"/>
          </p:nvPr>
        </p:nvSpPr>
        <p:spPr/>
        <p:txBody>
          <a:bodyPr/>
          <a:lstStyle/>
          <a:p>
            <a:fld id="{911514DF-E396-47B7-996F-383123BF2F4A}" type="slidenum">
              <a:rPr lang="en-US" smtClean="0"/>
              <a:pPr/>
              <a:t>4</a:t>
            </a:fld>
            <a:endParaRPr lang="en-US"/>
          </a:p>
        </p:txBody>
      </p:sp>
      <p:sp>
        <p:nvSpPr>
          <p:cNvPr id="4" name="TextBox 3"/>
          <p:cNvSpPr txBox="1"/>
          <p:nvPr/>
        </p:nvSpPr>
        <p:spPr>
          <a:xfrm>
            <a:off x="990600" y="1600200"/>
            <a:ext cx="7315200" cy="3970318"/>
          </a:xfrm>
          <a:prstGeom prst="rect">
            <a:avLst/>
          </a:prstGeom>
          <a:noFill/>
        </p:spPr>
        <p:txBody>
          <a:bodyPr wrap="square" rtlCol="0">
            <a:spAutoFit/>
          </a:bodyPr>
          <a:lstStyle/>
          <a:p>
            <a:r>
              <a:rPr lang="en-US" sz="2800" b="1" u="sng" dirty="0" smtClean="0">
                <a:solidFill>
                  <a:srgbClr val="FF0000"/>
                </a:solidFill>
              </a:rPr>
              <a:t>Countries (33)</a:t>
            </a:r>
          </a:p>
          <a:p>
            <a:r>
              <a:rPr lang="en-US" sz="2800" b="1" dirty="0" smtClean="0">
                <a:solidFill>
                  <a:srgbClr val="000090"/>
                </a:solidFill>
              </a:rPr>
              <a:t>Argentina, Austria(2), Belgium(7), Brazil(2), Canada, China(8), Croatia, Czech(4), Denmark, Finland, France(14), Germany (109), Greece(3), Hungary, India(10), Iran(6),  Ireland, Israel(5) , Italy(16), Japan(6),  Netherland(5), Poland(14),  Portugal(4), Russia(8),  Spain(4), Sweden(6), Switzerland(10), Taiwan, Thailand, Turkey(2), Ukraine, UK (26), USA (45).</a:t>
            </a:r>
            <a:endParaRPr lang="en-US" sz="2800" b="1" dirty="0">
              <a:solidFill>
                <a:srgbClr val="000090"/>
              </a:solidFill>
            </a:endParaRPr>
          </a:p>
        </p:txBody>
      </p:sp>
      <p:sp>
        <p:nvSpPr>
          <p:cNvPr id="6" name="Date Placeholder 5"/>
          <p:cNvSpPr>
            <a:spLocks noGrp="1"/>
          </p:cNvSpPr>
          <p:nvPr>
            <p:ph type="dt" sz="half" idx="10"/>
          </p:nvPr>
        </p:nvSpPr>
        <p:spPr/>
        <p:txBody>
          <a:bodyPr/>
          <a:lstStyle/>
          <a:p>
            <a:r>
              <a:rPr lang="en-US" smtClean="0"/>
              <a:t>April 15, 2016</a:t>
            </a:r>
            <a:endParaRPr lang="en-US"/>
          </a:p>
        </p:txBody>
      </p:sp>
      <p:sp>
        <p:nvSpPr>
          <p:cNvPr id="7" name="Footer Placeholder 6"/>
          <p:cNvSpPr>
            <a:spLocks noGrp="1"/>
          </p:cNvSpPr>
          <p:nvPr>
            <p:ph type="ftr" sz="quarter" idx="11"/>
          </p:nvPr>
        </p:nvSpPr>
        <p:spPr/>
        <p:txBody>
          <a:bodyPr/>
          <a:lstStyle/>
          <a:p>
            <a:r>
              <a:rPr lang="en-US" dirty="0" smtClean="0"/>
              <a:t>Aharon Levy, DIS 2016, DESY</a:t>
            </a:r>
            <a:endParaRPr lang="en-US" dirty="0"/>
          </a:p>
        </p:txBody>
      </p:sp>
    </p:spTree>
    <p:extLst>
      <p:ext uri="{BB962C8B-B14F-4D97-AF65-F5344CB8AC3E}">
        <p14:creationId xmlns:p14="http://schemas.microsoft.com/office/powerpoint/2010/main" val="29401056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lstStyle/>
          <a:p>
            <a:pPr algn="ctr"/>
            <a:r>
              <a:rPr lang="en-US" b="1" dirty="0" err="1" smtClean="0">
                <a:solidFill>
                  <a:srgbClr val="002060"/>
                </a:solidFill>
              </a:rPr>
              <a:t>Altarelli</a:t>
            </a:r>
            <a:r>
              <a:rPr lang="en-US" b="1" dirty="0" smtClean="0">
                <a:solidFill>
                  <a:srgbClr val="002060"/>
                </a:solidFill>
              </a:rPr>
              <a:t> Award</a:t>
            </a:r>
            <a:endParaRPr lang="en-US" b="1" dirty="0">
              <a:solidFill>
                <a:srgbClr val="002060"/>
              </a:solidFill>
            </a:endParaRPr>
          </a:p>
        </p:txBody>
      </p:sp>
      <p:sp>
        <p:nvSpPr>
          <p:cNvPr id="3" name="Date Placeholder 2"/>
          <p:cNvSpPr>
            <a:spLocks noGrp="1"/>
          </p:cNvSpPr>
          <p:nvPr>
            <p:ph type="dt" sz="half" idx="10"/>
          </p:nvPr>
        </p:nvSpPr>
        <p:spPr/>
        <p:txBody>
          <a:bodyPr/>
          <a:lstStyle/>
          <a:p>
            <a:r>
              <a:rPr lang="en-US" smtClean="0"/>
              <a:t>April 15, 2016</a:t>
            </a:r>
            <a:endParaRPr lang="en-US"/>
          </a:p>
        </p:txBody>
      </p:sp>
      <p:sp>
        <p:nvSpPr>
          <p:cNvPr id="4" name="Footer Placeholder 3"/>
          <p:cNvSpPr>
            <a:spLocks noGrp="1"/>
          </p:cNvSpPr>
          <p:nvPr>
            <p:ph type="ftr" sz="quarter" idx="11"/>
          </p:nvPr>
        </p:nvSpPr>
        <p:spPr/>
        <p:txBody>
          <a:bodyPr/>
          <a:lstStyle/>
          <a:p>
            <a:r>
              <a:rPr lang="en-US" smtClean="0"/>
              <a:t>Aharon Levy, DIS 2016, DESY</a:t>
            </a:r>
            <a:endParaRPr lang="en-US"/>
          </a:p>
        </p:txBody>
      </p:sp>
      <p:sp>
        <p:nvSpPr>
          <p:cNvPr id="5" name="Slide Number Placeholder 4"/>
          <p:cNvSpPr>
            <a:spLocks noGrp="1"/>
          </p:cNvSpPr>
          <p:nvPr>
            <p:ph type="sldNum" sz="quarter" idx="12"/>
          </p:nvPr>
        </p:nvSpPr>
        <p:spPr/>
        <p:txBody>
          <a:bodyPr/>
          <a:lstStyle/>
          <a:p>
            <a:fld id="{911514DF-E396-47B7-996F-383123BF2F4A}" type="slidenum">
              <a:rPr lang="en-US" smtClean="0"/>
              <a:pPr/>
              <a:t>5</a:t>
            </a:fld>
            <a:endParaRPr lang="en-US"/>
          </a:p>
        </p:txBody>
      </p:sp>
      <p:sp>
        <p:nvSpPr>
          <p:cNvPr id="6" name="TextBox 5"/>
          <p:cNvSpPr txBox="1"/>
          <p:nvPr/>
        </p:nvSpPr>
        <p:spPr>
          <a:xfrm>
            <a:off x="1676400" y="1676400"/>
            <a:ext cx="6477000" cy="1754326"/>
          </a:xfrm>
          <a:prstGeom prst="rect">
            <a:avLst/>
          </a:prstGeom>
          <a:noFill/>
        </p:spPr>
        <p:txBody>
          <a:bodyPr wrap="square" rtlCol="0">
            <a:spAutoFit/>
          </a:bodyPr>
          <a:lstStyle/>
          <a:p>
            <a:pPr algn="ctr"/>
            <a:r>
              <a:rPr lang="en-US" sz="3600" dirty="0" smtClean="0"/>
              <a:t>“</a:t>
            </a:r>
            <a:r>
              <a:rPr lang="en-US" sz="3600" b="1" dirty="0" smtClean="0">
                <a:solidFill>
                  <a:srgbClr val="FF0000"/>
                </a:solidFill>
              </a:rPr>
              <a:t>From here to Eternity</a:t>
            </a:r>
            <a:r>
              <a:rPr lang="en-US" sz="3600" dirty="0" smtClean="0"/>
              <a:t>”</a:t>
            </a:r>
          </a:p>
          <a:p>
            <a:pPr algn="ctr"/>
            <a:r>
              <a:rPr lang="en-US" sz="3600" dirty="0">
                <a:solidFill>
                  <a:srgbClr val="002060"/>
                </a:solidFill>
              </a:rPr>
              <a:t>1</a:t>
            </a:r>
            <a:r>
              <a:rPr lang="en-US" sz="3600" dirty="0" smtClean="0">
                <a:solidFill>
                  <a:srgbClr val="002060"/>
                </a:solidFill>
              </a:rPr>
              <a:t>951  novel James Jones</a:t>
            </a:r>
          </a:p>
          <a:p>
            <a:pPr algn="ctr"/>
            <a:r>
              <a:rPr lang="en-US" sz="3600" dirty="0" smtClean="0">
                <a:solidFill>
                  <a:srgbClr val="002060"/>
                </a:solidFill>
              </a:rPr>
              <a:t>1953    8 Oscars</a:t>
            </a:r>
            <a:endParaRPr lang="en-US" sz="3600" dirty="0">
              <a:solidFill>
                <a:srgbClr val="002060"/>
              </a:solidFill>
            </a:endParaRPr>
          </a:p>
        </p:txBody>
      </p:sp>
    </p:spTree>
    <p:extLst>
      <p:ext uri="{BB962C8B-B14F-4D97-AF65-F5344CB8AC3E}">
        <p14:creationId xmlns:p14="http://schemas.microsoft.com/office/powerpoint/2010/main" val="1349837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Rectangle 2"/>
          <p:cNvSpPr>
            <a:spLocks noGrp="1" noChangeArrowheads="1"/>
          </p:cNvSpPr>
          <p:nvPr>
            <p:ph type="title"/>
          </p:nvPr>
        </p:nvSpPr>
        <p:spPr>
          <a:xfrm>
            <a:off x="0" y="0"/>
            <a:ext cx="9144000" cy="744538"/>
          </a:xfrm>
        </p:spPr>
        <p:txBody>
          <a:bodyPr/>
          <a:lstStyle/>
          <a:p>
            <a:pPr eaLnBrk="1" hangingPunct="1">
              <a:defRPr/>
            </a:pPr>
            <a:r>
              <a:rPr lang="en-US" sz="3600" b="1" u="heavy" dirty="0" smtClean="0">
                <a:solidFill>
                  <a:schemeClr val="accent2"/>
                </a:solidFill>
                <a:effectLst>
                  <a:outerShdw blurRad="38100" dist="38100" dir="2700000" algn="tl">
                    <a:srgbClr val="DDDDDD"/>
                  </a:outerShdw>
                </a:effectLst>
                <a:latin typeface="Trebuchet MS"/>
                <a:ea typeface="+mj-ea"/>
                <a:cs typeface="+mj-cs"/>
              </a:rPr>
              <a:t>Proposal to Host DIS’17 in Birmingham</a:t>
            </a:r>
            <a:endParaRPr lang="en-GB" sz="3600" b="1" u="heavy" dirty="0">
              <a:solidFill>
                <a:schemeClr val="accent2"/>
              </a:solidFill>
              <a:effectLst>
                <a:outerShdw blurRad="38100" dist="38100" dir="2700000" algn="tl">
                  <a:srgbClr val="DDDDDD"/>
                </a:outerShdw>
              </a:effectLst>
              <a:latin typeface="Trebuchet MS"/>
              <a:ea typeface="+mj-ea"/>
              <a:cs typeface="+mj-cs"/>
            </a:endParaRPr>
          </a:p>
        </p:txBody>
      </p:sp>
      <p:sp>
        <p:nvSpPr>
          <p:cNvPr id="15364" name="Text Box 3"/>
          <p:cNvSpPr txBox="1">
            <a:spLocks noChangeArrowheads="1"/>
          </p:cNvSpPr>
          <p:nvPr/>
        </p:nvSpPr>
        <p:spPr bwMode="auto">
          <a:xfrm>
            <a:off x="0" y="1143000"/>
            <a:ext cx="2890535" cy="2308324"/>
          </a:xfrm>
          <a:prstGeom prst="rect">
            <a:avLst/>
          </a:prstGeom>
          <a:noFill/>
          <a:ln w="9525">
            <a:noFill/>
            <a:miter lim="800000"/>
            <a:headEnd/>
            <a:tailEnd/>
          </a:ln>
        </p:spPr>
        <p:txBody>
          <a:bodyPr wrap="none">
            <a:prstTxWarp prst="textNoShape">
              <a:avLst/>
            </a:prstTxWarp>
            <a:spAutoFit/>
          </a:bodyPr>
          <a:lstStyle/>
          <a:p>
            <a:pPr algn="ctr"/>
            <a:r>
              <a:rPr lang="en-US" b="1" dirty="0">
                <a:solidFill>
                  <a:srgbClr val="FF3300"/>
                </a:solidFill>
                <a:latin typeface="Trebuchet MS" charset="0"/>
              </a:rPr>
              <a:t>Paul Newman</a:t>
            </a:r>
            <a:endParaRPr lang="en-US" b="1" dirty="0" smtClean="0">
              <a:solidFill>
                <a:srgbClr val="FF3300"/>
              </a:solidFill>
              <a:latin typeface="Trebuchet MS" charset="0"/>
            </a:endParaRPr>
          </a:p>
          <a:p>
            <a:pPr algn="ctr"/>
            <a:endParaRPr lang="en-US" b="1" dirty="0" smtClean="0">
              <a:solidFill>
                <a:srgbClr val="FF3300"/>
              </a:solidFill>
              <a:latin typeface="Trebuchet MS" charset="0"/>
            </a:endParaRPr>
          </a:p>
          <a:p>
            <a:pPr algn="ctr"/>
            <a:r>
              <a:rPr lang="en-US" b="1" dirty="0" smtClean="0">
                <a:solidFill>
                  <a:srgbClr val="FF3300"/>
                </a:solidFill>
                <a:latin typeface="Trebuchet MS" charset="0"/>
              </a:rPr>
              <a:t>DIS’16 IAC Meeting</a:t>
            </a:r>
          </a:p>
          <a:p>
            <a:pPr algn="ctr"/>
            <a:r>
              <a:rPr lang="en-US" b="1" dirty="0" smtClean="0">
                <a:solidFill>
                  <a:srgbClr val="FF3300"/>
                </a:solidFill>
                <a:latin typeface="Trebuchet MS" charset="0"/>
              </a:rPr>
              <a:t>DESY Hamburg</a:t>
            </a:r>
          </a:p>
          <a:p>
            <a:pPr algn="ctr"/>
            <a:r>
              <a:rPr lang="en-US" b="1" dirty="0" smtClean="0">
                <a:solidFill>
                  <a:srgbClr val="FF3300"/>
                </a:solidFill>
                <a:latin typeface="Trebuchet MS" charset="0"/>
              </a:rPr>
              <a:t>13 April 2016</a:t>
            </a:r>
          </a:p>
          <a:p>
            <a:pPr algn="ctr"/>
            <a:endParaRPr lang="en-US" b="1" dirty="0" smtClean="0">
              <a:solidFill>
                <a:srgbClr val="FF3300"/>
              </a:solidFill>
              <a:latin typeface="Trebuchet MS" charset="0"/>
            </a:endParaRPr>
          </a:p>
        </p:txBody>
      </p:sp>
      <p:pic>
        <p:nvPicPr>
          <p:cNvPr id="6" name="Picture 5" descr="unibhamlogo.jpg"/>
          <p:cNvPicPr>
            <a:picLocks noChangeAspect="1"/>
          </p:cNvPicPr>
          <p:nvPr/>
        </p:nvPicPr>
        <p:blipFill>
          <a:blip r:embed="rId2"/>
          <a:srcRect b="33219"/>
          <a:stretch>
            <a:fillRect/>
          </a:stretch>
        </p:blipFill>
        <p:spPr>
          <a:xfrm>
            <a:off x="2895600" y="1066800"/>
            <a:ext cx="3200400" cy="1893231"/>
          </a:xfrm>
          <a:prstGeom prst="rect">
            <a:avLst/>
          </a:prstGeom>
        </p:spPr>
      </p:pic>
      <p:sp>
        <p:nvSpPr>
          <p:cNvPr id="11" name="Slide Number Placeholder 10"/>
          <p:cNvSpPr>
            <a:spLocks noGrp="1"/>
          </p:cNvSpPr>
          <p:nvPr>
            <p:ph type="sldNum" sz="quarter" idx="12"/>
          </p:nvPr>
        </p:nvSpPr>
        <p:spPr/>
        <p:txBody>
          <a:bodyPr/>
          <a:lstStyle/>
          <a:p>
            <a:pPr>
              <a:defRPr/>
            </a:pPr>
            <a:fld id="{4BDF01C0-5B7B-C64A-AA31-B58EA6F5C6E2}" type="slidenum">
              <a:rPr lang="en-GB" smtClean="0"/>
              <a:pPr>
                <a:defRPr/>
              </a:pPr>
              <a:t>6</a:t>
            </a:fld>
            <a:endParaRPr lang="en-GB" dirty="0"/>
          </a:p>
        </p:txBody>
      </p:sp>
      <p:pic>
        <p:nvPicPr>
          <p:cNvPr id="9" name="Picture 2"/>
          <p:cNvPicPr>
            <a:picLocks noChangeAspect="1" noChangeArrowheads="1"/>
          </p:cNvPicPr>
          <p:nvPr/>
        </p:nvPicPr>
        <p:blipFill>
          <a:blip r:embed="rId3"/>
          <a:srcRect l="1389" t="31372" r="1216"/>
          <a:stretch>
            <a:fillRect/>
          </a:stretch>
        </p:blipFill>
        <p:spPr bwMode="auto">
          <a:xfrm>
            <a:off x="0" y="3233088"/>
            <a:ext cx="9144000" cy="3624912"/>
          </a:xfrm>
          <a:prstGeom prst="rect">
            <a:avLst/>
          </a:prstGeom>
          <a:ln>
            <a:noFill/>
          </a:ln>
          <a:effectLst>
            <a:outerShdw blurRad="292100" dist="139700" dir="2700000" sx="103000" sy="103000" algn="tl" rotWithShape="0">
              <a:srgbClr val="333333">
                <a:alpha val="72000"/>
              </a:srgbClr>
            </a:outerShdw>
          </a:effectLst>
        </p:spPr>
      </p:pic>
      <p:sp>
        <p:nvSpPr>
          <p:cNvPr id="10" name="TextBox 9"/>
          <p:cNvSpPr txBox="1"/>
          <p:nvPr/>
        </p:nvSpPr>
        <p:spPr>
          <a:xfrm>
            <a:off x="6037250" y="1371600"/>
            <a:ext cx="2095445" cy="830997"/>
          </a:xfrm>
          <a:prstGeom prst="rect">
            <a:avLst/>
          </a:prstGeom>
          <a:noFill/>
        </p:spPr>
        <p:txBody>
          <a:bodyPr wrap="none" rtlCol="0">
            <a:spAutoFit/>
          </a:bodyPr>
          <a:lstStyle/>
          <a:p>
            <a:pPr algn="ctr"/>
            <a:r>
              <a:rPr lang="en-US" dirty="0" smtClean="0">
                <a:latin typeface="Trebuchet MS"/>
              </a:rPr>
              <a:t>Dates: </a:t>
            </a:r>
          </a:p>
          <a:p>
            <a:pPr algn="ctr"/>
            <a:r>
              <a:rPr lang="en-US" dirty="0" smtClean="0">
                <a:latin typeface="Trebuchet MS"/>
              </a:rPr>
              <a:t>3-7 April 2017</a:t>
            </a:r>
            <a:endParaRPr lang="en-US" dirty="0">
              <a:latin typeface="Trebuchet MS"/>
            </a:endParaRPr>
          </a:p>
        </p:txBody>
      </p:sp>
      <p:pic>
        <p:nvPicPr>
          <p:cNvPr id="8" name="Picture 89" descr="http://www.cornell-brown-penn.ac.uk/wp-content/uploads/2013/07/birmingham.gif"/>
          <p:cNvPicPr>
            <a:picLocks noChangeAspect="1" noChangeArrowheads="1"/>
          </p:cNvPicPr>
          <p:nvPr/>
        </p:nvPicPr>
        <p:blipFill>
          <a:blip r:embed="rId4" cstate="print"/>
          <a:srcRect/>
          <a:stretch>
            <a:fillRect/>
          </a:stretch>
        </p:blipFill>
        <p:spPr bwMode="auto">
          <a:xfrm>
            <a:off x="0" y="3200400"/>
            <a:ext cx="2057400" cy="1996563"/>
          </a:xfrm>
          <a:prstGeom prst="rect">
            <a:avLst/>
          </a:prstGeom>
          <a:noFill/>
        </p:spPr>
      </p:pic>
    </p:spTree>
    <p:extLst>
      <p:ext uri="{BB962C8B-B14F-4D97-AF65-F5344CB8AC3E}">
        <p14:creationId xmlns:p14="http://schemas.microsoft.com/office/powerpoint/2010/main" val="4681473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026"/>
          <p:cNvSpPr>
            <a:spLocks noGrp="1" noChangeArrowheads="1"/>
          </p:cNvSpPr>
          <p:nvPr>
            <p:ph type="title"/>
          </p:nvPr>
        </p:nvSpPr>
        <p:spPr>
          <a:xfrm>
            <a:off x="914400" y="0"/>
            <a:ext cx="7239000" cy="609600"/>
          </a:xfrm>
        </p:spPr>
        <p:txBody>
          <a:bodyPr>
            <a:normAutofit fontScale="90000"/>
          </a:bodyPr>
          <a:lstStyle/>
          <a:p>
            <a:pPr eaLnBrk="1" hangingPunct="1">
              <a:defRPr/>
            </a:pPr>
            <a:r>
              <a:rPr lang="en-US" sz="3200" b="1" dirty="0" smtClean="0">
                <a:solidFill>
                  <a:schemeClr val="accent2"/>
                </a:solidFill>
                <a:effectLst>
                  <a:outerShdw blurRad="38100" dist="38100" dir="2700000" algn="tl">
                    <a:srgbClr val="DDDDDD"/>
                  </a:outerShdw>
                </a:effectLst>
                <a:latin typeface="Trebuchet MS"/>
                <a:ea typeface="+mj-ea"/>
                <a:cs typeface="+mj-cs"/>
              </a:rPr>
              <a:t>Conference Location @ University</a:t>
            </a:r>
            <a:endParaRPr lang="en-GB" sz="3200" b="1" dirty="0">
              <a:solidFill>
                <a:schemeClr val="accent2"/>
              </a:solidFill>
              <a:effectLst>
                <a:outerShdw blurRad="38100" dist="38100" dir="2700000" algn="tl">
                  <a:srgbClr val="DDDDDD"/>
                </a:outerShdw>
              </a:effectLst>
              <a:latin typeface="Trebuchet MS"/>
              <a:ea typeface="+mj-ea"/>
              <a:cs typeface="+mj-cs"/>
            </a:endParaRPr>
          </a:p>
        </p:txBody>
      </p:sp>
      <p:sp>
        <p:nvSpPr>
          <p:cNvPr id="13" name="Slide Number Placeholder 12"/>
          <p:cNvSpPr>
            <a:spLocks noGrp="1"/>
          </p:cNvSpPr>
          <p:nvPr>
            <p:ph type="sldNum" sz="quarter" idx="12"/>
          </p:nvPr>
        </p:nvSpPr>
        <p:spPr/>
        <p:txBody>
          <a:bodyPr/>
          <a:lstStyle/>
          <a:p>
            <a:pPr>
              <a:defRPr/>
            </a:pPr>
            <a:fld id="{4BDF01C0-5B7B-C64A-AA31-B58EA6F5C6E2}" type="slidenum">
              <a:rPr lang="en-GB" smtClean="0"/>
              <a:pPr>
                <a:defRPr/>
              </a:pPr>
              <a:t>7</a:t>
            </a:fld>
            <a:endParaRPr lang="en-GB"/>
          </a:p>
        </p:txBody>
      </p:sp>
      <p:pic>
        <p:nvPicPr>
          <p:cNvPr id="5" name="Picture 4"/>
          <p:cNvPicPr>
            <a:picLocks noChangeAspect="1" noChangeArrowheads="1"/>
          </p:cNvPicPr>
          <p:nvPr/>
        </p:nvPicPr>
        <p:blipFill>
          <a:blip r:embed="rId3"/>
          <a:srcRect/>
          <a:stretch>
            <a:fillRect/>
          </a:stretch>
        </p:blipFill>
        <p:spPr bwMode="auto">
          <a:xfrm>
            <a:off x="2438400" y="1398059"/>
            <a:ext cx="6705600" cy="5459941"/>
          </a:xfrm>
          <a:prstGeom prst="rect">
            <a:avLst/>
          </a:prstGeom>
          <a:noFill/>
          <a:ln w="9525">
            <a:noFill/>
            <a:round/>
            <a:headEnd/>
            <a:tailEnd/>
          </a:ln>
        </p:spPr>
      </p:pic>
      <p:sp>
        <p:nvSpPr>
          <p:cNvPr id="6" name="TextBox 5"/>
          <p:cNvSpPr txBox="1"/>
          <p:nvPr/>
        </p:nvSpPr>
        <p:spPr>
          <a:xfrm>
            <a:off x="0" y="533400"/>
            <a:ext cx="9144000" cy="3416320"/>
          </a:xfrm>
          <a:prstGeom prst="rect">
            <a:avLst/>
          </a:prstGeom>
          <a:noFill/>
        </p:spPr>
        <p:txBody>
          <a:bodyPr wrap="square" rtlCol="0">
            <a:spAutoFit/>
          </a:bodyPr>
          <a:lstStyle/>
          <a:p>
            <a:r>
              <a:rPr lang="en-US" dirty="0" smtClean="0">
                <a:latin typeface="Trebuchet MS" charset="0"/>
              </a:rPr>
              <a:t>Large ‘redbrick’ campus university with ~30,000 students and on-site facilities typical of a small town (shops, cafes, bars, new sports centre …)</a:t>
            </a:r>
          </a:p>
          <a:p>
            <a:endParaRPr lang="en-US" dirty="0" smtClean="0">
              <a:latin typeface="Trebuchet MS" charset="0"/>
            </a:endParaRPr>
          </a:p>
          <a:p>
            <a:r>
              <a:rPr lang="en-US" dirty="0" smtClean="0">
                <a:latin typeface="Trebuchet MS" charset="0"/>
              </a:rPr>
              <a:t>Physics spread</a:t>
            </a:r>
          </a:p>
          <a:p>
            <a:r>
              <a:rPr lang="en-US" dirty="0" smtClean="0">
                <a:latin typeface="Trebuchet MS" charset="0"/>
              </a:rPr>
              <a:t>over several</a:t>
            </a:r>
          </a:p>
          <a:p>
            <a:r>
              <a:rPr lang="en-US" dirty="0" smtClean="0">
                <a:latin typeface="Trebuchet MS" charset="0"/>
              </a:rPr>
              <a:t>buildings near</a:t>
            </a:r>
          </a:p>
          <a:p>
            <a:r>
              <a:rPr lang="en-US" dirty="0" smtClean="0">
                <a:latin typeface="Trebuchet MS" charset="0"/>
              </a:rPr>
              <a:t>the centre “old </a:t>
            </a:r>
          </a:p>
          <a:p>
            <a:r>
              <a:rPr lang="en-US" dirty="0" smtClean="0">
                <a:latin typeface="Trebuchet MS" charset="0"/>
              </a:rPr>
              <a:t>Joe” clock tower</a:t>
            </a:r>
          </a:p>
        </p:txBody>
      </p:sp>
      <p:sp>
        <p:nvSpPr>
          <p:cNvPr id="7" name="TextBox 6"/>
          <p:cNvSpPr txBox="1"/>
          <p:nvPr/>
        </p:nvSpPr>
        <p:spPr>
          <a:xfrm>
            <a:off x="3581400" y="3048000"/>
            <a:ext cx="365004" cy="461665"/>
          </a:xfrm>
          <a:prstGeom prst="rect">
            <a:avLst/>
          </a:prstGeom>
          <a:noFill/>
        </p:spPr>
        <p:txBody>
          <a:bodyPr wrap="none" rtlCol="0">
            <a:spAutoFit/>
          </a:bodyPr>
          <a:lstStyle/>
          <a:p>
            <a:r>
              <a:rPr lang="en-US" b="1" dirty="0" smtClean="0">
                <a:solidFill>
                  <a:srgbClr val="CCFFCC"/>
                </a:solidFill>
                <a:latin typeface="Trebuchet MS"/>
              </a:rPr>
              <a:t>1</a:t>
            </a:r>
            <a:endParaRPr lang="en-US" b="1" dirty="0">
              <a:solidFill>
                <a:srgbClr val="CCFFCC"/>
              </a:solidFill>
              <a:latin typeface="Trebuchet MS"/>
            </a:endParaRPr>
          </a:p>
        </p:txBody>
      </p:sp>
      <p:sp>
        <p:nvSpPr>
          <p:cNvPr id="9" name="TextBox 8"/>
          <p:cNvSpPr txBox="1"/>
          <p:nvPr/>
        </p:nvSpPr>
        <p:spPr>
          <a:xfrm>
            <a:off x="3733800" y="3276600"/>
            <a:ext cx="365004" cy="461665"/>
          </a:xfrm>
          <a:prstGeom prst="rect">
            <a:avLst/>
          </a:prstGeom>
          <a:noFill/>
        </p:spPr>
        <p:txBody>
          <a:bodyPr wrap="none" rtlCol="0">
            <a:spAutoFit/>
          </a:bodyPr>
          <a:lstStyle/>
          <a:p>
            <a:r>
              <a:rPr lang="en-US" b="1" dirty="0" smtClean="0">
                <a:solidFill>
                  <a:srgbClr val="CCFFCC"/>
                </a:solidFill>
                <a:latin typeface="Trebuchet MS"/>
              </a:rPr>
              <a:t>2</a:t>
            </a:r>
            <a:endParaRPr lang="en-US" b="1" dirty="0">
              <a:solidFill>
                <a:srgbClr val="CCFFCC"/>
              </a:solidFill>
              <a:latin typeface="Trebuchet MS"/>
            </a:endParaRPr>
          </a:p>
        </p:txBody>
      </p:sp>
      <p:sp>
        <p:nvSpPr>
          <p:cNvPr id="10" name="TextBox 9"/>
          <p:cNvSpPr txBox="1"/>
          <p:nvPr/>
        </p:nvSpPr>
        <p:spPr>
          <a:xfrm>
            <a:off x="4191000" y="3505200"/>
            <a:ext cx="365004" cy="461665"/>
          </a:xfrm>
          <a:prstGeom prst="rect">
            <a:avLst/>
          </a:prstGeom>
          <a:noFill/>
        </p:spPr>
        <p:txBody>
          <a:bodyPr wrap="none" rtlCol="0">
            <a:spAutoFit/>
          </a:bodyPr>
          <a:lstStyle/>
          <a:p>
            <a:r>
              <a:rPr lang="en-US" b="1" dirty="0" smtClean="0">
                <a:solidFill>
                  <a:srgbClr val="CCFFCC"/>
                </a:solidFill>
                <a:latin typeface="Trebuchet MS"/>
              </a:rPr>
              <a:t>3</a:t>
            </a:r>
            <a:endParaRPr lang="en-US" b="1" dirty="0">
              <a:solidFill>
                <a:srgbClr val="CCFFCC"/>
              </a:solidFill>
              <a:latin typeface="Trebuchet MS"/>
            </a:endParaRPr>
          </a:p>
        </p:txBody>
      </p:sp>
      <p:sp>
        <p:nvSpPr>
          <p:cNvPr id="12" name="TextBox 11"/>
          <p:cNvSpPr txBox="1"/>
          <p:nvPr/>
        </p:nvSpPr>
        <p:spPr>
          <a:xfrm>
            <a:off x="152400" y="5257800"/>
            <a:ext cx="1915909" cy="1200328"/>
          </a:xfrm>
          <a:prstGeom prst="rect">
            <a:avLst/>
          </a:prstGeom>
          <a:noFill/>
        </p:spPr>
        <p:txBody>
          <a:bodyPr wrap="none" rtlCol="0">
            <a:spAutoFit/>
          </a:bodyPr>
          <a:lstStyle/>
          <a:p>
            <a:pPr marL="457200" indent="-457200">
              <a:buAutoNum type="arabicParenR"/>
            </a:pPr>
            <a:r>
              <a:rPr lang="en-US" dirty="0" err="1" smtClean="0">
                <a:latin typeface="Trebuchet MS"/>
              </a:rPr>
              <a:t>Plenaries</a:t>
            </a:r>
            <a:endParaRPr lang="en-US" dirty="0" smtClean="0">
              <a:latin typeface="Trebuchet MS"/>
            </a:endParaRPr>
          </a:p>
          <a:p>
            <a:pPr marL="457200" indent="-457200">
              <a:buAutoNum type="arabicParenR"/>
            </a:pPr>
            <a:r>
              <a:rPr lang="en-US" dirty="0" smtClean="0">
                <a:latin typeface="Trebuchet MS"/>
              </a:rPr>
              <a:t>Parallels</a:t>
            </a:r>
          </a:p>
          <a:p>
            <a:pPr marL="457200" indent="-457200">
              <a:buAutoNum type="arabicParenR"/>
            </a:pPr>
            <a:r>
              <a:rPr lang="en-US" dirty="0" smtClean="0">
                <a:latin typeface="Trebuchet MS"/>
              </a:rPr>
              <a:t>Lunches</a:t>
            </a:r>
            <a:endParaRPr lang="en-US" dirty="0">
              <a:latin typeface="Trebuchet MS"/>
            </a:endParaRPr>
          </a:p>
        </p:txBody>
      </p:sp>
    </p:spTree>
    <p:extLst>
      <p:ext uri="{BB962C8B-B14F-4D97-AF65-F5344CB8AC3E}">
        <p14:creationId xmlns:p14="http://schemas.microsoft.com/office/powerpoint/2010/main" val="19195091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6"/>
          <p:cNvPicPr>
            <a:picLocks noChangeAspect="1" noChangeArrowheads="1"/>
          </p:cNvPicPr>
          <p:nvPr/>
        </p:nvPicPr>
        <p:blipFill>
          <a:blip r:embed="rId3" cstate="print"/>
          <a:srcRect/>
          <a:stretch>
            <a:fillRect/>
          </a:stretch>
        </p:blipFill>
        <p:spPr bwMode="auto">
          <a:xfrm>
            <a:off x="5772709" y="914400"/>
            <a:ext cx="3371291" cy="3006508"/>
          </a:xfrm>
          <a:prstGeom prst="rect">
            <a:avLst/>
          </a:prstGeom>
          <a:ln>
            <a:noFill/>
          </a:ln>
          <a:effectLst>
            <a:softEdge rad="112500"/>
          </a:effectLst>
        </p:spPr>
      </p:pic>
      <p:sp>
        <p:nvSpPr>
          <p:cNvPr id="16387" name="Rectangle 7"/>
          <p:cNvSpPr>
            <a:spLocks noChangeArrowheads="1"/>
          </p:cNvSpPr>
          <p:nvPr/>
        </p:nvSpPr>
        <p:spPr bwMode="auto">
          <a:xfrm>
            <a:off x="228600" y="838200"/>
            <a:ext cx="609600" cy="457200"/>
          </a:xfrm>
          <a:prstGeom prst="rect">
            <a:avLst/>
          </a:prstGeom>
          <a:solidFill>
            <a:schemeClr val="bg1"/>
          </a:solidFill>
          <a:ln w="9525">
            <a:noFill/>
            <a:miter lim="800000"/>
            <a:headEnd/>
            <a:tailEnd/>
          </a:ln>
        </p:spPr>
        <p:txBody>
          <a:bodyPr wrap="none" anchor="ctr">
            <a:prstTxWarp prst="textNoShape">
              <a:avLst/>
            </a:prstTxWarp>
          </a:bodyPr>
          <a:lstStyle/>
          <a:p>
            <a:endParaRPr lang="en-US">
              <a:latin typeface="Trebuchet MS" charset="0"/>
            </a:endParaRPr>
          </a:p>
        </p:txBody>
      </p:sp>
      <p:sp>
        <p:nvSpPr>
          <p:cNvPr id="8" name="Rectangle 1026"/>
          <p:cNvSpPr>
            <a:spLocks noGrp="1" noChangeArrowheads="1"/>
          </p:cNvSpPr>
          <p:nvPr>
            <p:ph type="title"/>
          </p:nvPr>
        </p:nvSpPr>
        <p:spPr>
          <a:xfrm>
            <a:off x="0" y="152400"/>
            <a:ext cx="4800600" cy="609600"/>
          </a:xfrm>
        </p:spPr>
        <p:txBody>
          <a:bodyPr>
            <a:normAutofit fontScale="90000"/>
          </a:bodyPr>
          <a:lstStyle/>
          <a:p>
            <a:pPr eaLnBrk="1" hangingPunct="1">
              <a:defRPr/>
            </a:pPr>
            <a:r>
              <a:rPr lang="en-US" sz="3200" b="1" dirty="0" err="1" smtClean="0">
                <a:solidFill>
                  <a:schemeClr val="accent2"/>
                </a:solidFill>
                <a:effectLst>
                  <a:outerShdw blurRad="38100" dist="38100" dir="2700000" algn="tl">
                    <a:srgbClr val="DDDDDD"/>
                  </a:outerShdw>
                </a:effectLst>
                <a:latin typeface="Trebuchet MS"/>
                <a:ea typeface="+mj-ea"/>
                <a:cs typeface="+mj-cs"/>
              </a:rPr>
              <a:t>Plenaries</a:t>
            </a:r>
            <a:r>
              <a:rPr lang="en-US" sz="3200" b="1" dirty="0" smtClean="0">
                <a:solidFill>
                  <a:schemeClr val="accent2"/>
                </a:solidFill>
                <a:effectLst>
                  <a:outerShdw blurRad="38100" dist="38100" dir="2700000" algn="tl">
                    <a:srgbClr val="DDDDDD"/>
                  </a:outerShdw>
                </a:effectLst>
                <a:latin typeface="Trebuchet MS"/>
                <a:ea typeface="+mj-ea"/>
                <a:cs typeface="+mj-cs"/>
              </a:rPr>
              <a:t>: Elgar </a:t>
            </a:r>
            <a:br>
              <a:rPr lang="en-US" sz="3200" b="1" dirty="0" smtClean="0">
                <a:solidFill>
                  <a:schemeClr val="accent2"/>
                </a:solidFill>
                <a:effectLst>
                  <a:outerShdw blurRad="38100" dist="38100" dir="2700000" algn="tl">
                    <a:srgbClr val="DDDDDD"/>
                  </a:outerShdw>
                </a:effectLst>
                <a:latin typeface="Trebuchet MS"/>
                <a:ea typeface="+mj-ea"/>
                <a:cs typeface="+mj-cs"/>
              </a:rPr>
            </a:br>
            <a:r>
              <a:rPr lang="en-US" sz="3200" b="1" dirty="0" smtClean="0">
                <a:solidFill>
                  <a:schemeClr val="accent2"/>
                </a:solidFill>
                <a:effectLst>
                  <a:outerShdw blurRad="38100" dist="38100" dir="2700000" algn="tl">
                    <a:srgbClr val="DDDDDD"/>
                  </a:outerShdw>
                </a:effectLst>
                <a:latin typeface="Trebuchet MS"/>
                <a:ea typeface="+mj-ea"/>
                <a:cs typeface="+mj-cs"/>
              </a:rPr>
              <a:t>Concert Hall</a:t>
            </a:r>
            <a:endParaRPr lang="en-GB" sz="3200" b="1" dirty="0">
              <a:solidFill>
                <a:schemeClr val="accent2"/>
              </a:solidFill>
              <a:effectLst>
                <a:outerShdw blurRad="38100" dist="38100" dir="2700000" algn="tl">
                  <a:srgbClr val="DDDDDD"/>
                </a:outerShdw>
              </a:effectLst>
              <a:latin typeface="Trebuchet MS"/>
              <a:ea typeface="+mj-ea"/>
              <a:cs typeface="+mj-cs"/>
            </a:endParaRPr>
          </a:p>
        </p:txBody>
      </p:sp>
      <p:sp>
        <p:nvSpPr>
          <p:cNvPr id="13" name="Slide Number Placeholder 12"/>
          <p:cNvSpPr>
            <a:spLocks noGrp="1"/>
          </p:cNvSpPr>
          <p:nvPr>
            <p:ph type="sldNum" sz="quarter" idx="12"/>
          </p:nvPr>
        </p:nvSpPr>
        <p:spPr/>
        <p:txBody>
          <a:bodyPr/>
          <a:lstStyle/>
          <a:p>
            <a:pPr>
              <a:defRPr/>
            </a:pPr>
            <a:fld id="{4BDF01C0-5B7B-C64A-AA31-B58EA6F5C6E2}" type="slidenum">
              <a:rPr lang="en-GB" smtClean="0"/>
              <a:pPr>
                <a:defRPr/>
              </a:pPr>
              <a:t>8</a:t>
            </a:fld>
            <a:endParaRPr lang="en-GB"/>
          </a:p>
        </p:txBody>
      </p:sp>
      <p:pic>
        <p:nvPicPr>
          <p:cNvPr id="14" name="Picture 13" descr="Bramall-alt-stage-2510x340-Cropped-510x240.jpg"/>
          <p:cNvPicPr>
            <a:picLocks noChangeAspect="1"/>
          </p:cNvPicPr>
          <p:nvPr/>
        </p:nvPicPr>
        <p:blipFill>
          <a:blip r:embed="rId4"/>
          <a:stretch>
            <a:fillRect/>
          </a:stretch>
        </p:blipFill>
        <p:spPr>
          <a:xfrm>
            <a:off x="0" y="914400"/>
            <a:ext cx="5181600" cy="2438400"/>
          </a:xfrm>
          <a:prstGeom prst="rect">
            <a:avLst/>
          </a:prstGeom>
        </p:spPr>
      </p:pic>
      <p:sp>
        <p:nvSpPr>
          <p:cNvPr id="16" name="Rectangle 1026"/>
          <p:cNvSpPr txBox="1">
            <a:spLocks noChangeArrowheads="1"/>
          </p:cNvSpPr>
          <p:nvPr/>
        </p:nvSpPr>
        <p:spPr bwMode="auto">
          <a:xfrm>
            <a:off x="0" y="3276600"/>
            <a:ext cx="632460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dirty="0" smtClean="0">
                <a:ln>
                  <a:noFill/>
                </a:ln>
                <a:solidFill>
                  <a:schemeClr val="accent2"/>
                </a:solidFill>
                <a:effectLst>
                  <a:outerShdw blurRad="38100" dist="38100" dir="2700000" algn="tl">
                    <a:srgbClr val="DDDDDD"/>
                  </a:outerShdw>
                </a:effectLst>
                <a:uLnTx/>
                <a:uFillTx/>
                <a:latin typeface="Trebuchet MS"/>
                <a:ea typeface="+mj-ea"/>
                <a:cs typeface="+mj-cs"/>
              </a:rPr>
              <a:t>Excursion: Stratford-upon-Avon</a:t>
            </a:r>
            <a:endParaRPr kumimoji="0" lang="en-GB" sz="3200" b="1" i="0" u="none" strike="noStrike" kern="0" cap="none" spc="0" normalizeH="0" baseline="0" noProof="0" dirty="0">
              <a:ln>
                <a:noFill/>
              </a:ln>
              <a:solidFill>
                <a:schemeClr val="accent2"/>
              </a:solidFill>
              <a:effectLst>
                <a:outerShdw blurRad="38100" dist="38100" dir="2700000" algn="tl">
                  <a:srgbClr val="DDDDDD"/>
                </a:outerShdw>
              </a:effectLst>
              <a:uLnTx/>
              <a:uFillTx/>
              <a:latin typeface="Trebuchet MS"/>
              <a:ea typeface="+mj-ea"/>
              <a:cs typeface="+mj-cs"/>
            </a:endParaRPr>
          </a:p>
        </p:txBody>
      </p:sp>
      <p:pic>
        <p:nvPicPr>
          <p:cNvPr id="17" name="Picture 16" descr="the_royal_shakespeare_company_2011_riba_client_of_the_year_01.jpg"/>
          <p:cNvPicPr>
            <a:picLocks noChangeAspect="1"/>
          </p:cNvPicPr>
          <p:nvPr/>
        </p:nvPicPr>
        <p:blipFill>
          <a:blip r:embed="rId5"/>
          <a:stretch>
            <a:fillRect/>
          </a:stretch>
        </p:blipFill>
        <p:spPr>
          <a:xfrm>
            <a:off x="0" y="3892804"/>
            <a:ext cx="3962400" cy="2965196"/>
          </a:xfrm>
          <a:prstGeom prst="rect">
            <a:avLst/>
          </a:prstGeom>
        </p:spPr>
      </p:pic>
      <p:pic>
        <p:nvPicPr>
          <p:cNvPr id="18" name="Picture 17" descr="Aerial-View-Warwick.jpg"/>
          <p:cNvPicPr>
            <a:picLocks noChangeAspect="1"/>
          </p:cNvPicPr>
          <p:nvPr/>
        </p:nvPicPr>
        <p:blipFill>
          <a:blip r:embed="rId6"/>
          <a:stretch>
            <a:fillRect/>
          </a:stretch>
        </p:blipFill>
        <p:spPr>
          <a:xfrm>
            <a:off x="3962400" y="3932904"/>
            <a:ext cx="5181599" cy="2925096"/>
          </a:xfrm>
          <a:prstGeom prst="rect">
            <a:avLst/>
          </a:prstGeom>
        </p:spPr>
      </p:pic>
      <p:sp>
        <p:nvSpPr>
          <p:cNvPr id="19" name="Rectangle 1026"/>
          <p:cNvSpPr txBox="1">
            <a:spLocks noChangeArrowheads="1"/>
          </p:cNvSpPr>
          <p:nvPr/>
        </p:nvSpPr>
        <p:spPr bwMode="auto">
          <a:xfrm>
            <a:off x="5105400" y="152400"/>
            <a:ext cx="403860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dirty="0" smtClean="0">
                <a:ln>
                  <a:noFill/>
                </a:ln>
                <a:solidFill>
                  <a:schemeClr val="accent2"/>
                </a:solidFill>
                <a:effectLst>
                  <a:outerShdw blurRad="38100" dist="38100" dir="2700000" algn="tl">
                    <a:srgbClr val="DDDDDD"/>
                  </a:outerShdw>
                </a:effectLst>
                <a:uLnTx/>
                <a:uFillTx/>
                <a:latin typeface="Trebuchet MS"/>
                <a:ea typeface="+mj-ea"/>
                <a:cs typeface="+mj-cs"/>
              </a:rPr>
              <a:t>Dinner</a:t>
            </a:r>
            <a:r>
              <a:rPr lang="en-US" sz="3200" b="1" kern="0" dirty="0" smtClean="0">
                <a:solidFill>
                  <a:schemeClr val="accent2"/>
                </a:solidFill>
                <a:effectLst>
                  <a:outerShdw blurRad="38100" dist="38100" dir="2700000" algn="tl">
                    <a:srgbClr val="DDDDDD"/>
                  </a:outerShdw>
                </a:effectLst>
                <a:latin typeface="Trebuchet MS"/>
                <a:ea typeface="+mj-ea"/>
                <a:cs typeface="+mj-cs"/>
              </a:rPr>
              <a:t>:</a:t>
            </a:r>
            <a:r>
              <a:rPr kumimoji="0" lang="en-US" sz="3200" b="1" i="0" u="none" strike="noStrike" kern="0" cap="none" spc="0" normalizeH="0" baseline="0" noProof="0" dirty="0" smtClean="0">
                <a:ln>
                  <a:noFill/>
                </a:ln>
                <a:solidFill>
                  <a:schemeClr val="accent2"/>
                </a:solidFill>
                <a:effectLst>
                  <a:outerShdw blurRad="38100" dist="38100" dir="2700000" algn="tl">
                    <a:srgbClr val="DDDDDD"/>
                  </a:outerShdw>
                </a:effectLst>
                <a:uLnTx/>
                <a:uFillTx/>
                <a:latin typeface="Trebuchet MS"/>
                <a:ea typeface="+mj-ea"/>
                <a:cs typeface="+mj-cs"/>
              </a:rPr>
              <a:t> Birmingham Town Hall</a:t>
            </a:r>
            <a:endParaRPr kumimoji="0" lang="en-GB" sz="3200" b="1" i="0" u="none" strike="noStrike" kern="0" cap="none" spc="0" normalizeH="0" baseline="0" noProof="0" dirty="0">
              <a:ln>
                <a:noFill/>
              </a:ln>
              <a:solidFill>
                <a:schemeClr val="accent2"/>
              </a:solidFill>
              <a:effectLst>
                <a:outerShdw blurRad="38100" dist="38100" dir="2700000" algn="tl">
                  <a:srgbClr val="DDDDDD"/>
                </a:outerShdw>
              </a:effectLst>
              <a:uLnTx/>
              <a:uFillTx/>
              <a:latin typeface="Trebuchet MS"/>
              <a:ea typeface="+mj-ea"/>
              <a:cs typeface="+mj-cs"/>
            </a:endParaRPr>
          </a:p>
        </p:txBody>
      </p:sp>
    </p:spTree>
    <p:extLst>
      <p:ext uri="{BB962C8B-B14F-4D97-AF65-F5344CB8AC3E}">
        <p14:creationId xmlns:p14="http://schemas.microsoft.com/office/powerpoint/2010/main" val="2082484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7"/>
          <p:cNvSpPr>
            <a:spLocks noChangeArrowheads="1"/>
          </p:cNvSpPr>
          <p:nvPr/>
        </p:nvSpPr>
        <p:spPr bwMode="auto">
          <a:xfrm>
            <a:off x="228600" y="838200"/>
            <a:ext cx="609600" cy="457200"/>
          </a:xfrm>
          <a:prstGeom prst="rect">
            <a:avLst/>
          </a:prstGeom>
          <a:solidFill>
            <a:schemeClr val="bg1"/>
          </a:solidFill>
          <a:ln w="9525">
            <a:noFill/>
            <a:miter lim="800000"/>
            <a:headEnd/>
            <a:tailEnd/>
          </a:ln>
        </p:spPr>
        <p:txBody>
          <a:bodyPr wrap="none" anchor="ctr">
            <a:prstTxWarp prst="textNoShape">
              <a:avLst/>
            </a:prstTxWarp>
          </a:bodyPr>
          <a:lstStyle/>
          <a:p>
            <a:endParaRPr lang="en-US">
              <a:latin typeface="Trebuchet MS" charset="0"/>
            </a:endParaRPr>
          </a:p>
        </p:txBody>
      </p:sp>
      <p:sp>
        <p:nvSpPr>
          <p:cNvPr id="8" name="Rectangle 1026"/>
          <p:cNvSpPr>
            <a:spLocks noGrp="1" noChangeArrowheads="1"/>
          </p:cNvSpPr>
          <p:nvPr>
            <p:ph type="title"/>
          </p:nvPr>
        </p:nvSpPr>
        <p:spPr>
          <a:xfrm>
            <a:off x="1295400" y="0"/>
            <a:ext cx="5181600" cy="609600"/>
          </a:xfrm>
        </p:spPr>
        <p:txBody>
          <a:bodyPr>
            <a:normAutofit fontScale="90000"/>
          </a:bodyPr>
          <a:lstStyle/>
          <a:p>
            <a:pPr eaLnBrk="1" hangingPunct="1">
              <a:defRPr/>
            </a:pPr>
            <a:r>
              <a:rPr lang="en-US" sz="3200" b="1" dirty="0" smtClean="0">
                <a:solidFill>
                  <a:schemeClr val="accent2"/>
                </a:solidFill>
                <a:effectLst>
                  <a:outerShdw blurRad="38100" dist="38100" dir="2700000" algn="tl">
                    <a:srgbClr val="DDDDDD"/>
                  </a:outerShdw>
                </a:effectLst>
                <a:latin typeface="Trebuchet MS"/>
                <a:ea typeface="+mj-ea"/>
                <a:cs typeface="+mj-cs"/>
              </a:rPr>
              <a:t>Location for Meetings</a:t>
            </a:r>
            <a:endParaRPr lang="en-GB" sz="3200" b="1" dirty="0">
              <a:solidFill>
                <a:schemeClr val="accent2"/>
              </a:solidFill>
              <a:effectLst>
                <a:outerShdw blurRad="38100" dist="38100" dir="2700000" algn="tl">
                  <a:srgbClr val="DDDDDD"/>
                </a:outerShdw>
              </a:effectLst>
              <a:latin typeface="Trebuchet MS"/>
              <a:ea typeface="+mj-ea"/>
              <a:cs typeface="+mj-cs"/>
            </a:endParaRPr>
          </a:p>
        </p:txBody>
      </p:sp>
      <p:sp>
        <p:nvSpPr>
          <p:cNvPr id="13" name="Slide Number Placeholder 12"/>
          <p:cNvSpPr>
            <a:spLocks noGrp="1"/>
          </p:cNvSpPr>
          <p:nvPr>
            <p:ph type="sldNum" sz="quarter" idx="12"/>
          </p:nvPr>
        </p:nvSpPr>
        <p:spPr/>
        <p:txBody>
          <a:bodyPr/>
          <a:lstStyle/>
          <a:p>
            <a:pPr>
              <a:defRPr/>
            </a:pPr>
            <a:fld id="{4BDF01C0-5B7B-C64A-AA31-B58EA6F5C6E2}" type="slidenum">
              <a:rPr lang="en-GB" smtClean="0"/>
              <a:pPr>
                <a:defRPr/>
              </a:pPr>
              <a:t>9</a:t>
            </a:fld>
            <a:endParaRPr lang="en-GB"/>
          </a:p>
        </p:txBody>
      </p:sp>
      <p:sp>
        <p:nvSpPr>
          <p:cNvPr id="9" name="TextBox 8"/>
          <p:cNvSpPr txBox="1"/>
          <p:nvPr/>
        </p:nvSpPr>
        <p:spPr>
          <a:xfrm>
            <a:off x="6019799" y="609600"/>
            <a:ext cx="3124201" cy="2677656"/>
          </a:xfrm>
          <a:prstGeom prst="rect">
            <a:avLst/>
          </a:prstGeom>
          <a:noFill/>
        </p:spPr>
        <p:txBody>
          <a:bodyPr wrap="square" rtlCol="0">
            <a:spAutoFit/>
          </a:bodyPr>
          <a:lstStyle/>
          <a:p>
            <a:pPr>
              <a:buFontTx/>
              <a:buChar char="-"/>
            </a:pPr>
            <a:r>
              <a:rPr lang="en-US" dirty="0" smtClean="0">
                <a:latin typeface="Trebuchet MS"/>
              </a:rPr>
              <a:t> Elgar Concert Hall reserved for Mon &amp; Fri </a:t>
            </a:r>
            <a:r>
              <a:rPr lang="en-US" dirty="0" err="1" smtClean="0">
                <a:latin typeface="Trebuchet MS"/>
              </a:rPr>
              <a:t>plenaries</a:t>
            </a:r>
            <a:r>
              <a:rPr lang="en-US" dirty="0" smtClean="0">
                <a:latin typeface="Trebuchet MS"/>
              </a:rPr>
              <a:t> </a:t>
            </a:r>
          </a:p>
          <a:p>
            <a:r>
              <a:rPr lang="en-US" dirty="0" smtClean="0">
                <a:latin typeface="Trebuchet MS"/>
              </a:rPr>
              <a:t>(built in 2012, holds 420 people orchestra, next door to physics)</a:t>
            </a:r>
          </a:p>
        </p:txBody>
      </p:sp>
      <p:pic>
        <p:nvPicPr>
          <p:cNvPr id="10" name="Picture 9" descr="Poynt-S02430x322.jpg"/>
          <p:cNvPicPr>
            <a:picLocks noChangeAspect="1"/>
          </p:cNvPicPr>
          <p:nvPr/>
        </p:nvPicPr>
        <p:blipFill>
          <a:blip r:embed="rId3"/>
          <a:stretch>
            <a:fillRect/>
          </a:stretch>
        </p:blipFill>
        <p:spPr>
          <a:xfrm>
            <a:off x="1" y="4575545"/>
            <a:ext cx="3047999" cy="2282454"/>
          </a:xfrm>
          <a:prstGeom prst="rect">
            <a:avLst/>
          </a:prstGeom>
        </p:spPr>
      </p:pic>
      <p:pic>
        <p:nvPicPr>
          <p:cNvPr id="11" name="Picture 10" descr="Poynt-S06430x322.jpg"/>
          <p:cNvPicPr>
            <a:picLocks noChangeAspect="1"/>
          </p:cNvPicPr>
          <p:nvPr/>
        </p:nvPicPr>
        <p:blipFill>
          <a:blip r:embed="rId4"/>
          <a:stretch>
            <a:fillRect/>
          </a:stretch>
        </p:blipFill>
        <p:spPr>
          <a:xfrm>
            <a:off x="3048000" y="4572000"/>
            <a:ext cx="3052732" cy="2286000"/>
          </a:xfrm>
          <a:prstGeom prst="rect">
            <a:avLst/>
          </a:prstGeom>
        </p:spPr>
      </p:pic>
      <p:pic>
        <p:nvPicPr>
          <p:cNvPr id="12" name="Picture 11" descr="PhysW-117430x322.jpg"/>
          <p:cNvPicPr>
            <a:picLocks noChangeAspect="1"/>
          </p:cNvPicPr>
          <p:nvPr/>
        </p:nvPicPr>
        <p:blipFill>
          <a:blip r:embed="rId5"/>
          <a:stretch>
            <a:fillRect/>
          </a:stretch>
        </p:blipFill>
        <p:spPr>
          <a:xfrm>
            <a:off x="6091266" y="4572000"/>
            <a:ext cx="3052733" cy="2286000"/>
          </a:xfrm>
          <a:prstGeom prst="rect">
            <a:avLst/>
          </a:prstGeom>
        </p:spPr>
      </p:pic>
      <p:pic>
        <p:nvPicPr>
          <p:cNvPr id="14" name="Picture 13" descr="Bramall-alt-stage-2510x340-Cropped-510x240.jpg"/>
          <p:cNvPicPr>
            <a:picLocks noChangeAspect="1"/>
          </p:cNvPicPr>
          <p:nvPr/>
        </p:nvPicPr>
        <p:blipFill>
          <a:blip r:embed="rId6"/>
          <a:stretch>
            <a:fillRect/>
          </a:stretch>
        </p:blipFill>
        <p:spPr>
          <a:xfrm>
            <a:off x="-1" y="685800"/>
            <a:ext cx="5991225" cy="2819400"/>
          </a:xfrm>
          <a:prstGeom prst="rect">
            <a:avLst/>
          </a:prstGeom>
        </p:spPr>
      </p:pic>
      <p:sp>
        <p:nvSpPr>
          <p:cNvPr id="15" name="TextBox 14"/>
          <p:cNvSpPr txBox="1"/>
          <p:nvPr/>
        </p:nvSpPr>
        <p:spPr>
          <a:xfrm>
            <a:off x="0" y="3657600"/>
            <a:ext cx="9144000" cy="830997"/>
          </a:xfrm>
          <a:prstGeom prst="rect">
            <a:avLst/>
          </a:prstGeom>
          <a:noFill/>
        </p:spPr>
        <p:txBody>
          <a:bodyPr wrap="square" rtlCol="0">
            <a:spAutoFit/>
          </a:bodyPr>
          <a:lstStyle/>
          <a:p>
            <a:pPr>
              <a:buFontTx/>
              <a:buChar char="-"/>
            </a:pPr>
            <a:r>
              <a:rPr lang="en-US" dirty="0" smtClean="0">
                <a:latin typeface="Trebuchet MS"/>
              </a:rPr>
              <a:t> Parallel sessions in physics department (</a:t>
            </a:r>
            <a:r>
              <a:rPr lang="en-US" dirty="0" err="1" smtClean="0">
                <a:latin typeface="Trebuchet MS"/>
              </a:rPr>
              <a:t>tbc</a:t>
            </a:r>
            <a:r>
              <a:rPr lang="en-US" dirty="0" smtClean="0">
                <a:latin typeface="Trebuchet MS"/>
              </a:rPr>
              <a:t>):</a:t>
            </a:r>
          </a:p>
          <a:p>
            <a:r>
              <a:rPr lang="en-US" dirty="0" smtClean="0">
                <a:latin typeface="Trebuchet MS"/>
              </a:rPr>
              <a:t>3 </a:t>
            </a:r>
            <a:r>
              <a:rPr lang="en-US" dirty="0" err="1" smtClean="0">
                <a:latin typeface="Trebuchet MS"/>
              </a:rPr>
              <a:t>x</a:t>
            </a:r>
            <a:r>
              <a:rPr lang="en-US" dirty="0" smtClean="0">
                <a:latin typeface="Trebuchet MS"/>
              </a:rPr>
              <a:t> 100+ lecture theatres,3 </a:t>
            </a:r>
            <a:r>
              <a:rPr lang="en-US" dirty="0" err="1" smtClean="0">
                <a:latin typeface="Trebuchet MS"/>
              </a:rPr>
              <a:t>x</a:t>
            </a:r>
            <a:r>
              <a:rPr lang="en-US" dirty="0" smtClean="0">
                <a:latin typeface="Trebuchet MS"/>
              </a:rPr>
              <a:t> 40+ seminar rooms</a:t>
            </a:r>
          </a:p>
        </p:txBody>
      </p:sp>
    </p:spTree>
    <p:extLst>
      <p:ext uri="{BB962C8B-B14F-4D97-AF65-F5344CB8AC3E}">
        <p14:creationId xmlns:p14="http://schemas.microsoft.com/office/powerpoint/2010/main" val="87445728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2206</TotalTime>
  <Words>710</Words>
  <Application>Microsoft Macintosh PowerPoint</Application>
  <PresentationFormat>On-screen Show (4:3)</PresentationFormat>
  <Paragraphs>178</Paragraphs>
  <Slides>16</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Calibri</vt:lpstr>
      <vt:lpstr>Comic Sans MS</vt:lpstr>
      <vt:lpstr>Franklin Gothic Book</vt:lpstr>
      <vt:lpstr>Perpetua</vt:lpstr>
      <vt:lpstr>Trebuchet MS</vt:lpstr>
      <vt:lpstr>Wingdings 2</vt:lpstr>
      <vt:lpstr>Arial</vt:lpstr>
      <vt:lpstr>Equity</vt:lpstr>
      <vt:lpstr>Summary of IAC meeting</vt:lpstr>
      <vt:lpstr>N(DIS) as function of time</vt:lpstr>
      <vt:lpstr>N(DIS) as function of time</vt:lpstr>
      <vt:lpstr>Countries</vt:lpstr>
      <vt:lpstr>Altarelli Award</vt:lpstr>
      <vt:lpstr>Proposal to Host DIS’17 in Birmingham</vt:lpstr>
      <vt:lpstr>Conference Location @ University</vt:lpstr>
      <vt:lpstr>Plenaries: Elgar  Concert Hall</vt:lpstr>
      <vt:lpstr>Location for Meetings</vt:lpstr>
      <vt:lpstr>Travel</vt:lpstr>
      <vt:lpstr>Accommodation</vt:lpstr>
      <vt:lpstr>DIS2017, Birmingham, UK</vt:lpstr>
      <vt:lpstr>Kabalah (Gematria)</vt:lpstr>
      <vt:lpstr>Kabalah (Gematria)</vt:lpstr>
      <vt:lpstr>Thank you, Olaf!</vt:lpstr>
      <vt:lpstr>PowerPoint Presentation</vt:lpstr>
    </vt:vector>
  </TitlesOfParts>
  <Company>TAU</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Aharon Levy</dc:creator>
  <cp:lastModifiedBy>Microsoft Office User</cp:lastModifiedBy>
  <cp:revision>117</cp:revision>
  <cp:lastPrinted>2014-05-01T20:28:10Z</cp:lastPrinted>
  <dcterms:created xsi:type="dcterms:W3CDTF">2012-03-30T07:19:08Z</dcterms:created>
  <dcterms:modified xsi:type="dcterms:W3CDTF">2016-04-15T11:28:28Z</dcterms:modified>
</cp:coreProperties>
</file>