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2" r:id="rId2"/>
  </p:sldMasterIdLst>
  <p:notesMasterIdLst>
    <p:notesMasterId r:id="rId23"/>
  </p:notesMasterIdLst>
  <p:handoutMasterIdLst>
    <p:handoutMasterId r:id="rId24"/>
  </p:handoutMasterIdLst>
  <p:sldIdLst>
    <p:sldId id="259" r:id="rId3"/>
    <p:sldId id="351" r:id="rId4"/>
    <p:sldId id="342" r:id="rId5"/>
    <p:sldId id="341" r:id="rId6"/>
    <p:sldId id="350" r:id="rId7"/>
    <p:sldId id="338" r:id="rId8"/>
    <p:sldId id="340" r:id="rId9"/>
    <p:sldId id="346" r:id="rId10"/>
    <p:sldId id="343" r:id="rId11"/>
    <p:sldId id="345" r:id="rId12"/>
    <p:sldId id="352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8B323"/>
      </a:buClr>
      <a:buFont typeface="Wingdings" pitchFamily="2" charset="2"/>
      <a:buChar char="n"/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30A"/>
    <a:srgbClr val="0099FF"/>
    <a:srgbClr val="E0E0E0"/>
    <a:srgbClr val="261748"/>
    <a:srgbClr val="251555"/>
    <a:srgbClr val="626262"/>
    <a:srgbClr val="100F2E"/>
    <a:srgbClr val="231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0" autoAdjust="0"/>
    <p:restoredTop sz="95752" autoAdjust="0"/>
  </p:normalViewPr>
  <p:slideViewPr>
    <p:cSldViewPr snapToGrid="0">
      <p:cViewPr varScale="1">
        <p:scale>
          <a:sx n="130" d="100"/>
          <a:sy n="130" d="100"/>
        </p:scale>
        <p:origin x="-1176" y="-84"/>
      </p:cViewPr>
      <p:guideLst>
        <p:guide orient="horz" pos="3956"/>
        <p:guide orient="horz" pos="881"/>
        <p:guide orient="horz" pos="2446"/>
        <p:guide orient="horz" pos="4038"/>
        <p:guide pos="5277"/>
        <p:guide pos="1750"/>
        <p:guide pos="4023"/>
        <p:guide pos="5685"/>
        <p:guide pos="255"/>
        <p:guide pos="5318"/>
        <p:guide pos="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-1494" y="468"/>
      </p:cViewPr>
      <p:guideLst>
        <p:guide orient="horz" pos="3128"/>
        <p:guide pos="2134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073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17" y="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483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17" y="9434830"/>
            <a:ext cx="2944283" cy="496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ClrTx/>
              <a:buFontTx/>
              <a:buNone/>
              <a:defRPr sz="1200" smtClean="0"/>
            </a:lvl1pPr>
          </a:lstStyle>
          <a:p>
            <a:pPr>
              <a:defRPr/>
            </a:pPr>
            <a:fld id="{962FA589-9966-4F83-93D6-3CE1E84543D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6800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1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9A47D9C-5967-4386-AD23-4A5AEEC048BD}" type="slidenum">
              <a:rPr lang="de-DE" altLang="de-DE" sz="1200"/>
              <a:pPr/>
              <a:t>1</a:t>
            </a:fld>
            <a:endParaRPr lang="de-DE" altLang="de-DE" sz="120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0F73B7C0-374C-4B53-9A2C-0D8BF7EDC4A0}" type="slidenum">
              <a:rPr lang="de-DE" altLang="de-DE" sz="1200">
                <a:solidFill>
                  <a:prstClr val="black"/>
                </a:solidFill>
              </a:rPr>
              <a:pPr/>
              <a:t>12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3315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6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r>
              <a:rPr lang="en-GB" altLang="de-DE" sz="1100" b="1" smtClean="0"/>
              <a:t>How to edit the title slide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</a:pPr>
            <a:endParaRPr lang="en-GB" altLang="de-DE" sz="1100" smtClean="0"/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/>
              <a:t>  Upper area: </a:t>
            </a:r>
            <a:r>
              <a:rPr lang="en-GB" altLang="de-DE" sz="1100" b="1" smtClean="0"/>
              <a:t>Title</a:t>
            </a:r>
            <a:r>
              <a:rPr lang="en-GB" altLang="de-DE" sz="1100" smtClean="0"/>
              <a:t> of your talk, max. 2 rows of the defined size (55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/>
              <a:t>  Lower area </a:t>
            </a:r>
            <a:r>
              <a:rPr lang="en-GB" altLang="de-DE" sz="1100" b="1" smtClean="0"/>
              <a:t>(subtitle):</a:t>
            </a:r>
            <a:r>
              <a:rPr lang="en-GB" altLang="de-DE" sz="1100" smtClean="0"/>
              <a:t> Conference/meeting/workshop, location, date, </a:t>
            </a:r>
            <a:br>
              <a:rPr lang="en-GB" altLang="de-DE" sz="1100" smtClean="0"/>
            </a:br>
            <a:r>
              <a:rPr lang="en-GB" altLang="de-DE" sz="1100" smtClean="0"/>
              <a:t>  your name and affiliation, </a:t>
            </a:r>
            <a:br>
              <a:rPr lang="en-GB" altLang="de-DE" sz="1100" smtClean="0"/>
            </a:br>
            <a:r>
              <a:rPr lang="en-GB" altLang="de-DE" sz="1100" smtClean="0"/>
              <a:t>  max. 4 rows of the defined size (32 pt)</a:t>
            </a:r>
          </a:p>
          <a:p>
            <a:pPr marL="228600" indent="-228600" eaLnBrk="1" hangingPunct="1">
              <a:spcBef>
                <a:spcPct val="0"/>
              </a:spcBef>
              <a:spcAft>
                <a:spcPct val="20000"/>
              </a:spcAft>
              <a:buFontTx/>
              <a:buAutoNum type="arabicPeriod"/>
            </a:pPr>
            <a:r>
              <a:rPr lang="en-GB" altLang="de-DE" sz="1100" smtClean="0"/>
              <a:t> Change the </a:t>
            </a:r>
            <a:r>
              <a:rPr lang="en-GB" altLang="de-DE" sz="1100" b="1" smtClean="0"/>
              <a:t>partner logos</a:t>
            </a:r>
            <a:r>
              <a:rPr lang="en-GB" altLang="de-DE" sz="1100" smtClean="0"/>
              <a:t> or add others in the last row.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79450" y="4717415"/>
            <a:ext cx="5435600" cy="446913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altLang="de-DE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34CA7992-9DA2-46C0-B55B-C0D144261D61}" type="slidenum">
              <a:rPr lang="de-DE" altLang="de-DE" sz="1200">
                <a:solidFill>
                  <a:prstClr val="black"/>
                </a:solidFill>
              </a:rPr>
              <a:pPr/>
              <a:t>13</a:t>
            </a:fld>
            <a:endParaRPr lang="de-DE" altLang="de-DE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21DB08DD-37FE-40CE-A8AF-F896487A9B84}" type="slidenum">
              <a:rPr lang="de-DE" altLang="de-DE" sz="1200">
                <a:solidFill>
                  <a:prstClr val="black"/>
                </a:solidFill>
              </a:rPr>
              <a:pPr/>
              <a:t>15</a:t>
            </a:fld>
            <a:endParaRPr lang="de-DE" altLang="de-DE" sz="1200">
              <a:solidFill>
                <a:prstClr val="black"/>
              </a:solidFill>
            </a:endParaRPr>
          </a:p>
        </p:txBody>
      </p:sp>
      <p:sp>
        <p:nvSpPr>
          <p:cNvPr id="15363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4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5934" y="4717415"/>
            <a:ext cx="4982633" cy="44691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b="1" smtClean="0"/>
              <a:t>   </a:t>
            </a:r>
            <a:r>
              <a:rPr lang="en-GB" altLang="de-DE" sz="1100" b="1" smtClean="0"/>
              <a:t>Before you start</a:t>
            </a:r>
            <a:r>
              <a:rPr lang="en-GB" altLang="de-DE" sz="1100" smtClean="0"/>
              <a:t> editing the slides of your talk change to the </a:t>
            </a:r>
            <a:r>
              <a:rPr lang="en-GB" altLang="de-DE" sz="1100" b="1" smtClean="0"/>
              <a:t>Master Slide view</a:t>
            </a:r>
            <a:r>
              <a:rPr lang="en-GB" altLang="de-DE" sz="1100" smtClean="0"/>
              <a:t>:   </a:t>
            </a:r>
            <a:br>
              <a:rPr lang="en-GB" altLang="de-DE" sz="1100" smtClean="0"/>
            </a:br>
            <a:r>
              <a:rPr lang="en-GB" altLang="de-DE" sz="1100" smtClean="0"/>
              <a:t>   Menu button “View”,</a:t>
            </a:r>
            <a:r>
              <a:rPr lang="en-GB" altLang="de-DE" sz="1100" smtClean="0">
                <a:sym typeface="Wingdings" pitchFamily="2" charset="2"/>
              </a:rPr>
              <a:t> Master, Slide Master: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Edit the following 2 items in the 1st slide:</a:t>
            </a:r>
            <a:r>
              <a:rPr lang="en-GB" altLang="de-DE" sz="1100" smtClean="0">
                <a:sym typeface="Wingdings" pitchFamily="2" charset="2"/>
              </a:rPr>
              <a:t/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1)  1st row in the violet header: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Delete the existent text and write the title of your talk into this text field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2)  The 2 rows in the footer area: Delete the text and write the information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    regarding your talk (same as on the Title Slide) into this text field.  </a:t>
            </a:r>
            <a:br>
              <a:rPr lang="en-GB" altLang="de-DE" sz="1100" smtClean="0">
                <a:sym typeface="Wingdings" pitchFamily="2" charset="2"/>
              </a:rPr>
            </a:br>
            <a:endParaRPr lang="en-GB" altLang="de-DE" sz="1100" smtClean="0">
              <a:sym typeface="Wingdings" pitchFamily="2" charset="2"/>
            </a:endParaRPr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r>
              <a:rPr lang="en-GB" altLang="de-DE" sz="1100" smtClean="0">
                <a:sym typeface="Wingdings" pitchFamily="2" charset="2"/>
              </a:rPr>
              <a:t>   If you want to use more </a:t>
            </a:r>
            <a:r>
              <a:rPr lang="en-GB" altLang="de-DE" sz="1100" b="1" smtClean="0">
                <a:sym typeface="Wingdings" pitchFamily="2" charset="2"/>
              </a:rPr>
              <a:t>partner logos</a:t>
            </a:r>
            <a:r>
              <a:rPr lang="en-GB" altLang="de-DE" sz="1100" smtClean="0">
                <a:sym typeface="Wingdings" pitchFamily="2" charset="2"/>
              </a:rPr>
              <a:t> position them left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beside the DESY logo in the footer area </a:t>
            </a:r>
            <a:br>
              <a:rPr lang="en-GB" altLang="de-DE" sz="1100" smtClean="0">
                <a:sym typeface="Wingdings" pitchFamily="2" charset="2"/>
              </a:rPr>
            </a:br>
            <a:r>
              <a:rPr lang="en-GB" altLang="de-DE" sz="1100" smtClean="0">
                <a:sym typeface="Wingdings" pitchFamily="2" charset="2"/>
              </a:rPr>
              <a:t>   </a:t>
            </a:r>
            <a:r>
              <a:rPr lang="en-GB" altLang="de-DE" sz="1100" b="1" smtClean="0">
                <a:sym typeface="Wingdings" pitchFamily="2" charset="2"/>
              </a:rPr>
              <a:t>Close Master View</a:t>
            </a:r>
            <a:endParaRPr lang="en-GB" altLang="de-DE" sz="1100" b="1" smtClean="0"/>
          </a:p>
          <a:p>
            <a:pPr marL="228600" indent="-228600" eaLnBrk="1" hangingPunct="1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</a:pPr>
            <a:endParaRPr lang="en-US" altLang="de-DE" sz="110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Subtitle format (max. 4 lines)</a:t>
            </a:r>
          </a:p>
          <a:p>
            <a:pPr lvl="0"/>
            <a:r>
              <a:rPr lang="en-GB" noProof="0" smtClean="0"/>
              <a:t>(conference, location, name of the speaker, date)</a:t>
            </a:r>
          </a:p>
          <a:p>
            <a:pPr lvl="0"/>
            <a:r>
              <a:rPr lang="en-GB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noProof="0" smtClean="0"/>
              <a:t>Title format (max. 2 lines), don’t edit here</a:t>
            </a:r>
          </a:p>
        </p:txBody>
      </p:sp>
      <p:sp>
        <p:nvSpPr>
          <p:cNvPr id="10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21 April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355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C5007-4220-4DC4-AC06-8FA07893568F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3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827309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F47C2-C838-4464-9550-BD9FB982059F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3277630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6EABD-42C0-4A6A-BC33-3B9BE989A80C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3805470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D140A-E765-4470-BDE8-849E8ECCBE1D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2147505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13488" y="541338"/>
            <a:ext cx="2063750" cy="52657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475" y="541338"/>
            <a:ext cx="6043613" cy="52657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D21853-B047-49AB-85A5-70DC5366EAFF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3496538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3F99B-7FDE-46A5-B7C4-1DCF28BDED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21 April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5901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3AD23-D6C3-44C4-9693-A3FB0D921B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dirty="0" smtClean="0"/>
              <a:t>21 April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0452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3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261748"/>
              </a:solidFill>
            </a:endParaRPr>
          </a:p>
        </p:txBody>
      </p:sp>
      <p:sp>
        <p:nvSpPr>
          <p:cNvPr id="5" name="Rectangle 82"/>
          <p:cNvSpPr>
            <a:spLocks noChangeArrowheads="1"/>
          </p:cNvSpPr>
          <p:nvPr userDrawn="1"/>
        </p:nvSpPr>
        <p:spPr bwMode="auto">
          <a:xfrm>
            <a:off x="8448675" y="119063"/>
            <a:ext cx="569913" cy="903287"/>
          </a:xfrm>
          <a:prstGeom prst="rect">
            <a:avLst/>
          </a:prstGeom>
          <a:solidFill>
            <a:schemeClr val="hlink"/>
          </a:solidFill>
          <a:ln w="9525">
            <a:solidFill>
              <a:srgbClr val="261748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defRPr/>
            </a:pPr>
            <a:endParaRPr lang="de-DE" altLang="de-DE" smtClean="0">
              <a:solidFill>
                <a:srgbClr val="261748"/>
              </a:solidFill>
            </a:endParaRPr>
          </a:p>
        </p:txBody>
      </p:sp>
      <p:pic>
        <p:nvPicPr>
          <p:cNvPr id="6" name="Picture 83" descr="logo-XFEL_rgb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85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261748"/>
              </a:solidFill>
            </a:endParaRPr>
          </a:p>
        </p:txBody>
      </p:sp>
      <p:pic>
        <p:nvPicPr>
          <p:cNvPr id="8" name="Picture 87" descr="Undulator_final_nurh#50DE97_links4-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14300"/>
            <a:ext cx="7281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4" name="Rectangle 8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42975" y="3411538"/>
            <a:ext cx="7258050" cy="2868612"/>
          </a:xfrm>
          <a:extLst>
            <a:ext uri="{91240B29-F687-4F45-9708-019B960494DF}">
              <a14:hiddenLine xmlns:a14="http://schemas.microsoft.com/office/drawing/2010/main" w="28575">
                <a:solidFill>
                  <a:srgbClr val="FF66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1440" tIns="45720" bIns="0"/>
          <a:lstStyle>
            <a:lvl1pPr marL="0" indent="0" algn="ctr">
              <a:buFont typeface="Wingdings" pitchFamily="2" charset="2"/>
              <a:buNone/>
              <a:defRPr sz="320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altLang="de-DE" noProof="0" smtClean="0"/>
              <a:t>Subtitle format (max. 4 lines)</a:t>
            </a:r>
          </a:p>
          <a:p>
            <a:pPr lvl="0"/>
            <a:r>
              <a:rPr lang="en-GB" altLang="de-DE" noProof="0" smtClean="0"/>
              <a:t>(conference, location, name of the speaker, date)</a:t>
            </a:r>
          </a:p>
          <a:p>
            <a:pPr lvl="0"/>
            <a:r>
              <a:rPr lang="en-GB" altLang="de-DE" noProof="0" smtClean="0"/>
              <a:t>You are in the slide master view: Don’t edit here!</a:t>
            </a:r>
          </a:p>
        </p:txBody>
      </p:sp>
      <p:sp>
        <p:nvSpPr>
          <p:cNvPr id="10326" name="Rectangle 86"/>
          <p:cNvSpPr>
            <a:spLocks noGrp="1" noChangeArrowheads="1"/>
          </p:cNvSpPr>
          <p:nvPr>
            <p:ph type="ctrTitle" sz="quarter"/>
          </p:nvPr>
        </p:nvSpPr>
        <p:spPr>
          <a:xfrm>
            <a:off x="939800" y="1314450"/>
            <a:ext cx="7251700" cy="1844675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bIns="45720" anchor="ctr"/>
          <a:lstStyle>
            <a:lvl1pPr algn="ctr">
              <a:defRPr sz="5500" b="0">
                <a:solidFill>
                  <a:schemeClr val="hlink"/>
                </a:solidFill>
              </a:defRPr>
            </a:lvl1pPr>
          </a:lstStyle>
          <a:p>
            <a:pPr lvl="0"/>
            <a:r>
              <a:rPr lang="en-GB" altLang="de-DE" noProof="0" smtClean="0"/>
              <a:t>Title format (max. 2 lines), don’t edit here</a:t>
            </a:r>
          </a:p>
        </p:txBody>
      </p:sp>
    </p:spTree>
    <p:extLst>
      <p:ext uri="{BB962C8B-B14F-4D97-AF65-F5344CB8AC3E}">
        <p14:creationId xmlns:p14="http://schemas.microsoft.com/office/powerpoint/2010/main" val="317979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A77DF-12A1-43B3-88CC-F897EE620AF8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3620540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F6BD5-4576-4998-A2DD-2633DAB3EDAE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5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1206138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47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4825" y="1347788"/>
            <a:ext cx="2774950" cy="4459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A40FC-EC11-464C-A69C-792BB23A1598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6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191553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D872E-ED34-4FDF-AA0D-41E9460066E0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8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4123729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C9263-21B2-4FC9-A0CA-385DDA6111E1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sp>
        <p:nvSpPr>
          <p:cNvPr id="4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3638157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 smtClean="0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5C3CB7A6-DE84-43BC-ACF9-AB8BE33DE2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4" name="Line 120"/>
          <p:cNvSpPr>
            <a:spLocks noChangeShapeType="1"/>
          </p:cNvSpPr>
          <p:nvPr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GB" altLang="de-DE" sz="2400"/>
          </a:p>
        </p:txBody>
      </p:sp>
      <p:sp>
        <p:nvSpPr>
          <p:cNvPr id="1033" name="Text Box 123"/>
          <p:cNvSpPr txBox="1">
            <a:spLocks noChangeArrowheads="1"/>
          </p:cNvSpPr>
          <p:nvPr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None/>
            </a:pPr>
            <a:r>
              <a:rPr lang="de-DE" sz="1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XFEL Inbetriebnahme und Vorbereitung Meeting</a:t>
            </a:r>
            <a:endParaRPr lang="de-DE" sz="10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ftr" sz="quarter" idx="3"/>
          </p:nvPr>
        </p:nvSpPr>
        <p:spPr>
          <a:xfrm>
            <a:off x="117475" y="6505575"/>
            <a:ext cx="5702300" cy="266700"/>
          </a:xfrm>
          <a:prstGeom prst="rect">
            <a:avLst/>
          </a:prstGeom>
          <a:ln/>
        </p:spPr>
        <p:txBody>
          <a:bodyPr/>
          <a:lstStyle>
            <a:lvl1pPr>
              <a:spcBef>
                <a:spcPts val="0"/>
              </a:spcBef>
              <a:buNone/>
              <a:defRPr sz="800"/>
            </a:lvl1pPr>
          </a:lstStyle>
          <a:p>
            <a:pPr>
              <a:defRPr/>
            </a:pPr>
            <a:r>
              <a:rPr lang="en-GB" smtClean="0"/>
              <a:t>17 März 2015</a:t>
            </a:r>
          </a:p>
          <a:p>
            <a:pPr>
              <a:defRPr/>
            </a:pPr>
            <a:r>
              <a:rPr lang="en-GB" smtClean="0"/>
              <a:t>E. Negodin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4" descr="Undulator_final_nurh#50DE97_rechts"/>
          <p:cNvPicPr>
            <a:picLocks noChangeAspect="1" noChangeArrowheads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088" y="117475"/>
            <a:ext cx="577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0" name="Rectangle 1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2325" y="114300"/>
            <a:ext cx="5762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45720" rIns="54000" bIns="18000" numCol="1" anchor="b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ClrTx/>
              <a:buFontTx/>
              <a:buNone/>
              <a:defRPr sz="1000" b="1">
                <a:solidFill>
                  <a:schemeClr val="bg1"/>
                </a:solidFill>
                <a:ea typeface="Geneva" pitchFamily="1" charset="-128"/>
              </a:defRPr>
            </a:lvl1pPr>
          </a:lstStyle>
          <a:p>
            <a:pPr>
              <a:defRPr/>
            </a:pPr>
            <a:fld id="{D215088B-9059-4EEF-AFFB-CE6F8C60EBA3}" type="slidenum">
              <a:rPr lang="en-GB" altLang="de-DE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altLang="de-DE">
              <a:solidFill>
                <a:srgbClr val="FFFFFF"/>
              </a:solidFill>
            </a:endParaRPr>
          </a:p>
        </p:txBody>
      </p:sp>
      <p:pic>
        <p:nvPicPr>
          <p:cNvPr id="1028" name="Picture 37" descr="Helmholtz_Logo"/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516688"/>
            <a:ext cx="584200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0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7475" y="6505575"/>
            <a:ext cx="5702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10000"/>
              </a:lnSpc>
              <a:spcBef>
                <a:spcPct val="0"/>
              </a:spcBef>
              <a:buClrTx/>
              <a:buFontTx/>
              <a:buNone/>
              <a:defRPr sz="8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GB" altLang="de-DE"/>
              <a:t>31.03.2015   Machau</a:t>
            </a:r>
          </a:p>
        </p:txBody>
      </p:sp>
      <p:sp>
        <p:nvSpPr>
          <p:cNvPr id="1144" name="Line 120"/>
          <p:cNvSpPr>
            <a:spLocks noChangeShapeType="1"/>
          </p:cNvSpPr>
          <p:nvPr userDrawn="1"/>
        </p:nvSpPr>
        <p:spPr bwMode="auto">
          <a:xfrm>
            <a:off x="115888" y="6477000"/>
            <a:ext cx="8904287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de-DE">
              <a:solidFill>
                <a:srgbClr val="261748"/>
              </a:solidFill>
            </a:endParaRPr>
          </a:p>
        </p:txBody>
      </p:sp>
      <p:pic>
        <p:nvPicPr>
          <p:cNvPr id="1031" name="Picture 121" descr="DESY-Logo-cyan-RGB_Hintergrund weiss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88" y="6511925"/>
            <a:ext cx="252412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122"/>
          <p:cNvSpPr>
            <a:spLocks noChangeArrowheads="1"/>
          </p:cNvSpPr>
          <p:nvPr userDrawn="1"/>
        </p:nvSpPr>
        <p:spPr bwMode="auto">
          <a:xfrm>
            <a:off x="1093788" y="114300"/>
            <a:ext cx="7283450" cy="915988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en-GB" altLang="de-DE" sz="2400" smtClean="0">
              <a:solidFill>
                <a:srgbClr val="261748"/>
              </a:solidFill>
            </a:endParaRPr>
          </a:p>
        </p:txBody>
      </p:sp>
      <p:sp>
        <p:nvSpPr>
          <p:cNvPr id="1033" name="Text Box 123"/>
          <p:cNvSpPr txBox="1">
            <a:spLocks noChangeArrowheads="1"/>
          </p:cNvSpPr>
          <p:nvPr userDrawn="1"/>
        </p:nvSpPr>
        <p:spPr bwMode="auto">
          <a:xfrm>
            <a:off x="1093788" y="114300"/>
            <a:ext cx="6629400" cy="19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251555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79200" tIns="0" rIns="46800" bIns="0" anchor="b"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lnSpc>
                <a:spcPct val="110000"/>
              </a:lnSpc>
              <a:spcBef>
                <a:spcPct val="50000"/>
              </a:spcBef>
              <a:buClrTx/>
              <a:buFontTx/>
              <a:buNone/>
              <a:defRPr/>
            </a:pPr>
            <a:r>
              <a:rPr lang="en-US" altLang="de-DE" sz="1000" smtClean="0">
                <a:solidFill>
                  <a:srgbClr val="FFFFFF"/>
                </a:solidFill>
              </a:rPr>
              <a:t>XFEL RF-Station</a:t>
            </a:r>
            <a:endParaRPr lang="en-GB" altLang="de-DE" sz="1000" smtClean="0">
              <a:solidFill>
                <a:srgbClr val="FFFFFF"/>
              </a:solidFill>
            </a:endParaRPr>
          </a:p>
        </p:txBody>
      </p:sp>
      <p:pic>
        <p:nvPicPr>
          <p:cNvPr id="1034" name="Picture 127" descr="logo-XFEL_rgb"/>
          <p:cNvPicPr>
            <a:picLocks noChangeAspect="1" noChangeArrowheads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114300"/>
            <a:ext cx="911225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1093788" y="541338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Slide title: Don’t edit here!</a:t>
            </a:r>
          </a:p>
        </p:txBody>
      </p:sp>
      <p:sp>
        <p:nvSpPr>
          <p:cNvPr id="1036" name="Rectangle 132"/>
          <p:cNvSpPr>
            <a:spLocks noGrp="1" noChangeAspect="1" noChangeArrowheads="1"/>
          </p:cNvSpPr>
          <p:nvPr>
            <p:ph type="body" idx="1"/>
          </p:nvPr>
        </p:nvSpPr>
        <p:spPr bwMode="auto">
          <a:xfrm>
            <a:off x="117475" y="1347788"/>
            <a:ext cx="5702300" cy="445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7000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 smtClean="0"/>
              <a:t>text format – don’t edit!</a:t>
            </a:r>
          </a:p>
          <a:p>
            <a:pPr lvl="1"/>
            <a:r>
              <a:rPr lang="en-GB" altLang="de-DE" smtClean="0"/>
              <a:t>second level</a:t>
            </a:r>
          </a:p>
          <a:p>
            <a:pPr lvl="2"/>
            <a:r>
              <a:rPr lang="en-GB" altLang="de-DE" smtClean="0"/>
              <a:t>third level</a:t>
            </a:r>
          </a:p>
          <a:p>
            <a:pPr lvl="3"/>
            <a:r>
              <a:rPr lang="en-GB" altLang="de-DE" smtClean="0"/>
              <a:t>fourth level</a:t>
            </a:r>
          </a:p>
          <a:p>
            <a:pPr lvl="4"/>
            <a:r>
              <a:rPr lang="en-GB" altLang="de-DE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08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  <a:ea typeface="ＭＳ Ｐゴシック" pitchFamily="112" charset="-128"/>
        </a:defRPr>
      </a:lvl9pPr>
    </p:titleStyle>
    <p:bodyStyle>
      <a:lvl1pPr marL="298450" indent="-2984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58800" indent="-2587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2"/>
          </a:solidFill>
          <a:latin typeface="+mn-lt"/>
          <a:ea typeface="+mn-ea"/>
        </a:defRPr>
      </a:lvl2pPr>
      <a:lvl3pPr marL="817563" indent="-2571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"/>
        <a:defRPr sz="2400">
          <a:solidFill>
            <a:schemeClr val="tx2"/>
          </a:solidFill>
          <a:latin typeface="+mn-lt"/>
          <a:ea typeface="+mn-ea"/>
        </a:defRPr>
      </a:lvl3pPr>
      <a:lvl4pPr marL="1077913" indent="-25876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rgbClr val="100F2E"/>
          </a:solidFill>
          <a:latin typeface="+mn-lt"/>
          <a:ea typeface="+mn-ea"/>
        </a:defRPr>
      </a:lvl4pPr>
      <a:lvl5pPr marL="1312863" indent="-223838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5pPr>
      <a:lvl6pPr marL="17700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6pPr>
      <a:lvl7pPr marL="22272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7pPr>
      <a:lvl8pPr marL="26844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8pPr>
      <a:lvl9pPr marL="3141663" indent="-223838" algn="l" rtl="0" fontAlgn="base">
        <a:spcBef>
          <a:spcPct val="20000"/>
        </a:spcBef>
        <a:spcAft>
          <a:spcPct val="0"/>
        </a:spcAft>
        <a:buClr>
          <a:schemeClr val="folHlink"/>
        </a:buClr>
        <a:buChar char="»"/>
        <a:defRPr sz="2400">
          <a:solidFill>
            <a:srgbClr val="100F2E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Font typeface="Wingdings" pitchFamily="2" charset="2"/>
              <a:buChar char="n"/>
              <a:defRPr sz="900">
                <a:solidFill>
                  <a:schemeClr val="tx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fld id="{5340AE6F-8755-4110-ABEC-09DDB1A861A8}" type="slidenum">
              <a:rPr lang="en-GB" altLang="de-DE" sz="1000">
                <a:solidFill>
                  <a:schemeClr val="bg1"/>
                </a:solidFill>
                <a:ea typeface="Geneva" pitchFamily="1" charset="-128"/>
              </a:rPr>
              <a:pPr/>
              <a:t>1</a:t>
            </a:fld>
            <a:endParaRPr lang="en-GB" altLang="de-DE" sz="1000">
              <a:solidFill>
                <a:schemeClr val="bg1"/>
              </a:solidFill>
              <a:ea typeface="Geneva" pitchFamily="1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704577"/>
            <a:ext cx="607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de-DE" sz="4800" b="1" dirty="0" smtClean="0"/>
              <a:t>Aktueller Stand</a:t>
            </a:r>
            <a:endParaRPr lang="de-DE" sz="4800" dirty="0"/>
          </a:p>
        </p:txBody>
      </p:sp>
      <p:sp>
        <p:nvSpPr>
          <p:cNvPr id="3" name="Rectangle 2"/>
          <p:cNvSpPr/>
          <p:nvPr/>
        </p:nvSpPr>
        <p:spPr>
          <a:xfrm>
            <a:off x="1107065" y="629439"/>
            <a:ext cx="1608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de-DE" sz="2000" b="1" dirty="0" smtClean="0">
                <a:solidFill>
                  <a:schemeClr val="bg1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26 Mai 2015</a:t>
            </a:r>
            <a:endParaRPr lang="de-DE" sz="2000" dirty="0">
              <a:solidFill>
                <a:schemeClr val="bg1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291" y="102413"/>
            <a:ext cx="3499369" cy="6686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6437376" y="1841384"/>
            <a:ext cx="431597" cy="3531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8B323"/>
              </a:buClr>
              <a:buSzTx/>
              <a:buFont typeface="Wingdings" pitchFamily="2" charset="2"/>
              <a:buChar char="n"/>
              <a:tabLst/>
            </a:pPr>
            <a:endParaRPr kumimoji="0" lang="de-DE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IT Verkabelung</a:t>
            </a:r>
            <a:endParaRPr lang="de-DE" kern="0" dirty="0"/>
          </a:p>
        </p:txBody>
      </p:sp>
      <p:sp>
        <p:nvSpPr>
          <p:cNvPr id="3" name="Rectangle 2"/>
          <p:cNvSpPr/>
          <p:nvPr/>
        </p:nvSpPr>
        <p:spPr>
          <a:xfrm>
            <a:off x="5910681" y="1784707"/>
            <a:ext cx="3169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Kabelablage auf dem Rack stört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" y="1112227"/>
            <a:ext cx="5100381" cy="382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050" y="3211647"/>
            <a:ext cx="4326448" cy="3244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24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685" y="1031443"/>
            <a:ext cx="4116502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9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8"/>
          <p:cNvSpPr>
            <a:spLocks noGrp="1" noChangeArrowheads="1"/>
          </p:cNvSpPr>
          <p:nvPr>
            <p:ph type="ctrTitle"/>
          </p:nvPr>
        </p:nvSpPr>
        <p:spPr>
          <a:xfrm>
            <a:off x="939800" y="1811338"/>
            <a:ext cx="7285038" cy="2584450"/>
          </a:xfrm>
          <a:noFill/>
        </p:spPr>
        <p:txBody>
          <a:bodyPr/>
          <a:lstStyle/>
          <a:p>
            <a:pPr eaLnBrk="1" hangingPunct="1"/>
            <a:r>
              <a:rPr lang="de-DE" altLang="de-DE" sz="5400" smtClean="0"/>
              <a:t>Inbetriebnahme der XFEL RF Stationen</a:t>
            </a:r>
            <a:endParaRPr lang="en-GB" altLang="de-DE" sz="4900" smtClean="0"/>
          </a:p>
        </p:txBody>
      </p:sp>
      <p:pic>
        <p:nvPicPr>
          <p:cNvPr id="3075" name="Picture 19" descr="DESY-Logo-cyan-RGB_Hintergrund weis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5348288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0" descr="Helmholtz_Logo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373688"/>
            <a:ext cx="2201863" cy="89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50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Inhalt</a:t>
            </a:r>
            <a:endParaRPr lang="en-GB" altLang="de-DE" smtClean="0"/>
          </a:p>
        </p:txBody>
      </p:sp>
      <p:sp>
        <p:nvSpPr>
          <p:cNvPr id="4099" name="Rectangle 3"/>
          <p:cNvSpPr>
            <a:spLocks noGrp="1" noChangeAspec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Blockbild RF Station</a:t>
            </a:r>
          </a:p>
          <a:p>
            <a:pPr eaLnBrk="1" hangingPunct="1"/>
            <a:r>
              <a:rPr lang="en-US" altLang="de-DE" smtClean="0"/>
              <a:t>Hilfsmittel Inbetriebnahme</a:t>
            </a:r>
          </a:p>
          <a:p>
            <a:pPr eaLnBrk="1" hangingPunct="1"/>
            <a:r>
              <a:rPr lang="en-US" altLang="de-DE" smtClean="0"/>
              <a:t>Voraussetzung Inbetriebnahme</a:t>
            </a:r>
          </a:p>
          <a:p>
            <a:pPr eaLnBrk="1" hangingPunct="1"/>
            <a:r>
              <a:rPr lang="en-US" altLang="de-DE" smtClean="0"/>
              <a:t>Inbetriebnahme Vorbereitung</a:t>
            </a:r>
          </a:p>
          <a:p>
            <a:pPr eaLnBrk="1" hangingPunct="1"/>
            <a:r>
              <a:rPr lang="en-US" altLang="de-DE" smtClean="0"/>
              <a:t>Inbetriebnahme HV</a:t>
            </a:r>
          </a:p>
          <a:p>
            <a:pPr eaLnBrk="1" hangingPunct="1"/>
            <a:r>
              <a:rPr lang="en-US" altLang="de-DE" smtClean="0"/>
              <a:t>Inbetriebnahme RF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C5CD72EF-A0F0-4C2E-9831-79FFCA1F1F2F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13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410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</p:spTree>
    <p:extLst>
      <p:ext uri="{BB962C8B-B14F-4D97-AF65-F5344CB8AC3E}">
        <p14:creationId xmlns:p14="http://schemas.microsoft.com/office/powerpoint/2010/main" val="7006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B45E19B9-954F-43B8-A2A4-F3BD312383D9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14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Blockbild RF Station</a:t>
            </a:r>
            <a:endParaRPr lang="en-GB" altLang="de-DE" smtClean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1333500" y="1622425"/>
            <a:ext cx="1905000" cy="7334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de-DE" sz="1600" smtClean="0">
              <a:solidFill>
                <a:srgbClr val="261748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3770313" y="1630363"/>
            <a:ext cx="1184275" cy="72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smtClean="0">
                <a:solidFill>
                  <a:srgbClr val="261748"/>
                </a:solidFill>
              </a:rPr>
              <a:t>Transformer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1531938" y="1804988"/>
            <a:ext cx="1536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smtClean="0">
                <a:solidFill>
                  <a:srgbClr val="261748"/>
                </a:solidFill>
              </a:rPr>
              <a:t>Modulator</a:t>
            </a:r>
            <a:endParaRPr lang="en-GB" altLang="de-DE" sz="2000" smtClean="0">
              <a:solidFill>
                <a:srgbClr val="261748"/>
              </a:solidFill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62313" y="1766888"/>
            <a:ext cx="3952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HV</a:t>
            </a:r>
            <a:endParaRPr lang="en-GB" altLang="de-DE" sz="1200" smtClean="0">
              <a:solidFill>
                <a:srgbClr val="261748"/>
              </a:solidFill>
            </a:endParaRP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294438" y="1627188"/>
            <a:ext cx="1090612" cy="7334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smtClean="0">
                <a:solidFill>
                  <a:srgbClr val="261748"/>
                </a:solidFill>
              </a:rPr>
              <a:t>Klystron</a:t>
            </a: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1327150" y="3267075"/>
            <a:ext cx="3636963" cy="1274763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smtClean="0">
                <a:solidFill>
                  <a:srgbClr val="261748"/>
                </a:solidFill>
              </a:rPr>
              <a:t>RF station Interlock</a:t>
            </a:r>
          </a:p>
        </p:txBody>
      </p:sp>
      <p:sp>
        <p:nvSpPr>
          <p:cNvPr id="5131" name="Rectangle 11"/>
          <p:cNvSpPr>
            <a:spLocks noChangeArrowheads="1"/>
          </p:cNvSpPr>
          <p:nvPr/>
        </p:nvSpPr>
        <p:spPr bwMode="auto">
          <a:xfrm>
            <a:off x="6332538" y="3263900"/>
            <a:ext cx="1038225" cy="41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PreAmp</a:t>
            </a: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322388" y="4935538"/>
            <a:ext cx="1120775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Water, Temp.,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Level</a:t>
            </a:r>
          </a:p>
        </p:txBody>
      </p:sp>
      <p:sp>
        <p:nvSpPr>
          <p:cNvPr id="5133" name="Rectangle 13"/>
          <p:cNvSpPr>
            <a:spLocks noChangeArrowheads="1"/>
          </p:cNvSpPr>
          <p:nvPr/>
        </p:nvSpPr>
        <p:spPr bwMode="auto">
          <a:xfrm>
            <a:off x="2536825" y="4935538"/>
            <a:ext cx="1119188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PS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600" smtClean="0">
                <a:solidFill>
                  <a:srgbClr val="261748"/>
                </a:solidFill>
              </a:rPr>
              <a:t> </a:t>
            </a:r>
            <a:r>
              <a:rPr lang="en-US" altLang="de-DE" sz="1200" smtClean="0">
                <a:solidFill>
                  <a:srgbClr val="261748"/>
                </a:solidFill>
              </a:rPr>
              <a:t>RF PwrMtr</a:t>
            </a:r>
            <a:endParaRPr lang="en-US" altLang="de-DE" sz="1600" smtClean="0">
              <a:solidFill>
                <a:srgbClr val="261748"/>
              </a:solidFill>
            </a:endParaRPr>
          </a:p>
        </p:txBody>
      </p:sp>
      <p:sp>
        <p:nvSpPr>
          <p:cNvPr id="5134" name="Rectangle 14"/>
          <p:cNvSpPr>
            <a:spLocks noChangeArrowheads="1"/>
          </p:cNvSpPr>
          <p:nvPr/>
        </p:nvSpPr>
        <p:spPr bwMode="auto">
          <a:xfrm>
            <a:off x="3763963" y="4930775"/>
            <a:ext cx="1200150" cy="460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ext. Interlock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000" smtClean="0">
                <a:solidFill>
                  <a:srgbClr val="261748"/>
                </a:solidFill>
              </a:rPr>
              <a:t>(Water Module,SL)</a:t>
            </a:r>
          </a:p>
        </p:txBody>
      </p:sp>
      <p:sp>
        <p:nvSpPr>
          <p:cNvPr id="5135" name="Line 15"/>
          <p:cNvSpPr>
            <a:spLocks noChangeShapeType="1"/>
          </p:cNvSpPr>
          <p:nvPr/>
        </p:nvSpPr>
        <p:spPr bwMode="auto">
          <a:xfrm flipV="1">
            <a:off x="4329113" y="4546600"/>
            <a:ext cx="0" cy="377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261748"/>
              </a:solidFill>
            </a:endParaRPr>
          </a:p>
        </p:txBody>
      </p:sp>
      <p:sp>
        <p:nvSpPr>
          <p:cNvPr id="5136" name="Line 16"/>
          <p:cNvSpPr>
            <a:spLocks noChangeShapeType="1"/>
          </p:cNvSpPr>
          <p:nvPr/>
        </p:nvSpPr>
        <p:spPr bwMode="auto">
          <a:xfrm flipV="1">
            <a:off x="3065463" y="4543425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261748"/>
              </a:solidFill>
            </a:endParaRPr>
          </a:p>
        </p:txBody>
      </p:sp>
      <p:sp>
        <p:nvSpPr>
          <p:cNvPr id="5137" name="Line 17"/>
          <p:cNvSpPr>
            <a:spLocks noChangeShapeType="1"/>
          </p:cNvSpPr>
          <p:nvPr/>
        </p:nvSpPr>
        <p:spPr bwMode="auto">
          <a:xfrm flipV="1">
            <a:off x="1893888" y="4540250"/>
            <a:ext cx="0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261748"/>
              </a:solidFill>
            </a:endParaRPr>
          </a:p>
        </p:txBody>
      </p:sp>
      <p:sp>
        <p:nvSpPr>
          <p:cNvPr id="5138" name="Text Box 19"/>
          <p:cNvSpPr txBox="1">
            <a:spLocks noChangeArrowheads="1"/>
          </p:cNvSpPr>
          <p:nvPr/>
        </p:nvSpPr>
        <p:spPr bwMode="auto">
          <a:xfrm>
            <a:off x="7837488" y="1395413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800" smtClean="0">
                <a:solidFill>
                  <a:srgbClr val="261748"/>
                </a:solidFill>
              </a:rPr>
              <a:t>RF out</a:t>
            </a:r>
            <a:endParaRPr lang="en-GB" altLang="de-DE" sz="1800" smtClean="0">
              <a:solidFill>
                <a:srgbClr val="261748"/>
              </a:solidFill>
            </a:endParaRPr>
          </a:p>
        </p:txBody>
      </p:sp>
      <p:sp>
        <p:nvSpPr>
          <p:cNvPr id="5139" name="Text Box 20"/>
          <p:cNvSpPr txBox="1">
            <a:spLocks noChangeArrowheads="1"/>
          </p:cNvSpPr>
          <p:nvPr/>
        </p:nvSpPr>
        <p:spPr bwMode="auto">
          <a:xfrm>
            <a:off x="1831975" y="2955925"/>
            <a:ext cx="1752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000" smtClean="0">
                <a:solidFill>
                  <a:srgbClr val="261748"/>
                </a:solidFill>
              </a:rPr>
              <a:t>Modulator Enable (LWL)</a:t>
            </a:r>
            <a:endParaRPr lang="en-GB" altLang="de-DE" sz="1000" smtClean="0">
              <a:solidFill>
                <a:srgbClr val="261748"/>
              </a:solidFill>
            </a:endParaRP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4992688" y="1787525"/>
            <a:ext cx="395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HV</a:t>
            </a:r>
            <a:endParaRPr lang="en-GB" altLang="de-DE" sz="1200" smtClean="0">
              <a:solidFill>
                <a:srgbClr val="261748"/>
              </a:solidFill>
            </a:endParaRPr>
          </a:p>
        </p:txBody>
      </p:sp>
      <p:sp>
        <p:nvSpPr>
          <p:cNvPr id="5141" name="Line 25"/>
          <p:cNvSpPr>
            <a:spLocks noChangeShapeType="1"/>
          </p:cNvSpPr>
          <p:nvPr/>
        </p:nvSpPr>
        <p:spPr bwMode="auto">
          <a:xfrm flipV="1">
            <a:off x="1782763" y="2362200"/>
            <a:ext cx="6350" cy="892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261748"/>
              </a:solidFill>
            </a:endParaRPr>
          </a:p>
        </p:txBody>
      </p:sp>
      <p:sp>
        <p:nvSpPr>
          <p:cNvPr id="5142" name="Line 26"/>
          <p:cNvSpPr>
            <a:spLocks noChangeShapeType="1"/>
          </p:cNvSpPr>
          <p:nvPr/>
        </p:nvSpPr>
        <p:spPr bwMode="auto">
          <a:xfrm flipV="1">
            <a:off x="1876425" y="2362200"/>
            <a:ext cx="0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 smtClean="0">
              <a:solidFill>
                <a:srgbClr val="261748"/>
              </a:solidFill>
            </a:endParaRPr>
          </a:p>
        </p:txBody>
      </p:sp>
      <p:sp>
        <p:nvSpPr>
          <p:cNvPr id="5143" name="AutoShape 27"/>
          <p:cNvSpPr>
            <a:spLocks noChangeArrowheads="1"/>
          </p:cNvSpPr>
          <p:nvPr/>
        </p:nvSpPr>
        <p:spPr bwMode="auto">
          <a:xfrm>
            <a:off x="7397750" y="1906588"/>
            <a:ext cx="449263" cy="174625"/>
          </a:xfrm>
          <a:prstGeom prst="rightArrow">
            <a:avLst>
              <a:gd name="adj1" fmla="val 50000"/>
              <a:gd name="adj2" fmla="val 64318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de-DE" altLang="de-DE" sz="900" smtClean="0">
              <a:solidFill>
                <a:srgbClr val="261748"/>
              </a:solidFill>
            </a:endParaRPr>
          </a:p>
        </p:txBody>
      </p:sp>
      <p:sp>
        <p:nvSpPr>
          <p:cNvPr id="5144" name="AutoShape 29"/>
          <p:cNvSpPr>
            <a:spLocks noChangeArrowheads="1"/>
          </p:cNvSpPr>
          <p:nvPr/>
        </p:nvSpPr>
        <p:spPr bwMode="auto">
          <a:xfrm>
            <a:off x="6756400" y="2370138"/>
            <a:ext cx="188913" cy="889000"/>
          </a:xfrm>
          <a:prstGeom prst="upArrow">
            <a:avLst>
              <a:gd name="adj1" fmla="val 50000"/>
              <a:gd name="adj2" fmla="val 117647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de-DE" altLang="de-DE" sz="900" smtClean="0">
              <a:solidFill>
                <a:srgbClr val="261748"/>
              </a:solidFill>
            </a:endParaRPr>
          </a:p>
        </p:txBody>
      </p:sp>
      <p:sp>
        <p:nvSpPr>
          <p:cNvPr id="5145" name="AutoShape 30"/>
          <p:cNvSpPr>
            <a:spLocks noChangeArrowheads="1"/>
          </p:cNvSpPr>
          <p:nvPr/>
        </p:nvSpPr>
        <p:spPr bwMode="auto">
          <a:xfrm>
            <a:off x="6754813" y="3684588"/>
            <a:ext cx="187325" cy="438150"/>
          </a:xfrm>
          <a:prstGeom prst="upArrow">
            <a:avLst>
              <a:gd name="adj1" fmla="val 50000"/>
              <a:gd name="adj2" fmla="val 58475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de-DE" altLang="de-DE" sz="900" smtClean="0">
              <a:solidFill>
                <a:srgbClr val="261748"/>
              </a:solidFill>
            </a:endParaRPr>
          </a:p>
        </p:txBody>
      </p:sp>
      <p:sp>
        <p:nvSpPr>
          <p:cNvPr id="5146" name="Rectangle 33"/>
          <p:cNvSpPr>
            <a:spLocks noChangeArrowheads="1"/>
          </p:cNvSpPr>
          <p:nvPr/>
        </p:nvSpPr>
        <p:spPr bwMode="auto">
          <a:xfrm>
            <a:off x="1300163" y="5888038"/>
            <a:ext cx="6057900" cy="349250"/>
          </a:xfrm>
          <a:prstGeom prst="rect">
            <a:avLst/>
          </a:prstGeom>
          <a:noFill/>
          <a:ln w="25527">
            <a:solidFill>
              <a:srgbClr val="FF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defTabSz="449263" eaLnBrk="0" hangingPunct="0">
              <a:buClr>
                <a:schemeClr val="accent2"/>
              </a:buClr>
              <a:buSzPct val="8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defTabSz="449263" eaLnBrk="0" hangingPunct="0">
              <a:buClr>
                <a:schemeClr val="accent1"/>
              </a:buClr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defTabSz="449263" eaLnBrk="0" hangingPunct="0">
              <a:buClr>
                <a:schemeClr val="folHlink"/>
              </a:buClr>
              <a:buSzPct val="60000"/>
              <a:buChar char="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defTabSz="449263" eaLnBrk="0" hangingPunct="0">
              <a:buClr>
                <a:schemeClr val="hlink"/>
              </a:buClr>
              <a:buChar char="§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defTabSz="449263" eaLnBrk="0" hangingPunct="0">
              <a:buClr>
                <a:schemeClr val="folHlink"/>
              </a:buClr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0066"/>
              </a:buClr>
              <a:buSzPct val="100000"/>
              <a:buFont typeface="Arial" charset="0"/>
              <a:buNone/>
            </a:pPr>
            <a:r>
              <a:rPr lang="de-DE" altLang="de-DE" sz="1800" smtClean="0">
                <a:solidFill>
                  <a:srgbClr val="FF3300"/>
                </a:solidFill>
              </a:rPr>
              <a:t>Pers.-Int.</a:t>
            </a:r>
          </a:p>
        </p:txBody>
      </p:sp>
      <p:sp>
        <p:nvSpPr>
          <p:cNvPr id="5147" name="AutoShape 34"/>
          <p:cNvSpPr>
            <a:spLocks noChangeArrowheads="1"/>
          </p:cNvSpPr>
          <p:nvPr/>
        </p:nvSpPr>
        <p:spPr bwMode="auto">
          <a:xfrm>
            <a:off x="3252788" y="1949450"/>
            <a:ext cx="522287" cy="109538"/>
          </a:xfrm>
          <a:prstGeom prst="rightArrow">
            <a:avLst>
              <a:gd name="adj1" fmla="val 50000"/>
              <a:gd name="adj2" fmla="val 119202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de-DE" altLang="de-DE" sz="900" smtClean="0">
              <a:solidFill>
                <a:srgbClr val="261748"/>
              </a:solidFill>
            </a:endParaRPr>
          </a:p>
        </p:txBody>
      </p:sp>
      <p:sp>
        <p:nvSpPr>
          <p:cNvPr id="5148" name="AutoShape 35"/>
          <p:cNvSpPr>
            <a:spLocks noChangeArrowheads="1"/>
          </p:cNvSpPr>
          <p:nvPr/>
        </p:nvSpPr>
        <p:spPr bwMode="auto">
          <a:xfrm>
            <a:off x="4965700" y="1981200"/>
            <a:ext cx="1319213" cy="123825"/>
          </a:xfrm>
          <a:prstGeom prst="rightArrow">
            <a:avLst>
              <a:gd name="adj1" fmla="val 50000"/>
              <a:gd name="adj2" fmla="val 266346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buClr>
                <a:srgbClr val="F8B323"/>
              </a:buClr>
              <a:buSzTx/>
            </a:pPr>
            <a:endParaRPr lang="de-DE" altLang="de-DE" sz="900" smtClean="0">
              <a:solidFill>
                <a:srgbClr val="261748"/>
              </a:solidFill>
            </a:endParaRPr>
          </a:p>
        </p:txBody>
      </p:sp>
      <p:sp>
        <p:nvSpPr>
          <p:cNvPr id="5149" name="Rectangle 6"/>
          <p:cNvSpPr>
            <a:spLocks noChangeArrowheads="1"/>
          </p:cNvSpPr>
          <p:nvPr/>
        </p:nvSpPr>
        <p:spPr bwMode="auto">
          <a:xfrm>
            <a:off x="6288088" y="4122738"/>
            <a:ext cx="1184275" cy="727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de-DE" sz="1600" smtClean="0">
              <a:solidFill>
                <a:srgbClr val="261748"/>
              </a:solidFill>
            </a:endParaRPr>
          </a:p>
        </p:txBody>
      </p:sp>
      <p:sp>
        <p:nvSpPr>
          <p:cNvPr id="5150" name="Rectangle 1"/>
          <p:cNvSpPr>
            <a:spLocks noChangeArrowheads="1"/>
          </p:cNvSpPr>
          <p:nvPr/>
        </p:nvSpPr>
        <p:spPr bwMode="auto">
          <a:xfrm>
            <a:off x="6435725" y="4370388"/>
            <a:ext cx="89058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900" smtClean="0">
                <a:solidFill>
                  <a:srgbClr val="261748"/>
                </a:solidFill>
              </a:rPr>
              <a:t>RF In  (LLRF)</a:t>
            </a:r>
            <a:endParaRPr lang="en-GB" altLang="de-DE" sz="900" smtClean="0">
              <a:solidFill>
                <a:srgbClr val="261748"/>
              </a:solidFill>
            </a:endParaRPr>
          </a:p>
        </p:txBody>
      </p:sp>
      <p:sp>
        <p:nvSpPr>
          <p:cNvPr id="5151" name="Rectangle 11"/>
          <p:cNvSpPr>
            <a:spLocks noChangeArrowheads="1"/>
          </p:cNvSpPr>
          <p:nvPr/>
        </p:nvSpPr>
        <p:spPr bwMode="auto">
          <a:xfrm>
            <a:off x="7837488" y="1787525"/>
            <a:ext cx="676275" cy="411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66FF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200" smtClean="0">
                <a:solidFill>
                  <a:srgbClr val="261748"/>
                </a:solidFill>
              </a:rPr>
              <a:t>WG</a:t>
            </a:r>
          </a:p>
        </p:txBody>
      </p:sp>
      <p:cxnSp>
        <p:nvCxnSpPr>
          <p:cNvPr id="16" name="Straight Connector 15"/>
          <p:cNvCxnSpPr>
            <a:endCxn id="5151" idx="2"/>
          </p:cNvCxnSpPr>
          <p:nvPr/>
        </p:nvCxnSpPr>
        <p:spPr bwMode="auto">
          <a:xfrm flipV="1">
            <a:off x="8175625" y="2198688"/>
            <a:ext cx="0" cy="3863975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1" name="Straight Arrow Connector 20"/>
          <p:cNvCxnSpPr>
            <a:endCxn id="5146" idx="3"/>
          </p:cNvCxnSpPr>
          <p:nvPr/>
        </p:nvCxnSpPr>
        <p:spPr bwMode="auto">
          <a:xfrm flipH="1">
            <a:off x="7358063" y="6062663"/>
            <a:ext cx="817562" cy="0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>
            <a:endCxn id="5149" idx="2"/>
          </p:cNvCxnSpPr>
          <p:nvPr/>
        </p:nvCxnSpPr>
        <p:spPr bwMode="auto">
          <a:xfrm flipV="1">
            <a:off x="6880225" y="4849813"/>
            <a:ext cx="0" cy="103822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>
            <a:stCxn id="5146" idx="1"/>
          </p:cNvCxnSpPr>
          <p:nvPr/>
        </p:nvCxnSpPr>
        <p:spPr bwMode="auto">
          <a:xfrm flipH="1">
            <a:off x="857250" y="6062663"/>
            <a:ext cx="442913" cy="0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64" name="Straight Arrow Connector 5163"/>
          <p:cNvCxnSpPr>
            <a:endCxn id="5125" idx="1"/>
          </p:cNvCxnSpPr>
          <p:nvPr/>
        </p:nvCxnSpPr>
        <p:spPr bwMode="auto">
          <a:xfrm flipV="1">
            <a:off x="889000" y="1989138"/>
            <a:ext cx="444500" cy="3175"/>
          </a:xfrm>
          <a:prstGeom prst="straightConnector1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166" name="Straight Connector 5165"/>
          <p:cNvCxnSpPr/>
          <p:nvPr/>
        </p:nvCxnSpPr>
        <p:spPr bwMode="auto">
          <a:xfrm flipV="1">
            <a:off x="889000" y="1981200"/>
            <a:ext cx="0" cy="4081463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3" name="Straight Connector 2"/>
          <p:cNvCxnSpPr/>
          <p:nvPr/>
        </p:nvCxnSpPr>
        <p:spPr bwMode="auto">
          <a:xfrm>
            <a:off x="4364038" y="3259138"/>
            <a:ext cx="0" cy="7937"/>
          </a:xfrm>
          <a:prstGeom prst="line">
            <a:avLst/>
          </a:prstGeom>
          <a:noFill/>
          <a:ln w="28575" cap="flat" cmpd="sng" algn="ctr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" name="Straight Connector 4"/>
          <p:cNvCxnSpPr/>
          <p:nvPr/>
        </p:nvCxnSpPr>
        <p:spPr bwMode="auto">
          <a:xfrm>
            <a:off x="4362450" y="3267075"/>
            <a:ext cx="1588" cy="407988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 bwMode="auto">
          <a:xfrm>
            <a:off x="4362450" y="3675063"/>
            <a:ext cx="601663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6435725" y="2370138"/>
            <a:ext cx="0" cy="352425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H="1">
            <a:off x="4799013" y="2722563"/>
            <a:ext cx="1636712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>
            <a:off x="4799013" y="2722563"/>
            <a:ext cx="0" cy="54451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V="1">
            <a:off x="4522788" y="2722563"/>
            <a:ext cx="6350" cy="536575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2921000" y="2722563"/>
            <a:ext cx="1608138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 bwMode="auto">
          <a:xfrm flipV="1">
            <a:off x="2921000" y="2360613"/>
            <a:ext cx="0" cy="361950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67" name="Rectangle 1"/>
          <p:cNvSpPr>
            <a:spLocks noChangeArrowheads="1"/>
          </p:cNvSpPr>
          <p:nvPr/>
        </p:nvSpPr>
        <p:spPr bwMode="auto">
          <a:xfrm>
            <a:off x="4419600" y="3355975"/>
            <a:ext cx="487363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900" smtClean="0">
                <a:solidFill>
                  <a:srgbClr val="261748"/>
                </a:solidFill>
              </a:rPr>
              <a:t>YAUI</a:t>
            </a:r>
            <a:endParaRPr lang="en-GB" altLang="de-DE" sz="900" smtClean="0">
              <a:solidFill>
                <a:srgbClr val="261748"/>
              </a:solidFill>
            </a:endParaRPr>
          </a:p>
        </p:txBody>
      </p:sp>
      <p:sp>
        <p:nvSpPr>
          <p:cNvPr id="5168" name="Rectangle 1"/>
          <p:cNvSpPr>
            <a:spLocks noChangeArrowheads="1"/>
          </p:cNvSpPr>
          <p:nvPr/>
        </p:nvSpPr>
        <p:spPr bwMode="auto">
          <a:xfrm>
            <a:off x="3357563" y="2541588"/>
            <a:ext cx="6000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900" smtClean="0">
                <a:solidFill>
                  <a:srgbClr val="261748"/>
                </a:solidFill>
              </a:rPr>
              <a:t>U,I LWL</a:t>
            </a:r>
            <a:endParaRPr lang="en-GB" altLang="de-DE" sz="900" smtClean="0">
              <a:solidFill>
                <a:srgbClr val="261748"/>
              </a:solidFill>
            </a:endParaRPr>
          </a:p>
        </p:txBody>
      </p:sp>
      <p:sp>
        <p:nvSpPr>
          <p:cNvPr id="5169" name="Rectangle 1"/>
          <p:cNvSpPr>
            <a:spLocks noChangeArrowheads="1"/>
          </p:cNvSpPr>
          <p:nvPr/>
        </p:nvSpPr>
        <p:spPr bwMode="auto">
          <a:xfrm>
            <a:off x="5360988" y="2522538"/>
            <a:ext cx="3317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900" smtClean="0">
                <a:solidFill>
                  <a:srgbClr val="261748"/>
                </a:solidFill>
              </a:rPr>
              <a:t>U,I</a:t>
            </a:r>
            <a:endParaRPr lang="en-GB" altLang="de-DE" sz="900" smtClean="0">
              <a:solidFill>
                <a:srgbClr val="261748"/>
              </a:solidFill>
            </a:endParaRPr>
          </a:p>
        </p:txBody>
      </p:sp>
      <p:cxnSp>
        <p:nvCxnSpPr>
          <p:cNvPr id="5153" name="Straight Arrow Connector 5152"/>
          <p:cNvCxnSpPr/>
          <p:nvPr/>
        </p:nvCxnSpPr>
        <p:spPr bwMode="auto">
          <a:xfrm flipH="1">
            <a:off x="4965700" y="4122738"/>
            <a:ext cx="727075" cy="7937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7" name="Straight Connector 5156"/>
          <p:cNvCxnSpPr/>
          <p:nvPr/>
        </p:nvCxnSpPr>
        <p:spPr bwMode="auto">
          <a:xfrm flipV="1">
            <a:off x="5692775" y="3471863"/>
            <a:ext cx="0" cy="65405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59" name="Straight Arrow Connector 5158"/>
          <p:cNvCxnSpPr>
            <a:endCxn id="5131" idx="1"/>
          </p:cNvCxnSpPr>
          <p:nvPr/>
        </p:nvCxnSpPr>
        <p:spPr bwMode="auto">
          <a:xfrm flipV="1">
            <a:off x="5692775" y="3470275"/>
            <a:ext cx="639763" cy="1588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440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D293F3C1-623B-4D3A-9BDA-259DC857D4EF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15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61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3788" y="541338"/>
            <a:ext cx="6613525" cy="481012"/>
          </a:xfrm>
        </p:spPr>
        <p:txBody>
          <a:bodyPr/>
          <a:lstStyle/>
          <a:p>
            <a:pPr eaLnBrk="1" hangingPunct="1"/>
            <a:r>
              <a:rPr lang="en-US" altLang="de-DE" smtClean="0"/>
              <a:t>Hilfsmittel Inbetriebnahme</a:t>
            </a:r>
          </a:p>
        </p:txBody>
      </p:sp>
      <p:sp>
        <p:nvSpPr>
          <p:cNvPr id="6149" name="Rectangle 15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396875" y="1101725"/>
            <a:ext cx="9199563" cy="5299075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endParaRPr lang="en-GB" altLang="de-DE" sz="1800" smtClean="0"/>
          </a:p>
          <a:p>
            <a:pPr marL="0" indent="0" eaLnBrk="1" hangingPunct="1">
              <a:buFont typeface="Wingdings" pitchFamily="2" charset="2"/>
              <a:buNone/>
            </a:pPr>
            <a:r>
              <a:rPr lang="en-GB" altLang="de-DE" sz="1200" smtClean="0"/>
              <a:t>Weitere Hilfsmittel: Scope und HF-Detektor (HV-Spannung/Strom, HF-Puls)</a:t>
            </a:r>
          </a:p>
        </p:txBody>
      </p:sp>
      <p:pic>
        <p:nvPicPr>
          <p:cNvPr id="6150" name="Picture 18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1101725"/>
            <a:ext cx="7832725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20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4F4836A2-03F1-4250-A88E-29E8D94FCC28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16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717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Voraussetzung Inbetriebnahme</a:t>
            </a:r>
            <a:endParaRPr lang="en-GB" altLang="de-DE" smtClean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475" y="1347788"/>
            <a:ext cx="8218488" cy="4459287"/>
          </a:xfrm>
        </p:spPr>
        <p:txBody>
          <a:bodyPr/>
          <a:lstStyle/>
          <a:p>
            <a:pPr>
              <a:defRPr/>
            </a:pPr>
            <a:r>
              <a:rPr lang="de-DE" dirty="0" smtClean="0"/>
              <a:t>Netzspannung, Netzwerk, Wasser</a:t>
            </a:r>
          </a:p>
          <a:p>
            <a:pPr>
              <a:defRPr/>
            </a:pPr>
            <a:r>
              <a:rPr lang="de-DE" dirty="0" smtClean="0"/>
              <a:t>Not-Aus geprüft</a:t>
            </a:r>
          </a:p>
          <a:p>
            <a:pPr>
              <a:defRPr/>
            </a:pPr>
            <a:r>
              <a:rPr lang="de-DE" dirty="0" smtClean="0"/>
              <a:t>Personeninterlock</a:t>
            </a:r>
          </a:p>
          <a:p>
            <a:pPr>
              <a:defRPr/>
            </a:pPr>
            <a:r>
              <a:rPr lang="de-DE" dirty="0" smtClean="0"/>
              <a:t>Modulator an HV-Last geprüft und an Trafo im Tunnel angeschlossen gem. Prozedur</a:t>
            </a:r>
          </a:p>
          <a:p>
            <a:pPr>
              <a:defRPr/>
            </a:pPr>
            <a:r>
              <a:rPr lang="de-DE" dirty="0" smtClean="0"/>
              <a:t>Modulator und zugehöriger Trafo im Tunnel mit Stationsnamen gekennzeichnet und überprüft.</a:t>
            </a:r>
          </a:p>
          <a:p>
            <a:pPr>
              <a:defRPr/>
            </a:pPr>
            <a:r>
              <a:rPr lang="de-DE" dirty="0" smtClean="0"/>
              <a:t>HF-Kabel (MHF-p) kalibriert</a:t>
            </a:r>
          </a:p>
          <a:p>
            <a:pPr>
              <a:defRPr/>
            </a:pPr>
            <a:r>
              <a:rPr lang="de-DE" dirty="0" smtClean="0"/>
              <a:t>Bleiabdeckung </a:t>
            </a:r>
            <a:r>
              <a:rPr lang="de-DE" dirty="0" err="1" smtClean="0"/>
              <a:t>Klystronarm</a:t>
            </a:r>
            <a:r>
              <a:rPr lang="de-DE" dirty="0" smtClean="0"/>
              <a:t> geschlossen</a:t>
            </a:r>
          </a:p>
          <a:p>
            <a:pPr>
              <a:defRPr/>
            </a:pPr>
            <a:r>
              <a:rPr lang="de-DE" dirty="0" smtClean="0"/>
              <a:t>Hohlleiter auf Load geschaltet</a:t>
            </a:r>
          </a:p>
          <a:p>
            <a:pPr>
              <a:defRPr/>
            </a:pPr>
            <a:endParaRPr lang="de-DE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de-DE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de-DE" dirty="0"/>
          </a:p>
          <a:p>
            <a:pPr marL="0" indent="0">
              <a:buFont typeface="Wingdings" pitchFamily="2" charset="2"/>
              <a:buNone/>
              <a:defRPr/>
            </a:pPr>
            <a:endParaRPr lang="de-DE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de-DE" dirty="0"/>
          </a:p>
          <a:p>
            <a:pPr marL="0" indent="0">
              <a:buFont typeface="Wingdings" pitchFamily="2" charset="2"/>
              <a:buNone/>
              <a:defRPr/>
            </a:pPr>
            <a:endParaRPr lang="de-DE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de-DE" dirty="0"/>
          </a:p>
          <a:p>
            <a:pPr marL="0" indent="0">
              <a:buFont typeface="Wingdings" pitchFamily="2" charset="2"/>
              <a:buNone/>
              <a:defRPr/>
            </a:pPr>
            <a:endParaRPr lang="de-DE" dirty="0"/>
          </a:p>
          <a:p>
            <a:pPr marL="0" indent="0">
              <a:buFont typeface="Wingdings" pitchFamily="2" charset="2"/>
              <a:buNone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8040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4271DC72-8D81-4CD5-A122-3A09298448C4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17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Inbetriebnahme Vorbereitung</a:t>
            </a:r>
            <a:endParaRPr lang="en-GB" altLang="de-DE" smtClean="0"/>
          </a:p>
        </p:txBody>
      </p:sp>
      <p:sp>
        <p:nvSpPr>
          <p:cNvPr id="8197" name="Content Placeholder 1"/>
          <p:cNvSpPr>
            <a:spLocks noGrp="1"/>
          </p:cNvSpPr>
          <p:nvPr>
            <p:ph idx="1"/>
          </p:nvPr>
        </p:nvSpPr>
        <p:spPr>
          <a:xfrm>
            <a:off x="111125" y="1354138"/>
            <a:ext cx="8486775" cy="4459287"/>
          </a:xfrm>
        </p:spPr>
        <p:txBody>
          <a:bodyPr/>
          <a:lstStyle/>
          <a:p>
            <a:r>
              <a:rPr lang="de-DE" altLang="de-DE" smtClean="0"/>
              <a:t>Korrekturwerte setzen, Erfahrung AMTF und XFEL-RF1 nutzen</a:t>
            </a:r>
          </a:p>
          <a:p>
            <a:r>
              <a:rPr lang="de-DE" altLang="de-DE" smtClean="0"/>
              <a:t>Plausibilitätscheck Interlocksignale</a:t>
            </a:r>
          </a:p>
          <a:p>
            <a:r>
              <a:rPr lang="de-DE" altLang="de-DE" smtClean="0"/>
              <a:t>Wasserstock mit MKK in Betrieb nehmen, dabei Interlockcheck Flow</a:t>
            </a:r>
          </a:p>
          <a:p>
            <a:r>
              <a:rPr lang="de-DE" altLang="de-DE" smtClean="0"/>
              <a:t>Auxillaries (z.B PS, Heizung) einschalten. Messwerte prüfen</a:t>
            </a:r>
          </a:p>
          <a:p>
            <a:r>
              <a:rPr lang="de-DE" altLang="de-DE" smtClean="0"/>
              <a:t>Test der Leakage-Antennen (nicht BGV B11 konform)</a:t>
            </a:r>
          </a:p>
          <a:p>
            <a:r>
              <a:rPr lang="de-DE" altLang="de-DE" smtClean="0"/>
              <a:t>LWL-Verbindung RF-Interlock </a:t>
            </a:r>
            <a:r>
              <a:rPr lang="de-DE" altLang="de-DE" smtClean="0">
                <a:sym typeface="Wingdings" pitchFamily="2" charset="2"/>
              </a:rPr>
              <a:t> Modulator prüfen</a:t>
            </a:r>
            <a:endParaRPr lang="de-DE" altLang="de-DE" smtClean="0"/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848747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E7F470E1-749D-4B80-9882-E73311421279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18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Inbetriebnahme HV</a:t>
            </a:r>
            <a:endParaRPr lang="en-GB" altLang="de-DE" smtClean="0"/>
          </a:p>
        </p:txBody>
      </p:sp>
      <p:sp>
        <p:nvSpPr>
          <p:cNvPr id="9221" name="Content Placeholder 1"/>
          <p:cNvSpPr>
            <a:spLocks noGrp="1"/>
          </p:cNvSpPr>
          <p:nvPr>
            <p:ph idx="1"/>
          </p:nvPr>
        </p:nvSpPr>
        <p:spPr>
          <a:xfrm>
            <a:off x="111125" y="1354138"/>
            <a:ext cx="8486775" cy="4459287"/>
          </a:xfrm>
        </p:spPr>
        <p:txBody>
          <a:bodyPr/>
          <a:lstStyle/>
          <a:p>
            <a:r>
              <a:rPr lang="de-DE" altLang="de-DE" smtClean="0"/>
              <a:t>Niedrige HV am Modulator einschalten (2kV)</a:t>
            </a:r>
          </a:p>
          <a:p>
            <a:r>
              <a:rPr lang="de-DE" altLang="de-DE" smtClean="0"/>
              <a:t>Prüfung der Mod-Betriebsanzeige im Tunnel (Ampel ?) </a:t>
            </a:r>
          </a:p>
          <a:p>
            <a:r>
              <a:rPr lang="de-DE" altLang="de-DE" smtClean="0"/>
              <a:t>Messwerte (U,I) Klystron überwachen und prüfen.</a:t>
            </a:r>
          </a:p>
          <a:p>
            <a:r>
              <a:rPr lang="de-DE" altLang="de-DE" smtClean="0"/>
              <a:t>Schrittweise HV bis HVmax erhöhen.</a:t>
            </a:r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987068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FC35E5C2-D25D-4ADD-84E7-36DD9DB1BE52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19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Inbetriebnahme RF</a:t>
            </a:r>
            <a:endParaRPr lang="en-GB" altLang="de-DE" smtClean="0"/>
          </a:p>
        </p:txBody>
      </p:sp>
      <p:sp>
        <p:nvSpPr>
          <p:cNvPr id="10245" name="Content Placeholder 1"/>
          <p:cNvSpPr>
            <a:spLocks noGrp="1"/>
          </p:cNvSpPr>
          <p:nvPr>
            <p:ph idx="1"/>
          </p:nvPr>
        </p:nvSpPr>
        <p:spPr>
          <a:xfrm>
            <a:off x="111125" y="1354138"/>
            <a:ext cx="8486775" cy="4946650"/>
          </a:xfrm>
        </p:spPr>
        <p:txBody>
          <a:bodyPr/>
          <a:lstStyle/>
          <a:p>
            <a:r>
              <a:rPr lang="de-DE" altLang="de-DE" smtClean="0"/>
              <a:t>RF-Pulslänge so wählen, dass Load bei Pmax nicht überlastet wird</a:t>
            </a:r>
          </a:p>
          <a:p>
            <a:r>
              <a:rPr lang="de-DE" altLang="de-DE" smtClean="0"/>
              <a:t>Puls mit geringer Leistung einschalten und mit HV-Puls synchronisieren</a:t>
            </a:r>
          </a:p>
          <a:p>
            <a:r>
              <a:rPr lang="de-DE" altLang="de-DE" smtClean="0"/>
              <a:t>Permanente Überwachung RF-Pegel </a:t>
            </a:r>
          </a:p>
          <a:p>
            <a:r>
              <a:rPr lang="de-DE" altLang="de-DE" smtClean="0"/>
              <a:t>Schrittweise RF-Pegel bis RFmax erhöhen</a:t>
            </a:r>
          </a:p>
          <a:p>
            <a:r>
              <a:rPr lang="de-DE" altLang="de-DE" smtClean="0"/>
              <a:t>Überwachung Temperatur und Leakage-Antennen</a:t>
            </a:r>
          </a:p>
          <a:p>
            <a:r>
              <a:rPr lang="de-DE" altLang="de-DE" smtClean="0"/>
              <a:t>Nach Einschalten der RF, Messung Xray am Klystronarm durch MHF-p</a:t>
            </a:r>
          </a:p>
          <a:p>
            <a:r>
              <a:rPr lang="de-DE" altLang="de-DE" smtClean="0"/>
              <a:t>Messung RF-Abstrahlung am Hohlleiter mit externem Messgerät in Anlehnung an BGV B11</a:t>
            </a:r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064828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endParaRPr lang="de-DE" b="0" dirty="0"/>
          </a:p>
          <a:p>
            <a:pPr>
              <a:buNone/>
            </a:pPr>
            <a:r>
              <a:rPr lang="de-DE" b="0" dirty="0"/>
              <a:t>Kabel für LLFR für die Slave Racks 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1" y="1068018"/>
            <a:ext cx="7200284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36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fld id="{DCB7B574-0955-483A-9001-56A696729394}" type="slidenum">
              <a:rPr lang="en-GB" altLang="de-DE" sz="1000" smtClean="0">
                <a:solidFill>
                  <a:srgbClr val="FFFFFF"/>
                </a:solidFill>
                <a:ea typeface="Geneva" pitchFamily="1" charset="-128"/>
              </a:rPr>
              <a:pPr>
                <a:buClrTx/>
                <a:buSzTx/>
              </a:pPr>
              <a:t>20</a:t>
            </a:fld>
            <a:endParaRPr lang="en-GB" altLang="de-DE" sz="1000" smtClean="0">
              <a:solidFill>
                <a:srgbClr val="FFFFFF"/>
              </a:solidFill>
              <a:ea typeface="Geneva" pitchFamily="1" charset="-128"/>
            </a:endParaRPr>
          </a:p>
        </p:txBody>
      </p:sp>
      <p:sp>
        <p:nvSpPr>
          <p:cNvPr id="112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 eaLnBrk="0" hangingPunct="0">
              <a:buClr>
                <a:schemeClr val="accent2"/>
              </a:buClr>
              <a:buSzPct val="80000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1pPr>
            <a:lvl2pPr marL="742950" indent="-285750" eaLnBrk="0" hangingPunct="0">
              <a:buClr>
                <a:schemeClr val="accent1"/>
              </a:buClr>
              <a:buChar char="§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2pPr>
            <a:lvl3pPr marL="1143000" indent="-228600" eaLnBrk="0" hangingPunct="0">
              <a:buClr>
                <a:schemeClr val="folHlink"/>
              </a:buClr>
              <a:buSzPct val="60000"/>
              <a:buChar char=""/>
              <a:defRPr sz="2400">
                <a:solidFill>
                  <a:schemeClr val="tx2"/>
                </a:solidFill>
                <a:latin typeface="Arial" charset="0"/>
                <a:ea typeface="ＭＳ Ｐゴシック" pitchFamily="112" charset="-128"/>
              </a:defRPr>
            </a:lvl3pPr>
            <a:lvl4pPr marL="1600200" indent="-228600" eaLnBrk="0" hangingPunct="0">
              <a:buClr>
                <a:schemeClr val="hlink"/>
              </a:buClr>
              <a:buChar char="§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4pPr>
            <a:lvl5pPr marL="2057400" indent="-228600" eaLnBrk="0" hangingPunct="0"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»"/>
              <a:defRPr sz="2400">
                <a:solidFill>
                  <a:srgbClr val="100F2E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SzTx/>
            </a:pPr>
            <a:r>
              <a:rPr lang="en-GB" altLang="de-DE" sz="800" smtClean="0">
                <a:solidFill>
                  <a:srgbClr val="000000"/>
                </a:solidFill>
              </a:rPr>
              <a:t>31.03.2015   Machau</a:t>
            </a:r>
          </a:p>
        </p:txBody>
      </p:sp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Inbetriebnahme RF</a:t>
            </a:r>
            <a:endParaRPr lang="en-GB" altLang="de-DE" smtClean="0"/>
          </a:p>
        </p:txBody>
      </p:sp>
      <p:sp>
        <p:nvSpPr>
          <p:cNvPr id="11269" name="Content Placeholder 1"/>
          <p:cNvSpPr>
            <a:spLocks noGrp="1"/>
          </p:cNvSpPr>
          <p:nvPr>
            <p:ph idx="1"/>
          </p:nvPr>
        </p:nvSpPr>
        <p:spPr>
          <a:xfrm>
            <a:off x="111125" y="1354138"/>
            <a:ext cx="8486775" cy="4946650"/>
          </a:xfrm>
        </p:spPr>
        <p:txBody>
          <a:bodyPr/>
          <a:lstStyle/>
          <a:p>
            <a:r>
              <a:rPr lang="de-DE" altLang="de-DE" smtClean="0"/>
              <a:t>Wiederholung und Protokollierung der Xray- Messung durch D3</a:t>
            </a:r>
          </a:p>
          <a:p>
            <a:r>
              <a:rPr lang="de-DE" altLang="de-DE" smtClean="0"/>
              <a:t>Nach Umschaltung der Hohlleiter auf das Modul, Wiederholung und Protokollierung der RF-Messung mit externem Messgerät in Anlehnung an BGV B11</a:t>
            </a:r>
          </a:p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185988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endParaRPr lang="de-DE" b="0" dirty="0"/>
          </a:p>
          <a:p>
            <a:pPr>
              <a:buNone/>
            </a:pPr>
            <a:r>
              <a:rPr lang="de-DE" b="0" dirty="0"/>
              <a:t>Kabel für LLFR für die Slave Racks 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1" y="1503086"/>
            <a:ext cx="6813342" cy="4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502" y="1084067"/>
            <a:ext cx="8925763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600" dirty="0"/>
              <a:t>Die </a:t>
            </a:r>
            <a:r>
              <a:rPr lang="de-DE" sz="1400" dirty="0"/>
              <a:t>Stromversorgung</a:t>
            </a:r>
            <a:r>
              <a:rPr lang="de-DE" sz="1600" dirty="0"/>
              <a:t> für die Kühlung in den Racks 7 und 9 ist noch nicht vorhanden</a:t>
            </a:r>
          </a:p>
        </p:txBody>
      </p:sp>
    </p:spTree>
    <p:extLst>
      <p:ext uri="{BB962C8B-B14F-4D97-AF65-F5344CB8AC3E}">
        <p14:creationId xmlns:p14="http://schemas.microsoft.com/office/powerpoint/2010/main" val="34632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IT Verkabelung</a:t>
            </a:r>
            <a:endParaRPr lang="de-DE" kern="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20" y="1126541"/>
            <a:ext cx="269989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428" y="2026627"/>
            <a:ext cx="576022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5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974850" y="6038850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bg1"/>
                </a:solidFill>
              </a:rPr>
              <a:t>07.04.2015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119187"/>
            <a:ext cx="2814122" cy="526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1119187"/>
            <a:ext cx="3951212" cy="526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IT Verkabelung</a:t>
            </a:r>
            <a:endParaRPr lang="de-DE" kern="0" dirty="0"/>
          </a:p>
        </p:txBody>
      </p:sp>
      <p:sp>
        <p:nvSpPr>
          <p:cNvPr id="12" name="Rectangle 11"/>
          <p:cNvSpPr/>
          <p:nvPr/>
        </p:nvSpPr>
        <p:spPr>
          <a:xfrm>
            <a:off x="4191000" y="2192824"/>
            <a:ext cx="20193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600" dirty="0" smtClean="0"/>
              <a:t>Rack 7  - IT HVT</a:t>
            </a:r>
          </a:p>
          <a:p>
            <a:pPr algn="ctr">
              <a:buNone/>
            </a:pPr>
            <a:endParaRPr lang="de-DE" sz="1600" dirty="0"/>
          </a:p>
          <a:p>
            <a:pPr algn="ctr">
              <a:buNone/>
            </a:pPr>
            <a:r>
              <a:rPr lang="de-DE" sz="1600" dirty="0" smtClean="0"/>
              <a:t>144 Kabel !</a:t>
            </a:r>
            <a:endParaRPr lang="de-DE" sz="1600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4228183"/>
            <a:ext cx="2809875" cy="2159000"/>
          </a:xfrm>
          <a:prstGeom prst="rect">
            <a:avLst/>
          </a:prstGeom>
          <a:noFill/>
          <a:ln w="9525">
            <a:solidFill>
              <a:srgbClr val="FD93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6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045200" y="1102513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bg1"/>
                </a:solidFill>
              </a:rPr>
              <a:t>22.05.2015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dirty="0" smtClean="0"/>
              <a:t>IT Verkabelung</a:t>
            </a:r>
            <a:endParaRPr lang="de-DE" kern="0" dirty="0"/>
          </a:p>
        </p:txBody>
      </p:sp>
      <p:sp>
        <p:nvSpPr>
          <p:cNvPr id="12" name="Rectangle 11"/>
          <p:cNvSpPr/>
          <p:nvPr/>
        </p:nvSpPr>
        <p:spPr>
          <a:xfrm>
            <a:off x="4191000" y="2192824"/>
            <a:ext cx="2019300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de-DE" sz="1600" dirty="0" smtClean="0"/>
              <a:t>Rack 7  - IT HVT</a:t>
            </a:r>
          </a:p>
          <a:p>
            <a:pPr algn="ctr">
              <a:buNone/>
            </a:pPr>
            <a:endParaRPr lang="de-DE" sz="1600" dirty="0"/>
          </a:p>
          <a:p>
            <a:pPr algn="ctr">
              <a:buNone/>
            </a:pPr>
            <a:r>
              <a:rPr lang="de-DE" sz="1600" dirty="0" smtClean="0"/>
              <a:t>144 Kabel !</a:t>
            </a:r>
            <a:endParaRPr lang="de-DE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3" y="1096163"/>
            <a:ext cx="311869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186" y="2132483"/>
            <a:ext cx="576022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379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6" name="TextBox 5"/>
          <p:cNvSpPr txBox="1"/>
          <p:nvPr/>
        </p:nvSpPr>
        <p:spPr>
          <a:xfrm>
            <a:off x="1974850" y="6038850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de-DE" sz="1400" b="1" dirty="0" smtClean="0">
                <a:solidFill>
                  <a:schemeClr val="bg1"/>
                </a:solidFill>
              </a:rPr>
              <a:t>07.04.2015</a:t>
            </a:r>
            <a:endParaRPr lang="de-DE" sz="1400" b="1" dirty="0">
              <a:solidFill>
                <a:schemeClr val="bg1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8292" y="1254441"/>
            <a:ext cx="37946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800" dirty="0"/>
              <a:t>Gummiverschlüsse an den Racks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62" y="1667985"/>
            <a:ext cx="3522523" cy="469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044" y="1148485"/>
            <a:ext cx="3897002" cy="5198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977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2443529"/>
            <a:ext cx="5207777" cy="390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09728" y="5177075"/>
            <a:ext cx="37746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dirty="0" smtClean="0"/>
              <a:t>Es </a:t>
            </a:r>
            <a:r>
              <a:rPr lang="de-DE" sz="1200" dirty="0"/>
              <a:t>ist noch nicht abschließend geklärt, wie wir ein Polster/</a:t>
            </a:r>
            <a:r>
              <a:rPr lang="de-DE" sz="1200" dirty="0" err="1"/>
              <a:t>Buffer</a:t>
            </a:r>
            <a:r>
              <a:rPr lang="de-DE" sz="1200" dirty="0"/>
              <a:t>/Thermoisolierung dazwischen </a:t>
            </a:r>
            <a:r>
              <a:rPr lang="de-DE" sz="1200" dirty="0" smtClean="0"/>
              <a:t>bekommen</a:t>
            </a:r>
            <a:endParaRPr lang="de-DE" sz="11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" y="1060703"/>
            <a:ext cx="5164072" cy="3442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370639" y="1240228"/>
            <a:ext cx="3673450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de-DE" sz="1200" dirty="0"/>
              <a:t>Es liegen auf den Hohlleitern noch 2 Kabel (Referenzfrequenzverteilung) dicht auf. </a:t>
            </a:r>
            <a:endParaRPr lang="de-DE" sz="1200" dirty="0" smtClean="0"/>
          </a:p>
          <a:p>
            <a:pPr>
              <a:buNone/>
            </a:pPr>
            <a:endParaRPr lang="de-DE" sz="1200" dirty="0"/>
          </a:p>
          <a:p>
            <a:pPr>
              <a:buNone/>
            </a:pPr>
            <a:r>
              <a:rPr lang="de-DE" sz="1200" dirty="0" smtClean="0"/>
              <a:t>Das </a:t>
            </a:r>
            <a:r>
              <a:rPr lang="de-DE" sz="1200" dirty="0"/>
              <a:t>ist ungünstig, da sich die Hohlleiter erwärmen</a:t>
            </a:r>
            <a:r>
              <a:rPr lang="de-DE" sz="1200" dirty="0" smtClean="0"/>
              <a:t>.</a:t>
            </a:r>
            <a:endParaRPr lang="de-DE" sz="1100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547104" y="4103827"/>
            <a:ext cx="775411" cy="52669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815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03AD23-D6C3-44C4-9693-A3FB0D921B3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72251" y="521171"/>
            <a:ext cx="7283450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45720" rIns="9144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  <a:ea typeface="ＭＳ Ｐゴシック" pitchFamily="112" charset="-128"/>
              </a:defRPr>
            </a:lvl9pPr>
          </a:lstStyle>
          <a:p>
            <a:pPr>
              <a:buClrTx/>
              <a:buFontTx/>
              <a:buNone/>
            </a:pPr>
            <a:r>
              <a:rPr lang="de-DE" kern="0" smtClean="0"/>
              <a:t>Kabelpritschen und Verkabelung</a:t>
            </a:r>
            <a:endParaRPr lang="de-DE" kern="0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7475" y="6505575"/>
            <a:ext cx="5702300" cy="2667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26</a:t>
            </a:r>
            <a:r>
              <a:rPr lang="en-GB" dirty="0" smtClean="0"/>
              <a:t> </a:t>
            </a:r>
            <a:r>
              <a:rPr lang="en-GB" dirty="0" smtClean="0"/>
              <a:t>Mai 2015</a:t>
            </a:r>
          </a:p>
          <a:p>
            <a:pPr>
              <a:defRPr/>
            </a:pPr>
            <a:r>
              <a:rPr lang="en-GB" dirty="0" smtClean="0"/>
              <a:t>E. Negodin</a:t>
            </a:r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251" y="1063714"/>
            <a:ext cx="7034125" cy="5275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716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SY European XFEL">
  <a:themeElements>
    <a:clrScheme name="DESY European XFEL 1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DESY European XFEL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folHlink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8B323"/>
          </a:buClr>
          <a:buSzTx/>
          <a:buFont typeface="Wingdings" pitchFamily="2" charset="2"/>
          <a:buChar char="n"/>
          <a:tabLst/>
          <a:defRPr kumimoji="0" lang="de-DE" altLang="de-DE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12" charset="-128"/>
          </a:defRPr>
        </a:defPPr>
      </a:lstStyle>
    </a:lnDef>
  </a:objectDefaults>
  <a:extraClrSchemeLst>
    <a:extraClrScheme>
      <a:clrScheme name="DESY European XFEL 1">
        <a:dk1>
          <a:srgbClr val="261748"/>
        </a:dk1>
        <a:lt1>
          <a:srgbClr val="FFFFFF"/>
        </a:lt1>
        <a:dk2>
          <a:srgbClr val="000000"/>
        </a:dk2>
        <a:lt2>
          <a:srgbClr val="E0E0E0"/>
        </a:lt2>
        <a:accent1>
          <a:srgbClr val="261748"/>
        </a:accent1>
        <a:accent2>
          <a:srgbClr val="FD930A"/>
        </a:accent2>
        <a:accent3>
          <a:srgbClr val="FFFFFF"/>
        </a:accent3>
        <a:accent4>
          <a:srgbClr val="1F123C"/>
        </a:accent4>
        <a:accent5>
          <a:srgbClr val="ACABB1"/>
        </a:accent5>
        <a:accent6>
          <a:srgbClr val="E58508"/>
        </a:accent6>
        <a:hlink>
          <a:srgbClr val="261748"/>
        </a:hlink>
        <a:folHlink>
          <a:srgbClr val="FD930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261748"/>
      </a:dk1>
      <a:lt1>
        <a:srgbClr val="FFFFFF"/>
      </a:lt1>
      <a:dk2>
        <a:srgbClr val="000000"/>
      </a:dk2>
      <a:lt2>
        <a:srgbClr val="E0E0E0"/>
      </a:lt2>
      <a:accent1>
        <a:srgbClr val="261748"/>
      </a:accent1>
      <a:accent2>
        <a:srgbClr val="FD930A"/>
      </a:accent2>
      <a:accent3>
        <a:srgbClr val="FFFFFF"/>
      </a:accent3>
      <a:accent4>
        <a:srgbClr val="1F123C"/>
      </a:accent4>
      <a:accent5>
        <a:srgbClr val="ACABB1"/>
      </a:accent5>
      <a:accent6>
        <a:srgbClr val="E58508"/>
      </a:accent6>
      <a:hlink>
        <a:srgbClr val="261748"/>
      </a:hlink>
      <a:folHlink>
        <a:srgbClr val="FD930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584</Words>
  <Application>Microsoft Office PowerPoint</Application>
  <PresentationFormat>On-screen Show (4:3)</PresentationFormat>
  <Paragraphs>177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DESY European XFEL</vt:lpstr>
      <vt:lpstr>1_DESY European XFEL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Inbetriebnahme der XFEL RF Stationen</vt:lpstr>
      <vt:lpstr>Inhalt</vt:lpstr>
      <vt:lpstr>Blockbild RF Station</vt:lpstr>
      <vt:lpstr>Hilfsmittel Inbetriebnahme</vt:lpstr>
      <vt:lpstr>Voraussetzung Inbetriebnahme</vt:lpstr>
      <vt:lpstr>Inbetriebnahme Vorbereitung</vt:lpstr>
      <vt:lpstr>Inbetriebnahme HV</vt:lpstr>
      <vt:lpstr>Inbetriebnahme RF</vt:lpstr>
      <vt:lpstr>Inbetriebnahme RF</vt:lpstr>
    </vt:vector>
  </TitlesOfParts>
  <Company>xxx xxx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xxx xxx</dc:creator>
  <cp:lastModifiedBy>Negodin, Evgueni</cp:lastModifiedBy>
  <cp:revision>336</cp:revision>
  <cp:lastPrinted>2015-03-09T14:11:31Z</cp:lastPrinted>
  <dcterms:created xsi:type="dcterms:W3CDTF">2008-08-31T12:56:32Z</dcterms:created>
  <dcterms:modified xsi:type="dcterms:W3CDTF">2015-05-26T07:40:13Z</dcterms:modified>
</cp:coreProperties>
</file>