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3" r:id="rId3"/>
    <p:sldId id="297" r:id="rId4"/>
    <p:sldId id="296" r:id="rId5"/>
    <p:sldId id="289" r:id="rId6"/>
    <p:sldId id="291" r:id="rId7"/>
    <p:sldId id="287" r:id="rId8"/>
    <p:sldId id="288" r:id="rId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7389" autoAdjust="0"/>
  </p:normalViewPr>
  <p:slideViewPr>
    <p:cSldViewPr>
      <p:cViewPr varScale="1">
        <p:scale>
          <a:sx n="87" d="100"/>
          <a:sy n="87" d="100"/>
        </p:scale>
        <p:origin x="169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6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5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AA3D9DF-A40C-4C9F-83B5-A18E80371A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1083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92BF34E-3E08-4718-B0CE-5DE99595BB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243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2BF34E-3E08-4718-B0CE-5DE99595BB03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551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2BF34E-3E08-4718-B0CE-5DE99595BB03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542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_final-0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49383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333375"/>
            <a:ext cx="7488238" cy="504825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981075"/>
            <a:ext cx="7561263" cy="935038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76768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2268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0513" y="333375"/>
            <a:ext cx="2057400" cy="5461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019800" cy="5461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0739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7807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41326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1614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5998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760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730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22705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78035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69119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  <a:p>
            <a:pPr lvl="0"/>
            <a:endParaRPr lang="de-DE" smtClean="0"/>
          </a:p>
        </p:txBody>
      </p:sp>
      <p:pic>
        <p:nvPicPr>
          <p:cNvPr id="1028" name="Picture 7" descr="Logo_final-0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333375"/>
            <a:ext cx="149383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14"/>
          <p:cNvSpPr txBox="1">
            <a:spLocks noChangeArrowheads="1"/>
          </p:cNvSpPr>
          <p:nvPr userDrawn="1"/>
        </p:nvSpPr>
        <p:spPr bwMode="auto">
          <a:xfrm>
            <a:off x="179388" y="6453188"/>
            <a:ext cx="5762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1E62C92-5264-4DFD-BD51-4FA3DA7749EB}" type="slidenum">
              <a:rPr lang="de-DE" sz="1100" b="1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</a:pPr>
              <a:t>‹Nr.›</a:t>
            </a:fld>
            <a:endParaRPr lang="de-DE" sz="1100" b="1">
              <a:solidFill>
                <a:schemeClr val="bg1"/>
              </a:solidFill>
            </a:endParaRPr>
          </a:p>
        </p:txBody>
      </p:sp>
      <p:sp>
        <p:nvSpPr>
          <p:cNvPr id="1030" name="Text Box 15"/>
          <p:cNvSpPr txBox="1">
            <a:spLocks noChangeArrowheads="1"/>
          </p:cNvSpPr>
          <p:nvPr userDrawn="1"/>
        </p:nvSpPr>
        <p:spPr bwMode="auto">
          <a:xfrm>
            <a:off x="611188" y="6453188"/>
            <a:ext cx="9366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100" dirty="0" smtClean="0">
                <a:solidFill>
                  <a:schemeClr val="bg1"/>
                </a:solidFill>
              </a:rPr>
              <a:t>01.10.2015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31" name="Text Box 16"/>
          <p:cNvSpPr txBox="1">
            <a:spLocks noChangeArrowheads="1"/>
          </p:cNvSpPr>
          <p:nvPr userDrawn="1"/>
        </p:nvSpPr>
        <p:spPr bwMode="auto">
          <a:xfrm>
            <a:off x="2339975" y="6453188"/>
            <a:ext cx="280828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100" smtClean="0">
                <a:solidFill>
                  <a:schemeClr val="bg1"/>
                </a:solidFill>
              </a:rPr>
              <a:t>Achim Streit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32" name="Text Box 17"/>
          <p:cNvSpPr txBox="1">
            <a:spLocks noChangeArrowheads="1"/>
          </p:cNvSpPr>
          <p:nvPr userDrawn="1"/>
        </p:nvSpPr>
        <p:spPr bwMode="auto">
          <a:xfrm>
            <a:off x="6011863" y="6453188"/>
            <a:ext cx="302418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100" dirty="0" smtClean="0">
                <a:solidFill>
                  <a:schemeClr val="bg1"/>
                </a:solidFill>
              </a:rPr>
              <a:t>SCC, KIT</a:t>
            </a:r>
            <a:endParaRPr lang="de-DE" sz="11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477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477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477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477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00477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477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477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477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477B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tmp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11.png"/><Relationship Id="rId10" Type="http://schemas.openxmlformats.org/officeDocument/2006/relationships/image" Target="../media/image32.jpeg"/><Relationship Id="rId4" Type="http://schemas.openxmlformats.org/officeDocument/2006/relationships/image" Target="../media/image27.png"/><Relationship Id="rId9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lmholtz-lsdma.de/Symposium201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475903"/>
            <a:ext cx="7920880" cy="50482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“The </a:t>
            </a:r>
            <a:r>
              <a:rPr lang="en-US" sz="3200" dirty="0"/>
              <a:t>Challenge of Big Data in </a:t>
            </a:r>
            <a:r>
              <a:rPr lang="en-US" sz="3200" dirty="0" smtClean="0"/>
              <a:t>Science”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1484784"/>
            <a:ext cx="7846594" cy="108012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b="1" smtClean="0"/>
              <a:t>Opening</a:t>
            </a:r>
            <a:endParaRPr lang="de-DE" b="1" dirty="0" smtClean="0"/>
          </a:p>
          <a:p>
            <a:pPr eaLnBrk="1" hangingPunct="1">
              <a:spcBef>
                <a:spcPct val="0"/>
              </a:spcBef>
            </a:pPr>
            <a:endParaRPr lang="de-DE" b="1" dirty="0" smtClean="0"/>
          </a:p>
          <a:p>
            <a:pPr eaLnBrk="1" hangingPunct="1">
              <a:spcBef>
                <a:spcPct val="0"/>
              </a:spcBef>
            </a:pPr>
            <a:r>
              <a:rPr lang="de-DE" sz="2000" b="1" smtClean="0"/>
              <a:t>Achim Streit</a:t>
            </a:r>
            <a:endParaRPr lang="de-DE" sz="2000" b="1" dirty="0" smtClean="0"/>
          </a:p>
          <a:p>
            <a:pPr eaLnBrk="1" hangingPunct="1"/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8" y="2773139"/>
            <a:ext cx="9144000" cy="303212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724128" y="1692735"/>
            <a:ext cx="3240359" cy="93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eaLnBrk="1" hangingPunct="1">
              <a:buFontTx/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00477B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rgbClr val="00477B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rgbClr val="00477B"/>
                </a:solidFill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rgbClr val="00477B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9pPr>
          </a:lstStyle>
          <a:p>
            <a:pPr algn="ctr"/>
            <a:r>
              <a:rPr lang="en-US" dirty="0" smtClean="0"/>
              <a:t>The 4</a:t>
            </a:r>
            <a:r>
              <a:rPr lang="en-US" baseline="30000" dirty="0" smtClean="0"/>
              <a:t>th</a:t>
            </a:r>
            <a:r>
              <a:rPr lang="en-US" dirty="0" smtClean="0"/>
              <a:t> International </a:t>
            </a:r>
            <a:br>
              <a:rPr lang="en-US" dirty="0" smtClean="0"/>
            </a:br>
            <a:r>
              <a:rPr lang="en-US" dirty="0" smtClean="0"/>
              <a:t>LSDMA Symposium</a:t>
            </a:r>
            <a:endParaRPr lang="de-DE" dirty="0"/>
          </a:p>
        </p:txBody>
      </p:sp>
      <p:pic>
        <p:nvPicPr>
          <p:cNvPr id="6" name="Picture 92" descr="HG_LOGO_S_ENG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9" y="5968876"/>
            <a:ext cx="1911573" cy="8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Structure and Aims of LSDMA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4077072"/>
            <a:ext cx="3672408" cy="2016224"/>
          </a:xfrm>
          <a:ln>
            <a:solidFill>
              <a:schemeClr val="accent2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2600" b="1" u="sng" dirty="0" smtClean="0"/>
              <a:t>D</a:t>
            </a:r>
            <a:r>
              <a:rPr lang="de-DE" sz="2600" b="1" dirty="0" smtClean="0"/>
              <a:t>ata </a:t>
            </a:r>
            <a:r>
              <a:rPr lang="de-DE" sz="2600" b="1" u="sng" dirty="0" smtClean="0"/>
              <a:t>L</a:t>
            </a:r>
            <a:r>
              <a:rPr lang="de-DE" sz="2600" b="1" dirty="0" smtClean="0"/>
              <a:t>ife </a:t>
            </a:r>
            <a:r>
              <a:rPr lang="de-DE" sz="2600" b="1" u="sng" dirty="0" smtClean="0"/>
              <a:t>C</a:t>
            </a:r>
            <a:r>
              <a:rPr lang="de-DE" sz="2600" b="1" dirty="0" smtClean="0"/>
              <a:t>ycle </a:t>
            </a:r>
            <a:r>
              <a:rPr lang="de-DE" sz="2600" b="1" u="sng" dirty="0" smtClean="0"/>
              <a:t>L</a:t>
            </a:r>
            <a:r>
              <a:rPr lang="de-DE" sz="2600" b="1" dirty="0" smtClean="0"/>
              <a:t>abs</a:t>
            </a:r>
          </a:p>
          <a:p>
            <a:pPr marL="0" indent="0">
              <a:buNone/>
            </a:pPr>
            <a:r>
              <a:rPr lang="de-DE" sz="2200" smtClean="0"/>
              <a:t>Joint R&amp;D with communities</a:t>
            </a:r>
            <a:endParaRPr lang="de-DE" sz="2200" dirty="0" smtClean="0"/>
          </a:p>
          <a:p>
            <a:r>
              <a:rPr lang="en-US" sz="2100" smtClean="0"/>
              <a:t>Optimizing the data life cycle</a:t>
            </a:r>
            <a:endParaRPr lang="en-US" sz="2100" dirty="0" smtClean="0"/>
          </a:p>
          <a:p>
            <a:r>
              <a:rPr lang="en-US" sz="2100" smtClean="0"/>
              <a:t>Specific data analysis tools and services</a:t>
            </a:r>
            <a:endParaRPr lang="en-US" sz="2100" dirty="0" smtClean="0"/>
          </a:p>
        </p:txBody>
      </p:sp>
      <p:pic>
        <p:nvPicPr>
          <p:cNvPr id="2050" name="Picture 2" descr="C:\Users\jung-c\AppData\Local\Temp\lsdma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9304" y="1182975"/>
            <a:ext cx="6212812" cy="253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3923928" y="4077072"/>
            <a:ext cx="5130316" cy="201622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477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477B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477B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477B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200" b="1" u="sng" dirty="0" smtClean="0"/>
              <a:t>D</a:t>
            </a:r>
            <a:r>
              <a:rPr lang="en-US" sz="2200" b="1" dirty="0" smtClean="0"/>
              <a:t>ata </a:t>
            </a:r>
            <a:r>
              <a:rPr lang="en-US" sz="2200" b="1" u="sng" dirty="0" smtClean="0"/>
              <a:t>S</a:t>
            </a:r>
            <a:r>
              <a:rPr lang="en-US" sz="2200" b="1" dirty="0" smtClean="0"/>
              <a:t>ervices </a:t>
            </a:r>
            <a:r>
              <a:rPr lang="en-US" sz="2200" b="1" u="sng" dirty="0" smtClean="0"/>
              <a:t>I</a:t>
            </a:r>
            <a:r>
              <a:rPr lang="en-US" sz="2200" b="1" dirty="0" smtClean="0"/>
              <a:t>ntegration </a:t>
            </a:r>
            <a:r>
              <a:rPr lang="en-US" sz="2200" b="1" u="sng" dirty="0" smtClean="0"/>
              <a:t>T</a:t>
            </a:r>
            <a:r>
              <a:rPr lang="en-US" sz="2200" b="1" dirty="0" smtClean="0"/>
              <a:t>eam</a:t>
            </a:r>
          </a:p>
          <a:p>
            <a:pPr marL="0" indent="0">
              <a:buNone/>
            </a:pPr>
            <a:r>
              <a:rPr lang="en-US" sz="1900" smtClean="0"/>
              <a:t>Generic, multi-community R&amp;D</a:t>
            </a:r>
            <a:endParaRPr lang="en-US" sz="1900" dirty="0" smtClean="0"/>
          </a:p>
          <a:p>
            <a:r>
              <a:rPr lang="en-US" sz="1800" smtClean="0"/>
              <a:t>Interface between federated data infra-structures and DLCLs resp. Communities</a:t>
            </a:r>
          </a:p>
          <a:p>
            <a:r>
              <a:rPr lang="en-US" sz="1800" smtClean="0"/>
              <a:t>Integration of data services in scientific working process</a:t>
            </a:r>
            <a:endParaRPr lang="en-US" sz="1800" dirty="0" smtClean="0"/>
          </a:p>
        </p:txBody>
      </p:sp>
      <p:sp>
        <p:nvSpPr>
          <p:cNvPr id="4" name="Rechteck 3"/>
          <p:cNvSpPr/>
          <p:nvPr/>
        </p:nvSpPr>
        <p:spPr>
          <a:xfrm>
            <a:off x="107504" y="2077188"/>
            <a:ext cx="8784976" cy="100811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8047621" y="2350411"/>
            <a:ext cx="109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accent2"/>
                </a:solidFill>
              </a:rPr>
              <a:t>R&amp;D</a:t>
            </a:r>
            <a:endParaRPr lang="de-DE" sz="2400" dirty="0">
              <a:solidFill>
                <a:schemeClr val="accent2"/>
              </a:solidFill>
            </a:endParaRPr>
          </a:p>
        </p:txBody>
      </p:sp>
      <p:pic>
        <p:nvPicPr>
          <p:cNvPr id="11" name="Picture 7" descr="Logo_final-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293212"/>
            <a:ext cx="1437867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6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Facts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Figures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268413"/>
            <a:ext cx="8496175" cy="4525962"/>
          </a:xfrm>
        </p:spPr>
        <p:txBody>
          <a:bodyPr/>
          <a:lstStyle/>
          <a:p>
            <a:r>
              <a:rPr lang="en-US" dirty="0"/>
              <a:t>Helmholtz portfolio </a:t>
            </a:r>
            <a:r>
              <a:rPr lang="en-US" dirty="0" smtClean="0"/>
              <a:t>extension</a:t>
            </a:r>
            <a:endParaRPr lang="en-US" dirty="0"/>
          </a:p>
          <a:p>
            <a:r>
              <a:rPr lang="en-US" dirty="0"/>
              <a:t>Initial project duration: 2012-2016</a:t>
            </a:r>
          </a:p>
          <a:p>
            <a:r>
              <a:rPr lang="en-US" dirty="0"/>
              <a:t>Partners: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Continuation as cross-</a:t>
            </a:r>
            <a:r>
              <a:rPr lang="en-US" dirty="0" err="1" smtClean="0"/>
              <a:t>programme</a:t>
            </a:r>
            <a:r>
              <a:rPr lang="en-US" dirty="0" smtClean="0"/>
              <a:t> initiative from 2015-2019</a:t>
            </a:r>
          </a:p>
          <a:p>
            <a:pPr lvl="1"/>
            <a:r>
              <a:rPr lang="en-US" dirty="0"/>
              <a:t>Build a research bridge on data-intensive </a:t>
            </a:r>
            <a:r>
              <a:rPr lang="en-US" dirty="0" smtClean="0"/>
              <a:t>science in Helmholtz and beyond</a:t>
            </a:r>
          </a:p>
          <a:p>
            <a:pPr lvl="1"/>
            <a:r>
              <a:rPr lang="en-US" dirty="0" smtClean="0"/>
              <a:t>7 </a:t>
            </a:r>
            <a:r>
              <a:rPr lang="en-US" dirty="0" err="1" smtClean="0"/>
              <a:t>programmes</a:t>
            </a:r>
            <a:r>
              <a:rPr lang="en-US" dirty="0" smtClean="0"/>
              <a:t> in 3 research fields, coordinated by</a:t>
            </a:r>
          </a:p>
          <a:p>
            <a:endParaRPr lang="en-US" dirty="0" smtClean="0"/>
          </a:p>
          <a:p>
            <a:r>
              <a:rPr lang="en-US" dirty="0" smtClean="0"/>
              <a:t>Connected to many projects and initiatives</a:t>
            </a:r>
            <a:endParaRPr lang="en-US" dirty="0"/>
          </a:p>
          <a:p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899592" y="2276871"/>
            <a:ext cx="7533286" cy="936105"/>
            <a:chOff x="683568" y="3861047"/>
            <a:chExt cx="7533286" cy="936105"/>
          </a:xfrm>
        </p:grpSpPr>
        <p:pic>
          <p:nvPicPr>
            <p:cNvPr id="5" name="Grafik 4" descr="Bildschirmausschnitt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3933103"/>
              <a:ext cx="1245599" cy="432000"/>
            </a:xfrm>
            <a:prstGeom prst="rect">
              <a:avLst/>
            </a:prstGeom>
          </p:spPr>
        </p:pic>
        <p:pic>
          <p:nvPicPr>
            <p:cNvPr id="6" name="Picture 13" descr="KIT-Logo-rgb_en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054821" y="3933103"/>
              <a:ext cx="935540" cy="432000"/>
            </a:xfrm>
            <a:prstGeom prst="rect">
              <a:avLst/>
            </a:prstGeom>
            <a:noFill/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224" y="3861047"/>
              <a:ext cx="1188000" cy="39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898" y="3932026"/>
              <a:ext cx="442166" cy="43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649" y="4437212"/>
              <a:ext cx="749473" cy="357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4437112"/>
              <a:ext cx="899560" cy="357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456043"/>
              <a:ext cx="1673395" cy="326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437112"/>
              <a:ext cx="1121693" cy="327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441"/>
            <a:stretch/>
          </p:blipFill>
          <p:spPr bwMode="auto">
            <a:xfrm>
              <a:off x="5592561" y="4439711"/>
              <a:ext cx="1211687" cy="357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437111"/>
              <a:ext cx="614548" cy="357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4437112"/>
              <a:ext cx="620518" cy="357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Gruppieren 25"/>
          <p:cNvGrpSpPr/>
          <p:nvPr/>
        </p:nvGrpSpPr>
        <p:grpSpPr>
          <a:xfrm>
            <a:off x="950444" y="5326903"/>
            <a:ext cx="7509988" cy="694385"/>
            <a:chOff x="950444" y="5326903"/>
            <a:chExt cx="7509988" cy="694385"/>
          </a:xfrm>
        </p:grpSpPr>
        <p:pic>
          <p:nvPicPr>
            <p:cNvPr id="17" name="Picture 4" descr="http://www.dri.ie/sites/default/files/images/RDA_Logo.jp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9" t="12579" r="5659" b="6624"/>
            <a:stretch/>
          </p:blipFill>
          <p:spPr bwMode="auto">
            <a:xfrm>
              <a:off x="7484557" y="5326903"/>
              <a:ext cx="975875" cy="622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444" y="5326903"/>
              <a:ext cx="1034342" cy="622377"/>
            </a:xfrm>
            <a:prstGeom prst="rect">
              <a:avLst/>
            </a:prstGeom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6414" y="5326903"/>
              <a:ext cx="896690" cy="622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24732" y="5398911"/>
              <a:ext cx="805031" cy="622377"/>
            </a:xfrm>
            <a:prstGeom prst="rect">
              <a:avLst/>
            </a:prstGeom>
          </p:spPr>
        </p:pic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1391" y="5326903"/>
              <a:ext cx="871578" cy="622377"/>
            </a:xfrm>
            <a:prstGeom prst="rect">
              <a:avLst/>
            </a:prstGeom>
          </p:spPr>
        </p:pic>
        <p:pic>
          <p:nvPicPr>
            <p:cNvPr id="24" name="Picture 1" descr="C:\Users\d024195\AppData\Local\Temp\Rar$DI37.064\Smart_Data_Innovation_Lab_RGB.jpg"/>
            <p:cNvPicPr/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4597" y="5455760"/>
              <a:ext cx="1318334" cy="3646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628408" y="4303694"/>
            <a:ext cx="1542291" cy="55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Selected Research </a:t>
            </a:r>
            <a:r>
              <a:rPr lang="de-DE" dirty="0" err="1" smtClean="0"/>
              <a:t>Activities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DLCL </a:t>
            </a:r>
            <a:r>
              <a:rPr lang="de-DE" b="1" dirty="0" err="1" smtClean="0"/>
              <a:t>Climatology</a:t>
            </a:r>
            <a:endParaRPr lang="de-DE" b="1" dirty="0" smtClean="0"/>
          </a:p>
          <a:p>
            <a:pPr lvl="1">
              <a:buClr>
                <a:srgbClr val="99CC00"/>
              </a:buClr>
            </a:pPr>
            <a:r>
              <a:rPr lang="en-GB" dirty="0"/>
              <a:t>Data management for sensor </a:t>
            </a:r>
            <a:br>
              <a:rPr lang="en-GB" dirty="0"/>
            </a:br>
            <a:r>
              <a:rPr lang="en-GB" dirty="0"/>
              <a:t>data (GLORIA, MIPAS)</a:t>
            </a:r>
          </a:p>
          <a:p>
            <a:pPr lvl="1">
              <a:buClr>
                <a:srgbClr val="99CC00"/>
              </a:buClr>
            </a:pPr>
            <a:r>
              <a:rPr lang="en-GB" dirty="0"/>
              <a:t>Geospatial data life cycle portal</a:t>
            </a:r>
          </a:p>
          <a:p>
            <a:pPr lvl="1">
              <a:buClr>
                <a:srgbClr val="99CC00"/>
              </a:buClr>
            </a:pPr>
            <a:r>
              <a:rPr lang="en-GB" dirty="0"/>
              <a:t>Federating sensor and </a:t>
            </a:r>
            <a:br>
              <a:rPr lang="en-GB" dirty="0"/>
            </a:br>
            <a:r>
              <a:rPr lang="en-GB" dirty="0"/>
              <a:t>simulation data of the atmosphere at European </a:t>
            </a:r>
            <a:r>
              <a:rPr lang="en-GB" dirty="0" smtClean="0"/>
              <a:t>scale</a:t>
            </a:r>
            <a:endParaRPr lang="de-DE" dirty="0"/>
          </a:p>
          <a:p>
            <a:pPr lvl="1"/>
            <a:endParaRPr lang="de-DE" sz="1200" dirty="0" smtClean="0"/>
          </a:p>
          <a:p>
            <a:r>
              <a:rPr lang="en-US" b="1" dirty="0"/>
              <a:t>DLCL </a:t>
            </a:r>
            <a:r>
              <a:rPr lang="en-US" b="1" dirty="0" smtClean="0"/>
              <a:t>Neuroscience</a:t>
            </a:r>
            <a:endParaRPr lang="en-US" b="1" dirty="0"/>
          </a:p>
          <a:p>
            <a:pPr lvl="1">
              <a:buClr>
                <a:srgbClr val="99CC00"/>
              </a:buClr>
            </a:pPr>
            <a:r>
              <a:rPr lang="en-GB" dirty="0">
                <a:cs typeface="Arial" pitchFamily="34" charset="0"/>
              </a:rPr>
              <a:t>Virtual long-term database of the human brain </a:t>
            </a:r>
            <a:br>
              <a:rPr lang="en-GB" dirty="0">
                <a:cs typeface="Arial" pitchFamily="34" charset="0"/>
              </a:rPr>
            </a:br>
            <a:r>
              <a:rPr lang="en-GB" dirty="0">
                <a:cs typeface="Arial" pitchFamily="34" charset="0"/>
              </a:rPr>
              <a:t>atlas including metadata management</a:t>
            </a:r>
          </a:p>
          <a:p>
            <a:pPr lvl="1">
              <a:buClr>
                <a:srgbClr val="99CC00"/>
              </a:buClr>
            </a:pPr>
            <a:r>
              <a:rPr lang="en-US" dirty="0">
                <a:cs typeface="Arial" pitchFamily="34" charset="0"/>
              </a:rPr>
              <a:t>Optimize PLI (polarized light imaging) data workflows</a:t>
            </a:r>
            <a:endParaRPr lang="en-GB" dirty="0">
              <a:cs typeface="Arial" pitchFamily="34" charset="0"/>
            </a:endParaRPr>
          </a:p>
          <a:p>
            <a:endParaRPr lang="de-DE" dirty="0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20" y="1599218"/>
            <a:ext cx="158081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Grafik 5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1" r="6356"/>
          <a:stretch/>
        </p:blipFill>
        <p:spPr>
          <a:xfrm>
            <a:off x="4510502" y="1599218"/>
            <a:ext cx="1298318" cy="1080000"/>
          </a:xfrm>
          <a:prstGeom prst="rect">
            <a:avLst/>
          </a:prstGeom>
        </p:spPr>
      </p:pic>
      <p:grpSp>
        <p:nvGrpSpPr>
          <p:cNvPr id="53" name="Gruppieren 52"/>
          <p:cNvGrpSpPr>
            <a:grpSpLocks noChangeAspect="1"/>
          </p:cNvGrpSpPr>
          <p:nvPr/>
        </p:nvGrpSpPr>
        <p:grpSpPr>
          <a:xfrm>
            <a:off x="7534838" y="1599218"/>
            <a:ext cx="1501658" cy="1080000"/>
            <a:chOff x="6340699" y="4437112"/>
            <a:chExt cx="2558374" cy="1839996"/>
          </a:xfrm>
        </p:grpSpPr>
        <p:pic>
          <p:nvPicPr>
            <p:cNvPr id="54" name="Grafik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699" y="4437112"/>
              <a:ext cx="2558374" cy="183999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7287" y="5062593"/>
              <a:ext cx="1235071" cy="5890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6" name="Grafik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98" y="3039279"/>
            <a:ext cx="1858628" cy="2982009"/>
          </a:xfrm>
          <a:prstGeom prst="rect">
            <a:avLst/>
          </a:prstGeom>
        </p:spPr>
      </p:pic>
      <p:grpSp>
        <p:nvGrpSpPr>
          <p:cNvPr id="57" name="Gruppieren 56"/>
          <p:cNvGrpSpPr/>
          <p:nvPr/>
        </p:nvGrpSpPr>
        <p:grpSpPr>
          <a:xfrm>
            <a:off x="6018763" y="3531394"/>
            <a:ext cx="1361525" cy="731045"/>
            <a:chOff x="1331640" y="2216639"/>
            <a:chExt cx="1361525" cy="731045"/>
          </a:xfrm>
        </p:grpSpPr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2216639"/>
              <a:ext cx="734913" cy="731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xtfeld 58"/>
            <p:cNvSpPr txBox="1"/>
            <p:nvPr/>
          </p:nvSpPr>
          <p:spPr>
            <a:xfrm>
              <a:off x="1979712" y="2340169"/>
              <a:ext cx="7134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00CC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Big</a:t>
              </a:r>
            </a:p>
            <a:p>
              <a:r>
                <a:rPr lang="de-DE" sz="1600" b="1" dirty="0" smtClean="0">
                  <a:solidFill>
                    <a:srgbClr val="00CC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Brain</a:t>
              </a:r>
              <a:endParaRPr lang="de-DE" sz="1600" b="1" dirty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Right Arrow 69"/>
          <p:cNvSpPr/>
          <p:nvPr/>
        </p:nvSpPr>
        <p:spPr>
          <a:xfrm>
            <a:off x="1771937" y="5161503"/>
            <a:ext cx="1093657" cy="6480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Right Arrow 69"/>
          <p:cNvSpPr/>
          <p:nvPr/>
        </p:nvSpPr>
        <p:spPr>
          <a:xfrm>
            <a:off x="4706824" y="5107463"/>
            <a:ext cx="936104" cy="6480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Rechteck 41"/>
          <p:cNvSpPr/>
          <p:nvPr/>
        </p:nvSpPr>
        <p:spPr>
          <a:xfrm>
            <a:off x="1649368" y="5331650"/>
            <a:ext cx="1216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3k sections</a:t>
            </a:r>
            <a:endParaRPr lang="en-US" sz="1400" dirty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63" name="Rechteck 41"/>
          <p:cNvSpPr/>
          <p:nvPr/>
        </p:nvSpPr>
        <p:spPr>
          <a:xfrm>
            <a:off x="4697632" y="5277610"/>
            <a:ext cx="9361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1.2 </a:t>
            </a:r>
            <a:r>
              <a:rPr lang="en-US" sz="14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P</a:t>
            </a:r>
            <a:r>
              <a:rPr lang="en-US" sz="1400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B</a:t>
            </a:r>
            <a:endParaRPr lang="en-US" sz="1400" dirty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</p:txBody>
      </p:sp>
      <p:pic>
        <p:nvPicPr>
          <p:cNvPr id="64" name="Bild 27" descr="Gehirnscan_17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8" r="12344" b="8330"/>
          <a:stretch/>
        </p:blipFill>
        <p:spPr>
          <a:xfrm>
            <a:off x="2880842" y="4929793"/>
            <a:ext cx="1821386" cy="1073192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</p:pic>
      <p:pic>
        <p:nvPicPr>
          <p:cNvPr id="65" name="Bild 28" descr="31_011_frontal_F810C_s0937.tif"/>
          <p:cNvPicPr>
            <a:picLocks noChangeAspect="1"/>
          </p:cNvPicPr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7" r="35896" b="4854"/>
          <a:stretch/>
        </p:blipFill>
        <p:spPr>
          <a:xfrm rot="5400000">
            <a:off x="554013" y="4767913"/>
            <a:ext cx="1079999" cy="1396953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</p:pic>
      <p:pic>
        <p:nvPicPr>
          <p:cNvPr id="66" name="Bild 32" descr="Brain31011_70mu_70ms_s0936_a00_d000_Unit_60mu_dirrotate355_imrotate357_saturation-100%-100%-100%_rgb_scale1_HSV-black_valsinusoidal-convex_-1_satlinear-convex_1_zmodified100%_blue0.3.ti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926054"/>
            <a:ext cx="1285965" cy="108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5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Agenda for Today</a:t>
            </a:r>
            <a:endParaRPr lang="de-DE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012844"/>
              </p:ext>
            </p:extLst>
          </p:nvPr>
        </p:nvGraphicFramePr>
        <p:xfrm>
          <a:off x="468312" y="1268413"/>
          <a:ext cx="8208145" cy="439420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727424"/>
                <a:gridCol w="4192095"/>
                <a:gridCol w="2288626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/>
                        <a:t>9:00</a:t>
                      </a:r>
                      <a:r>
                        <a:rPr lang="de-DE" b="1" baseline="0" dirty="0" smtClean="0"/>
                        <a:t> – 9:30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smtClean="0"/>
                        <a:t>Welcome, Introduction</a:t>
                      </a:r>
                      <a:endParaRPr lang="de-DE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Michael Decker</a:t>
                      </a:r>
                    </a:p>
                    <a:p>
                      <a:r>
                        <a:rPr lang="de-DE" b="1" dirty="0" smtClean="0"/>
                        <a:t>Achim Streit</a:t>
                      </a:r>
                      <a:endParaRPr lang="de-D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b="1" smtClean="0"/>
                        <a:t>9:30 – 10:30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Data and software preservation for open science - connecting publications with Cyberinfrastructure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err="1" smtClean="0"/>
                        <a:t>Jarek</a:t>
                      </a:r>
                      <a:r>
                        <a:rPr lang="de-DE" b="1" baseline="0" dirty="0" smtClean="0"/>
                        <a:t> </a:t>
                      </a:r>
                      <a:r>
                        <a:rPr lang="de-DE" b="1" baseline="0" dirty="0" err="1" smtClean="0"/>
                        <a:t>Nabryzski</a:t>
                      </a:r>
                      <a:r>
                        <a:rPr lang="de-DE" b="1" baseline="0" dirty="0" smtClean="0"/>
                        <a:t> </a:t>
                      </a:r>
                      <a:br>
                        <a:rPr lang="de-DE" b="1" baseline="0" dirty="0" smtClean="0"/>
                      </a:br>
                      <a:r>
                        <a:rPr lang="de-DE" b="1" baseline="0" dirty="0" smtClean="0"/>
                        <a:t>(U-Notre Dame)</a:t>
                      </a:r>
                      <a:endParaRPr lang="de-D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b="1" smtClean="0">
                          <a:solidFill>
                            <a:schemeClr val="bg1"/>
                          </a:solidFill>
                        </a:rPr>
                        <a:t>10:30 – 11:00</a:t>
                      </a:r>
                      <a:endParaRPr lang="de-DE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Coffee break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b="1" smtClean="0"/>
                        <a:t>11:00</a:t>
                      </a:r>
                      <a:r>
                        <a:rPr lang="de-DE" b="1" baseline="0" smtClean="0"/>
                        <a:t> – 11:30</a:t>
                      </a:r>
                      <a:endParaRPr lang="de-DE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Computational Requirements for Climate Science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Peter </a:t>
                      </a:r>
                      <a:r>
                        <a:rPr lang="de-DE" b="1" dirty="0" err="1" smtClean="0"/>
                        <a:t>Bräsicke</a:t>
                      </a:r>
                      <a:r>
                        <a:rPr lang="de-DE" b="1" dirty="0" smtClean="0"/>
                        <a:t> </a:t>
                      </a:r>
                      <a:r>
                        <a:rPr lang="de-DE" b="1" baseline="0" dirty="0" smtClean="0"/>
                        <a:t>(KIT)</a:t>
                      </a:r>
                      <a:endParaRPr lang="de-D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b="1" smtClean="0"/>
                        <a:t>11:30 – 12:00</a:t>
                      </a:r>
                      <a:endParaRPr lang="de-DE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 seismic stations to integrated data centers and computational facilities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Javier Quinteros (GFZ Potsdam)</a:t>
                      </a:r>
                      <a:endParaRPr lang="de-D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b="1" smtClean="0"/>
                        <a:t>12:00 – 12:30</a:t>
                      </a:r>
                      <a:endParaRPr lang="de-DE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Indigo Data Cloud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Isabel Campus (CISC)</a:t>
                      </a:r>
                      <a:endParaRPr lang="de-DE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9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468313" y="1351310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477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477B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477B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477B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9pPr>
          </a:lstStyle>
          <a:p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err="1"/>
              <a:t>We</a:t>
            </a:r>
            <a:r>
              <a:rPr lang="de-DE" dirty="0"/>
              <a:t> plan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collect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slides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smtClean="0"/>
              <a:t>Symposium </a:t>
            </a:r>
            <a:r>
              <a:rPr lang="de-DE" dirty="0" err="1"/>
              <a:t>webpage</a:t>
            </a:r>
            <a:r>
              <a:rPr lang="de-DE" dirty="0" smtClean="0"/>
              <a:t>: </a:t>
            </a:r>
            <a:r>
              <a:rPr lang="de-DE" dirty="0">
                <a:hlinkClick r:id="rId2"/>
              </a:rPr>
              <a:t>http://</a:t>
            </a:r>
            <a:r>
              <a:rPr lang="de-DE" dirty="0" smtClean="0">
                <a:hlinkClick r:id="rId2"/>
              </a:rPr>
              <a:t>www.helmholtz-lsdma.de/Symposium2015</a:t>
            </a:r>
            <a:r>
              <a:rPr lang="de-DE" dirty="0" smtClean="0"/>
              <a:t> </a:t>
            </a:r>
            <a:endParaRPr lang="de-DE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Agenda for Today – cont‘d</a:t>
            </a:r>
            <a:endParaRPr lang="de-DE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3270923"/>
              </p:ext>
            </p:extLst>
          </p:nvPr>
        </p:nvGraphicFramePr>
        <p:xfrm>
          <a:off x="468312" y="1268413"/>
          <a:ext cx="8208145" cy="412496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727424"/>
                <a:gridCol w="4192095"/>
                <a:gridCol w="2288626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12:30 – 14:00</a:t>
                      </a: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smtClean="0">
                          <a:solidFill>
                            <a:schemeClr val="bg1"/>
                          </a:solidFill>
                        </a:rPr>
                        <a:t>Lunch break</a:t>
                      </a:r>
                      <a:endParaRPr lang="de-DE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b="1" smtClean="0"/>
                        <a:t>14:00</a:t>
                      </a:r>
                      <a:r>
                        <a:rPr lang="de-DE" b="1" baseline="0" smtClean="0"/>
                        <a:t> – 14:30</a:t>
                      </a:r>
                      <a:endParaRPr lang="de-DE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management challenges in Astronomy and Astroparticle Physics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Giovanni </a:t>
                      </a:r>
                      <a:r>
                        <a:rPr lang="de-DE" b="1" dirty="0" err="1" smtClean="0"/>
                        <a:t>Lamanna</a:t>
                      </a:r>
                      <a:r>
                        <a:rPr lang="de-DE" b="1" baseline="0" dirty="0" smtClean="0"/>
                        <a:t> (LAPP/IN2P3)</a:t>
                      </a:r>
                      <a:endParaRPr lang="de-D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b="1" smtClean="0"/>
                        <a:t>14:30 – 15:00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Science SQL: Advancing from Data to Service Stewardship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Peter Baumann </a:t>
                      </a:r>
                      <a:br>
                        <a:rPr lang="de-DE" b="1" dirty="0" smtClean="0"/>
                      </a:br>
                      <a:r>
                        <a:rPr lang="de-DE" b="1" dirty="0" smtClean="0"/>
                        <a:t>(Jacobs U-Bremen)</a:t>
                      </a:r>
                      <a:endParaRPr lang="de-D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b="1" smtClean="0">
                          <a:solidFill>
                            <a:schemeClr val="bg1"/>
                          </a:solidFill>
                        </a:rPr>
                        <a:t>15:00 – 15:30</a:t>
                      </a:r>
                      <a:endParaRPr lang="de-DE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Coffee break</a:t>
                      </a: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/>
                        <a:t>15:30</a:t>
                      </a:r>
                      <a:r>
                        <a:rPr lang="de-DE" b="1" baseline="0" dirty="0" smtClean="0"/>
                        <a:t> – 16:00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astronomy shares and reuses big and small data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Francoise Genova (Strasbourg Astronomical Data </a:t>
                      </a:r>
                      <a:r>
                        <a:rPr lang="de-DE" b="1" dirty="0" err="1" smtClean="0"/>
                        <a:t>Centre</a:t>
                      </a:r>
                      <a:r>
                        <a:rPr lang="de-DE" b="1" dirty="0" smtClean="0"/>
                        <a:t> CDS)</a:t>
                      </a:r>
                      <a:endParaRPr lang="de-D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/>
                        <a:t>16:00 – 17:00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Management and Data Analysis in CLARIN-D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Erhard Hinrichs </a:t>
                      </a:r>
                      <a:br>
                        <a:rPr lang="de-DE" b="1" dirty="0" smtClean="0"/>
                      </a:br>
                      <a:r>
                        <a:rPr lang="de-DE" b="1" dirty="0" smtClean="0"/>
                        <a:t>(U-Tübingen)</a:t>
                      </a:r>
                      <a:endParaRPr lang="de-DE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3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Logistics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Breaks</a:t>
            </a:r>
          </a:p>
          <a:p>
            <a:pPr lvl="1"/>
            <a:r>
              <a:rPr lang="en-GB" dirty="0" smtClean="0"/>
              <a:t>Two coffee breaks at 10:30 and 15:00 with coffee, tea, water, apple spritzer, fruits, cookies is available in front of the lecture hall</a:t>
            </a:r>
          </a:p>
          <a:p>
            <a:pPr lvl="1"/>
            <a:r>
              <a:rPr lang="en-GB" dirty="0" smtClean="0"/>
              <a:t>Lunch break from 12:30-14:00 with buffet in front of the lecture hall</a:t>
            </a:r>
          </a:p>
          <a:p>
            <a:r>
              <a:rPr lang="en-GB" dirty="0" smtClean="0"/>
              <a:t>WIFI</a:t>
            </a:r>
          </a:p>
          <a:p>
            <a:pPr lvl="1"/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eduroam</a:t>
            </a:r>
            <a:r>
              <a:rPr lang="en-GB" dirty="0" smtClean="0"/>
              <a:t> </a:t>
            </a:r>
          </a:p>
          <a:p>
            <a:pPr lvl="1"/>
            <a:r>
              <a:rPr lang="en-GB" dirty="0"/>
              <a:t>Guest account info in your conference </a:t>
            </a:r>
            <a:r>
              <a:rPr lang="en-GB" dirty="0" smtClean="0"/>
              <a:t>bag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42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Thanks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organising</a:t>
            </a:r>
            <a:r>
              <a:rPr lang="de-DE" dirty="0" smtClean="0"/>
              <a:t> </a:t>
            </a:r>
            <a:r>
              <a:rPr lang="de-DE" dirty="0" err="1" smtClean="0"/>
              <a:t>team</a:t>
            </a:r>
            <a:endParaRPr lang="de-DE" dirty="0" smtClean="0"/>
          </a:p>
          <a:p>
            <a:pPr lvl="1"/>
            <a:r>
              <a:rPr lang="de-DE" dirty="0" err="1" smtClean="0"/>
              <a:t>Parinaz</a:t>
            </a:r>
            <a:r>
              <a:rPr lang="de-DE" dirty="0" smtClean="0"/>
              <a:t> </a:t>
            </a:r>
            <a:r>
              <a:rPr lang="de-DE" dirty="0" err="1" smtClean="0"/>
              <a:t>Ameri</a:t>
            </a:r>
            <a:endParaRPr lang="de-DE" dirty="0" smtClean="0"/>
          </a:p>
          <a:p>
            <a:pPr lvl="1"/>
            <a:r>
              <a:rPr lang="de-DE" dirty="0"/>
              <a:t>Ugur Cayoglu</a:t>
            </a:r>
          </a:p>
          <a:p>
            <a:pPr lvl="1"/>
            <a:r>
              <a:rPr lang="de-DE" dirty="0" smtClean="0"/>
              <a:t>Melanie Ernst</a:t>
            </a:r>
          </a:p>
          <a:p>
            <a:pPr lvl="1"/>
            <a:r>
              <a:rPr lang="de-DE" dirty="0" smtClean="0"/>
              <a:t>Frank Tristram</a:t>
            </a:r>
            <a:endParaRPr lang="de-DE" dirty="0"/>
          </a:p>
          <a:p>
            <a:pPr lvl="1"/>
            <a:r>
              <a:rPr lang="de-DE" dirty="0" smtClean="0"/>
              <a:t>Verena </a:t>
            </a:r>
            <a:r>
              <a:rPr lang="de-DE" dirty="0" err="1" smtClean="0"/>
              <a:t>Geisselmann</a:t>
            </a:r>
            <a:endParaRPr lang="de-DE" dirty="0" smtClean="0"/>
          </a:p>
          <a:p>
            <a:pPr lvl="1"/>
            <a:r>
              <a:rPr lang="de-DE" dirty="0" smtClean="0"/>
              <a:t>Christopher Jung</a:t>
            </a:r>
          </a:p>
          <a:p>
            <a:pPr lvl="1"/>
            <a:r>
              <a:rPr lang="de-DE" dirty="0" smtClean="0"/>
              <a:t>Jörg Meyer</a:t>
            </a:r>
          </a:p>
          <a:p>
            <a:pPr lvl="1"/>
            <a:r>
              <a:rPr lang="de-DE" dirty="0" smtClean="0"/>
              <a:t>Felix Riese</a:t>
            </a:r>
            <a:endParaRPr lang="de-DE" dirty="0"/>
          </a:p>
          <a:p>
            <a:pPr lvl="1"/>
            <a:r>
              <a:rPr lang="de-DE" dirty="0" smtClean="0"/>
              <a:t>Ingrid </a:t>
            </a:r>
            <a:r>
              <a:rPr lang="de-DE" dirty="0" err="1" smtClean="0"/>
              <a:t>Schäffner</a:t>
            </a:r>
            <a:endParaRPr lang="de-DE" dirty="0" smtClean="0"/>
          </a:p>
          <a:p>
            <a:pPr lvl="1"/>
            <a:r>
              <a:rPr lang="de-DE" dirty="0" smtClean="0"/>
              <a:t>Gabriel </a:t>
            </a:r>
            <a:r>
              <a:rPr lang="de-DE" dirty="0" err="1" smtClean="0"/>
              <a:t>Zachmann</a:t>
            </a:r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4" name="AutoShape 2" descr="imap://achim%2Estreit@imap.kit.edu:993/fetch%3EUID%3E/INBOX%3E47732?part=1.1.2.2&amp;filename=cbbfebbh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29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Microsoft Office PowerPoint</Application>
  <PresentationFormat>Bildschirmpräsentation (4:3)</PresentationFormat>
  <Paragraphs>109</Paragraphs>
  <Slides>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Courier New</vt:lpstr>
      <vt:lpstr>Droid Sans Fallback</vt:lpstr>
      <vt:lpstr>Standarddesign</vt:lpstr>
      <vt:lpstr>“The Challenge of Big Data in Science”</vt:lpstr>
      <vt:lpstr>Structure and Aims of LSDMA</vt:lpstr>
      <vt:lpstr>Facts and Figures</vt:lpstr>
      <vt:lpstr>Selected Research Activities</vt:lpstr>
      <vt:lpstr>Agenda for Today</vt:lpstr>
      <vt:lpstr>Agenda for Today – cont‘d</vt:lpstr>
      <vt:lpstr>Logistics</vt:lpstr>
      <vt:lpstr>Thanks</vt:lpstr>
    </vt:vector>
  </TitlesOfParts>
  <Company>Karlsruhe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Herrmann</dc:creator>
  <cp:lastModifiedBy>Streit</cp:lastModifiedBy>
  <cp:revision>199</cp:revision>
  <dcterms:created xsi:type="dcterms:W3CDTF">2012-03-14T13:25:35Z</dcterms:created>
  <dcterms:modified xsi:type="dcterms:W3CDTF">2015-10-02T07:37:27Z</dcterms:modified>
</cp:coreProperties>
</file>