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63" r:id="rId6"/>
    <p:sldId id="264" r:id="rId7"/>
    <p:sldId id="265" r:id="rId8"/>
    <p:sldId id="266" r:id="rId9"/>
    <p:sldId id="267" r:id="rId10"/>
    <p:sldId id="257" r:id="rId11"/>
    <p:sldId id="258" r:id="rId12"/>
    <p:sldId id="259" r:id="rId13"/>
    <p:sldId id="260" r:id="rId14"/>
    <p:sldId id="261" r:id="rId15"/>
    <p:sldId id="262" r:id="rId16"/>
    <p:sldId id="268" r:id="rId17"/>
    <p:sldId id="26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howGuides="1"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1272784"/>
          </a:xfrm>
        </p:spPr>
        <p:txBody>
          <a:bodyPr/>
          <a:lstStyle/>
          <a:p>
            <a:r>
              <a:rPr lang="en-US" dirty="0" smtClean="0"/>
              <a:t>SNS Fundamental Power Coupler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2"/>
            <a:ext cx="3540576" cy="829397"/>
          </a:xfrm>
        </p:spPr>
        <p:txBody>
          <a:bodyPr/>
          <a:lstStyle/>
          <a:p>
            <a:r>
              <a:rPr lang="en-US" dirty="0" smtClean="0"/>
              <a:t>J. </a:t>
            </a:r>
            <a:r>
              <a:rPr lang="en-US" dirty="0" smtClean="0"/>
              <a:t>Mammosser</a:t>
            </a:r>
          </a:p>
          <a:p>
            <a:r>
              <a:rPr lang="en-US" dirty="0" smtClean="0"/>
              <a:t>(material from S-H Kim, M. Champion)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>
          <a:xfrm>
            <a:off x="202910" y="177800"/>
            <a:ext cx="822960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altLang="en-US" sz="2600" smtClean="0"/>
              <a:t>Multipacting at Fundamental power coupler</a:t>
            </a:r>
          </a:p>
        </p:txBody>
      </p:sp>
      <p:pic>
        <p:nvPicPr>
          <p:cNvPr id="3" name="Picture 10" descr="CouplerT_Eacc_2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45245" r="1433" b="7669"/>
          <a:stretch>
            <a:fillRect/>
          </a:stretch>
        </p:blipFill>
        <p:spPr bwMode="auto">
          <a:xfrm>
            <a:off x="0" y="3651250"/>
            <a:ext cx="8837613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763588"/>
            <a:ext cx="5064125" cy="2641600"/>
            <a:chOff x="0" y="481"/>
            <a:chExt cx="3190" cy="1664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0" y="481"/>
              <a:ext cx="3190" cy="1664"/>
              <a:chOff x="793" y="2283"/>
              <a:chExt cx="3916" cy="2043"/>
            </a:xfrm>
          </p:grpSpPr>
          <p:pic>
            <p:nvPicPr>
              <p:cNvPr id="8" name="Picture 4" descr="EP_23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" t="3680" r="32845" b="56422"/>
              <a:stretch>
                <a:fillRect/>
              </a:stretch>
            </p:blipFill>
            <p:spPr bwMode="auto">
              <a:xfrm>
                <a:off x="793" y="2283"/>
                <a:ext cx="3916" cy="2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Freeform 7"/>
              <p:cNvSpPr>
                <a:spLocks noChangeAspect="1"/>
              </p:cNvSpPr>
              <p:nvPr/>
            </p:nvSpPr>
            <p:spPr bwMode="auto">
              <a:xfrm>
                <a:off x="1913" y="3175"/>
                <a:ext cx="1152" cy="720"/>
              </a:xfrm>
              <a:custGeom>
                <a:avLst/>
                <a:gdLst>
                  <a:gd name="T0" fmla="*/ 0 w 1152"/>
                  <a:gd name="T1" fmla="*/ 672 h 720"/>
                  <a:gd name="T2" fmla="*/ 137 w 1152"/>
                  <a:gd name="T3" fmla="*/ 713 h 720"/>
                  <a:gd name="T4" fmla="*/ 610 w 1152"/>
                  <a:gd name="T5" fmla="*/ 720 h 720"/>
                  <a:gd name="T6" fmla="*/ 926 w 1152"/>
                  <a:gd name="T7" fmla="*/ 720 h 720"/>
                  <a:gd name="T8" fmla="*/ 1001 w 1152"/>
                  <a:gd name="T9" fmla="*/ 720 h 720"/>
                  <a:gd name="T10" fmla="*/ 1042 w 1152"/>
                  <a:gd name="T11" fmla="*/ 672 h 720"/>
                  <a:gd name="T12" fmla="*/ 1063 w 1152"/>
                  <a:gd name="T13" fmla="*/ 548 h 720"/>
                  <a:gd name="T14" fmla="*/ 1118 w 1152"/>
                  <a:gd name="T15" fmla="*/ 185 h 720"/>
                  <a:gd name="T16" fmla="*/ 1132 w 1152"/>
                  <a:gd name="T17" fmla="*/ 82 h 720"/>
                  <a:gd name="T18" fmla="*/ 1152 w 1152"/>
                  <a:gd name="T1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2" h="720">
                    <a:moveTo>
                      <a:pt x="0" y="672"/>
                    </a:moveTo>
                    <a:lnTo>
                      <a:pt x="137" y="713"/>
                    </a:lnTo>
                    <a:lnTo>
                      <a:pt x="610" y="720"/>
                    </a:lnTo>
                    <a:lnTo>
                      <a:pt x="926" y="720"/>
                    </a:lnTo>
                    <a:lnTo>
                      <a:pt x="1001" y="720"/>
                    </a:lnTo>
                    <a:lnTo>
                      <a:pt x="1042" y="672"/>
                    </a:lnTo>
                    <a:lnTo>
                      <a:pt x="1063" y="548"/>
                    </a:lnTo>
                    <a:lnTo>
                      <a:pt x="1118" y="185"/>
                    </a:lnTo>
                    <a:lnTo>
                      <a:pt x="1132" y="82"/>
                    </a:lnTo>
                    <a:lnTo>
                      <a:pt x="1152" y="0"/>
                    </a:lnTo>
                  </a:path>
                </a:pathLst>
              </a:custGeom>
              <a:noFill/>
              <a:ln w="9525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59" y="3038"/>
                <a:ext cx="260" cy="7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80" y="806"/>
              <a:ext cx="13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Electron probe signal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78" y="1924"/>
              <a:ext cx="2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us</a:t>
              </a: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64125" y="4921250"/>
            <a:ext cx="2047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Coupler temperature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67238" y="410368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Eacc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4125" y="902526"/>
            <a:ext cx="4116387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ko-KR" sz="1800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ea typeface="굴림" pitchFamily="50" charset="-127"/>
              </a:rPr>
              <a:t>Strong MP appears at 350-400kW in about 20 cavities </a:t>
            </a:r>
            <a:endParaRPr lang="en-US" altLang="ko-KR" sz="1800" dirty="0">
              <a:solidFill>
                <a:srgbClr val="000000"/>
              </a:solidFill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ko-KR" sz="1800" dirty="0" smtClean="0">
                <a:solidFill>
                  <a:srgbClr val="000000"/>
                </a:solidFill>
                <a:ea typeface="굴림" pitchFamily="50" charset="-127"/>
              </a:rPr>
              <a:t>Those </a:t>
            </a:r>
            <a:r>
              <a:rPr lang="en-US" altLang="ko-KR" sz="1800" dirty="0">
                <a:solidFill>
                  <a:srgbClr val="000000"/>
                </a:solidFill>
                <a:ea typeface="굴림" pitchFamily="50" charset="-127"/>
              </a:rPr>
              <a:t>are MP at FPC only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</a:pPr>
            <a:r>
              <a:rPr lang="en-US" altLang="ko-KR" sz="1800" dirty="0">
                <a:solidFill>
                  <a:srgbClr val="000000"/>
                </a:solidFill>
                <a:ea typeface="굴림" pitchFamily="50" charset="-127"/>
              </a:rPr>
              <a:t>Only depends on Power and SWR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ko-KR" sz="1800" dirty="0">
                <a:solidFill>
                  <a:srgbClr val="000000"/>
                </a:solidFill>
                <a:ea typeface="굴림" pitchFamily="50" charset="-127"/>
              </a:rPr>
              <a:t> Prepared DC biasing for higher intensity run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ko-KR" sz="1800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ea typeface="굴림" pitchFamily="50" charset="-127"/>
              </a:rPr>
              <a:t>25 </a:t>
            </a:r>
            <a:r>
              <a:rPr lang="en-US" altLang="ko-KR" sz="1800" dirty="0">
                <a:solidFill>
                  <a:srgbClr val="000000"/>
                </a:solidFill>
                <a:ea typeface="굴림" pitchFamily="50" charset="-127"/>
              </a:rPr>
              <a:t>couplers have DC biasing</a:t>
            </a:r>
          </a:p>
        </p:txBody>
      </p:sp>
    </p:spTree>
    <p:extLst>
      <p:ext uri="{BB962C8B-B14F-4D97-AF65-F5344CB8AC3E}">
        <p14:creationId xmlns:p14="http://schemas.microsoft.com/office/powerpoint/2010/main" val="80606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22960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Coupler window leak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762000"/>
            <a:ext cx="4876800" cy="585596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So far two cavities had leak at the coupler window (6c, 20d)</a:t>
            </a:r>
          </a:p>
          <a:p>
            <a:pPr lvl="1"/>
            <a:r>
              <a:rPr lang="en-US" sz="2000" smtClean="0"/>
              <a:t>Presumably from errant beam event in 2009 (arcing accompanied)</a:t>
            </a:r>
          </a:p>
          <a:p>
            <a:r>
              <a:rPr lang="en-US" sz="2400" smtClean="0"/>
              <a:t>Did not results in catastrophic failures</a:t>
            </a:r>
          </a:p>
          <a:p>
            <a:pPr lvl="1"/>
            <a:r>
              <a:rPr lang="en-US" sz="2000" smtClean="0"/>
              <a:t>Vacuum at the coupler window: between 1e-10 torr 1e-8 torr and after 2 years it had stayed 1e-8 torr</a:t>
            </a:r>
          </a:p>
          <a:p>
            <a:pPr lvl="1"/>
            <a:r>
              <a:rPr lang="en-US" sz="2000" smtClean="0"/>
              <a:t>Leak rate: about mid 10^-6 torr l/s</a:t>
            </a:r>
          </a:p>
          <a:p>
            <a:r>
              <a:rPr lang="en-US" sz="2400" smtClean="0"/>
              <a:t>Out of service in the tunnel during operation and took out both CMs in 2012 and repaired in the SNS test facility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32120" y="38698"/>
            <a:ext cx="3276600" cy="3048000"/>
            <a:chOff x="0" y="16848"/>
            <a:chExt cx="4422371" cy="3923508"/>
          </a:xfrm>
        </p:grpSpPr>
        <p:pic>
          <p:nvPicPr>
            <p:cNvPr id="5" name="Picture 4" descr="C:\Users\6sk\Documents\2012\photos\10_26_2012\크기변환_VTA shield 1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73" t="25433" r="15388"/>
            <a:stretch/>
          </p:blipFill>
          <p:spPr bwMode="auto">
            <a:xfrm>
              <a:off x="0" y="16848"/>
              <a:ext cx="4422371" cy="392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48641" y="440698"/>
              <a:ext cx="2294313" cy="21945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300"/>
                </a:spcBef>
                <a:spcAft>
                  <a:spcPts val="600"/>
                </a:spcAft>
              </a:pPr>
              <a:r>
                <a:rPr lang="en-GB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" name="Picture 2" descr="\\nscd\Groups\RAD\SCL_Systems\CM-6 Repair 08_2012\Pictures\2012-09-19 Coupler and Ion Pump changeout\Coupler and Ion Pump changeout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6" y="3086696"/>
            <a:ext cx="2454499" cy="36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6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96560" y="1367185"/>
            <a:ext cx="8642640" cy="447193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FPC; reasonably stable/robust. had two mild leaks at about 10</a:t>
            </a:r>
            <a:r>
              <a:rPr lang="en-US" altLang="en-US" baseline="30000" dirty="0" smtClean="0"/>
              <a:t>-6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torr</a:t>
            </a:r>
            <a:r>
              <a:rPr lang="en-US" altLang="en-US" dirty="0" smtClean="0"/>
              <a:t> l/s from errant beam/discharge events (very slowly developed~ Over year). Not catastrophic failure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second </a:t>
            </a:r>
            <a:r>
              <a:rPr lang="en-US" dirty="0"/>
              <a:t>t</a:t>
            </a:r>
            <a:r>
              <a:rPr lang="en-US" dirty="0" smtClean="0"/>
              <a:t>arget </a:t>
            </a:r>
            <a:r>
              <a:rPr lang="en-US" dirty="0"/>
              <a:t>s</a:t>
            </a:r>
            <a:r>
              <a:rPr lang="en-US" dirty="0" smtClean="0"/>
              <a:t>tation one modification was identified</a:t>
            </a:r>
          </a:p>
          <a:p>
            <a:pPr lvl="1"/>
            <a:r>
              <a:rPr lang="en-US" dirty="0" smtClean="0"/>
              <a:t>Thicker inner conductor wall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0369"/>
          </a:xfrm>
        </p:spPr>
        <p:txBody>
          <a:bodyPr/>
          <a:lstStyle/>
          <a:p>
            <a:r>
              <a:rPr lang="en-US" dirty="0" smtClean="0"/>
              <a:t>Coupler design was successful and will be used for the STS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867149"/>
            <a:ext cx="4876800" cy="447193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 Narrow" panose="020B0606020202030204" pitchFamily="34" charset="0"/>
              </a:rPr>
              <a:t>Existing cavities: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No upgrade for FPC &amp; HPRF system (550 kW, 8% duty).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STS cavities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RF performance of the original FPC satisfies the STS requirement (700kW, 8% duty): </a:t>
            </a:r>
          </a:p>
          <a:p>
            <a:pPr lvl="2"/>
            <a:r>
              <a:rPr lang="en-US" smtClean="0">
                <a:latin typeface="Arial Narrow" panose="020B0606020202030204" pitchFamily="34" charset="0"/>
              </a:rPr>
              <a:t>Original coupler were tested up to 2-MW in the full travelling wave condition and up to 550 kW in real cavity operation at  various standing wave ratios. </a:t>
            </a:r>
          </a:p>
          <a:p>
            <a:pPr lvl="2"/>
            <a:r>
              <a:rPr lang="en-US" smtClean="0">
                <a:latin typeface="Arial Narrow" panose="020B0606020202030204" pitchFamily="34" charset="0"/>
              </a:rPr>
              <a:t>However, antenna tip temperature will go higher, thus thermal radiation to the end group.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Thicker inner conductor (from 3.5 mm to 7 mm) will be used for the STS. Prototyping is completed.</a:t>
            </a:r>
          </a:p>
          <a:p>
            <a:pPr lvl="1"/>
            <a:endParaRPr lang="en-US" sz="1600" dirty="0">
              <a:latin typeface="Arial Narrow" panose="020B0606020202030204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890056" y="1441798"/>
            <a:ext cx="4227477" cy="4264314"/>
            <a:chOff x="2017713" y="1114425"/>
            <a:chExt cx="5108575" cy="515309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713" y="1114425"/>
              <a:ext cx="5108575" cy="463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00400" y="5579378"/>
              <a:ext cx="1188530" cy="6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Original design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500 kW</a:t>
              </a:r>
              <a:endParaRPr lang="en-US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41330" y="5576126"/>
              <a:ext cx="1188530" cy="6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Original design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700 kW</a:t>
              </a:r>
              <a:endParaRPr lang="en-US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5589812"/>
              <a:ext cx="1188530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STS design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700 kW</a:t>
              </a:r>
              <a:endParaRPr lang="en-US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524000"/>
              <a:ext cx="28994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1600" y="1828800"/>
              <a:ext cx="28994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5616" y="1432312"/>
              <a:ext cx="1438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: full standing wave</a:t>
              </a:r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09322" y="1738600"/>
              <a:ext cx="1470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: full travelling wave</a:t>
              </a:r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8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28678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STS power requirement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9148" y="838200"/>
            <a:ext cx="6858000" cy="5801633"/>
            <a:chOff x="259578" y="21034230"/>
            <a:chExt cx="6858000" cy="58016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78" y="21034230"/>
              <a:ext cx="6858000" cy="580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274025" y="22681789"/>
              <a:ext cx="3782799" cy="0"/>
            </a:xfrm>
            <a:prstGeom prst="line">
              <a:avLst/>
            </a:prstGeom>
            <a:ln>
              <a:solidFill>
                <a:srgbClr val="F79646">
                  <a:alpha val="60000"/>
                </a:srgb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37421" y="22342752"/>
              <a:ext cx="2246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Existing klystron power limit</a:t>
              </a:r>
              <a:endPara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36503" y="21340683"/>
              <a:ext cx="2343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STS klystron power limit 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(8-pack klystrons per HVCM)</a:t>
              </a:r>
              <a:endPara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734884" y="21599302"/>
              <a:ext cx="318249" cy="218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408449" y="22700344"/>
              <a:ext cx="13682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STS klystron power limit </a:t>
              </a:r>
            </a:p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(9-pack klystrons per HVCM)</a:t>
              </a:r>
              <a:endPara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344585" y="22243182"/>
              <a:ext cx="321940" cy="5633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0750" y="24657735"/>
              <a:ext cx="16257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For STS cavities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Blue </a:t>
              </a:r>
              <a:r>
                <a:rPr lang="en-US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Qex</a:t>
              </a:r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ref =8x10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5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Red </a:t>
              </a:r>
              <a:r>
                <a:rPr lang="en-US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Qext</a:t>
              </a:r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ref -20 %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Green </a:t>
              </a:r>
              <a:r>
                <a:rPr lang="en-US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Qex</a:t>
              </a:r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ref +20 %</a:t>
              </a:r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94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39939"/>
              </p:ext>
            </p:extLst>
          </p:nvPr>
        </p:nvGraphicFramePr>
        <p:xfrm>
          <a:off x="381000" y="838200"/>
          <a:ext cx="8305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Configuration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Couplers per cavity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Frequency (MHz)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Power (kW)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Pulse Width (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Duty Factor (%)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Average Power (kW)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RFQ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Coaxial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650/2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19.5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DTL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Waveguide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402.5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CCL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Waveguide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3700/2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Coaxial with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transition to</a:t>
                      </a:r>
                      <a:r>
                        <a:rPr lang="en-US" sz="1400" baseline="0" dirty="0" smtClean="0"/>
                        <a:t> waveguide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90500" y="138752"/>
            <a:ext cx="89535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>
                <a:latin typeface="Arial Black" charset="0"/>
              </a:rPr>
              <a:t>The SNS </a:t>
            </a:r>
            <a:r>
              <a:rPr lang="en-US" sz="2000" dirty="0" err="1" smtClean="0">
                <a:latin typeface="Arial Black" charset="0"/>
              </a:rPr>
              <a:t>Linac</a:t>
            </a:r>
            <a:r>
              <a:rPr lang="en-US" sz="2000" dirty="0" smtClean="0">
                <a:latin typeface="Arial Black" charset="0"/>
              </a:rPr>
              <a:t> cavities are powered by four unique types of fundamental power couplers</a:t>
            </a:r>
            <a:endParaRPr lang="en-US" sz="2000" dirty="0">
              <a:latin typeface="Arial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8229600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Notes: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1600" dirty="0" smtClean="0"/>
              <a:t>All couplers feature a single Alumina ceramic window.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1600" dirty="0" smtClean="0"/>
              <a:t>SCL couplers also feature a gas barrier at the waveguide flange.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1600" dirty="0" smtClean="0"/>
              <a:t>Power numbers are typical maximum operating parameters at this time and do not indicate maximum capabilities of the couplers.</a:t>
            </a:r>
          </a:p>
        </p:txBody>
      </p:sp>
    </p:spTree>
    <p:extLst>
      <p:ext uri="{BB962C8B-B14F-4D97-AF65-F5344CB8AC3E}">
        <p14:creationId xmlns:p14="http://schemas.microsoft.com/office/powerpoint/2010/main" val="157618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0500" y="138752"/>
            <a:ext cx="89535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>
                <a:latin typeface="Arial Black" charset="0"/>
              </a:rPr>
              <a:t>The RFQ is powered by two coaxial couplers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6873" y="2340313"/>
            <a:ext cx="8961115" cy="4212887"/>
            <a:chOff x="86873" y="1965960"/>
            <a:chExt cx="8961115" cy="4212887"/>
          </a:xfrm>
        </p:grpSpPr>
        <p:pic>
          <p:nvPicPr>
            <p:cNvPr id="11" name="Picture 10" descr="IMG_110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68" y="1965960"/>
              <a:ext cx="4389120" cy="3291840"/>
            </a:xfrm>
            <a:prstGeom prst="rect">
              <a:avLst/>
            </a:prstGeom>
          </p:spPr>
        </p:pic>
        <p:pic>
          <p:nvPicPr>
            <p:cNvPr id="12" name="Picture 11" descr="IMG_1106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3" y="1965965"/>
              <a:ext cx="4389110" cy="32918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1197" y="5334000"/>
              <a:ext cx="3429000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Coupler pair mounted on the new spare RFQ presently under test.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81708" y="5334000"/>
              <a:ext cx="3429000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Coupler pair mounted on a bridge waveguide for testing, conditioning, and storage.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533400"/>
            <a:ext cx="80772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402.5 MHz, 325 kW peak, 19.5 kW average per coupler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Based on the SCL coupler design; window assembly by Toshiba.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Loop coupling with water-cooled loop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Water cooling at outer diameter surface of ceramic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Power split at waveguide magic tee above RFQ structure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Operating RFQ featured eight couplers originally (of a different design)</a:t>
            </a:r>
          </a:p>
        </p:txBody>
      </p:sp>
    </p:spTree>
    <p:extLst>
      <p:ext uri="{BB962C8B-B14F-4D97-AF65-F5344CB8AC3E}">
        <p14:creationId xmlns:p14="http://schemas.microsoft.com/office/powerpoint/2010/main" val="103691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90500" y="138752"/>
            <a:ext cx="89535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>
                <a:latin typeface="Arial Black" charset="0"/>
              </a:rPr>
              <a:t>The DTL and CCL are powered by coupling irises, evacuated waveguides, and waveguide windows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2100513"/>
            <a:ext cx="8991600" cy="4757487"/>
            <a:chOff x="76200" y="1752600"/>
            <a:chExt cx="8991600" cy="4757487"/>
          </a:xfrm>
        </p:grpSpPr>
        <p:pic>
          <p:nvPicPr>
            <p:cNvPr id="4" name="Picture 3" descr="IMG_110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752600"/>
              <a:ext cx="4389120" cy="3291840"/>
            </a:xfrm>
            <a:prstGeom prst="rect">
              <a:avLst/>
            </a:prstGeom>
          </p:spPr>
        </p:pic>
        <p:pic>
          <p:nvPicPr>
            <p:cNvPr id="5" name="Picture 4" descr="IMG_110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680" y="1752600"/>
              <a:ext cx="4389120" cy="32918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035" y="5084056"/>
              <a:ext cx="342900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/>
                <a:t>DTL windows mounted on bridge waveguide for testing, conditioning, and storage. Window to left is prototype of new design (Mega). Window on right is standard Thales window used in the </a:t>
              </a:r>
              <a:r>
                <a:rPr lang="en-US" sz="1600" dirty="0" err="1" smtClean="0"/>
                <a:t>Linac</a:t>
              </a:r>
              <a:r>
                <a:rPr lang="en-US" sz="1600" dirty="0" smtClean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03054" y="5084056"/>
              <a:ext cx="3429000" cy="98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/>
                <a:t>CCL windows mounted on bridge waveguide for testing, conditioning, and storage. Both are standard Thales windows used in the </a:t>
              </a:r>
              <a:r>
                <a:rPr lang="en-US" sz="1600" dirty="0" err="1" smtClean="0"/>
                <a:t>Linac</a:t>
              </a:r>
              <a:r>
                <a:rPr lang="en-US" sz="1600" dirty="0" smtClean="0"/>
                <a:t>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831553"/>
            <a:ext cx="80772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DTL:  402.5 MHz, 2000 kW peak, 133 kW average per coupler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CCL:  805 MHz</a:t>
            </a:r>
            <a:r>
              <a:rPr lang="en-US" dirty="0"/>
              <a:t>, </a:t>
            </a:r>
            <a:r>
              <a:rPr lang="en-US" dirty="0" smtClean="0"/>
              <a:t>1850 kW </a:t>
            </a:r>
            <a:r>
              <a:rPr lang="en-US" dirty="0"/>
              <a:t>peak, </a:t>
            </a:r>
            <a:r>
              <a:rPr lang="en-US" dirty="0" smtClean="0"/>
              <a:t>122 kW </a:t>
            </a:r>
            <a:r>
              <a:rPr lang="en-US" dirty="0"/>
              <a:t>average per </a:t>
            </a:r>
            <a:r>
              <a:rPr lang="en-US" dirty="0" smtClean="0"/>
              <a:t>coupler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Water cooling at outer diameter surface of ceramic</a:t>
            </a:r>
          </a:p>
        </p:txBody>
      </p:sp>
    </p:spTree>
    <p:extLst>
      <p:ext uri="{BB962C8B-B14F-4D97-AF65-F5344CB8AC3E}">
        <p14:creationId xmlns:p14="http://schemas.microsoft.com/office/powerpoint/2010/main" val="128822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154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smtClean="0"/>
              <a:t>Recent RFQ History at SNS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760" y="762000"/>
            <a:ext cx="8718840" cy="55626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tabLst>
                <a:tab pos="1485900" algn="l"/>
              </a:tabLst>
            </a:pPr>
            <a:endParaRPr lang="en-US" sz="1800" b="1" smtClean="0">
              <a:ea typeface="Verdana" panose="020B0604030504040204" pitchFamily="34" charset="0"/>
              <a:cs typeface="Courier New" panose="02070309020205020404" pitchFamily="49" charset="0"/>
            </a:endParaRPr>
          </a:p>
          <a:p>
            <a:pPr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Oct 2012:	Vacuum degradation during power outage. Impact uncertain.</a:t>
            </a:r>
          </a:p>
          <a:p>
            <a:pPr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Jun 2013:	RFQ retuned; transmission increased ~15%.</a:t>
            </a:r>
          </a:p>
          <a:p>
            <a:pPr marL="0" indent="0">
              <a:buFont typeface="Arial" charset="0"/>
              <a:buNone/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	Replaced B coupler due to flow restriction in the loop cooling circuit.</a:t>
            </a:r>
          </a:p>
          <a:p>
            <a:pPr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Oct 2013:	Replaced B coupler due to heating.</a:t>
            </a:r>
          </a:p>
          <a:p>
            <a:pPr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Jan 2014:	Replaced A coupler due to heating.</a:t>
            </a:r>
          </a:p>
          <a:p>
            <a:pPr marL="1485900" indent="0">
              <a:buFont typeface="Arial" charset="0"/>
              <a:buNone/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The RFQ performance was adequate for sustained 1.3-1.4 MW beam power on target through Jun 2014.</a:t>
            </a:r>
          </a:p>
          <a:p>
            <a:pPr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Jul 2014:	RFQ accidently vented and exposed to water vapor.</a:t>
            </a:r>
          </a:p>
          <a:p>
            <a:pPr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Aug 2014:	RFQ accidently vented and exposed to water vapor </a:t>
            </a:r>
            <a:r>
              <a:rPr lang="en-US" sz="1800" i="1" smtClean="0">
                <a:ea typeface="Verdana" panose="020B0604030504040204" pitchFamily="34" charset="0"/>
                <a:cs typeface="Courier New" panose="02070309020205020404" pitchFamily="49" charset="0"/>
              </a:rPr>
              <a:t>again</a:t>
            </a: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Font typeface="Arial" charset="0"/>
              <a:buNone/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	</a:t>
            </a: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RFQ performance degraded as result of these events.</a:t>
            </a:r>
          </a:p>
          <a:p>
            <a:pPr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Oct 2014:	Removed and inspected B coupler.</a:t>
            </a:r>
          </a:p>
          <a:p>
            <a:pPr marL="0" indent="0">
              <a:buFont typeface="Arial" charset="0"/>
              <a:buNone/>
              <a:tabLst>
                <a:tab pos="1485900" algn="l"/>
              </a:tabLst>
            </a:pP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</a:rPr>
              <a:t>	No damage observed </a:t>
            </a:r>
            <a:r>
              <a:rPr lang="en-US" sz="1800" smtClean="0">
                <a:ea typeface="Verdana" panose="020B060403050404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 reinstalled coupler.</a:t>
            </a:r>
            <a:endParaRPr lang="en-US" sz="1800" dirty="0" smtClean="0">
              <a:ea typeface="Verdana" panose="020B0604030504040204" pitchFamily="34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152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560090" cy="4154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smtClean="0"/>
              <a:t>Four DTL RF Vacuum Windows Replaced to Date</a:t>
            </a: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4896697"/>
            <a:ext cx="8382000" cy="1732703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smtClean="0"/>
              <a:t>DTL6 window replaced 1/21/10 because of suspected flange or O-ring vacuum leak</a:t>
            </a:r>
            <a:endParaRPr lang="en-US" sz="160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smtClean="0"/>
              <a:t>DTL4 window replaced 4/26/11 because of arcing</a:t>
            </a:r>
            <a:endParaRPr lang="en-US" sz="160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smtClean="0"/>
              <a:t>DTL4 window replaced 12/26/11 because of water leak to vacuum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smtClean="0"/>
              <a:t>DTL5 window replaced 4/15 because of ceramic break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smtClean="0"/>
              <a:t>DTL5 window to be replaced 7/15 because of vacuum leak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2950"/>
            <a:ext cx="5597901" cy="405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SNS SRF cavity assembly</a:t>
            </a:r>
            <a:endParaRPr lang="en-US" dirty="0"/>
          </a:p>
        </p:txBody>
      </p: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308448" y="967404"/>
            <a:ext cx="5025552" cy="2613996"/>
            <a:chOff x="1541" y="193"/>
            <a:chExt cx="4816" cy="2505"/>
          </a:xfrm>
        </p:grpSpPr>
        <p:pic>
          <p:nvPicPr>
            <p:cNvPr id="6" name="Picture 6" descr="SNS_HeV_ISO_Sec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0" b="4144"/>
            <a:stretch>
              <a:fillRect/>
            </a:stretch>
          </p:blipFill>
          <p:spPr bwMode="auto">
            <a:xfrm>
              <a:off x="1881" y="193"/>
              <a:ext cx="3770" cy="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800" y="2277"/>
              <a:ext cx="1557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Fundamental </a:t>
              </a:r>
              <a:r>
                <a:rPr lang="en-US" altLang="ko-KR" sz="1200" b="1" i="1" dirty="0" smtClean="0">
                  <a:solidFill>
                    <a:schemeClr val="tx2"/>
                  </a:solidFill>
                  <a:ea typeface="굴림" pitchFamily="50" charset="-127"/>
                </a:rPr>
                <a:t>power coupler</a:t>
              </a:r>
              <a:endParaRPr lang="en-US" altLang="ko-KR" sz="1200" b="1" i="1" dirty="0">
                <a:solidFill>
                  <a:schemeClr val="tx2"/>
                </a:solidFill>
                <a:ea typeface="굴림" pitchFamily="50" charset="-127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5178" y="1892"/>
              <a:ext cx="1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171" y="654"/>
              <a:ext cx="110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HOM </a:t>
              </a:r>
              <a:r>
                <a:rPr lang="en-US" altLang="ko-KR" sz="1200" b="1" i="1" dirty="0" smtClean="0">
                  <a:solidFill>
                    <a:schemeClr val="tx2"/>
                  </a:solidFill>
                  <a:ea typeface="굴림" pitchFamily="50" charset="-127"/>
                </a:rPr>
                <a:t>coupler</a:t>
              </a:r>
              <a:endParaRPr lang="en-US" altLang="ko-KR" sz="1200" b="1" i="1" dirty="0">
                <a:solidFill>
                  <a:schemeClr val="tx2"/>
                </a:solidFill>
                <a:ea typeface="굴림" pitchFamily="50" charset="-127"/>
              </a:endParaRPr>
            </a:p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HOMB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581" y="1908"/>
              <a:ext cx="86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HOM </a:t>
              </a:r>
              <a:r>
                <a:rPr lang="en-US" altLang="ko-KR" sz="1200" b="1" i="1" dirty="0" smtClean="0">
                  <a:solidFill>
                    <a:schemeClr val="tx2"/>
                  </a:solidFill>
                  <a:ea typeface="굴림" pitchFamily="50" charset="-127"/>
                </a:rPr>
                <a:t>coupler</a:t>
              </a:r>
              <a:endParaRPr lang="en-US" altLang="ko-KR" sz="1200" b="1" i="1" dirty="0">
                <a:solidFill>
                  <a:schemeClr val="tx2"/>
                </a:solidFill>
                <a:ea typeface="굴림" pitchFamily="50" charset="-127"/>
              </a:endParaRPr>
            </a:p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HOMA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5078" y="1069"/>
              <a:ext cx="126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541" y="729"/>
              <a:ext cx="1183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Field </a:t>
              </a:r>
              <a:endParaRPr lang="en-US" altLang="ko-KR" sz="1200" b="1" i="1" dirty="0" smtClean="0">
                <a:solidFill>
                  <a:schemeClr val="tx2"/>
                </a:solidFill>
                <a:ea typeface="굴림" pitchFamily="50" charset="-127"/>
              </a:endParaRPr>
            </a:p>
            <a:p>
              <a:r>
                <a:rPr lang="en-US" altLang="ko-KR" sz="1200" b="1" i="1" dirty="0" smtClean="0">
                  <a:solidFill>
                    <a:schemeClr val="tx2"/>
                  </a:solidFill>
                  <a:ea typeface="굴림" pitchFamily="50" charset="-127"/>
                </a:rPr>
                <a:t>probe</a:t>
              </a:r>
              <a:endParaRPr lang="en-US" altLang="ko-KR" sz="1200" b="1" i="1" dirty="0">
                <a:solidFill>
                  <a:schemeClr val="tx2"/>
                </a:solidFill>
                <a:ea typeface="굴림" pitchFamily="50" charset="-127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141" y="1674"/>
              <a:ext cx="209" cy="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153" y="1075"/>
              <a:ext cx="98" cy="2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5" name="Group 16"/>
          <p:cNvGrpSpPr>
            <a:grpSpLocks noChangeAspect="1"/>
          </p:cNvGrpSpPr>
          <p:nvPr/>
        </p:nvGrpSpPr>
        <p:grpSpPr bwMode="auto">
          <a:xfrm>
            <a:off x="803576" y="3724621"/>
            <a:ext cx="4073223" cy="2660604"/>
            <a:chOff x="961" y="2609"/>
            <a:chExt cx="2004" cy="1309"/>
          </a:xfrm>
        </p:grpSpPr>
        <p:pic>
          <p:nvPicPr>
            <p:cNvPr id="16" name="Picture 17" descr="SNS_He_Vs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" y="2708"/>
              <a:ext cx="180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961" y="3518"/>
              <a:ext cx="45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Tuner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236" y="3478"/>
              <a:ext cx="221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349" y="2609"/>
              <a:ext cx="60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200" b="1" i="1" dirty="0">
                  <a:solidFill>
                    <a:schemeClr val="tx2"/>
                  </a:solidFill>
                  <a:ea typeface="굴림" pitchFamily="50" charset="-127"/>
                </a:rPr>
                <a:t>Helium </a:t>
              </a:r>
              <a:r>
                <a:rPr lang="en-US" altLang="ko-KR" sz="1200" b="1" i="1" dirty="0" smtClean="0">
                  <a:solidFill>
                    <a:schemeClr val="tx2"/>
                  </a:solidFill>
                  <a:ea typeface="굴림" pitchFamily="50" charset="-127"/>
                </a:rPr>
                <a:t>vessel</a:t>
              </a:r>
              <a:endParaRPr lang="en-US" altLang="ko-KR" sz="1200" b="1" i="1" dirty="0">
                <a:solidFill>
                  <a:schemeClr val="tx2"/>
                </a:solidFill>
                <a:ea typeface="굴림" pitchFamily="50" charset="-127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778" y="2730"/>
              <a:ext cx="189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5231500" y="939941"/>
            <a:ext cx="3531500" cy="5156059"/>
            <a:chOff x="-288791" y="1234703"/>
            <a:chExt cx="3531500" cy="5156059"/>
          </a:xfrm>
        </p:grpSpPr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255589" y="2949204"/>
              <a:ext cx="11160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200" b="1" i="1" dirty="0" smtClean="0">
                  <a:ea typeface="굴림" pitchFamily="50" charset="-127"/>
                </a:rPr>
                <a:t>5K </a:t>
              </a:r>
            </a:p>
            <a:p>
              <a:r>
                <a:rPr lang="en-US" altLang="ko-KR" sz="1200" b="1" i="1" dirty="0" smtClean="0">
                  <a:ea typeface="굴림" pitchFamily="50" charset="-127"/>
                </a:rPr>
                <a:t>supercritical</a:t>
              </a:r>
            </a:p>
            <a:p>
              <a:r>
                <a:rPr lang="en-US" altLang="ko-KR" sz="1200" b="1" i="1" dirty="0" smtClean="0">
                  <a:ea typeface="굴림" pitchFamily="50" charset="-127"/>
                </a:rPr>
                <a:t>helium</a:t>
              </a:r>
              <a:endParaRPr lang="en-US" altLang="ko-KR" sz="1200" b="1" i="1" dirty="0">
                <a:ea typeface="굴림" pitchFamily="50" charset="-127"/>
              </a:endParaRPr>
            </a:p>
          </p:txBody>
        </p:sp>
        <p:pic>
          <p:nvPicPr>
            <p:cNvPr id="23" name="Picture 38" descr="082900b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5" r="38898" b="2346"/>
            <a:stretch/>
          </p:blipFill>
          <p:spPr bwMode="auto">
            <a:xfrm>
              <a:off x="931862" y="1234703"/>
              <a:ext cx="1863725" cy="5060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968374" y="2906341"/>
              <a:ext cx="25876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H="1">
              <a:off x="672401" y="3745248"/>
              <a:ext cx="323756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955801" y="3884386"/>
              <a:ext cx="508000" cy="428171"/>
              <a:chOff x="1977572" y="3884386"/>
              <a:chExt cx="508000" cy="428171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977572" y="3884386"/>
                <a:ext cx="384628" cy="90714"/>
              </a:xfrm>
              <a:custGeom>
                <a:avLst/>
                <a:gdLst>
                  <a:gd name="connsiteX0" fmla="*/ 0 w 384628"/>
                  <a:gd name="connsiteY0" fmla="*/ 0 h 181428"/>
                  <a:gd name="connsiteX1" fmla="*/ 384628 w 384628"/>
                  <a:gd name="connsiteY1" fmla="*/ 0 h 181428"/>
                  <a:gd name="connsiteX2" fmla="*/ 384628 w 384628"/>
                  <a:gd name="connsiteY2" fmla="*/ 181428 h 1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628" h="181428">
                    <a:moveTo>
                      <a:pt x="0" y="0"/>
                    </a:moveTo>
                    <a:lnTo>
                      <a:pt x="384628" y="0"/>
                    </a:lnTo>
                    <a:lnTo>
                      <a:pt x="384628" y="181428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256972" y="3975100"/>
                <a:ext cx="228600" cy="337457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flipH="1">
              <a:off x="1037772" y="3878943"/>
              <a:ext cx="508000" cy="428171"/>
              <a:chOff x="1977572" y="3884386"/>
              <a:chExt cx="508000" cy="428171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977572" y="3884386"/>
                <a:ext cx="384628" cy="90714"/>
              </a:xfrm>
              <a:custGeom>
                <a:avLst/>
                <a:gdLst>
                  <a:gd name="connsiteX0" fmla="*/ 0 w 384628"/>
                  <a:gd name="connsiteY0" fmla="*/ 0 h 181428"/>
                  <a:gd name="connsiteX1" fmla="*/ 384628 w 384628"/>
                  <a:gd name="connsiteY1" fmla="*/ 0 h 181428"/>
                  <a:gd name="connsiteX2" fmla="*/ 384628 w 384628"/>
                  <a:gd name="connsiteY2" fmla="*/ 181428 h 1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628" h="181428">
                    <a:moveTo>
                      <a:pt x="0" y="0"/>
                    </a:moveTo>
                    <a:lnTo>
                      <a:pt x="384628" y="0"/>
                    </a:lnTo>
                    <a:lnTo>
                      <a:pt x="384628" y="181428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256972" y="3975100"/>
                <a:ext cx="228600" cy="337457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71649" y="4177848"/>
              <a:ext cx="526106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i="1" dirty="0" smtClean="0"/>
                <a:t>CCG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16666" y="4163334"/>
              <a:ext cx="526106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i="1" dirty="0" smtClean="0"/>
                <a:t>CCG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266372" y="4038570"/>
              <a:ext cx="326571" cy="5479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1926773" y="4028168"/>
              <a:ext cx="293914" cy="558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16557" y="4574266"/>
              <a:ext cx="80021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i="1" dirty="0" smtClean="0"/>
                <a:t>Electron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b="1" i="1" dirty="0" smtClean="0"/>
                <a:t>probe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2855" y="4500172"/>
              <a:ext cx="121860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i="1" dirty="0" smtClean="0"/>
                <a:t>Arc detector</a:t>
              </a:r>
            </a:p>
            <a:p>
              <a:pPr>
                <a:lnSpc>
                  <a:spcPct val="90000"/>
                </a:lnSpc>
              </a:pPr>
              <a:r>
                <a:rPr lang="en-US" sz="1200" b="1" i="1" dirty="0" smtClean="0"/>
                <a:t>(vacuum side)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807037" y="5508606"/>
              <a:ext cx="385422" cy="7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-288791" y="5458734"/>
              <a:ext cx="108876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i="1" dirty="0" smtClean="0"/>
                <a:t>Arc detector</a:t>
              </a:r>
            </a:p>
            <a:p>
              <a:pPr>
                <a:lnSpc>
                  <a:spcPct val="90000"/>
                </a:lnSpc>
              </a:pPr>
              <a:r>
                <a:rPr lang="en-US" sz="1200" b="1" i="1" dirty="0" smtClean="0"/>
                <a:t>(air side)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1863725" y="5615764"/>
              <a:ext cx="600076" cy="6326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384782" y="6132230"/>
              <a:ext cx="857927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i="1" dirty="0" smtClean="0"/>
                <a:t>DC break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70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59247" y="513205"/>
            <a:ext cx="4070497" cy="3144395"/>
            <a:chOff x="4491234" y="457200"/>
            <a:chExt cx="4070497" cy="314439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57200"/>
              <a:ext cx="3756565" cy="294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4014854" y="1695580"/>
              <a:ext cx="1266692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err="1" smtClean="0"/>
                <a:t>E</a:t>
              </a:r>
              <a:r>
                <a:rPr lang="en-US" sz="1600" baseline="-25000" dirty="0" err="1" smtClean="0"/>
                <a:t>acc</a:t>
              </a:r>
              <a:r>
                <a:rPr lang="en-US" sz="1600" dirty="0" smtClean="0"/>
                <a:t> (MV/m)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01948" y="3287663"/>
              <a:ext cx="1049069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/>
                <a:t>Time (</a:t>
              </a:r>
              <a:r>
                <a:rPr lang="en-US" sz="1600" dirty="0" smtClean="0">
                  <a:sym typeface="Symbol"/>
                </a:rPr>
                <a:t>s)</a:t>
              </a:r>
              <a:endParaRPr lang="en-US" sz="1600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7622339" y="1695580"/>
              <a:ext cx="1564852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/>
                <a:t>RF power (kW)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1600" y="715893"/>
              <a:ext cx="88998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/>
                <a:t>RF only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SNS SRF cavity RF operation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8798" y="1066800"/>
            <a:ext cx="4128402" cy="25908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 Narrow" panose="020B0606020202030204" pitchFamily="34" charset="0"/>
              </a:rPr>
              <a:t>23 </a:t>
            </a:r>
            <a:r>
              <a:rPr lang="en-US" sz="2400" dirty="0" err="1" smtClean="0">
                <a:latin typeface="Arial Narrow" panose="020B0606020202030204" pitchFamily="34" charset="0"/>
              </a:rPr>
              <a:t>cryomodules</a:t>
            </a:r>
            <a:r>
              <a:rPr lang="en-US" sz="2400" dirty="0" smtClean="0">
                <a:latin typeface="Arial Narrow" panose="020B0606020202030204" pitchFamily="34" charset="0"/>
              </a:rPr>
              <a:t> in operation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60 Hz: 5.2 M pulses/day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Filling: 250 us, feed forward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</a:rPr>
              <a:t>Forward power: ~3 times higher than power during the flattop without beam loading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Flattop: 1 </a:t>
            </a:r>
            <a:r>
              <a:rPr lang="en-US" sz="2400" dirty="0" err="1" smtClean="0">
                <a:latin typeface="Arial Narrow" panose="020B0606020202030204" pitchFamily="34" charset="0"/>
              </a:rPr>
              <a:t>ms</a:t>
            </a:r>
            <a:r>
              <a:rPr lang="en-US" sz="2400" dirty="0" smtClean="0">
                <a:latin typeface="Arial Narrow" panose="020B0606020202030204" pitchFamily="34" charset="0"/>
              </a:rPr>
              <a:t>, feedback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4839" y="3621704"/>
            <a:ext cx="8505453" cy="3160096"/>
            <a:chOff x="51712" y="3565699"/>
            <a:chExt cx="8505453" cy="3160096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51712" y="3962400"/>
              <a:ext cx="406308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2000" dirty="0" smtClean="0">
                  <a:latin typeface="Arial Narrow" panose="020B0606020202030204" pitchFamily="34" charset="0"/>
                </a:rPr>
                <a:t>With beam: Uses adaptive feed forward</a:t>
              </a:r>
            </a:p>
            <a:p>
              <a:pPr lvl="1"/>
              <a:r>
                <a:rPr lang="en-US" sz="2000" dirty="0" smtClean="0">
                  <a:latin typeface="Arial Narrow" panose="020B0606020202030204" pitchFamily="34" charset="0"/>
                </a:rPr>
                <a:t>Forward power at full beam loading (26mA): 2.5-3.5 times higher than power for RF only 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486668" y="3565699"/>
              <a:ext cx="4070497" cy="3160096"/>
              <a:chOff x="4486668" y="3565699"/>
              <a:chExt cx="4070497" cy="3160096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346" y="3565699"/>
                <a:ext cx="3752419" cy="2944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 rot="16200000">
                <a:off x="4010288" y="4819780"/>
                <a:ext cx="1266692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err="1" smtClean="0"/>
                  <a:t>E</a:t>
                </a:r>
                <a:r>
                  <a:rPr lang="en-US" sz="1600" baseline="-25000" dirty="0" err="1" smtClean="0"/>
                  <a:t>acc</a:t>
                </a:r>
                <a:r>
                  <a:rPr lang="en-US" sz="1600" dirty="0" smtClean="0"/>
                  <a:t> (MV/m)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97382" y="6411863"/>
                <a:ext cx="1049069" cy="3139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smtClean="0"/>
                  <a:t>Time (</a:t>
                </a:r>
                <a:r>
                  <a:rPr lang="en-US" sz="1600" dirty="0" smtClean="0">
                    <a:sym typeface="Symbol"/>
                  </a:rPr>
                  <a:t>s)</a:t>
                </a:r>
                <a:endParaRPr lang="en-US" sz="16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7617773" y="4819780"/>
                <a:ext cx="1564852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smtClean="0"/>
                  <a:t>RF power (kW)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77034" y="3840093"/>
                <a:ext cx="2201244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dirty="0" smtClean="0"/>
                  <a:t>With full beam loading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Electron probe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8747" y="685800"/>
            <a:ext cx="8642640" cy="4572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anose="020B0606020202030204" pitchFamily="34" charset="0"/>
              </a:rPr>
              <a:t>Good diagnostics for electron activities around FPC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4406113" y="4953000"/>
            <a:ext cx="4356887" cy="1828800"/>
            <a:chOff x="0" y="806"/>
            <a:chExt cx="3190" cy="1339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0" y="806"/>
              <a:ext cx="3190" cy="1339"/>
              <a:chOff x="793" y="2681"/>
              <a:chExt cx="3917" cy="1644"/>
            </a:xfrm>
          </p:grpSpPr>
          <p:pic>
            <p:nvPicPr>
              <p:cNvPr id="7" name="Picture 4" descr="EP_23c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" t="11472" r="32845" b="56422"/>
              <a:stretch/>
            </p:blipFill>
            <p:spPr bwMode="auto">
              <a:xfrm>
                <a:off x="793" y="2681"/>
                <a:ext cx="3917" cy="1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reeform 7"/>
              <p:cNvSpPr>
                <a:spLocks noChangeAspect="1"/>
              </p:cNvSpPr>
              <p:nvPr/>
            </p:nvSpPr>
            <p:spPr bwMode="auto">
              <a:xfrm>
                <a:off x="1913" y="3175"/>
                <a:ext cx="1152" cy="720"/>
              </a:xfrm>
              <a:custGeom>
                <a:avLst/>
                <a:gdLst>
                  <a:gd name="T0" fmla="*/ 0 w 1152"/>
                  <a:gd name="T1" fmla="*/ 672 h 720"/>
                  <a:gd name="T2" fmla="*/ 137 w 1152"/>
                  <a:gd name="T3" fmla="*/ 713 h 720"/>
                  <a:gd name="T4" fmla="*/ 610 w 1152"/>
                  <a:gd name="T5" fmla="*/ 720 h 720"/>
                  <a:gd name="T6" fmla="*/ 926 w 1152"/>
                  <a:gd name="T7" fmla="*/ 720 h 720"/>
                  <a:gd name="T8" fmla="*/ 1001 w 1152"/>
                  <a:gd name="T9" fmla="*/ 720 h 720"/>
                  <a:gd name="T10" fmla="*/ 1042 w 1152"/>
                  <a:gd name="T11" fmla="*/ 672 h 720"/>
                  <a:gd name="T12" fmla="*/ 1063 w 1152"/>
                  <a:gd name="T13" fmla="*/ 548 h 720"/>
                  <a:gd name="T14" fmla="*/ 1118 w 1152"/>
                  <a:gd name="T15" fmla="*/ 185 h 720"/>
                  <a:gd name="T16" fmla="*/ 1132 w 1152"/>
                  <a:gd name="T17" fmla="*/ 82 h 720"/>
                  <a:gd name="T18" fmla="*/ 1152 w 1152"/>
                  <a:gd name="T1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2" h="720">
                    <a:moveTo>
                      <a:pt x="0" y="672"/>
                    </a:moveTo>
                    <a:lnTo>
                      <a:pt x="137" y="713"/>
                    </a:lnTo>
                    <a:lnTo>
                      <a:pt x="610" y="720"/>
                    </a:lnTo>
                    <a:lnTo>
                      <a:pt x="926" y="720"/>
                    </a:lnTo>
                    <a:lnTo>
                      <a:pt x="1001" y="720"/>
                    </a:lnTo>
                    <a:lnTo>
                      <a:pt x="1042" y="672"/>
                    </a:lnTo>
                    <a:lnTo>
                      <a:pt x="1063" y="548"/>
                    </a:lnTo>
                    <a:lnTo>
                      <a:pt x="1118" y="185"/>
                    </a:lnTo>
                    <a:lnTo>
                      <a:pt x="1132" y="82"/>
                    </a:lnTo>
                    <a:lnTo>
                      <a:pt x="1152" y="0"/>
                    </a:lnTo>
                  </a:path>
                </a:pathLst>
              </a:custGeom>
              <a:noFill/>
              <a:ln w="9525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59" y="3038"/>
                <a:ext cx="260" cy="7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878" y="1866"/>
              <a:ext cx="2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us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8747" y="4962534"/>
            <a:ext cx="3617453" cy="165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Strong MP appears at 350-400 kW at FPC (with beam loading), only depends on RF power and SWR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11" name="Picture 2" descr="C:\Users\6sk\Desktop\DT_2008\snapshots\8_21_08_EP_ND_BLM\EP1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8818" r="32606" b="57808"/>
          <a:stretch/>
        </p:blipFill>
        <p:spPr bwMode="auto">
          <a:xfrm>
            <a:off x="4406111" y="3080658"/>
            <a:ext cx="43468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68747" y="3301632"/>
            <a:ext cx="36174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Multipacting during fill time and decay only. Some cavities show same radiation pattern.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10613" y="4528458"/>
            <a:ext cx="342815" cy="2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us</a:t>
            </a:r>
          </a:p>
        </p:txBody>
      </p:sp>
      <p:pic>
        <p:nvPicPr>
          <p:cNvPr id="14" name="Picture 6" descr="eprobe_19b_5p8MVpm_condition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1580" r="33195" b="56873"/>
          <a:stretch/>
        </p:blipFill>
        <p:spPr bwMode="auto">
          <a:xfrm>
            <a:off x="4406113" y="1219200"/>
            <a:ext cx="4343400" cy="18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68747" y="1592732"/>
            <a:ext cx="4137366" cy="5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Multipacting during conditioning.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305800" y="2645229"/>
            <a:ext cx="342815" cy="2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8476637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DCCB12-0940-4923-97F5-47BC8975F92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(Standard Screen)</Template>
  <TotalTime>21</TotalTime>
  <Words>960</Words>
  <Application>Microsoft Office PowerPoint</Application>
  <PresentationFormat>On-screen Show (4:3)</PresentationFormat>
  <Paragraphs>175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굴림</vt:lpstr>
      <vt:lpstr>Arial</vt:lpstr>
      <vt:lpstr>Arial Black</vt:lpstr>
      <vt:lpstr>Arial Narrow</vt:lpstr>
      <vt:lpstr>Courier New</vt:lpstr>
      <vt:lpstr>Symbol</vt:lpstr>
      <vt:lpstr>Times New Roman</vt:lpstr>
      <vt:lpstr>Verdana</vt:lpstr>
      <vt:lpstr>Wingdings</vt:lpstr>
      <vt:lpstr>Default Theme</vt:lpstr>
      <vt:lpstr>SNS Fundamental Power Coupler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Coupler design was successful and will be used for the STS project 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Fundamental Power Coupler History</dc:title>
  <dc:creator>John Mammosser</dc:creator>
  <cp:lastModifiedBy>John Mammosser</cp:lastModifiedBy>
  <cp:revision>5</cp:revision>
  <dcterms:created xsi:type="dcterms:W3CDTF">2015-11-30T15:36:18Z</dcterms:created>
  <dcterms:modified xsi:type="dcterms:W3CDTF">2015-12-01T13:53:49Z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