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7" r:id="rId4"/>
    <p:sldId id="297" r:id="rId5"/>
    <p:sldId id="313" r:id="rId6"/>
    <p:sldId id="316" r:id="rId7"/>
    <p:sldId id="299" r:id="rId8"/>
    <p:sldId id="306" r:id="rId9"/>
    <p:sldId id="305" r:id="rId10"/>
    <p:sldId id="304" r:id="rId11"/>
    <p:sldId id="303" r:id="rId12"/>
    <p:sldId id="302" r:id="rId13"/>
    <p:sldId id="319" r:id="rId14"/>
    <p:sldId id="312" r:id="rId15"/>
    <p:sldId id="314" r:id="rId16"/>
    <p:sldId id="307" r:id="rId17"/>
    <p:sldId id="308" r:id="rId18"/>
    <p:sldId id="309" r:id="rId19"/>
    <p:sldId id="321" r:id="rId20"/>
    <p:sldId id="322" r:id="rId21"/>
    <p:sldId id="317" r:id="rId22"/>
    <p:sldId id="320" r:id="rId23"/>
    <p:sldId id="31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48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E4E07-25B9-E140-90D3-38B3EF9BFC45}" type="datetimeFigureOut">
              <a:rPr lang="en-US" smtClean="0"/>
              <a:t>12/4/15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BD512-9E8B-7547-99C7-E0E31BA69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68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10B60C93-3CCD-5F49-9D71-569CB564BF3E}" type="datetimeFigureOut">
              <a:rPr lang="en-US" smtClean="0"/>
              <a:t>12/4/15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A7A0740D-3BFA-5649-BE15-A6FD147A7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96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0740D-3BFA-5649-BE15-A6FD147A78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8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21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3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3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0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4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0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5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1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4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7DED9-0923-AB48-A702-7C40A7E09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jpeg"/><Relationship Id="rId8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356" y="1735577"/>
            <a:ext cx="4288607" cy="1327242"/>
          </a:xfrm>
        </p:spPr>
        <p:txBody>
          <a:bodyPr/>
          <a:lstStyle/>
          <a:p>
            <a:r>
              <a:rPr lang="en-US" dirty="0" smtClean="0"/>
              <a:t>WG-3 Summary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74" y="3426550"/>
            <a:ext cx="3741058" cy="1752600"/>
          </a:xfrm>
        </p:spPr>
        <p:txBody>
          <a:bodyPr/>
          <a:lstStyle/>
          <a:p>
            <a:r>
              <a:rPr lang="en-US" dirty="0" smtClean="0"/>
              <a:t>S. Berry, E. Harms,  H. </a:t>
            </a:r>
            <a:r>
              <a:rPr lang="en-US" dirty="0" err="1" smtClean="0"/>
              <a:t>Nakai</a:t>
            </a:r>
            <a:r>
              <a:rPr lang="en-US" dirty="0" smtClean="0"/>
              <a:t>, J. Preble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62260" y="6611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29" y="800222"/>
            <a:ext cx="3397232" cy="52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7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" y="300038"/>
            <a:ext cx="34099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15" y="323851"/>
            <a:ext cx="5197659" cy="331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3" y="3528170"/>
            <a:ext cx="4285297" cy="296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40" y="3740530"/>
            <a:ext cx="3854634" cy="268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4" y="310515"/>
            <a:ext cx="39195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36" y="443865"/>
            <a:ext cx="3958822" cy="28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7" y="3383280"/>
            <a:ext cx="4294784" cy="29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97" y="4206240"/>
            <a:ext cx="411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3" y="139065"/>
            <a:ext cx="4174807" cy="325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42" y="334575"/>
            <a:ext cx="4449235" cy="286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3" y="3439143"/>
            <a:ext cx="4277569" cy="31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44" y="3688080"/>
            <a:ext cx="4124259" cy="272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56" y="112376"/>
            <a:ext cx="4208391" cy="25115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56" y="4068760"/>
            <a:ext cx="4382804" cy="26767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078" y="3530566"/>
            <a:ext cx="4131270" cy="29158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66" t="10733" r="16185"/>
          <a:stretch/>
        </p:blipFill>
        <p:spPr>
          <a:xfrm>
            <a:off x="4448715" y="127475"/>
            <a:ext cx="4494634" cy="3285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95" t="21604" r="17230" b="-1"/>
          <a:stretch/>
        </p:blipFill>
        <p:spPr>
          <a:xfrm>
            <a:off x="26503" y="1106550"/>
            <a:ext cx="4603257" cy="321664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81874" y="781876"/>
            <a:ext cx="3551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Nick </a:t>
            </a:r>
            <a:r>
              <a:rPr lang="fr-FR" sz="1200" dirty="0" smtClean="0"/>
              <a:t>Walker / DESY</a:t>
            </a:r>
            <a:endParaRPr lang="fr-FR" sz="1200" dirty="0"/>
          </a:p>
          <a:p>
            <a:r>
              <a:rPr lang="fr-FR" sz="1200" dirty="0"/>
              <a:t>TTC 2015 - SLAC - 01/12/15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7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8" y="88019"/>
            <a:ext cx="4184394" cy="231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30" y="102213"/>
            <a:ext cx="4742337" cy="328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6" y="2333364"/>
            <a:ext cx="3981703" cy="42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73" y="3383280"/>
            <a:ext cx="4480494" cy="316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" y="109367"/>
            <a:ext cx="4204740" cy="325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0" y="102031"/>
            <a:ext cx="4833347" cy="298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" y="3443373"/>
            <a:ext cx="4446122" cy="291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0" y="3239078"/>
            <a:ext cx="4446052" cy="31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4419600" cy="34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252414"/>
            <a:ext cx="4044814" cy="348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" y="3574250"/>
            <a:ext cx="4429838" cy="297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3733800"/>
            <a:ext cx="3815714" cy="281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" y="169545"/>
            <a:ext cx="4800356" cy="35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0" y="1829277"/>
            <a:ext cx="4394389" cy="42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" y="121920"/>
            <a:ext cx="4635161" cy="293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2525"/>
            <a:ext cx="4096552" cy="269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46" y="3588287"/>
            <a:ext cx="4206240" cy="261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06" y="3226750"/>
            <a:ext cx="4256480" cy="31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622" y="3408831"/>
            <a:ext cx="4031779" cy="317455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05" y="138910"/>
            <a:ext cx="4222692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120" y="109540"/>
            <a:ext cx="4258281" cy="331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05" y="3440007"/>
            <a:ext cx="4608195" cy="279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8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760"/>
            <a:ext cx="4499567" cy="6724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ind the ‘true picture’</a:t>
            </a:r>
          </a:p>
          <a:p>
            <a:r>
              <a:rPr lang="en-US" dirty="0"/>
              <a:t>L</a:t>
            </a:r>
            <a:r>
              <a:rPr lang="en-US" dirty="0" smtClean="0"/>
              <a:t>earn from each other/share experiences</a:t>
            </a:r>
          </a:p>
          <a:p>
            <a:r>
              <a:rPr lang="en-US" dirty="0" smtClean="0"/>
              <a:t>Four main topics</a:t>
            </a:r>
          </a:p>
          <a:p>
            <a:pPr lvl="1"/>
            <a:r>
              <a:rPr lang="en-US" dirty="0" smtClean="0"/>
              <a:t>Cryomodule Development &amp; Integration Experience</a:t>
            </a:r>
          </a:p>
          <a:p>
            <a:pPr lvl="1"/>
            <a:r>
              <a:rPr lang="en-US" dirty="0" smtClean="0"/>
              <a:t>Cryomodule Performance including Degradation</a:t>
            </a:r>
          </a:p>
          <a:p>
            <a:pPr lvl="1"/>
            <a:r>
              <a:rPr lang="en-US" dirty="0" smtClean="0"/>
              <a:t>Materials Issues</a:t>
            </a:r>
          </a:p>
          <a:p>
            <a:pPr lvl="1"/>
            <a:r>
              <a:rPr lang="en-US" dirty="0" smtClean="0"/>
              <a:t>Installation &amp; Rework/Remediation Issues</a:t>
            </a:r>
          </a:p>
          <a:p>
            <a:r>
              <a:rPr lang="en-US" dirty="0" smtClean="0"/>
              <a:t>7 hours allotted</a:t>
            </a:r>
          </a:p>
          <a:p>
            <a:pPr lvl="1"/>
            <a:r>
              <a:rPr lang="en-US" dirty="0" smtClean="0"/>
              <a:t>13 (15-minute) Presentations</a:t>
            </a:r>
          </a:p>
          <a:p>
            <a:pPr lvl="2"/>
            <a:r>
              <a:rPr lang="en-US" dirty="0" smtClean="0"/>
              <a:t>7 pertaining to </a:t>
            </a:r>
            <a:r>
              <a:rPr lang="en-US" dirty="0" err="1" smtClean="0"/>
              <a:t>EuXFEL</a:t>
            </a:r>
            <a:endParaRPr lang="en-US" dirty="0" smtClean="0"/>
          </a:p>
          <a:p>
            <a:pPr lvl="1"/>
            <a:r>
              <a:rPr lang="en-US" dirty="0" smtClean="0"/>
              <a:t>Discussion</a:t>
            </a:r>
            <a:r>
              <a:rPr lang="en-US" dirty="0"/>
              <a:t>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972" y="93739"/>
            <a:ext cx="4324859" cy="61268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6760" cy="372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8160" y="0"/>
            <a:ext cx="4815840" cy="35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08" y="3728258"/>
            <a:ext cx="4556760" cy="16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760" y="3728258"/>
            <a:ext cx="4567031" cy="16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08906" y="50971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760"/>
            <a:ext cx="4499567" cy="6724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Minimize </a:t>
            </a:r>
            <a:r>
              <a:rPr lang="en-US" dirty="0" smtClean="0"/>
              <a:t>beam/gate valve manipulations</a:t>
            </a:r>
          </a:p>
          <a:p>
            <a:r>
              <a:rPr lang="en-US" dirty="0" smtClean="0"/>
              <a:t>QC/QA cannot be under-estimated</a:t>
            </a:r>
          </a:p>
          <a:p>
            <a:r>
              <a:rPr lang="en-US" dirty="0" smtClean="0"/>
              <a:t>Likewise pre-planning </a:t>
            </a:r>
          </a:p>
          <a:p>
            <a:r>
              <a:rPr lang="en-US" dirty="0" smtClean="0"/>
              <a:t>Installation has its own challenges</a:t>
            </a:r>
          </a:p>
          <a:p>
            <a:r>
              <a:rPr lang="en-US" dirty="0" smtClean="0"/>
              <a:t>Performance Degradation debunked? </a:t>
            </a:r>
          </a:p>
          <a:p>
            <a:r>
              <a:rPr lang="en-US" dirty="0" smtClean="0"/>
              <a:t>Thank you to all participants, especially presenters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972" y="93739"/>
            <a:ext cx="4324859" cy="61268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09" y="834982"/>
            <a:ext cx="2258291" cy="33250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039" y="1167512"/>
            <a:ext cx="8017565" cy="55667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626" y="250207"/>
            <a:ext cx="905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We’ve </a:t>
            </a:r>
            <a:r>
              <a:rPr lang="en-US" sz="3200" dirty="0" smtClean="0"/>
              <a:t>tried to find the </a:t>
            </a:r>
            <a:r>
              <a:rPr lang="en-US" sz="3200" dirty="0"/>
              <a:t>“true picture” through the fog</a:t>
            </a:r>
            <a:endParaRPr lang="fr-FR" sz="32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897" y="2463747"/>
            <a:ext cx="2216903" cy="171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7072" y="5673944"/>
            <a:ext cx="4432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The picture we got </a:t>
            </a:r>
            <a:r>
              <a:rPr lang="en-US" sz="3200" dirty="0"/>
              <a:t>is a…..</a:t>
            </a:r>
            <a:endParaRPr lang="fr-FR" sz="3200" dirty="0"/>
          </a:p>
        </p:txBody>
      </p:sp>
      <p:sp>
        <p:nvSpPr>
          <p:cNvPr id="3" name="Content Placeholder 3"/>
          <p:cNvSpPr>
            <a:spLocks noGrp="1"/>
          </p:cNvSpPr>
          <p:nvPr/>
        </p:nvSpPr>
        <p:spPr>
          <a:xfrm>
            <a:off x="3098800" y="1253331"/>
            <a:ext cx="2946400" cy="435133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274320" indent="-274320" algn="l" defTabSz="1218987" rtl="0" eaLnBrk="1" latinLnBrk="0" hangingPunct="1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90000"/>
              <a:buFont typeface="Cambria" pitchFamily="18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mbria" pitchFamily="18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mbria" pitchFamily="18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59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Cambria" pitchFamily="18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74320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&lt;=    We saw blanket</a:t>
            </a:r>
          </a:p>
          <a:p>
            <a:endParaRPr lang="en-US" dirty="0" smtClean="0"/>
          </a:p>
          <a:p>
            <a:r>
              <a:rPr lang="en-US" dirty="0" smtClean="0"/>
              <a:t>&lt;= </a:t>
            </a:r>
            <a:r>
              <a:rPr lang="en-US" dirty="0"/>
              <a:t>We saw a snake</a:t>
            </a:r>
          </a:p>
          <a:p>
            <a:endParaRPr lang="en-US" dirty="0" smtClean="0"/>
          </a:p>
          <a:p>
            <a:r>
              <a:rPr lang="en-US" dirty="0" smtClean="0"/>
              <a:t>We saw a rope =&gt;</a:t>
            </a:r>
          </a:p>
          <a:p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5754335" y="3966865"/>
            <a:ext cx="3350014" cy="2767428"/>
            <a:chOff x="5754335" y="3966865"/>
            <a:chExt cx="3350014" cy="276742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32"/>
            <a:stretch/>
          </p:blipFill>
          <p:spPr>
            <a:xfrm flipH="1">
              <a:off x="5755456" y="3966865"/>
              <a:ext cx="3348893" cy="2131873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24" b="9312"/>
            <a:stretch/>
          </p:blipFill>
          <p:spPr>
            <a:xfrm>
              <a:off x="5754335" y="5320149"/>
              <a:ext cx="3350013" cy="1414144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2" y="905773"/>
            <a:ext cx="8504783" cy="48752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27" y="897396"/>
            <a:ext cx="5879121" cy="4860074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8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453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0090"/>
                </a:solidFill>
              </a:rPr>
              <a:t>Thank you for your attention!</a:t>
            </a:r>
          </a:p>
          <a:p>
            <a:pPr marL="0" indent="0">
              <a:buNone/>
            </a:pPr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972" y="93739"/>
            <a:ext cx="4324859" cy="61268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401"/>
            <a:ext cx="4146772" cy="69283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WG-3 Agenda</a:t>
            </a:r>
            <a:endParaRPr lang="en-US" sz="3600" dirty="0"/>
          </a:p>
        </p:txBody>
      </p:sp>
      <p:pic>
        <p:nvPicPr>
          <p:cNvPr id="6" name="Picture 5" descr="WG-3_Schedule_20151125.xls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91" y="471987"/>
            <a:ext cx="9344570" cy="722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972" y="93739"/>
            <a:ext cx="4324859" cy="61268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7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39"/>
            <a:ext cx="5434473" cy="61269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Take-</a:t>
            </a:r>
            <a:r>
              <a:rPr lang="en-US" sz="3600" dirty="0" err="1" smtClean="0"/>
              <a:t>Aways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172" y="864416"/>
            <a:ext cx="8229600" cy="5491933"/>
          </a:xfrm>
        </p:spPr>
        <p:txBody>
          <a:bodyPr>
            <a:normAutofit fontScale="32500" lnSpcReduction="20000"/>
          </a:bodyPr>
          <a:lstStyle/>
          <a:p>
            <a:r>
              <a:rPr lang="en-US" sz="4900" dirty="0"/>
              <a:t>C</a:t>
            </a:r>
            <a:r>
              <a:rPr lang="en-US" sz="4900" dirty="0" smtClean="0"/>
              <a:t>leanliness of CM interconnects/beam pipe</a:t>
            </a:r>
          </a:p>
          <a:p>
            <a:r>
              <a:rPr lang="en-US" sz="4900" dirty="0" smtClean="0"/>
              <a:t>QA</a:t>
            </a:r>
            <a:r>
              <a:rPr lang="en-US" sz="4900" dirty="0"/>
              <a:t>/QC – everyone has this </a:t>
            </a:r>
            <a:r>
              <a:rPr lang="en-US" sz="4900" dirty="0" smtClean="0"/>
              <a:t>issue</a:t>
            </a:r>
          </a:p>
          <a:p>
            <a:pPr lvl="1"/>
            <a:r>
              <a:rPr lang="en-US" sz="4900" dirty="0" smtClean="0"/>
              <a:t>Different approaches</a:t>
            </a:r>
          </a:p>
          <a:p>
            <a:pPr lvl="2"/>
            <a:r>
              <a:rPr lang="en-US" sz="4300" dirty="0" smtClean="0"/>
              <a:t>embed </a:t>
            </a:r>
            <a:r>
              <a:rPr lang="en-US" sz="4300" dirty="0"/>
              <a:t>someone at the </a:t>
            </a:r>
            <a:r>
              <a:rPr lang="en-US" sz="4300" dirty="0" smtClean="0"/>
              <a:t>vendor</a:t>
            </a:r>
            <a:endParaRPr lang="en-US" sz="4300" dirty="0"/>
          </a:p>
          <a:p>
            <a:pPr lvl="2"/>
            <a:r>
              <a:rPr lang="en-US" sz="4300" dirty="0" smtClean="0"/>
              <a:t>a </a:t>
            </a:r>
            <a:r>
              <a:rPr lang="en-US" sz="4300" dirty="0"/>
              <a:t>traveling </a:t>
            </a:r>
            <a:r>
              <a:rPr lang="en-US" sz="4300" dirty="0" smtClean="0"/>
              <a:t>inspector</a:t>
            </a:r>
            <a:endParaRPr lang="en-US" sz="4300" dirty="0"/>
          </a:p>
          <a:p>
            <a:pPr lvl="2"/>
            <a:r>
              <a:rPr lang="en-US" sz="4300" dirty="0" smtClean="0"/>
              <a:t>very </a:t>
            </a:r>
            <a:r>
              <a:rPr lang="en-US" sz="4300" dirty="0"/>
              <a:t>detailed incoming </a:t>
            </a:r>
            <a:r>
              <a:rPr lang="en-US" sz="4300" dirty="0" smtClean="0"/>
              <a:t>inspections</a:t>
            </a:r>
          </a:p>
          <a:p>
            <a:pPr lvl="1"/>
            <a:r>
              <a:rPr lang="en-US" sz="4900" dirty="0"/>
              <a:t>F</a:t>
            </a:r>
            <a:r>
              <a:rPr lang="en-US" sz="4900" dirty="0" smtClean="0"/>
              <a:t>eeds </a:t>
            </a:r>
            <a:r>
              <a:rPr lang="en-US" sz="4900" dirty="0"/>
              <a:t>into </a:t>
            </a:r>
            <a:r>
              <a:rPr lang="en-US" sz="4900" dirty="0" smtClean="0"/>
              <a:t>testing</a:t>
            </a:r>
          </a:p>
          <a:p>
            <a:pPr lvl="2"/>
            <a:r>
              <a:rPr lang="en-US" sz="4300" dirty="0" smtClean="0"/>
              <a:t>how </a:t>
            </a:r>
            <a:r>
              <a:rPr lang="en-US" sz="4300" dirty="0"/>
              <a:t>thorough (test every single cavity) vs. how many times to interrupt assembly to test components/</a:t>
            </a:r>
            <a:r>
              <a:rPr lang="en-US" sz="4300" dirty="0" smtClean="0"/>
              <a:t>subassemblies</a:t>
            </a:r>
            <a:endParaRPr lang="en-US" sz="4300" dirty="0"/>
          </a:p>
          <a:p>
            <a:pPr lvl="1"/>
            <a:r>
              <a:rPr lang="en-US" sz="4900" dirty="0" smtClean="0"/>
              <a:t>A </a:t>
            </a:r>
            <a:r>
              <a:rPr lang="en-US" sz="4900" dirty="0"/>
              <a:t>manifestation of balancing the goals of minimizing risk (lots of tests) and meeting the schedule (fewer tests)</a:t>
            </a:r>
            <a:r>
              <a:rPr lang="en-US" sz="4900" dirty="0" smtClean="0"/>
              <a:t>.</a:t>
            </a:r>
            <a:endParaRPr lang="en-US" sz="4900" dirty="0"/>
          </a:p>
          <a:p>
            <a:r>
              <a:rPr lang="en-US" sz="4900" dirty="0"/>
              <a:t>D</a:t>
            </a:r>
            <a:r>
              <a:rPr lang="en-US" sz="4900" dirty="0" smtClean="0"/>
              <a:t>ealing </a:t>
            </a:r>
            <a:r>
              <a:rPr lang="en-US" sz="4900" dirty="0"/>
              <a:t>with </a:t>
            </a:r>
            <a:r>
              <a:rPr lang="en-US" sz="4900" dirty="0" smtClean="0"/>
              <a:t>nonconformities</a:t>
            </a:r>
          </a:p>
          <a:p>
            <a:pPr lvl="1"/>
            <a:r>
              <a:rPr lang="en-US" sz="4900" dirty="0" smtClean="0"/>
              <a:t>attack </a:t>
            </a:r>
            <a:r>
              <a:rPr lang="en-US" sz="4900" dirty="0"/>
              <a:t>the source (get vendor to make better product</a:t>
            </a:r>
            <a:r>
              <a:rPr lang="en-US" sz="4900" dirty="0" smtClean="0"/>
              <a:t>)</a:t>
            </a:r>
            <a:endParaRPr lang="en-US" sz="4900" dirty="0"/>
          </a:p>
          <a:p>
            <a:pPr lvl="1"/>
            <a:r>
              <a:rPr lang="en-US" sz="4900" dirty="0" smtClean="0"/>
              <a:t>make </a:t>
            </a:r>
            <a:r>
              <a:rPr lang="en-US" sz="4900" dirty="0"/>
              <a:t>the best of the situation (grind down thick weld to install washer when assembling cold mass</a:t>
            </a:r>
            <a:r>
              <a:rPr lang="en-US" sz="4900" dirty="0" smtClean="0"/>
              <a:t>)</a:t>
            </a:r>
            <a:endParaRPr lang="en-US" sz="4900" dirty="0"/>
          </a:p>
          <a:p>
            <a:pPr lvl="1"/>
            <a:r>
              <a:rPr lang="en-US" sz="4900" dirty="0" smtClean="0"/>
              <a:t>make </a:t>
            </a:r>
            <a:r>
              <a:rPr lang="en-US" sz="4900" dirty="0"/>
              <a:t>a work around, </a:t>
            </a:r>
            <a:r>
              <a:rPr lang="en-US" sz="4900" dirty="0" smtClean="0"/>
              <a:t>or</a:t>
            </a:r>
          </a:p>
          <a:p>
            <a:pPr lvl="1"/>
            <a:r>
              <a:rPr lang="en-US" sz="4900" dirty="0" smtClean="0"/>
              <a:t>reject </a:t>
            </a:r>
            <a:r>
              <a:rPr lang="en-US" sz="4900" dirty="0"/>
              <a:t>the </a:t>
            </a:r>
            <a:r>
              <a:rPr lang="en-US" sz="4900" dirty="0" smtClean="0"/>
              <a:t>piece.</a:t>
            </a:r>
          </a:p>
          <a:p>
            <a:pPr lvl="1"/>
            <a:r>
              <a:rPr lang="en-US" sz="4900" dirty="0"/>
              <a:t>F</a:t>
            </a:r>
            <a:r>
              <a:rPr lang="en-US" sz="4900" dirty="0" smtClean="0"/>
              <a:t>eedback </a:t>
            </a:r>
            <a:r>
              <a:rPr lang="en-US" sz="4900" dirty="0"/>
              <a:t>from the tunnel installation folks to the QA and assembly folks is </a:t>
            </a:r>
            <a:r>
              <a:rPr lang="en-US" sz="4900" dirty="0" smtClean="0"/>
              <a:t>critical</a:t>
            </a:r>
          </a:p>
          <a:p>
            <a:r>
              <a:rPr lang="en-US" sz="4900" dirty="0" smtClean="0"/>
              <a:t>Not sufficiently addressed</a:t>
            </a:r>
          </a:p>
          <a:p>
            <a:pPr lvl="1"/>
            <a:r>
              <a:rPr lang="en-US" sz="4900" dirty="0" smtClean="0"/>
              <a:t>Alignment</a:t>
            </a:r>
          </a:p>
          <a:p>
            <a:pPr lvl="1"/>
            <a:r>
              <a:rPr lang="en-US" sz="4900" dirty="0"/>
              <a:t>A</a:t>
            </a:r>
            <a:r>
              <a:rPr lang="en-US" sz="4900" dirty="0" smtClean="0"/>
              <a:t>ncillary components (e.g. 3</a:t>
            </a:r>
            <a:r>
              <a:rPr lang="en-US" sz="4900" baseline="30000" dirty="0" smtClean="0"/>
              <a:t>rd</a:t>
            </a:r>
            <a:r>
              <a:rPr lang="en-US" sz="4900" dirty="0" smtClean="0"/>
              <a:t> harmonic)</a:t>
            </a:r>
          </a:p>
          <a:p>
            <a:pPr lvl="1"/>
            <a:r>
              <a:rPr lang="en-US" sz="4900" dirty="0" smtClean="0"/>
              <a:t>Transport </a:t>
            </a:r>
            <a:r>
              <a:rPr lang="en-US" sz="4900" dirty="0"/>
              <a:t>&amp; </a:t>
            </a:r>
            <a:r>
              <a:rPr lang="en-US" sz="4900" dirty="0" smtClean="0"/>
              <a:t>Installation</a:t>
            </a:r>
            <a:endParaRPr lang="en-US" sz="49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972" y="93739"/>
            <a:ext cx="4324859" cy="6126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6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6" y="144371"/>
            <a:ext cx="4436523" cy="302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320603"/>
            <a:ext cx="4345591" cy="267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2" y="3461550"/>
            <a:ext cx="4165545" cy="310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70" y="3627120"/>
            <a:ext cx="4237998" cy="30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2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6" y="220957"/>
            <a:ext cx="4526020" cy="354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87" y="441029"/>
            <a:ext cx="4324155" cy="301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6" y="2978018"/>
            <a:ext cx="4342451" cy="364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94" y="3764280"/>
            <a:ext cx="4365948" cy="285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0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14339"/>
            <a:ext cx="4105274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47676"/>
            <a:ext cx="3895726" cy="298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9" y="3550253"/>
            <a:ext cx="3910010" cy="311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59" y="3185160"/>
            <a:ext cx="3924041" cy="31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5" y="4781074"/>
            <a:ext cx="4022167" cy="337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2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561975"/>
            <a:ext cx="3819525" cy="275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623888"/>
            <a:ext cx="4029075" cy="291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" y="3652450"/>
            <a:ext cx="4109085" cy="288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3739784"/>
            <a:ext cx="3843622" cy="26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59093"/>
            <a:ext cx="40719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9093"/>
            <a:ext cx="40195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95" y="3467713"/>
            <a:ext cx="4878705" cy="339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5101"/>
            <a:ext cx="4724400" cy="335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WG-3 - Cryomodules |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DED9-0923-AB48-A702-7C40A7E099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617</Words>
  <Application>Microsoft Macintosh PowerPoint</Application>
  <PresentationFormat>On-screen Show (4:3)</PresentationFormat>
  <Paragraphs>122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WG-3 Summary</vt:lpstr>
      <vt:lpstr>Overview</vt:lpstr>
      <vt:lpstr>WG-3 Agenda</vt:lpstr>
      <vt:lpstr>Take-Aways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Elvin Harms</dc:creator>
  <cp:lastModifiedBy>Elvin Harms</cp:lastModifiedBy>
  <cp:revision>38</cp:revision>
  <cp:lastPrinted>2015-12-04T00:01:36Z</cp:lastPrinted>
  <dcterms:created xsi:type="dcterms:W3CDTF">2015-12-01T16:54:02Z</dcterms:created>
  <dcterms:modified xsi:type="dcterms:W3CDTF">2015-12-04T17:59:24Z</dcterms:modified>
</cp:coreProperties>
</file>