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3" r:id="rId2"/>
    <p:sldId id="261" r:id="rId3"/>
    <p:sldId id="269" r:id="rId4"/>
    <p:sldId id="264" r:id="rId5"/>
    <p:sldId id="256" r:id="rId6"/>
    <p:sldId id="257" r:id="rId7"/>
    <p:sldId id="265" r:id="rId8"/>
    <p:sldId id="258" r:id="rId9"/>
    <p:sldId id="267" r:id="rId10"/>
    <p:sldId id="259" r:id="rId11"/>
    <p:sldId id="268" r:id="rId12"/>
    <p:sldId id="262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70" autoAdjust="0"/>
  </p:normalViewPr>
  <p:slideViewPr>
    <p:cSldViewPr snapToGrid="0">
      <p:cViewPr varScale="1">
        <p:scale>
          <a:sx n="76" d="100"/>
          <a:sy n="76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0"/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 b="0"/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pic" sz="quarter" idx="13"/>
          </p:nvPr>
        </p:nvSpPr>
        <p:spPr>
          <a:xfrm>
            <a:off x="6667500" y="1803400"/>
            <a:ext cx="58166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pic" sz="quarter" idx="14"/>
          </p:nvPr>
        </p:nvSpPr>
        <p:spPr>
          <a:xfrm>
            <a:off x="520700" y="1803400"/>
            <a:ext cx="5803900" cy="431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sz="quarter" idx="13"/>
          </p:nvPr>
        </p:nvSpPr>
        <p:spPr>
          <a:xfrm>
            <a:off x="520700" y="1778000"/>
            <a:ext cx="37592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sz="half" idx="14"/>
          </p:nvPr>
        </p:nvSpPr>
        <p:spPr>
          <a:xfrm>
            <a:off x="4622800" y="1778000"/>
            <a:ext cx="7886700" cy="5054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sz="half" idx="13"/>
          </p:nvPr>
        </p:nvSpPr>
        <p:spPr>
          <a:xfrm>
            <a:off x="469900" y="457200"/>
            <a:ext cx="5842000" cy="8064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half" idx="14"/>
          </p:nvPr>
        </p:nvSpPr>
        <p:spPr>
          <a:xfrm>
            <a:off x="6654800" y="508000"/>
            <a:ext cx="5829300" cy="80137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sz="quarter" idx="13"/>
          </p:nvPr>
        </p:nvSpPr>
        <p:spPr>
          <a:xfrm>
            <a:off x="5080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sz="quarter" idx="14"/>
          </p:nvPr>
        </p:nvSpPr>
        <p:spPr>
          <a:xfrm>
            <a:off x="8724900" y="1778000"/>
            <a:ext cx="37592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sz="quarter" idx="15"/>
          </p:nvPr>
        </p:nvSpPr>
        <p:spPr>
          <a:xfrm>
            <a:off x="4622800" y="1778000"/>
            <a:ext cx="3784600" cy="50673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pic" idx="13"/>
          </p:nvPr>
        </p:nvSpPr>
        <p:spPr>
          <a:xfrm>
            <a:off x="533400" y="508000"/>
            <a:ext cx="119380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sz="half" idx="13"/>
          </p:nvPr>
        </p:nvSpPr>
        <p:spPr>
          <a:xfrm>
            <a:off x="508000" y="520700"/>
            <a:ext cx="5816600" cy="7962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sz="quarter" idx="14"/>
          </p:nvPr>
        </p:nvSpPr>
        <p:spPr>
          <a:xfrm>
            <a:off x="6667500" y="520700"/>
            <a:ext cx="5816600" cy="3810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sz="quarter" idx="15"/>
          </p:nvPr>
        </p:nvSpPr>
        <p:spPr>
          <a:xfrm>
            <a:off x="6667500" y="4660900"/>
            <a:ext cx="5816600" cy="38227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 b="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 b="0"/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half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 b="0"/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E7A"/>
                </a:solidFill>
              </a:defRPr>
            </a:lvl1pPr>
            <a:lvl2pPr>
              <a:defRPr>
                <a:solidFill>
                  <a:srgbClr val="002E7A"/>
                </a:solidFill>
              </a:defRPr>
            </a:lvl2pPr>
            <a:lvl3pPr>
              <a:defRPr>
                <a:solidFill>
                  <a:srgbClr val="002E7A"/>
                </a:solidFill>
              </a:defRPr>
            </a:lvl3pPr>
            <a:lvl4pPr>
              <a:defRPr>
                <a:solidFill>
                  <a:srgbClr val="002E7A"/>
                </a:solidFill>
              </a:defRPr>
            </a:lvl4pPr>
            <a:lvl5pPr>
              <a:defRPr>
                <a:solidFill>
                  <a:srgbClr val="002E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E7A"/>
                </a:solidFill>
              </a:defRPr>
            </a:lvl1pPr>
            <a:lvl2pPr>
              <a:defRPr>
                <a:solidFill>
                  <a:srgbClr val="002E7A"/>
                </a:solidFill>
              </a:defRPr>
            </a:lvl2pPr>
            <a:lvl3pPr>
              <a:defRPr>
                <a:solidFill>
                  <a:srgbClr val="002E7A"/>
                </a:solidFill>
              </a:defRPr>
            </a:lvl3pPr>
            <a:lvl4pPr>
              <a:defRPr>
                <a:solidFill>
                  <a:srgbClr val="002E7A"/>
                </a:solidFill>
              </a:defRPr>
            </a:lvl4pPr>
            <a:lvl5pPr>
              <a:defRPr>
                <a:solidFill>
                  <a:srgbClr val="002E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2E7A"/>
                </a:solidFill>
              </a:defRPr>
            </a:lvl1pPr>
            <a:lvl2pPr>
              <a:defRPr>
                <a:solidFill>
                  <a:srgbClr val="002E7A"/>
                </a:solidFill>
              </a:defRPr>
            </a:lvl2pPr>
            <a:lvl3pPr>
              <a:defRPr>
                <a:solidFill>
                  <a:srgbClr val="002E7A"/>
                </a:solidFill>
              </a:defRPr>
            </a:lvl3pPr>
            <a:lvl4pPr>
              <a:defRPr>
                <a:solidFill>
                  <a:srgbClr val="002E7A"/>
                </a:solidFill>
              </a:defRPr>
            </a:lvl4pPr>
            <a:lvl5pPr>
              <a:defRPr>
                <a:solidFill>
                  <a:srgbClr val="002E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5/15/2014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SLHiPP-5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59613" y="9194800"/>
            <a:ext cx="320601" cy="318036"/>
          </a:xfrm>
        </p:spPr>
        <p:txBody>
          <a:bodyPr/>
          <a:lstStyle/>
          <a:p>
            <a:fld id="{F396C3F4-8BD0-EE42-8FCA-D5D47207EA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9309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  <a:defRPr b="0"/>
            </a:lvl1pPr>
            <a:lvl2pPr>
              <a:spcBef>
                <a:spcPts val="72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72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7200"/>
              </a:spcBef>
            </a:lvl4pPr>
            <a:lvl5pPr>
              <a:spcBef>
                <a:spcPts val="7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0"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b="0"/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699" y="1270000"/>
            <a:ext cx="11709402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11861800" cy="720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>
              <a:defRPr b="0">
                <a:solidFill>
                  <a:srgbClr val="0433FF"/>
                </a:solidFill>
              </a:defRPr>
            </a:lvl2pPr>
            <a:lvl3pPr>
              <a:defRPr b="0">
                <a:solidFill>
                  <a:srgbClr val="9437FF"/>
                </a:solidFill>
              </a:defRPr>
            </a:lvl3pPr>
            <a:lvl4pPr>
              <a:defRPr b="0"/>
            </a:lvl4pPr>
            <a:lvl5pPr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  <p:sldLayoutId id="2147483671" r:id="rId22"/>
    <p:sldLayoutId id="2147483672" r:id="rId2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667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1pPr>
      <a:lvl2pPr marL="7112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2pPr>
      <a:lvl3pPr marL="11557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3pPr>
      <a:lvl4pPr marL="16002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4pPr>
      <a:lvl5pPr marL="20447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5pPr>
      <a:lvl6pPr marL="24892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6pPr>
      <a:lvl7pPr marL="29337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7pPr>
      <a:lvl8pPr marL="33782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8pPr>
      <a:lvl9pPr marL="3822700" marR="0" indent="-266700" algn="l" defTabSz="58420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600" b="1" i="0" u="none" strike="noStrike" cap="none" spc="0" baseline="0">
          <a:ln>
            <a:noFill/>
          </a:ln>
          <a:solidFill>
            <a:srgbClr val="747474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"/><Relationship Id="rId4" Type="http://schemas.openxmlformats.org/officeDocument/2006/relationships/image" Target="../media/image14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WG2 Cavities: Radiation and field emission in vertical </a:t>
            </a:r>
            <a:r>
              <a:rPr lang="en-US" dirty="0" smtClean="0"/>
              <a:t>and horizontal tests at CERN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299" y="6003325"/>
            <a:ext cx="9103360" cy="337957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P. </a:t>
            </a:r>
            <a:r>
              <a:rPr lang="en-GB" dirty="0" smtClean="0"/>
              <a:t>Maesen for CERN BE/RF-SRF team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214" y="195072"/>
            <a:ext cx="1391514" cy="1391514"/>
          </a:xfrm>
          <a:prstGeom prst="rect">
            <a:avLst/>
          </a:prstGeom>
        </p:spPr>
      </p:pic>
      <p:pic>
        <p:nvPicPr>
          <p:cNvPr id="5" name="Picture 6" descr="http://doc.cern.ch/archive/electronic/cern/others/PHO/photo-bul/bul-pho-2007-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630" y="221071"/>
            <a:ext cx="1391461" cy="139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75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umma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92" y="2911421"/>
            <a:ext cx="6350001" cy="47625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Crab Cavity: Vertical testing observations</a:t>
            </a:r>
          </a:p>
        </p:txBody>
      </p:sp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2813465" y="2324519"/>
            <a:ext cx="3577870" cy="114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Ambient B-field ~3μT</a:t>
            </a:r>
          </a:p>
        </p:txBody>
      </p:sp>
      <p:pic>
        <p:nvPicPr>
          <p:cNvPr id="283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7888" t="10971" r="7925" b="18846"/>
          <a:stretch>
            <a:fillRect/>
          </a:stretch>
        </p:blipFill>
        <p:spPr>
          <a:xfrm>
            <a:off x="1201660" y="3821288"/>
            <a:ext cx="1545685" cy="989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3" h="21510" extrusionOk="0">
                <a:moveTo>
                  <a:pt x="15447" y="12"/>
                </a:moveTo>
                <a:cubicBezTo>
                  <a:pt x="15180" y="-24"/>
                  <a:pt x="14912" y="25"/>
                  <a:pt x="14623" y="150"/>
                </a:cubicBezTo>
                <a:cubicBezTo>
                  <a:pt x="13967" y="433"/>
                  <a:pt x="13735" y="625"/>
                  <a:pt x="13410" y="1177"/>
                </a:cubicBezTo>
                <a:cubicBezTo>
                  <a:pt x="13141" y="1633"/>
                  <a:pt x="13056" y="1687"/>
                  <a:pt x="10815" y="2773"/>
                </a:cubicBezTo>
                <a:cubicBezTo>
                  <a:pt x="5756" y="5226"/>
                  <a:pt x="6145" y="5068"/>
                  <a:pt x="4971" y="5180"/>
                </a:cubicBezTo>
                <a:cubicBezTo>
                  <a:pt x="3759" y="5296"/>
                  <a:pt x="3212" y="5553"/>
                  <a:pt x="2748" y="6216"/>
                </a:cubicBezTo>
                <a:cubicBezTo>
                  <a:pt x="2397" y="6716"/>
                  <a:pt x="2026" y="7800"/>
                  <a:pt x="1896" y="8709"/>
                </a:cubicBezTo>
                <a:lnTo>
                  <a:pt x="1792" y="9408"/>
                </a:lnTo>
                <a:lnTo>
                  <a:pt x="1082" y="9529"/>
                </a:lnTo>
                <a:lnTo>
                  <a:pt x="377" y="9650"/>
                </a:lnTo>
                <a:lnTo>
                  <a:pt x="350" y="10107"/>
                </a:lnTo>
                <a:cubicBezTo>
                  <a:pt x="337" y="10362"/>
                  <a:pt x="351" y="10704"/>
                  <a:pt x="377" y="10866"/>
                </a:cubicBezTo>
                <a:cubicBezTo>
                  <a:pt x="424" y="11160"/>
                  <a:pt x="428" y="11167"/>
                  <a:pt x="1055" y="11091"/>
                </a:cubicBezTo>
                <a:cubicBezTo>
                  <a:pt x="1401" y="11048"/>
                  <a:pt x="1697" y="11050"/>
                  <a:pt x="1715" y="11099"/>
                </a:cubicBezTo>
                <a:cubicBezTo>
                  <a:pt x="1734" y="11148"/>
                  <a:pt x="1761" y="11587"/>
                  <a:pt x="1776" y="12074"/>
                </a:cubicBezTo>
                <a:lnTo>
                  <a:pt x="1803" y="12963"/>
                </a:lnTo>
                <a:lnTo>
                  <a:pt x="1022" y="13351"/>
                </a:lnTo>
                <a:cubicBezTo>
                  <a:pt x="591" y="13564"/>
                  <a:pt x="188" y="13815"/>
                  <a:pt x="126" y="13912"/>
                </a:cubicBezTo>
                <a:cubicBezTo>
                  <a:pt x="-158" y="14361"/>
                  <a:pt x="71" y="16367"/>
                  <a:pt x="486" y="17070"/>
                </a:cubicBezTo>
                <a:cubicBezTo>
                  <a:pt x="756" y="17526"/>
                  <a:pt x="927" y="17522"/>
                  <a:pt x="1841" y="17070"/>
                </a:cubicBezTo>
                <a:cubicBezTo>
                  <a:pt x="2234" y="16875"/>
                  <a:pt x="2562" y="16717"/>
                  <a:pt x="2568" y="16716"/>
                </a:cubicBezTo>
                <a:cubicBezTo>
                  <a:pt x="2574" y="16715"/>
                  <a:pt x="2673" y="16994"/>
                  <a:pt x="2786" y="17337"/>
                </a:cubicBezTo>
                <a:cubicBezTo>
                  <a:pt x="2899" y="17680"/>
                  <a:pt x="3099" y="18227"/>
                  <a:pt x="3234" y="18554"/>
                </a:cubicBezTo>
                <a:cubicBezTo>
                  <a:pt x="3369" y="18881"/>
                  <a:pt x="3527" y="19294"/>
                  <a:pt x="3584" y="19468"/>
                </a:cubicBezTo>
                <a:cubicBezTo>
                  <a:pt x="3768" y="20035"/>
                  <a:pt x="4841" y="21143"/>
                  <a:pt x="5452" y="21393"/>
                </a:cubicBezTo>
                <a:cubicBezTo>
                  <a:pt x="5900" y="21576"/>
                  <a:pt x="6157" y="21554"/>
                  <a:pt x="6844" y="21272"/>
                </a:cubicBezTo>
                <a:cubicBezTo>
                  <a:pt x="7331" y="21072"/>
                  <a:pt x="7597" y="20819"/>
                  <a:pt x="7964" y="20210"/>
                </a:cubicBezTo>
                <a:cubicBezTo>
                  <a:pt x="8178" y="19856"/>
                  <a:pt x="8477" y="19683"/>
                  <a:pt x="11542" y="18209"/>
                </a:cubicBezTo>
                <a:cubicBezTo>
                  <a:pt x="13383" y="17323"/>
                  <a:pt x="15072" y="16550"/>
                  <a:pt x="15294" y="16483"/>
                </a:cubicBezTo>
                <a:cubicBezTo>
                  <a:pt x="15517" y="16416"/>
                  <a:pt x="15979" y="16362"/>
                  <a:pt x="16316" y="16362"/>
                </a:cubicBezTo>
                <a:cubicBezTo>
                  <a:pt x="17402" y="16362"/>
                  <a:pt x="18360" y="15794"/>
                  <a:pt x="18774" y="14904"/>
                </a:cubicBezTo>
                <a:cubicBezTo>
                  <a:pt x="19055" y="14299"/>
                  <a:pt x="19196" y="13797"/>
                  <a:pt x="19364" y="12851"/>
                </a:cubicBezTo>
                <a:lnTo>
                  <a:pt x="19495" y="12143"/>
                </a:lnTo>
                <a:lnTo>
                  <a:pt x="20161" y="12005"/>
                </a:lnTo>
                <a:cubicBezTo>
                  <a:pt x="20530" y="11928"/>
                  <a:pt x="20857" y="11855"/>
                  <a:pt x="20888" y="11850"/>
                </a:cubicBezTo>
                <a:cubicBezTo>
                  <a:pt x="20982" y="11835"/>
                  <a:pt x="20950" y="10713"/>
                  <a:pt x="20850" y="10504"/>
                </a:cubicBezTo>
                <a:cubicBezTo>
                  <a:pt x="20768" y="10333"/>
                  <a:pt x="20681" y="10327"/>
                  <a:pt x="20194" y="10426"/>
                </a:cubicBezTo>
                <a:cubicBezTo>
                  <a:pt x="19886" y="10489"/>
                  <a:pt x="19612" y="10501"/>
                  <a:pt x="19582" y="10452"/>
                </a:cubicBezTo>
                <a:cubicBezTo>
                  <a:pt x="19553" y="10403"/>
                  <a:pt x="19514" y="9958"/>
                  <a:pt x="19500" y="9468"/>
                </a:cubicBezTo>
                <a:lnTo>
                  <a:pt x="19479" y="8580"/>
                </a:lnTo>
                <a:lnTo>
                  <a:pt x="20292" y="8157"/>
                </a:lnTo>
                <a:cubicBezTo>
                  <a:pt x="20821" y="7887"/>
                  <a:pt x="21136" y="7665"/>
                  <a:pt x="21188" y="7518"/>
                </a:cubicBezTo>
                <a:cubicBezTo>
                  <a:pt x="21442" y="6802"/>
                  <a:pt x="21091" y="4745"/>
                  <a:pt x="20626" y="4223"/>
                </a:cubicBezTo>
                <a:lnTo>
                  <a:pt x="20402" y="3972"/>
                </a:lnTo>
                <a:lnTo>
                  <a:pt x="19550" y="4386"/>
                </a:lnTo>
                <a:lnTo>
                  <a:pt x="18692" y="4809"/>
                </a:lnTo>
                <a:lnTo>
                  <a:pt x="18463" y="4110"/>
                </a:lnTo>
                <a:cubicBezTo>
                  <a:pt x="18190" y="3282"/>
                  <a:pt x="17685" y="1989"/>
                  <a:pt x="17545" y="1763"/>
                </a:cubicBezTo>
                <a:cubicBezTo>
                  <a:pt x="17327" y="1412"/>
                  <a:pt x="16601" y="625"/>
                  <a:pt x="16250" y="366"/>
                </a:cubicBezTo>
                <a:cubicBezTo>
                  <a:pt x="15979" y="165"/>
                  <a:pt x="15714" y="48"/>
                  <a:pt x="15447" y="1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4" name="pasted-image.tiff"/>
          <p:cNvPicPr>
            <a:picLocks noChangeAspect="1"/>
          </p:cNvPicPr>
          <p:nvPr/>
        </p:nvPicPr>
        <p:blipFill>
          <a:blip r:embed="rId4">
            <a:extLst/>
          </a:blip>
          <a:srcRect l="12519" t="7849" r="35218" b="52200"/>
          <a:stretch>
            <a:fillRect/>
          </a:stretch>
        </p:blipFill>
        <p:spPr>
          <a:xfrm>
            <a:off x="6862996" y="5742974"/>
            <a:ext cx="5715001" cy="3760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pasted-image.tif"/>
          <p:cNvPicPr>
            <a:picLocks noChangeAspect="1"/>
          </p:cNvPicPr>
          <p:nvPr/>
        </p:nvPicPr>
        <p:blipFill>
          <a:blip r:embed="rId5">
            <a:extLst/>
          </a:blip>
          <a:srcRect b="16127"/>
          <a:stretch>
            <a:fillRect/>
          </a:stretch>
        </p:blipFill>
        <p:spPr>
          <a:xfrm>
            <a:off x="6862996" y="2248516"/>
            <a:ext cx="5715001" cy="35655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8" name="Group 288"/>
          <p:cNvGrpSpPr/>
          <p:nvPr/>
        </p:nvGrpSpPr>
        <p:grpSpPr>
          <a:xfrm>
            <a:off x="9363257" y="5721585"/>
            <a:ext cx="1619207" cy="1447262"/>
            <a:chOff x="0" y="-55"/>
            <a:chExt cx="1619206" cy="1447261"/>
          </a:xfrm>
        </p:grpSpPr>
        <p:sp>
          <p:nvSpPr>
            <p:cNvPr id="286" name="Shape 286"/>
            <p:cNvSpPr/>
            <p:nvPr/>
          </p:nvSpPr>
          <p:spPr>
            <a:xfrm>
              <a:off x="0" y="1147384"/>
              <a:ext cx="1619207" cy="2998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4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F=403.82 MHZ</a:t>
              </a:r>
            </a:p>
          </p:txBody>
        </p:sp>
        <p:pic>
          <p:nvPicPr>
            <p:cNvPr id="287" name="pasted-image-filtered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577" t="14732" r="6395" b="9800"/>
            <a:stretch>
              <a:fillRect/>
            </a:stretch>
          </p:blipFill>
          <p:spPr>
            <a:xfrm>
              <a:off x="121854" y="-56"/>
              <a:ext cx="1375498" cy="112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80" extrusionOk="0">
                  <a:moveTo>
                    <a:pt x="4994" y="1"/>
                  </a:moveTo>
                  <a:cubicBezTo>
                    <a:pt x="4382" y="-14"/>
                    <a:pt x="3760" y="134"/>
                    <a:pt x="3709" y="462"/>
                  </a:cubicBezTo>
                  <a:cubicBezTo>
                    <a:pt x="3676" y="672"/>
                    <a:pt x="3807" y="870"/>
                    <a:pt x="4025" y="939"/>
                  </a:cubicBezTo>
                  <a:cubicBezTo>
                    <a:pt x="4621" y="1128"/>
                    <a:pt x="4518" y="2105"/>
                    <a:pt x="3858" y="2519"/>
                  </a:cubicBezTo>
                  <a:cubicBezTo>
                    <a:pt x="3167" y="2952"/>
                    <a:pt x="3042" y="3597"/>
                    <a:pt x="3299" y="5385"/>
                  </a:cubicBezTo>
                  <a:cubicBezTo>
                    <a:pt x="3412" y="6177"/>
                    <a:pt x="3463" y="6908"/>
                    <a:pt x="3411" y="7011"/>
                  </a:cubicBezTo>
                  <a:cubicBezTo>
                    <a:pt x="3358" y="7115"/>
                    <a:pt x="2671" y="7150"/>
                    <a:pt x="1883" y="7087"/>
                  </a:cubicBezTo>
                  <a:cubicBezTo>
                    <a:pt x="588" y="6984"/>
                    <a:pt x="431" y="7010"/>
                    <a:pt x="257" y="7405"/>
                  </a:cubicBezTo>
                  <a:cubicBezTo>
                    <a:pt x="103" y="7753"/>
                    <a:pt x="-19" y="9408"/>
                    <a:pt x="2" y="10301"/>
                  </a:cubicBezTo>
                  <a:cubicBezTo>
                    <a:pt x="9" y="10599"/>
                    <a:pt x="34" y="10817"/>
                    <a:pt x="77" y="10868"/>
                  </a:cubicBezTo>
                  <a:cubicBezTo>
                    <a:pt x="132" y="10936"/>
                    <a:pt x="841" y="11049"/>
                    <a:pt x="1654" y="11125"/>
                  </a:cubicBezTo>
                  <a:cubicBezTo>
                    <a:pt x="3798" y="11326"/>
                    <a:pt x="3788" y="11304"/>
                    <a:pt x="3330" y="14029"/>
                  </a:cubicBezTo>
                  <a:cubicBezTo>
                    <a:pt x="2893" y="16626"/>
                    <a:pt x="2937" y="16852"/>
                    <a:pt x="4075" y="17614"/>
                  </a:cubicBezTo>
                  <a:cubicBezTo>
                    <a:pt x="4973" y="18215"/>
                    <a:pt x="5145" y="19054"/>
                    <a:pt x="4441" y="19429"/>
                  </a:cubicBezTo>
                  <a:cubicBezTo>
                    <a:pt x="4217" y="19548"/>
                    <a:pt x="4031" y="19765"/>
                    <a:pt x="4031" y="19905"/>
                  </a:cubicBezTo>
                  <a:cubicBezTo>
                    <a:pt x="4031" y="20269"/>
                    <a:pt x="4476" y="20427"/>
                    <a:pt x="5503" y="20427"/>
                  </a:cubicBezTo>
                  <a:cubicBezTo>
                    <a:pt x="6555" y="20427"/>
                    <a:pt x="6799" y="20044"/>
                    <a:pt x="6204" y="19323"/>
                  </a:cubicBezTo>
                  <a:cubicBezTo>
                    <a:pt x="5580" y="18566"/>
                    <a:pt x="5956" y="18394"/>
                    <a:pt x="7676" y="18657"/>
                  </a:cubicBezTo>
                  <a:cubicBezTo>
                    <a:pt x="8512" y="18785"/>
                    <a:pt x="9927" y="18961"/>
                    <a:pt x="10823" y="19051"/>
                  </a:cubicBezTo>
                  <a:cubicBezTo>
                    <a:pt x="12327" y="19201"/>
                    <a:pt x="12458" y="19253"/>
                    <a:pt x="12512" y="19708"/>
                  </a:cubicBezTo>
                  <a:cubicBezTo>
                    <a:pt x="12555" y="20074"/>
                    <a:pt x="12445" y="20263"/>
                    <a:pt x="12090" y="20427"/>
                  </a:cubicBezTo>
                  <a:cubicBezTo>
                    <a:pt x="11456" y="20719"/>
                    <a:pt x="11601" y="21166"/>
                    <a:pt x="12375" y="21304"/>
                  </a:cubicBezTo>
                  <a:cubicBezTo>
                    <a:pt x="13958" y="21586"/>
                    <a:pt x="14626" y="21057"/>
                    <a:pt x="13766" y="20200"/>
                  </a:cubicBezTo>
                  <a:cubicBezTo>
                    <a:pt x="13433" y="19868"/>
                    <a:pt x="13393" y="19717"/>
                    <a:pt x="13561" y="19391"/>
                  </a:cubicBezTo>
                  <a:cubicBezTo>
                    <a:pt x="13735" y="19055"/>
                    <a:pt x="13975" y="19005"/>
                    <a:pt x="15101" y="19058"/>
                  </a:cubicBezTo>
                  <a:cubicBezTo>
                    <a:pt x="16601" y="19128"/>
                    <a:pt x="17249" y="19001"/>
                    <a:pt x="17249" y="18627"/>
                  </a:cubicBezTo>
                  <a:cubicBezTo>
                    <a:pt x="17249" y="18487"/>
                    <a:pt x="17514" y="18102"/>
                    <a:pt x="17832" y="17780"/>
                  </a:cubicBezTo>
                  <a:lnTo>
                    <a:pt x="18410" y="17198"/>
                  </a:lnTo>
                  <a:lnTo>
                    <a:pt x="18180" y="15406"/>
                  </a:lnTo>
                  <a:cubicBezTo>
                    <a:pt x="18055" y="14419"/>
                    <a:pt x="17999" y="13530"/>
                    <a:pt x="18049" y="13432"/>
                  </a:cubicBezTo>
                  <a:cubicBezTo>
                    <a:pt x="18100" y="13333"/>
                    <a:pt x="18571" y="13326"/>
                    <a:pt x="19099" y="13417"/>
                  </a:cubicBezTo>
                  <a:cubicBezTo>
                    <a:pt x="21226" y="13784"/>
                    <a:pt x="21324" y="13708"/>
                    <a:pt x="21489" y="11519"/>
                  </a:cubicBezTo>
                  <a:cubicBezTo>
                    <a:pt x="21581" y="10297"/>
                    <a:pt x="21438" y="9573"/>
                    <a:pt x="21104" y="9537"/>
                  </a:cubicBezTo>
                  <a:cubicBezTo>
                    <a:pt x="19121" y="9322"/>
                    <a:pt x="18132" y="9122"/>
                    <a:pt x="17981" y="8902"/>
                  </a:cubicBezTo>
                  <a:cubicBezTo>
                    <a:pt x="17850" y="8711"/>
                    <a:pt x="17902" y="7981"/>
                    <a:pt x="18155" y="6490"/>
                  </a:cubicBezTo>
                  <a:cubicBezTo>
                    <a:pt x="18544" y="4196"/>
                    <a:pt x="18492" y="3806"/>
                    <a:pt x="17720" y="3041"/>
                  </a:cubicBezTo>
                  <a:cubicBezTo>
                    <a:pt x="17370" y="2694"/>
                    <a:pt x="17367" y="2657"/>
                    <a:pt x="17658" y="2519"/>
                  </a:cubicBezTo>
                  <a:cubicBezTo>
                    <a:pt x="18121" y="2301"/>
                    <a:pt x="18047" y="1785"/>
                    <a:pt x="17528" y="1627"/>
                  </a:cubicBezTo>
                  <a:cubicBezTo>
                    <a:pt x="17281" y="1552"/>
                    <a:pt x="16687" y="1555"/>
                    <a:pt x="16212" y="1635"/>
                  </a:cubicBezTo>
                  <a:cubicBezTo>
                    <a:pt x="14993" y="1838"/>
                    <a:pt x="14176" y="1831"/>
                    <a:pt x="12003" y="1582"/>
                  </a:cubicBezTo>
                  <a:cubicBezTo>
                    <a:pt x="10957" y="1462"/>
                    <a:pt x="9367" y="1420"/>
                    <a:pt x="8470" y="1491"/>
                  </a:cubicBezTo>
                  <a:cubicBezTo>
                    <a:pt x="5952" y="1689"/>
                    <a:pt x="5616" y="1669"/>
                    <a:pt x="5528" y="1355"/>
                  </a:cubicBezTo>
                  <a:cubicBezTo>
                    <a:pt x="5483" y="1194"/>
                    <a:pt x="5614" y="1014"/>
                    <a:pt x="5826" y="946"/>
                  </a:cubicBezTo>
                  <a:cubicBezTo>
                    <a:pt x="6035" y="880"/>
                    <a:pt x="6204" y="688"/>
                    <a:pt x="6204" y="523"/>
                  </a:cubicBezTo>
                  <a:cubicBezTo>
                    <a:pt x="6204" y="193"/>
                    <a:pt x="5605" y="16"/>
                    <a:pt x="4994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89" name="Shape 289"/>
          <p:cNvSpPr/>
          <p:nvPr/>
        </p:nvSpPr>
        <p:spPr>
          <a:xfrm>
            <a:off x="6828510" y="4577759"/>
            <a:ext cx="3577870" cy="114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8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Ambient B-field &lt;50nT</a:t>
            </a:r>
          </a:p>
        </p:txBody>
      </p:sp>
      <p:sp>
        <p:nvSpPr>
          <p:cNvPr id="290" name="Shape 290"/>
          <p:cNvSpPr/>
          <p:nvPr/>
        </p:nvSpPr>
        <p:spPr>
          <a:xfrm>
            <a:off x="8974173" y="2741406"/>
            <a:ext cx="768621" cy="768621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871500" y="1604288"/>
            <a:ext cx="5477753" cy="104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r>
              <a:t>Mid-field multipactor in High B-field region</a:t>
            </a:r>
          </a:p>
          <a:p>
            <a:pPr>
              <a:defRPr sz="2000" b="1">
                <a:latin typeface="+mj-lt"/>
                <a:ea typeface="+mj-ea"/>
                <a:cs typeface="+mj-cs"/>
                <a:sym typeface="Helvetica Neue"/>
              </a:defRPr>
            </a:pPr>
            <a:r>
              <a:t>Difficult to process</a:t>
            </a:r>
          </a:p>
        </p:txBody>
      </p:sp>
      <p:sp>
        <p:nvSpPr>
          <p:cNvPr id="292" name="Shape 292"/>
          <p:cNvSpPr/>
          <p:nvPr/>
        </p:nvSpPr>
        <p:spPr>
          <a:xfrm>
            <a:off x="11168076" y="8080597"/>
            <a:ext cx="768621" cy="768620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1115337" y="8780910"/>
            <a:ext cx="5008627" cy="72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Q-switch at high field: Radiation follows</a:t>
            </a:r>
          </a:p>
        </p:txBody>
      </p:sp>
      <p:sp>
        <p:nvSpPr>
          <p:cNvPr id="294" name="Shape 294"/>
          <p:cNvSpPr/>
          <p:nvPr/>
        </p:nvSpPr>
        <p:spPr>
          <a:xfrm flipV="1">
            <a:off x="6181153" y="8519547"/>
            <a:ext cx="4875269" cy="518165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462292" y="1979753"/>
            <a:ext cx="5534051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Effect Of Helium processing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698500"/>
            <a:ext cx="11861800" cy="2400300"/>
          </a:xfrm>
        </p:spPr>
        <p:txBody>
          <a:bodyPr/>
          <a:lstStyle/>
          <a:p>
            <a:r>
              <a:rPr lang="en-US" dirty="0"/>
              <a:t>6) Reprocessing strategy?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 on Cu : Rinsing 10 bars</a:t>
            </a:r>
          </a:p>
          <a:p>
            <a:pPr lvl="1"/>
            <a:r>
              <a:rPr lang="en-US" dirty="0"/>
              <a:t>Bulk </a:t>
            </a:r>
            <a:r>
              <a:rPr lang="en-US" dirty="0" err="1"/>
              <a:t>Nb</a:t>
            </a:r>
            <a:r>
              <a:rPr lang="en-US" dirty="0"/>
              <a:t> : Long High Pressure Rinsing or Light BCP &amp; HPR or Light EP &amp; HPR 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9900" y="4127500"/>
            <a:ext cx="1186180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433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9437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dirty="0"/>
              <a:t>7) If available: Comparability between horizontal/module and vertical test </a:t>
            </a:r>
            <a:r>
              <a:rPr lang="en-US" dirty="0" err="1"/>
              <a:t>wrt</a:t>
            </a:r>
            <a:r>
              <a:rPr lang="en-US" dirty="0"/>
              <a:t>. radiation/dark current?</a:t>
            </a:r>
            <a:br>
              <a:rPr lang="en-US" dirty="0"/>
            </a:br>
            <a:r>
              <a:rPr lang="en-US" dirty="0"/>
              <a:t>This includes both diagnostic techniques and cavity results!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 on Cu : To be extracted for LHC modules…</a:t>
            </a:r>
          </a:p>
          <a:p>
            <a:r>
              <a:rPr lang="en-US" dirty="0"/>
              <a:t>8) is there any relation between </a:t>
            </a:r>
            <a:r>
              <a:rPr lang="en-US" dirty="0" err="1"/>
              <a:t>Multipacting</a:t>
            </a:r>
            <a:r>
              <a:rPr lang="en-US" dirty="0"/>
              <a:t> and FE observed</a:t>
            </a:r>
          </a:p>
          <a:p>
            <a:pPr lvl="1"/>
            <a:r>
              <a:rPr lang="en-US" dirty="0"/>
              <a:t>Yes if enough field reached &gt; 3 MV/m</a:t>
            </a:r>
          </a:p>
        </p:txBody>
      </p:sp>
    </p:spTree>
    <p:extLst>
      <p:ext uri="{BB962C8B-B14F-4D97-AF65-F5344CB8AC3E}">
        <p14:creationId xmlns:p14="http://schemas.microsoft.com/office/powerpoint/2010/main" val="4818592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400 MHz </a:t>
            </a:r>
            <a:r>
              <a:rPr lang="en-US" dirty="0" err="1" smtClean="0"/>
              <a:t>Cryo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35100"/>
            <a:ext cx="10680700" cy="80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34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853"/>
            <a:ext cx="13004800" cy="76256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650230">
              <a:spcBef>
                <a:spcPct val="0"/>
              </a:spcBef>
            </a:pPr>
            <a:r>
              <a:rPr lang="en-US" sz="5689" dirty="0"/>
              <a:t>Horizontal </a:t>
            </a:r>
            <a:r>
              <a:rPr lang="en-US" sz="5689" dirty="0" smtClean="0"/>
              <a:t>&amp; Vertical Bunkers at CERN</a:t>
            </a:r>
            <a:endParaRPr lang="en-GB" sz="5689" dirty="0"/>
          </a:p>
        </p:txBody>
      </p:sp>
      <p:sp>
        <p:nvSpPr>
          <p:cNvPr id="8" name="TextBox 7"/>
          <p:cNvSpPr txBox="1"/>
          <p:nvPr/>
        </p:nvSpPr>
        <p:spPr>
          <a:xfrm>
            <a:off x="772161" y="5113190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M7</a:t>
            </a:r>
            <a:endParaRPr lang="en-GB" sz="5973" dirty="0"/>
          </a:p>
        </p:txBody>
      </p:sp>
      <p:sp>
        <p:nvSpPr>
          <p:cNvPr id="9" name="TextBox 8"/>
          <p:cNvSpPr txBox="1"/>
          <p:nvPr/>
        </p:nvSpPr>
        <p:spPr>
          <a:xfrm>
            <a:off x="3901441" y="5960534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M9</a:t>
            </a:r>
            <a:endParaRPr lang="en-GB" sz="5973" dirty="0"/>
          </a:p>
        </p:txBody>
      </p:sp>
      <p:sp>
        <p:nvSpPr>
          <p:cNvPr id="10" name="TextBox 9"/>
          <p:cNvSpPr txBox="1"/>
          <p:nvPr/>
        </p:nvSpPr>
        <p:spPr>
          <a:xfrm>
            <a:off x="6502401" y="4866302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V3</a:t>
            </a:r>
            <a:endParaRPr lang="en-GB" sz="5973" dirty="0"/>
          </a:p>
        </p:txBody>
      </p:sp>
      <p:sp>
        <p:nvSpPr>
          <p:cNvPr id="11" name="TextBox 10"/>
          <p:cNvSpPr txBox="1"/>
          <p:nvPr/>
        </p:nvSpPr>
        <p:spPr>
          <a:xfrm>
            <a:off x="7328747" y="5083454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V4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67040" y="5234669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V5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2426" y="5413418"/>
            <a:ext cx="826347" cy="193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73" dirty="0"/>
              <a:t>V6</a:t>
            </a:r>
          </a:p>
        </p:txBody>
      </p:sp>
    </p:spTree>
    <p:extLst>
      <p:ext uri="{BB962C8B-B14F-4D97-AF65-F5344CB8AC3E}">
        <p14:creationId xmlns:p14="http://schemas.microsoft.com/office/powerpoint/2010/main" val="18484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99" y="212707"/>
            <a:ext cx="8949601" cy="9328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5900" y="290692"/>
            <a:ext cx="609600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Nb</a:t>
            </a: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/Cu</a:t>
            </a:r>
            <a:r>
              <a:rPr kumimoji="0" lang="en-US" sz="4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4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HIE-ISOLDE</a:t>
            </a: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03915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406400"/>
            <a:ext cx="11861800" cy="8216900"/>
          </a:xfrm>
        </p:spPr>
        <p:txBody>
          <a:bodyPr/>
          <a:lstStyle/>
          <a:p>
            <a:r>
              <a:rPr lang="en-US" dirty="0"/>
              <a:t>1) Which diagnostic techniques </a:t>
            </a:r>
            <a:r>
              <a:rPr lang="en-US" dirty="0" err="1"/>
              <a:t>wrt</a:t>
            </a:r>
            <a:r>
              <a:rPr lang="en-US" dirty="0"/>
              <a:t>. radiation are applied? </a:t>
            </a:r>
            <a:br>
              <a:rPr lang="en-US" dirty="0"/>
            </a:br>
            <a:r>
              <a:rPr lang="en-US" dirty="0"/>
              <a:t>Please distinguish between "R&amp;D" and "production", if necessary</a:t>
            </a:r>
          </a:p>
          <a:p>
            <a:pPr lvl="1"/>
            <a:r>
              <a:rPr lang="en-US" dirty="0"/>
              <a:t>In vertical : </a:t>
            </a:r>
            <a:r>
              <a:rPr lang="en-US" dirty="0" err="1"/>
              <a:t>Graetz</a:t>
            </a:r>
            <a:r>
              <a:rPr lang="en-US" dirty="0"/>
              <a:t> probe  45keV-2MeV  100 </a:t>
            </a:r>
            <a:r>
              <a:rPr lang="en-US" dirty="0" err="1"/>
              <a:t>uSv</a:t>
            </a:r>
            <a:r>
              <a:rPr lang="en-US" dirty="0"/>
              <a:t>/h – 1 </a:t>
            </a:r>
            <a:r>
              <a:rPr lang="en-US" dirty="0" err="1"/>
              <a:t>Sv</a:t>
            </a:r>
            <a:r>
              <a:rPr lang="en-US" dirty="0"/>
              <a:t>/h on top plate of the insert : +- 3 meters above the cavity in the cryostat</a:t>
            </a:r>
          </a:p>
          <a:p>
            <a:pPr lvl="2"/>
            <a:r>
              <a:rPr lang="en-US" dirty="0"/>
              <a:t>On top plate without any insert layers abortion compensation</a:t>
            </a:r>
          </a:p>
          <a:p>
            <a:pPr lvl="2"/>
            <a:r>
              <a:rPr lang="en-US" dirty="0"/>
              <a:t>Tried some energy spectrum measurements but still needs weighting to de-convolute the detector.</a:t>
            </a:r>
          </a:p>
          <a:p>
            <a:pPr lvl="2"/>
            <a:r>
              <a:rPr lang="en-US" dirty="0"/>
              <a:t>Some thermometers can show beam port flange heating specially with </a:t>
            </a:r>
            <a:r>
              <a:rPr lang="en-US" dirty="0" err="1"/>
              <a:t>multicells</a:t>
            </a:r>
            <a:r>
              <a:rPr lang="en-US" dirty="0"/>
              <a:t> cavities</a:t>
            </a:r>
          </a:p>
          <a:p>
            <a:pPr lvl="2"/>
            <a:r>
              <a:rPr lang="en-US" dirty="0"/>
              <a:t>OSTs without localized spot could confirm </a:t>
            </a:r>
            <a:r>
              <a:rPr lang="en-US" dirty="0" smtClean="0"/>
              <a:t>general </a:t>
            </a:r>
          </a:p>
          <a:p>
            <a:pPr marL="889000" lvl="2" indent="0">
              <a:buNone/>
            </a:pPr>
            <a:r>
              <a:rPr lang="en-US" dirty="0"/>
              <a:t> </a:t>
            </a:r>
            <a:r>
              <a:rPr lang="en-US" dirty="0" smtClean="0"/>
              <a:t>  global </a:t>
            </a:r>
            <a:r>
              <a:rPr lang="en-US" dirty="0"/>
              <a:t>equator quench at 2K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horizontal : same </a:t>
            </a:r>
            <a:r>
              <a:rPr lang="en-US" dirty="0" err="1"/>
              <a:t>Graetz</a:t>
            </a:r>
            <a:r>
              <a:rPr lang="en-US" dirty="0"/>
              <a:t> probe  45keV-2MeV  </a:t>
            </a:r>
            <a:endParaRPr lang="en-US" dirty="0" smtClean="0"/>
          </a:p>
          <a:p>
            <a:pPr marL="4445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100 </a:t>
            </a:r>
            <a:r>
              <a:rPr lang="en-US" dirty="0" err="1"/>
              <a:t>uSv</a:t>
            </a:r>
            <a:r>
              <a:rPr lang="en-US" dirty="0"/>
              <a:t>/h – 1 </a:t>
            </a:r>
            <a:r>
              <a:rPr lang="en-US" dirty="0" err="1"/>
              <a:t>Sv</a:t>
            </a:r>
            <a:r>
              <a:rPr lang="en-US" dirty="0"/>
              <a:t>/h at 1.5 meter on the </a:t>
            </a:r>
            <a:r>
              <a:rPr lang="en-US" dirty="0" smtClean="0"/>
              <a:t>side</a:t>
            </a:r>
          </a:p>
          <a:p>
            <a:pPr marL="4445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/>
              <a:t>of the cavity in its </a:t>
            </a:r>
            <a:r>
              <a:rPr lang="en-US" dirty="0" err="1"/>
              <a:t>cryo</a:t>
            </a:r>
            <a:r>
              <a:rPr lang="en-US" dirty="0"/>
              <a:t>-module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8708" y="5447509"/>
            <a:ext cx="5511797" cy="31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05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177800" y="353889"/>
            <a:ext cx="11861800" cy="939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Bulk </a:t>
            </a:r>
            <a:r>
              <a:rPr lang="en-US" dirty="0"/>
              <a:t>Niobium </a:t>
            </a:r>
            <a:r>
              <a:rPr lang="en-US" dirty="0" smtClean="0"/>
              <a:t>CRAB &amp; Multi-cells at </a:t>
            </a:r>
            <a:r>
              <a:rPr dirty="0" smtClean="0"/>
              <a:t>CERN</a:t>
            </a:r>
            <a:endParaRPr dirty="0"/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pSp>
        <p:nvGrpSpPr>
          <p:cNvPr id="259" name="Group 259"/>
          <p:cNvGrpSpPr/>
          <p:nvPr/>
        </p:nvGrpSpPr>
        <p:grpSpPr>
          <a:xfrm>
            <a:off x="12699" y="1903592"/>
            <a:ext cx="12992102" cy="6784616"/>
            <a:chOff x="12699" y="0"/>
            <a:chExt cx="12992100" cy="6784615"/>
          </a:xfrm>
        </p:grpSpPr>
        <p:pic>
          <p:nvPicPr>
            <p:cNvPr id="252" name="Picture 251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" y="25400"/>
              <a:ext cx="6777960" cy="6686767"/>
            </a:xfrm>
            <a:prstGeom prst="rect">
              <a:avLst/>
            </a:prstGeom>
            <a:effectLst/>
          </p:spPr>
        </p:pic>
        <p:sp>
          <p:nvSpPr>
            <p:cNvPr id="253" name="Shape 253"/>
            <p:cNvSpPr/>
            <p:nvPr/>
          </p:nvSpPr>
          <p:spPr>
            <a:xfrm>
              <a:off x="3212160" y="6043432"/>
              <a:ext cx="1463444" cy="741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UK4R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3176" y="1902258"/>
              <a:ext cx="1337979" cy="741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DQW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558264" y="1902258"/>
              <a:ext cx="1163075" cy="7411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 b="1">
                  <a:solidFill>
                    <a:srgbClr val="FF26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RFD</a:t>
              </a:r>
            </a:p>
          </p:txBody>
        </p:sp>
        <p:grpSp>
          <p:nvGrpSpPr>
            <p:cNvPr id="258" name="Group 258"/>
            <p:cNvGrpSpPr/>
            <p:nvPr/>
          </p:nvGrpSpPr>
          <p:grpSpPr>
            <a:xfrm>
              <a:off x="6905853" y="-1"/>
              <a:ext cx="6098948" cy="6784617"/>
              <a:chOff x="0" y="0"/>
              <a:chExt cx="6098946" cy="6784615"/>
            </a:xfrm>
          </p:grpSpPr>
          <p:pic>
            <p:nvPicPr>
              <p:cNvPr id="256" name="fig1b.jp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6098947" cy="2367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57" name="image15.jpg" descr="E:\Cavité RF\Cavités\SPL\SPL 5-cell 1\SPL1(2)\IMG_1139.JP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2210405"/>
                <a:ext cx="6098947" cy="4574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Detailed scan to identify </a:t>
            </a:r>
            <a:r>
              <a:rPr dirty="0" err="1" smtClean="0"/>
              <a:t>multipactor</a:t>
            </a:r>
            <a:r>
              <a:rPr dirty="0" smtClean="0"/>
              <a:t>/</a:t>
            </a:r>
            <a:r>
              <a:rPr lang="en-US" dirty="0" smtClean="0"/>
              <a:t>FE</a:t>
            </a:r>
            <a:r>
              <a:rPr dirty="0" smtClean="0"/>
              <a:t> </a:t>
            </a:r>
            <a:r>
              <a:rPr dirty="0"/>
              <a:t>sites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Once </a:t>
            </a:r>
            <a:r>
              <a:rPr dirty="0" err="1"/>
              <a:t>multipacting</a:t>
            </a:r>
            <a:r>
              <a:rPr dirty="0"/>
              <a:t>/field emission regions identified, we apply focused amplitude modulation at entered on the region of interest</a:t>
            </a:r>
          </a:p>
          <a:p>
            <a:pPr lvl="1"/>
            <a:r>
              <a:rPr dirty="0"/>
              <a:t>Focused amplitude modulation =&gt; Sinusoidal variation of power at the 10%-20% </a:t>
            </a:r>
            <a:r>
              <a:rPr dirty="0" err="1"/>
              <a:t>level,with</a:t>
            </a:r>
            <a:r>
              <a:rPr dirty="0"/>
              <a:t> period of 10 seconds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264" name="SPLsummary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938" y="3207574"/>
            <a:ext cx="10160001" cy="635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SPLsummary4.png"/>
          <p:cNvPicPr>
            <a:picLocks noChangeAspect="1"/>
          </p:cNvPicPr>
          <p:nvPr/>
        </p:nvPicPr>
        <p:blipFill>
          <a:blip r:embed="rId3">
            <a:extLst/>
          </a:blip>
          <a:srcRect l="33332" t="14877" r="33331" b="31785"/>
          <a:stretch>
            <a:fillRect/>
          </a:stretch>
        </p:blipFill>
        <p:spPr>
          <a:xfrm>
            <a:off x="10494675" y="3591863"/>
            <a:ext cx="2279783" cy="227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5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5"/>
                  <a:pt x="12357" y="0"/>
                  <a:pt x="9839" y="0"/>
                </a:cubicBezTo>
                <a:close/>
              </a:path>
            </a:pathLst>
          </a:custGeom>
          <a:ln w="6350">
            <a:solidFill>
              <a:srgbClr val="004479"/>
            </a:solidFill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4892321" y="4533899"/>
            <a:ext cx="927101" cy="92710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342900"/>
            <a:ext cx="11861800" cy="3073400"/>
          </a:xfrm>
        </p:spPr>
        <p:txBody>
          <a:bodyPr/>
          <a:lstStyle/>
          <a:p>
            <a:r>
              <a:rPr lang="en-US" dirty="0"/>
              <a:t>2) What is your criteria for "field emission" in the test? What is your criteria for counting a cavity as FE loaded/limited/relevant?</a:t>
            </a:r>
          </a:p>
          <a:p>
            <a:pPr lvl="1"/>
            <a:r>
              <a:rPr lang="en-US" dirty="0"/>
              <a:t>In vertical : No matter assuming above nominal Q/</a:t>
            </a:r>
            <a:r>
              <a:rPr lang="en-US" dirty="0" err="1"/>
              <a:t>Eacc</a:t>
            </a:r>
            <a:r>
              <a:rPr lang="en-US" dirty="0"/>
              <a:t> meaning low He consumption and acceptable FE</a:t>
            </a:r>
          </a:p>
          <a:p>
            <a:pPr lvl="1"/>
            <a:r>
              <a:rPr lang="en-US" dirty="0"/>
              <a:t>In horizontal : For LHC module we considered 300 </a:t>
            </a:r>
            <a:r>
              <a:rPr lang="en-US" dirty="0" err="1"/>
              <a:t>uSv</a:t>
            </a:r>
            <a:r>
              <a:rPr lang="en-US" dirty="0"/>
              <a:t>/h as being acceptable at 5.3 MV/m nominal acceleration field per </a:t>
            </a:r>
            <a:r>
              <a:rPr lang="en-US" dirty="0" smtClean="0"/>
              <a:t>cavity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1800" y="3213100"/>
            <a:ext cx="11861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433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9437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dirty="0"/>
              <a:t>3) What is your guideline for the vertical test in case of field emission present? </a:t>
            </a:r>
            <a:br>
              <a:rPr lang="en-US" dirty="0"/>
            </a:br>
            <a:r>
              <a:rPr lang="en-US" dirty="0"/>
              <a:t>(e.g. try processing; abort the test; administrative limits,...)</a:t>
            </a:r>
          </a:p>
          <a:p>
            <a:pPr lvl="1"/>
            <a:r>
              <a:rPr lang="en-US" dirty="0"/>
              <a:t>In vertical : Try processing but difficult due to high Q, long filling time.. </a:t>
            </a:r>
          </a:p>
          <a:p>
            <a:pPr lvl="2"/>
            <a:r>
              <a:rPr lang="en-US" dirty="0"/>
              <a:t>Push high radiations with RP compensatory measures up to the max Helium consumption…Finish the test</a:t>
            </a:r>
          </a:p>
          <a:p>
            <a:pPr lvl="2"/>
            <a:r>
              <a:rPr lang="en-US" dirty="0"/>
              <a:t>Mobile coupler will help for critical matching conditioning from mid to high field </a:t>
            </a:r>
            <a:r>
              <a:rPr lang="en-US" dirty="0" err="1"/>
              <a:t>multipacting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In horizontal : Try processing at loaded Q around 150 000 with 500 us pulse/ 20 </a:t>
            </a:r>
            <a:r>
              <a:rPr lang="en-US" dirty="0" err="1"/>
              <a:t>ms.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Giving good result burning emitters. See LHC spare module recovery</a:t>
            </a:r>
          </a:p>
        </p:txBody>
      </p:sp>
    </p:spTree>
    <p:extLst>
      <p:ext uri="{BB962C8B-B14F-4D97-AF65-F5344CB8AC3E}">
        <p14:creationId xmlns:p14="http://schemas.microsoft.com/office/powerpoint/2010/main" val="27268076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Improved HPR </a:t>
            </a:r>
            <a:r>
              <a:rPr dirty="0" smtClean="0"/>
              <a:t>made </a:t>
            </a:r>
            <a:r>
              <a:rPr dirty="0"/>
              <a:t>the biggest improvement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Evolution of performance due to improved quality control of HPR</a:t>
            </a:r>
          </a:p>
          <a:p>
            <a:pPr lvl="1"/>
            <a:r>
              <a:rPr dirty="0"/>
              <a:t>HPR is now ~8 - 12 </a:t>
            </a:r>
            <a:r>
              <a:rPr dirty="0" err="1"/>
              <a:t>hrs</a:t>
            </a:r>
            <a:r>
              <a:rPr dirty="0"/>
              <a:t> duration for a 5-cell cavity (depends on outflow water quality ; Resistivity, 0.2 </a:t>
            </a:r>
            <a:r>
              <a:rPr dirty="0" err="1"/>
              <a:t>μm</a:t>
            </a:r>
            <a:r>
              <a:rPr dirty="0"/>
              <a:t> particle count, TOC, pH )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grpSp>
        <p:nvGrpSpPr>
          <p:cNvPr id="276" name="Group 276"/>
          <p:cNvGrpSpPr/>
          <p:nvPr/>
        </p:nvGrpSpPr>
        <p:grpSpPr>
          <a:xfrm>
            <a:off x="787399" y="2824637"/>
            <a:ext cx="11430001" cy="7143751"/>
            <a:chOff x="0" y="0"/>
            <a:chExt cx="11430000" cy="7143750"/>
          </a:xfrm>
        </p:grpSpPr>
        <p:pic>
          <p:nvPicPr>
            <p:cNvPr id="271" name="SPLsummary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1430000" cy="7143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75" name="Group 275"/>
            <p:cNvGrpSpPr/>
            <p:nvPr/>
          </p:nvGrpSpPr>
          <p:grpSpPr>
            <a:xfrm>
              <a:off x="3379790" y="2399426"/>
              <a:ext cx="4984745" cy="1869086"/>
              <a:chOff x="0" y="0"/>
              <a:chExt cx="4984743" cy="1869085"/>
            </a:xfrm>
          </p:grpSpPr>
          <p:sp>
            <p:nvSpPr>
              <p:cNvPr id="272" name="Shape 272"/>
              <p:cNvSpPr/>
              <p:nvPr/>
            </p:nvSpPr>
            <p:spPr>
              <a:xfrm rot="19740000">
                <a:off x="4221949" y="159067"/>
                <a:ext cx="719576" cy="367384"/>
              </a:xfrm>
              <a:prstGeom prst="rightArrow">
                <a:avLst>
                  <a:gd name="adj1" fmla="val 32000"/>
                  <a:gd name="adj2" fmla="val 125354"/>
                </a:avLst>
              </a:prstGeom>
              <a:solidFill>
                <a:schemeClr val="accent1">
                  <a:satOff val="12166"/>
                  <a:lumOff val="-130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273" name="Shape 273"/>
              <p:cNvSpPr/>
              <p:nvPr/>
            </p:nvSpPr>
            <p:spPr>
              <a:xfrm rot="18240000">
                <a:off x="-6310" y="1284397"/>
                <a:ext cx="719576" cy="367384"/>
              </a:xfrm>
              <a:prstGeom prst="rightArrow">
                <a:avLst>
                  <a:gd name="adj1" fmla="val 32000"/>
                  <a:gd name="adj2" fmla="val 125354"/>
                </a:avLst>
              </a:prstGeom>
              <a:solidFill>
                <a:schemeClr val="accent1">
                  <a:satOff val="12166"/>
                  <a:lumOff val="-130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274" name="Shape 274"/>
              <p:cNvSpPr/>
              <p:nvPr/>
            </p:nvSpPr>
            <p:spPr>
              <a:xfrm>
                <a:off x="1957144" y="293932"/>
                <a:ext cx="719577" cy="367384"/>
              </a:xfrm>
              <a:prstGeom prst="rightArrow">
                <a:avLst>
                  <a:gd name="adj1" fmla="val 32000"/>
                  <a:gd name="adj2" fmla="val 125354"/>
                </a:avLst>
              </a:prstGeom>
              <a:solidFill>
                <a:schemeClr val="accent1">
                  <a:satOff val="12166"/>
                  <a:lumOff val="-13042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</p:grpSp>
      </p:grpSp>
      <p:sp>
        <p:nvSpPr>
          <p:cNvPr id="277" name="Shape 277"/>
          <p:cNvSpPr/>
          <p:nvPr/>
        </p:nvSpPr>
        <p:spPr>
          <a:xfrm>
            <a:off x="7411519" y="6656236"/>
            <a:ext cx="1520445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Field Emission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736600"/>
            <a:ext cx="11861800" cy="4076700"/>
          </a:xfrm>
        </p:spPr>
        <p:txBody>
          <a:bodyPr/>
          <a:lstStyle/>
          <a:p>
            <a:r>
              <a:rPr lang="en-US" dirty="0"/>
              <a:t>4a) Which processing techniques are applied? What is the success rate? </a:t>
            </a:r>
          </a:p>
          <a:p>
            <a:pPr lvl="1"/>
            <a:r>
              <a:rPr lang="en-US" dirty="0"/>
              <a:t>AM modulation help the conditioning </a:t>
            </a:r>
          </a:p>
          <a:p>
            <a:pPr lvl="1"/>
            <a:r>
              <a:rPr lang="en-US" dirty="0"/>
              <a:t>Assuming conditioning finished, He processing usually helped on LHC cavities, HIE-ISOLDE cavities and CRAB with its special geometry.</a:t>
            </a:r>
          </a:p>
          <a:p>
            <a:r>
              <a:rPr lang="en-US" dirty="0"/>
              <a:t>4b) How often is a spontaneous degradation observed (Q-value, radiation, gradient)?</a:t>
            </a:r>
          </a:p>
          <a:p>
            <a:pPr lvl="1"/>
            <a:r>
              <a:rPr lang="en-US" dirty="0"/>
              <a:t>Q drop, radiation, unreached nominal field are linked</a:t>
            </a:r>
          </a:p>
          <a:p>
            <a:pPr lvl="1"/>
            <a:r>
              <a:rPr lang="en-US" dirty="0"/>
              <a:t>Bulk </a:t>
            </a:r>
            <a:r>
              <a:rPr lang="en-US" dirty="0" err="1"/>
              <a:t>Nb</a:t>
            </a:r>
            <a:r>
              <a:rPr lang="en-US" dirty="0"/>
              <a:t> : Mid and high field Q switches observed with CRAB with FE peaks</a:t>
            </a:r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9900" y="5029200"/>
            <a:ext cx="11861800" cy="388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266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433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9437FF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1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dirty="0"/>
              <a:t>5) Percentage of cavities showing field emission? </a:t>
            </a:r>
          </a:p>
          <a:p>
            <a:pPr lvl="1"/>
            <a:r>
              <a:rPr lang="en-US" dirty="0" err="1"/>
              <a:t>Nb</a:t>
            </a:r>
            <a:r>
              <a:rPr lang="en-US" dirty="0"/>
              <a:t> on Cu : Very low, 5 % for HIE-ISOLDE production well above nominal field</a:t>
            </a:r>
          </a:p>
          <a:p>
            <a:pPr lvl="1"/>
            <a:r>
              <a:rPr lang="en-US" dirty="0"/>
              <a:t>For R&amp;D, we push up to the maximum drive unless </a:t>
            </a:r>
            <a:r>
              <a:rPr lang="en-US" dirty="0" err="1"/>
              <a:t>Cryo</a:t>
            </a:r>
            <a:r>
              <a:rPr lang="en-US" dirty="0"/>
              <a:t> cannot compensate the He level drop usually with high FE</a:t>
            </a: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107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448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</vt:lpstr>
      <vt:lpstr>Helvetica Neue</vt:lpstr>
      <vt:lpstr>Helvetica Neue Light</vt:lpstr>
      <vt:lpstr>Lucida Grande</vt:lpstr>
      <vt:lpstr>ModernPortfolio</vt:lpstr>
      <vt:lpstr>WG2 Cavities: Radiation and field emission in vertical and horizontal tests at CERN</vt:lpstr>
      <vt:lpstr>Horizontal &amp; Vertical Bunkers at CERN</vt:lpstr>
      <vt:lpstr>PowerPoint Presentation</vt:lpstr>
      <vt:lpstr>PowerPoint Presentation</vt:lpstr>
      <vt:lpstr>Bulk Niobium CRAB &amp; Multi-cells at CERN</vt:lpstr>
      <vt:lpstr>Detailed scan to identify multipactor/FE sites</vt:lpstr>
      <vt:lpstr>PowerPoint Presentation</vt:lpstr>
      <vt:lpstr>Improved HPR made the biggest improvement</vt:lpstr>
      <vt:lpstr>PowerPoint Presentation</vt:lpstr>
      <vt:lpstr>Crab Cavity: Vertical testing observations</vt:lpstr>
      <vt:lpstr>PowerPoint Presentation</vt:lpstr>
      <vt:lpstr>LHC 400 MHz Cryo module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Reply from CERN bulk Niobium vertical tests</dc:title>
  <dc:creator>Pierre Maesen</dc:creator>
  <cp:lastModifiedBy>Pierre Maesen</cp:lastModifiedBy>
  <cp:revision>9</cp:revision>
  <dcterms:modified xsi:type="dcterms:W3CDTF">2015-11-27T18:47:55Z</dcterms:modified>
</cp:coreProperties>
</file>