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91" r:id="rId3"/>
    <p:sldId id="281" r:id="rId4"/>
    <p:sldId id="290" r:id="rId5"/>
    <p:sldId id="313" r:id="rId6"/>
    <p:sldId id="315" r:id="rId7"/>
    <p:sldId id="283" r:id="rId8"/>
    <p:sldId id="284" r:id="rId9"/>
    <p:sldId id="285" r:id="rId10"/>
    <p:sldId id="287" r:id="rId11"/>
    <p:sldId id="316" r:id="rId12"/>
    <p:sldId id="288" r:id="rId13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66FF"/>
    <a:srgbClr val="FFFF99"/>
    <a:srgbClr val="CCFFFF"/>
    <a:srgbClr val="00FF00"/>
    <a:srgbClr val="009900"/>
    <a:srgbClr val="66FFFF"/>
    <a:srgbClr val="0000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12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f97\Documents\Cornell%20data\TTC_SLAC2015\Cornell_FE_analysi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777777777777778E-2"/>
          <c:y val="5.0382373310150261E-2"/>
          <c:w val="0.86095975503062117"/>
          <c:h val="0.9208276990840496"/>
        </c:manualLayout>
      </c:layout>
      <c:pie3DChart>
        <c:varyColors val="1"/>
        <c:ser>
          <c:idx val="0"/>
          <c:order val="0"/>
          <c:explosion val="25"/>
          <c:val>
            <c:numRef>
              <c:f>analysis!$E$22:$G$22</c:f>
              <c:numCache>
                <c:formatCode>General</c:formatCode>
                <c:ptCount val="3"/>
                <c:pt idx="0">
                  <c:v>43</c:v>
                </c:pt>
                <c:pt idx="1">
                  <c:v>3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spPr>
            <a:solidFill>
              <a:srgbClr val="FF3300"/>
            </a:solidFill>
          </c:spPr>
          <c:invertIfNegative val="0"/>
          <c:val>
            <c:numRef>
              <c:f>Sheet3!$E$6:$E$45</c:f>
              <c:numCache>
                <c:formatCode>General</c:formatCode>
                <c:ptCount val="40"/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</c:numCache>
            </c:numRef>
          </c:val>
        </c:ser>
        <c:ser>
          <c:idx val="2"/>
          <c:order val="1"/>
          <c:spPr>
            <a:solidFill>
              <a:srgbClr val="00B050"/>
            </a:solidFill>
          </c:spPr>
          <c:invertIfNegative val="0"/>
          <c:val>
            <c:numRef>
              <c:f>Sheet3!$F$6:$F$45</c:f>
              <c:numCache>
                <c:formatCode>General</c:formatCode>
                <c:ptCount val="40"/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</c:numCache>
            </c:numRef>
          </c:val>
        </c:ser>
        <c:ser>
          <c:idx val="3"/>
          <c:order val="2"/>
          <c:spPr>
            <a:solidFill>
              <a:srgbClr val="FF0000"/>
            </a:solidFill>
          </c:spPr>
          <c:invertIfNegative val="0"/>
          <c:val>
            <c:numRef>
              <c:f>Sheet3!$G$6:$G$45</c:f>
              <c:numCache>
                <c:formatCode>General</c:formatCode>
                <c:ptCount val="40"/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</c:ser>
        <c:ser>
          <c:idx val="4"/>
          <c:order val="3"/>
          <c:spPr>
            <a:solidFill>
              <a:srgbClr val="0066FF"/>
            </a:solidFill>
          </c:spPr>
          <c:invertIfNegative val="0"/>
          <c:val>
            <c:numRef>
              <c:f>Sheet3!$H$6:$H$45</c:f>
              <c:numCache>
                <c:formatCode>General</c:formatCode>
                <c:ptCount val="40"/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</c:numCache>
            </c:numRef>
          </c:val>
        </c:ser>
        <c:ser>
          <c:idx val="5"/>
          <c:order val="4"/>
          <c:spPr>
            <a:solidFill>
              <a:schemeClr val="accent6">
                <a:lumMod val="75000"/>
              </a:schemeClr>
            </a:solidFill>
          </c:spPr>
          <c:invertIfNegative val="0"/>
          <c:val>
            <c:numRef>
              <c:f>Sheet3!$I$6:$I$45</c:f>
              <c:numCache>
                <c:formatCode>General</c:formatCode>
                <c:ptCount val="40"/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ser>
          <c:idx val="6"/>
          <c:order val="5"/>
          <c:spPr>
            <a:solidFill>
              <a:schemeClr val="accent2">
                <a:lumMod val="75000"/>
              </a:schemeClr>
            </a:solidFill>
          </c:spPr>
          <c:invertIfNegative val="0"/>
          <c:val>
            <c:numRef>
              <c:f>Sheet3!$J$6:$J$45</c:f>
              <c:numCache>
                <c:formatCode>General</c:formatCode>
                <c:ptCount val="40"/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</c:numCache>
            </c:numRef>
          </c:val>
        </c:ser>
        <c:ser>
          <c:idx val="7"/>
          <c:order val="6"/>
          <c:spPr>
            <a:solidFill>
              <a:srgbClr val="00FF00"/>
            </a:solidFill>
          </c:spPr>
          <c:invertIfNegative val="0"/>
          <c:val>
            <c:numRef>
              <c:f>Sheet3!$K$6:$K$45</c:f>
              <c:numCache>
                <c:formatCode>General</c:formatCode>
                <c:ptCount val="40"/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</c:ser>
        <c:ser>
          <c:idx val="8"/>
          <c:order val="7"/>
          <c:spPr>
            <a:solidFill>
              <a:srgbClr val="FF33CC"/>
            </a:solidFill>
          </c:spPr>
          <c:invertIfNegative val="0"/>
          <c:val>
            <c:numRef>
              <c:f>Sheet3!$L$6:$L$45</c:f>
              <c:numCache>
                <c:formatCode>General</c:formatCode>
                <c:ptCount val="40"/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</c:numCache>
            </c:numRef>
          </c:val>
        </c:ser>
        <c:ser>
          <c:idx val="9"/>
          <c:order val="8"/>
          <c:spPr>
            <a:solidFill>
              <a:srgbClr val="0000CC"/>
            </a:solidFill>
          </c:spPr>
          <c:invertIfNegative val="0"/>
          <c:val>
            <c:numRef>
              <c:f>Sheet3!$M$6:$M$45</c:f>
              <c:numCache>
                <c:formatCode>General</c:formatCode>
                <c:ptCount val="40"/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</c:numCache>
            </c:numRef>
          </c:val>
        </c:ser>
        <c:ser>
          <c:idx val="10"/>
          <c:order val="9"/>
          <c:spPr>
            <a:solidFill>
              <a:srgbClr val="CC00FF"/>
            </a:solidFill>
          </c:spPr>
          <c:invertIfNegative val="0"/>
          <c:val>
            <c:numRef>
              <c:f>Sheet3!$N$6:$N$45</c:f>
              <c:numCache>
                <c:formatCode>General</c:formatCode>
                <c:ptCount val="40"/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ser>
          <c:idx val="11"/>
          <c:order val="10"/>
          <c:invertIfNegative val="0"/>
          <c:val>
            <c:numRef>
              <c:f>Sheet3!$O$6:$O$45</c:f>
              <c:numCache>
                <c:formatCode>General</c:formatCode>
                <c:ptCount val="40"/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2314496"/>
        <c:axId val="225053696"/>
      </c:barChart>
      <c:catAx>
        <c:axId val="222314496"/>
        <c:scaling>
          <c:orientation val="minMax"/>
        </c:scaling>
        <c:delete val="0"/>
        <c:axPos val="b"/>
        <c:majorTickMark val="out"/>
        <c:minorTickMark val="none"/>
        <c:tickLblPos val="nextTo"/>
        <c:crossAx val="225053696"/>
        <c:crosses val="autoZero"/>
        <c:auto val="1"/>
        <c:lblAlgn val="ctr"/>
        <c:lblOffset val="100"/>
        <c:noMultiLvlLbl val="0"/>
      </c:catAx>
      <c:valAx>
        <c:axId val="2250536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22314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val>
            <c:numRef>
              <c:f>Sheet3!$C$6:$C$46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050752"/>
        <c:axId val="179077504"/>
      </c:barChart>
      <c:catAx>
        <c:axId val="179050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Eacc [MV/m]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79077504"/>
        <c:crosses val="autoZero"/>
        <c:auto val="1"/>
        <c:lblAlgn val="ctr"/>
        <c:lblOffset val="100"/>
        <c:noMultiLvlLbl val="0"/>
      </c:catAx>
      <c:valAx>
        <c:axId val="179077504"/>
        <c:scaling>
          <c:orientation val="minMax"/>
          <c:max val="3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9050752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363" y="0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9515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363" y="8819515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17F3A0D-1170-4C05-95F1-69B450F8E4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511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4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4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4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4" charset="0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5842" indent="-29070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2834" indent="-23256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7968" indent="-23256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3103" indent="-23256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8236" indent="-23256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3370" indent="-23256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8504" indent="-23256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53637" indent="-23256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2520128-11B0-464E-B6EC-1BECA168FB97}" type="slidenum">
              <a:rPr lang="en-US" altLang="en-US" sz="1300"/>
              <a:pPr/>
              <a:t>1</a:t>
            </a:fld>
            <a:endParaRPr lang="en-US" altLang="en-US" sz="1300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F3A0D-1170-4C05-95F1-69B450F8E452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5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11/12/2015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B3E19-BB93-4F40-ABA2-815732DC0E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053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2557-7ED9-4CA2-8055-8C18D4D5D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7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3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514600"/>
            <a:ext cx="7772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altLang="en-US" smtClean="0"/>
              <a:t>11/12/2015</a:t>
            </a: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5162" y="6324600"/>
            <a:ext cx="341335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366" y="6324600"/>
            <a:ext cx="94923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0B0DE3-A299-4563-8520-C80BD71AE484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031" name="Picture 15" descr="nsf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475413"/>
            <a:ext cx="2333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4" descr="CUCLASSE logo black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75413"/>
            <a:ext cx="838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Gray 36in Header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Gray 36in Header.pn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2" r="25968"/>
          <a:stretch/>
        </p:blipFill>
        <p:spPr bwMode="auto">
          <a:xfrm>
            <a:off x="726392" y="0"/>
            <a:ext cx="321322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525" y="1003609"/>
            <a:ext cx="8147349" cy="2531327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WG2; Lab </a:t>
            </a:r>
            <a:r>
              <a:rPr lang="en-US" altLang="en-US" sz="3600" dirty="0"/>
              <a:t>Contributions about 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>A</a:t>
            </a:r>
            <a:r>
              <a:rPr lang="en-US" altLang="en-US" sz="3600" dirty="0"/>
              <a:t>) Instrumentation; Limits</a:t>
            </a:r>
            <a:r>
              <a:rPr lang="en-US" altLang="en-US" sz="3600" dirty="0" smtClean="0"/>
              <a:t>;</a:t>
            </a:r>
            <a:br>
              <a:rPr lang="en-US" altLang="en-US" sz="3600" dirty="0" smtClean="0"/>
            </a:br>
            <a:r>
              <a:rPr lang="en-US" altLang="en-US" sz="3600" dirty="0" smtClean="0"/>
              <a:t> </a:t>
            </a:r>
            <a:r>
              <a:rPr lang="en-US" altLang="en-US" sz="3600" dirty="0"/>
              <a:t>Procedures incl. Discussion</a:t>
            </a:r>
            <a:endParaRPr lang="en-US" altLang="en-US" sz="3600" dirty="0" smtClean="0"/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2107" y="3858323"/>
            <a:ext cx="5476228" cy="1353014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Fumio Furuta </a:t>
            </a:r>
          </a:p>
          <a:p>
            <a:pPr eaLnBrk="1" hangingPunct="1"/>
            <a:r>
              <a:rPr lang="en-US" altLang="en-US" dirty="0" smtClean="0"/>
              <a:t>Cornell University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70857" y="5845840"/>
            <a:ext cx="7674429" cy="38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sz="1800" kern="0" dirty="0" smtClean="0"/>
              <a:t>TTC Meeting WG2, 3Dec2015, SLAC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7943" y="51224"/>
            <a:ext cx="7184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7) If available: Comparability between horizontal/module and vertical test </a:t>
            </a:r>
            <a:r>
              <a:rPr lang="en-US" sz="2000" dirty="0" err="1" smtClean="0">
                <a:solidFill>
                  <a:schemeClr val="bg1"/>
                </a:solidFill>
              </a:rPr>
              <a:t>wrt</a:t>
            </a:r>
            <a:r>
              <a:rPr lang="en-US" sz="2000" dirty="0" smtClean="0">
                <a:solidFill>
                  <a:schemeClr val="bg1"/>
                </a:solidFill>
              </a:rPr>
              <a:t>. radiation/dark current</a:t>
            </a:r>
            <a:r>
              <a:rPr lang="en-US" sz="2000" dirty="0" smtClean="0">
                <a:solidFill>
                  <a:schemeClr val="bg1"/>
                </a:solidFill>
              </a:rPr>
              <a:t>?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71808"/>
              </p:ext>
            </p:extLst>
          </p:nvPr>
        </p:nvGraphicFramePr>
        <p:xfrm>
          <a:off x="791737" y="2129884"/>
          <a:ext cx="7527072" cy="246191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09024"/>
                <a:gridCol w="2509024"/>
                <a:gridCol w="2509024"/>
              </a:tblGrid>
              <a:tr h="73598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Ratio of test limited by FE</a:t>
                      </a:r>
                    </a:p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(# of FE limited / # of </a:t>
                      </a:r>
                      <a:r>
                        <a:rPr lang="en-US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toal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tests)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735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VT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HTC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MLC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</a:tr>
              <a:tr h="8140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(5/33)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(2/8)*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(2/6)**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15687" y="1221855"/>
            <a:ext cx="5693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FE limit during VT / HTC</a:t>
            </a:r>
            <a:endParaRPr lang="en-US" sz="3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662662" y="4832944"/>
            <a:ext cx="5181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*, ** One cavity processed out by quenching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92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97" y="983244"/>
            <a:ext cx="7768900" cy="510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58304" y="145052"/>
            <a:ext cx="4874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Example of FE </a:t>
            </a:r>
            <a:r>
              <a:rPr lang="en-US" sz="2800" dirty="0">
                <a:solidFill>
                  <a:schemeClr val="bg1"/>
                </a:solidFill>
              </a:rPr>
              <a:t>processed out 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6" name="Up Arrow 5"/>
          <p:cNvSpPr/>
          <p:nvPr/>
        </p:nvSpPr>
        <p:spPr bwMode="auto">
          <a:xfrm>
            <a:off x="4547569" y="4170556"/>
            <a:ext cx="323385" cy="505463"/>
          </a:xfrm>
          <a:prstGeom prst="upArrow">
            <a:avLst/>
          </a:prstGeom>
          <a:solidFill>
            <a:srgbClr val="FF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" name="Up Arrow 9"/>
          <p:cNvSpPr/>
          <p:nvPr/>
        </p:nvSpPr>
        <p:spPr bwMode="auto">
          <a:xfrm>
            <a:off x="6612868" y="3943310"/>
            <a:ext cx="323385" cy="807020"/>
          </a:xfrm>
          <a:prstGeom prst="upArrow">
            <a:avLst/>
          </a:prstGeom>
          <a:solidFill>
            <a:srgbClr val="FF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0954" y="2233587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Quenching processed out FE.</a:t>
            </a:r>
            <a:endParaRPr lang="en-US" sz="1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70954" y="4053955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</a:t>
            </a:r>
            <a:r>
              <a:rPr lang="en-US" sz="1200" b="1" baseline="30000" dirty="0" smtClean="0"/>
              <a:t>st</a:t>
            </a:r>
            <a:r>
              <a:rPr lang="en-US" sz="1200" b="1" dirty="0" smtClean="0"/>
              <a:t> process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17457" y="4208320"/>
            <a:ext cx="1026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</a:t>
            </a:r>
            <a:r>
              <a:rPr lang="en-US" sz="1200" b="1" baseline="30000" dirty="0" smtClean="0"/>
              <a:t>nd</a:t>
            </a:r>
            <a:r>
              <a:rPr lang="en-US" sz="1200" b="1" dirty="0" smtClean="0"/>
              <a:t> process</a:t>
            </a:r>
            <a:endParaRPr lang="en-US" sz="1200" b="1" dirty="0"/>
          </a:p>
        </p:txBody>
      </p:sp>
      <p:sp>
        <p:nvSpPr>
          <p:cNvPr id="9" name="5-Point Star 8"/>
          <p:cNvSpPr/>
          <p:nvPr/>
        </p:nvSpPr>
        <p:spPr bwMode="auto">
          <a:xfrm>
            <a:off x="6419931" y="3613962"/>
            <a:ext cx="245327" cy="25551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473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9085" y="0"/>
            <a:ext cx="6248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8) is there any relation between </a:t>
            </a:r>
            <a:r>
              <a:rPr lang="en-US" dirty="0" err="1" smtClean="0">
                <a:solidFill>
                  <a:schemeClr val="bg1"/>
                </a:solidFill>
              </a:rPr>
              <a:t>Multipacting</a:t>
            </a:r>
            <a:r>
              <a:rPr lang="en-US" dirty="0" smtClean="0">
                <a:solidFill>
                  <a:schemeClr val="bg1"/>
                </a:solidFill>
              </a:rPr>
              <a:t> and FE observed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267262"/>
              </p:ext>
            </p:extLst>
          </p:nvPr>
        </p:nvGraphicFramePr>
        <p:xfrm>
          <a:off x="696586" y="1030386"/>
          <a:ext cx="7410977" cy="2783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334421"/>
              </p:ext>
            </p:extLst>
          </p:nvPr>
        </p:nvGraphicFramePr>
        <p:xfrm>
          <a:off x="791733" y="4217557"/>
          <a:ext cx="7426711" cy="1714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62845" y="3725867"/>
            <a:ext cx="678474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Histogram of gradient with FE, analysis on 11 test limited by FE.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584450" y="5778732"/>
            <a:ext cx="604094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Histogram of FE onset, </a:t>
            </a:r>
            <a:r>
              <a:rPr lang="en-US" sz="1800" dirty="0"/>
              <a:t>analysis on </a:t>
            </a:r>
            <a:r>
              <a:rPr lang="en-US" sz="1800" dirty="0" smtClean="0"/>
              <a:t>11 test limited by FE.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567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094396"/>
              </p:ext>
            </p:extLst>
          </p:nvPr>
        </p:nvGraphicFramePr>
        <p:xfrm>
          <a:off x="228599" y="1310750"/>
          <a:ext cx="8599711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364"/>
                <a:gridCol w="1327120"/>
                <a:gridCol w="1313710"/>
                <a:gridCol w="2457060"/>
                <a:gridCol w="15414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VT area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probe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Interlocked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Notes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48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99"/>
                          </a:solidFill>
                        </a:rPr>
                        <a:t>Inside of rad. shielding</a:t>
                      </a:r>
                      <a:r>
                        <a:rPr lang="en-US" sz="1600" b="1" baseline="0" dirty="0" smtClean="0">
                          <a:solidFill>
                            <a:srgbClr val="000099"/>
                          </a:solidFill>
                        </a:rPr>
                        <a:t> block</a:t>
                      </a:r>
                      <a:endParaRPr lang="en-US" sz="1600" b="1" dirty="0" smtClean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99"/>
                          </a:solidFill>
                        </a:rPr>
                        <a:t>3 Gamma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99"/>
                          </a:solidFill>
                        </a:rPr>
                        <a:t>No </a:t>
                      </a:r>
                      <a:endParaRPr lang="en-US" sz="1600" b="1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99"/>
                          </a:solidFill>
                        </a:rPr>
                        <a:t>Semi-fixed in pit  </a:t>
                      </a:r>
                      <a:endParaRPr lang="en-US" sz="1600" b="1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Outside of rad. shielding block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 Gamma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Yes 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Fixed on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wall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2mR/h limit.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91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8000"/>
                          </a:solidFill>
                        </a:rPr>
                        <a:t>2 Gamma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8000"/>
                          </a:solidFill>
                        </a:rPr>
                        <a:t>No</a:t>
                      </a:r>
                      <a:r>
                        <a:rPr lang="en-US" sz="1600" b="1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endParaRPr 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8000"/>
                          </a:solidFill>
                        </a:rPr>
                        <a:t>Flexible</a:t>
                      </a:r>
                      <a:endParaRPr 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843327"/>
              </p:ext>
            </p:extLst>
          </p:nvPr>
        </p:nvGraphicFramePr>
        <p:xfrm>
          <a:off x="239161" y="4056317"/>
          <a:ext cx="8599711" cy="2333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364"/>
                <a:gridCol w="1327120"/>
                <a:gridCol w="1313710"/>
                <a:gridCol w="2457060"/>
                <a:gridCol w="15414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MLC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Probe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Interlocked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Notes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99"/>
                          </a:solidFill>
                        </a:rPr>
                        <a:t>Inside of rad. shielding</a:t>
                      </a:r>
                      <a:r>
                        <a:rPr lang="en-US" sz="1600" b="1" baseline="0" dirty="0" smtClean="0">
                          <a:solidFill>
                            <a:srgbClr val="000099"/>
                          </a:solidFill>
                        </a:rPr>
                        <a:t> block</a:t>
                      </a:r>
                      <a:endParaRPr lang="en-US" sz="1600" b="1" dirty="0" smtClean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99"/>
                          </a:solidFill>
                        </a:rPr>
                        <a:t>3 Gamma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99"/>
                          </a:solidFill>
                        </a:rPr>
                        <a:t>No </a:t>
                      </a:r>
                      <a:endParaRPr lang="en-US" sz="1600" b="1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99"/>
                          </a:solidFill>
                        </a:rPr>
                        <a:t>Semi-fixed on MLC (coupler, </a:t>
                      </a:r>
                      <a:r>
                        <a:rPr lang="en-US" sz="1600" b="1" baseline="0" dirty="0" smtClean="0">
                          <a:solidFill>
                            <a:srgbClr val="000099"/>
                          </a:solidFill>
                        </a:rPr>
                        <a:t>end plates</a:t>
                      </a:r>
                      <a:r>
                        <a:rPr lang="en-US" sz="1600" b="1" dirty="0" smtClean="0">
                          <a:solidFill>
                            <a:srgbClr val="000099"/>
                          </a:solidFill>
                        </a:rPr>
                        <a:t>) </a:t>
                      </a:r>
                      <a:endParaRPr lang="en-US" sz="1600" b="1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0123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Outside of rad. shielding block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 Neutron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Fixed on wall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939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6 Gamma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Yes 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Fixed on wall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2mR/h limit.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24117"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8000"/>
                          </a:solidFill>
                        </a:rPr>
                        <a:t>1 Gamma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8000"/>
                          </a:solidFill>
                        </a:rPr>
                        <a:t>No</a:t>
                      </a:r>
                      <a:r>
                        <a:rPr lang="en-US" sz="1600" b="1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endParaRPr 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8000"/>
                          </a:solidFill>
                        </a:rPr>
                        <a:t>Handy for survey</a:t>
                      </a:r>
                      <a:endParaRPr 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599" y="849085"/>
            <a:ext cx="5877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Cavity VT area at Newman lab basement.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3624943"/>
            <a:ext cx="4187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MLC test area at Wilson L0E.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2812" y="0"/>
            <a:ext cx="61396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1) Which diagnostic techniques </a:t>
            </a:r>
            <a:r>
              <a:rPr lang="en-US" dirty="0" err="1" smtClean="0">
                <a:solidFill>
                  <a:schemeClr val="bg1"/>
                </a:solidFill>
              </a:rPr>
              <a:t>wrt</a:t>
            </a:r>
            <a:r>
              <a:rPr lang="en-US" dirty="0" smtClean="0">
                <a:solidFill>
                  <a:schemeClr val="bg1"/>
                </a:solidFill>
              </a:rPr>
              <a:t>. radiation are applied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-&gt; gamma proves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5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355" y="174168"/>
            <a:ext cx="8262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Cavity VT area in Newman lab. basement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97829" y="364671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5" y="966444"/>
            <a:ext cx="8425544" cy="556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72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57" y="929792"/>
            <a:ext cx="8708606" cy="360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98094" y="116104"/>
            <a:ext cx="5968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MLC String and Rad monitors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92241" y="4853921"/>
            <a:ext cx="7221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Gamma probe #1, #2, and #3 on MLC.</a:t>
            </a:r>
          </a:p>
          <a:p>
            <a:r>
              <a:rPr lang="en-US" dirty="0" smtClean="0"/>
              <a:t>#2 was put on the coupler of measured cavity.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16003" y="1671715"/>
            <a:ext cx="470000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000" dirty="0"/>
              <a:t>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81145" y="2991249"/>
            <a:ext cx="510171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000" dirty="0" smtClean="0"/>
              <a:t>#2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8079123" y="3229149"/>
            <a:ext cx="470000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000" dirty="0" smtClean="0"/>
              <a:t>#3</a:t>
            </a:r>
            <a:endParaRPr lang="en-US" sz="2000" dirty="0"/>
          </a:p>
        </p:txBody>
      </p:sp>
      <p:cxnSp>
        <p:nvCxnSpPr>
          <p:cNvPr id="22" name="Straight Arrow Connector 21"/>
          <p:cNvCxnSpPr>
            <a:endCxn id="18" idx="2"/>
          </p:cNvCxnSpPr>
          <p:nvPr/>
        </p:nvCxnSpPr>
        <p:spPr>
          <a:xfrm flipH="1" flipV="1">
            <a:off x="451003" y="2071825"/>
            <a:ext cx="2033163" cy="27287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9" idx="2"/>
          </p:cNvCxnSpPr>
          <p:nvPr/>
        </p:nvCxnSpPr>
        <p:spPr>
          <a:xfrm flipV="1">
            <a:off x="2484165" y="3391359"/>
            <a:ext cx="1352066" cy="14092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0" idx="1"/>
          </p:cNvCxnSpPr>
          <p:nvPr/>
        </p:nvCxnSpPr>
        <p:spPr>
          <a:xfrm flipV="1">
            <a:off x="2484165" y="3429204"/>
            <a:ext cx="5594958" cy="137139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68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MLC_image\DSC_0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992" y="893007"/>
            <a:ext cx="4943930" cy="328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98" y="3695928"/>
            <a:ext cx="3882597" cy="291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955" y="3695928"/>
            <a:ext cx="3882597" cy="291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01348" y="101025"/>
            <a:ext cx="4893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Wilson L0E for MLC test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111" y="3863310"/>
            <a:ext cx="4493941" cy="284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845" y="924496"/>
            <a:ext cx="4607002" cy="286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969101"/>
            <a:ext cx="4312561" cy="262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254048"/>
            <a:ext cx="2366033" cy="35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111" y="4218158"/>
            <a:ext cx="2021971" cy="38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40778" y="2735214"/>
            <a:ext cx="780983" cy="26161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lvl="0"/>
            <a:r>
              <a:rPr lang="en-US" sz="1100" b="1" dirty="0">
                <a:solidFill>
                  <a:schemeClr val="bg1"/>
                </a:solidFill>
              </a:rPr>
              <a:t>FE onset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802103" y="3018419"/>
            <a:ext cx="780983" cy="26161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lvl="0"/>
            <a:r>
              <a:rPr lang="en-US" sz="1100" b="1" dirty="0">
                <a:solidFill>
                  <a:schemeClr val="bg1"/>
                </a:solidFill>
              </a:rPr>
              <a:t>FE onset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2150327" y="2717071"/>
            <a:ext cx="10886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6819086" y="2788559"/>
            <a:ext cx="10886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209550" y="4884777"/>
            <a:ext cx="39833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Cavities were counted as FE limited when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prstClr val="black"/>
                </a:solidFill>
              </a:rPr>
              <a:t>Qo</a:t>
            </a:r>
            <a:r>
              <a:rPr lang="en-US" sz="1600" dirty="0">
                <a:solidFill>
                  <a:prstClr val="black"/>
                </a:solidFill>
              </a:rPr>
              <a:t> dropped </a:t>
            </a:r>
            <a:r>
              <a:rPr lang="en-US" sz="1600" dirty="0" smtClean="0">
                <a:solidFill>
                  <a:prstClr val="black"/>
                </a:solidFill>
              </a:rPr>
              <a:t>with </a:t>
            </a:r>
            <a:r>
              <a:rPr lang="en-US" sz="1600" dirty="0">
                <a:solidFill>
                  <a:prstClr val="black"/>
                </a:solidFill>
              </a:rPr>
              <a:t>rad increasing,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Showed high Rad (&gt;1~10R/h) w/, </a:t>
            </a:r>
            <a:r>
              <a:rPr lang="en-US" sz="1600" dirty="0"/>
              <a:t>o</a:t>
            </a:r>
            <a:r>
              <a:rPr lang="en-US" sz="1600" dirty="0" smtClean="0"/>
              <a:t>r w/o, quench.</a:t>
            </a:r>
            <a:endParaRPr lang="en-US" sz="1600" dirty="0"/>
          </a:p>
          <a:p>
            <a:pPr lvl="0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2540" y="124781"/>
            <a:ext cx="8345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2) What is your criteria for "field emission" in the test? 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What is your criteria for counting a cavity as FE loaded/limited/relevant?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8050" y="3996784"/>
            <a:ext cx="2300823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VTs limited by FE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81616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5273" y="70755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3) What is your guideline for the vertical test in case of field emission present?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8701" y="999079"/>
            <a:ext cx="835356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If cavity achieved design specs, stop as admin. limit.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If not, keep rising RF power .</a:t>
            </a:r>
          </a:p>
          <a:p>
            <a:pPr marL="342900" indent="-342900">
              <a:buFont typeface="+mj-lt"/>
              <a:buAutoNum type="arabicPeriod" startAt="2"/>
            </a:pPr>
            <a:endParaRPr lang="en-US" dirty="0"/>
          </a:p>
          <a:p>
            <a:pPr marL="342900" indent="-342900">
              <a:buFont typeface="+mj-lt"/>
              <a:buAutoNum type="arabicPeriod" startAt="2"/>
            </a:pPr>
            <a:r>
              <a:rPr lang="en-US" dirty="0" smtClean="0"/>
              <a:t>If Cavity </a:t>
            </a:r>
            <a:r>
              <a:rPr lang="en-US" dirty="0"/>
              <a:t>had </a:t>
            </a:r>
            <a:r>
              <a:rPr lang="en-US" dirty="0" smtClean="0"/>
              <a:t>quench, try processing by keep quenching,,</a:t>
            </a:r>
          </a:p>
          <a:p>
            <a:pPr marL="285750" indent="-285750">
              <a:buFont typeface="Wingdings"/>
              <a:buChar char="Ø"/>
            </a:pPr>
            <a:r>
              <a:rPr lang="en-US" dirty="0" smtClean="0"/>
              <a:t> in </a:t>
            </a:r>
            <a:r>
              <a:rPr lang="en-US" dirty="0"/>
              <a:t>Pi-mode (single-cell, multi-cell)</a:t>
            </a:r>
          </a:p>
          <a:p>
            <a:pPr marL="285750" indent="-285750">
              <a:buFont typeface="Wingdings"/>
              <a:buChar char="Ø"/>
            </a:pPr>
            <a:r>
              <a:rPr lang="en-US" dirty="0" smtClean="0"/>
              <a:t> in </a:t>
            </a:r>
            <a:r>
              <a:rPr lang="en-US" dirty="0"/>
              <a:t>Pass-band </a:t>
            </a:r>
            <a:r>
              <a:rPr lang="en-US" dirty="0" smtClean="0"/>
              <a:t>(</a:t>
            </a:r>
            <a:r>
              <a:rPr lang="en-US" dirty="0"/>
              <a:t>multi-cell)</a:t>
            </a:r>
          </a:p>
          <a:p>
            <a:pPr marL="342900" indent="-342900">
              <a:buFont typeface="+mj-lt"/>
              <a:buAutoNum type="arabicPeriod" startAt="3"/>
            </a:pPr>
            <a:endParaRPr lang="en-US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en-US" dirty="0"/>
              <a:t>A</a:t>
            </a:r>
            <a:r>
              <a:rPr lang="en-US" dirty="0" smtClean="0"/>
              <a:t>bort test when </a:t>
            </a:r>
          </a:p>
          <a:p>
            <a:pPr marL="342900" indent="-342900">
              <a:buFont typeface="Wingdings"/>
              <a:buChar char="Ø"/>
            </a:pPr>
            <a:r>
              <a:rPr lang="en-US" dirty="0" smtClean="0"/>
              <a:t>input power was too high, need to prevent burn RF cable.</a:t>
            </a:r>
          </a:p>
          <a:p>
            <a:pPr marL="342900" indent="-342900">
              <a:buFont typeface="Wingdings"/>
              <a:buChar char="Ø"/>
            </a:pPr>
            <a:r>
              <a:rPr lang="en-US" dirty="0" smtClean="0"/>
              <a:t>cavity heating was too high to maintain temp.</a:t>
            </a:r>
          </a:p>
          <a:p>
            <a:pPr marL="342900" indent="-342900">
              <a:buFont typeface="Wingdings"/>
              <a:buChar char="Ø"/>
            </a:pPr>
            <a:r>
              <a:rPr lang="en-US" dirty="0" smtClean="0"/>
              <a:t>Rad </a:t>
            </a:r>
            <a:r>
              <a:rPr lang="en-US" dirty="0"/>
              <a:t>at outside shielding &gt; 2mR/h, safety limit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478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915805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4a) Which processing techniques are applied? </a:t>
            </a:r>
            <a:r>
              <a:rPr lang="en-US" dirty="0" smtClean="0">
                <a:solidFill>
                  <a:srgbClr val="FF0000"/>
                </a:solidFill>
              </a:rPr>
              <a:t>-&gt; quenching.</a:t>
            </a:r>
          </a:p>
          <a:p>
            <a:r>
              <a:rPr lang="en-US" dirty="0" smtClean="0"/>
              <a:t>What </a:t>
            </a:r>
            <a:r>
              <a:rPr lang="en-US" dirty="0" smtClean="0"/>
              <a:t>is the success rate</a:t>
            </a:r>
            <a:r>
              <a:rPr lang="en-US" dirty="0" smtClean="0"/>
              <a:t>? </a:t>
            </a:r>
            <a:r>
              <a:rPr lang="en-US" dirty="0" smtClean="0">
                <a:solidFill>
                  <a:srgbClr val="FF0000"/>
                </a:solidFill>
              </a:rPr>
              <a:t>-&gt; table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4b) How often is a spontaneous degradation observed (Q-value, radiation, gradient</a:t>
            </a:r>
            <a:r>
              <a:rPr lang="en-US" dirty="0" smtClean="0"/>
              <a:t>)? </a:t>
            </a:r>
            <a:r>
              <a:rPr lang="en-US" dirty="0" smtClean="0">
                <a:solidFill>
                  <a:srgbClr val="FF0000"/>
                </a:solidFill>
              </a:rPr>
              <a:t>-&gt; table</a:t>
            </a:r>
            <a:endParaRPr 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168721"/>
              </p:ext>
            </p:extLst>
          </p:nvPr>
        </p:nvGraphicFramePr>
        <p:xfrm>
          <a:off x="576944" y="2668450"/>
          <a:ext cx="8153401" cy="358728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34341"/>
                <a:gridCol w="1379765"/>
                <a:gridCol w="1379765"/>
                <a:gridCol w="1379765"/>
                <a:gridCol w="1379765"/>
              </a:tblGrid>
              <a:tr h="931948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VT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HTC7-cell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HTC-9cell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MLC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79334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effectLst/>
                        </a:rPr>
                        <a:t># of test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334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effectLst/>
                        </a:rPr>
                        <a:t># of FE limited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9334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err="1" smtClean="0">
                          <a:effectLst/>
                        </a:rPr>
                        <a:t>Eacc</a:t>
                      </a:r>
                      <a:r>
                        <a:rPr lang="en-US" sz="2000" u="none" strike="noStrike" dirty="0" smtClean="0">
                          <a:effectLst/>
                        </a:rPr>
                        <a:t> degradation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FF"/>
                    </a:solidFill>
                  </a:tcPr>
                </a:tc>
              </a:tr>
              <a:tr h="379334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err="1" smtClean="0">
                          <a:effectLst/>
                        </a:rPr>
                        <a:t>Qo</a:t>
                      </a:r>
                      <a:r>
                        <a:rPr lang="en-US" sz="2000" u="none" strike="noStrike" dirty="0" smtClean="0">
                          <a:effectLst/>
                        </a:rPr>
                        <a:t> degradation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334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effectLst/>
                        </a:rPr>
                        <a:t>Applied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</a:rPr>
                        <a:t> processing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FF00"/>
                    </a:solidFill>
                  </a:tcPr>
                </a:tc>
              </a:tr>
              <a:tr h="379334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effectLst/>
                        </a:rPr>
                        <a:t>success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9334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effectLst/>
                        </a:rPr>
                        <a:t>Total success rate [%]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~15% (2/13)</a:t>
                      </a:r>
                      <a:endParaRPr lang="en-US" dirty="0"/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09057" y="6379810"/>
            <a:ext cx="656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* Some improvements were seen, but not fully processed out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45479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6172" y="0"/>
            <a:ext cx="71301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5) Percentage of cavities showing field emission</a:t>
            </a:r>
            <a:r>
              <a:rPr lang="en-US" dirty="0">
                <a:solidFill>
                  <a:schemeClr val="bg1"/>
                </a:solidFill>
              </a:rPr>
              <a:t>? 6) Reprocessing strategy?</a:t>
            </a:r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61113"/>
              </p:ext>
            </p:extLst>
          </p:nvPr>
        </p:nvGraphicFramePr>
        <p:xfrm>
          <a:off x="359228" y="4702628"/>
          <a:ext cx="8458200" cy="164374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09700"/>
                <a:gridCol w="1409700"/>
                <a:gridCol w="1409700"/>
                <a:gridCol w="1409700"/>
                <a:gridCol w="1409700"/>
                <a:gridCol w="1409700"/>
              </a:tblGrid>
              <a:tr h="457199">
                <a:tc rowSpan="2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# of Cavity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# of VT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# of FE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cured by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74749">
                <a:tc v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re-HPR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re-chem.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</a:tr>
              <a:tr h="7117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total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53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624781"/>
              </p:ext>
            </p:extLst>
          </p:nvPr>
        </p:nvGraphicFramePr>
        <p:xfrm>
          <a:off x="5050984" y="415498"/>
          <a:ext cx="4572000" cy="352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5779" y="1127368"/>
            <a:ext cx="65713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FE limit ~19% of VT (multi-cells)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sz="2000" dirty="0" smtClean="0"/>
              <a:t>Reprocessing strategy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Optical Inspection </a:t>
            </a:r>
          </a:p>
          <a:p>
            <a:r>
              <a:rPr lang="en-US" sz="2000" dirty="0" smtClean="0"/>
              <a:t>	based on T-map, OST data if available.</a:t>
            </a:r>
          </a:p>
          <a:p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Reprocess will depend on R&amp;D goal, schedules, or budget.</a:t>
            </a:r>
          </a:p>
          <a:p>
            <a:pPr marL="342900" indent="-342900">
              <a:buFont typeface="Wingdings"/>
              <a:buChar char="Ø"/>
            </a:pPr>
            <a:r>
              <a:rPr lang="en-US" sz="2000" dirty="0" smtClean="0"/>
              <a:t>Re-HPR </a:t>
            </a:r>
            <a:r>
              <a:rPr lang="en-US" sz="2000" dirty="0"/>
              <a:t>; if schedules were not </a:t>
            </a:r>
            <a:r>
              <a:rPr lang="en-US" sz="2000" dirty="0" smtClean="0"/>
              <a:t>tight</a:t>
            </a:r>
          </a:p>
          <a:p>
            <a:pPr marL="342900" indent="-342900">
              <a:buFont typeface="Wingdings"/>
              <a:buChar char="Ø"/>
            </a:pPr>
            <a:r>
              <a:rPr lang="en-US" sz="2000" dirty="0" smtClean="0"/>
              <a:t>Re-Chemistry </a:t>
            </a:r>
            <a:r>
              <a:rPr lang="en-US" sz="2000" dirty="0"/>
              <a:t>; BCP or VEP, depends on R&amp;D </a:t>
            </a:r>
            <a:r>
              <a:rPr lang="en-US" sz="2000" dirty="0" smtClean="0"/>
              <a:t>target.</a:t>
            </a:r>
          </a:p>
          <a:p>
            <a:pPr marL="342900" indent="-342900">
              <a:buFont typeface="Wingdings"/>
              <a:buChar char="Ø"/>
            </a:pP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061870" y="1231573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Re-HPR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14989" y="830997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Re-chem.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39692" y="1328968"/>
            <a:ext cx="1040670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FE limited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4427457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84" charset="0"/>
            <a:ea typeface="ＭＳ Ｐゴシック" pitchFamily="-84" charset="-128"/>
            <a:cs typeface="ＭＳ Ｐゴシック" pitchFamily="-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84" charset="0"/>
            <a:ea typeface="ＭＳ Ｐゴシック" pitchFamily="-84" charset="-128"/>
            <a:cs typeface="ＭＳ Ｐゴシック" pitchFamily="-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12518</TotalTime>
  <Words>551</Words>
  <Application>Microsoft Office PowerPoint</Application>
  <PresentationFormat>On-screen Show (4:3)</PresentationFormat>
  <Paragraphs>164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Blank Presentation</vt:lpstr>
      <vt:lpstr>WG2; Lab Contributions about  A) Instrumentation; Limits;  Procedures incl.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Jeanne Butler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Jeanne Butler</dc:creator>
  <cp:lastModifiedBy>ff97</cp:lastModifiedBy>
  <cp:revision>341</cp:revision>
  <cp:lastPrinted>2014-05-13T19:42:47Z</cp:lastPrinted>
  <dcterms:created xsi:type="dcterms:W3CDTF">2008-12-19T13:28:16Z</dcterms:created>
  <dcterms:modified xsi:type="dcterms:W3CDTF">2015-12-03T01:03:49Z</dcterms:modified>
</cp:coreProperties>
</file>