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5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de-DE" smtClean="0">
              <a:solidFill>
                <a:srgbClr val="000000"/>
              </a:solidFill>
            </a:endParaRPr>
          </a:p>
        </p:txBody>
      </p:sp>
      <p:pic>
        <p:nvPicPr>
          <p:cNvPr id="7" name="Picture 21" descr="HG_LOGO_70_ENG_K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1" y="1363664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GB" noProof="0" smtClean="0"/>
              <a:t>Untertitel durch Klicken bearbeiten</a:t>
            </a:r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6" y="1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GB" noProof="0" smtClean="0"/>
              <a:t>TITELMASTER</a:t>
            </a:r>
            <a:br>
              <a:rPr lang="en-GB" noProof="0" smtClean="0"/>
            </a:br>
            <a:r>
              <a:rPr lang="en-GB" noProof="0" smtClean="0"/>
              <a:t>FORMAT </a:t>
            </a:r>
          </a:p>
        </p:txBody>
      </p:sp>
    </p:spTree>
    <p:extLst>
      <p:ext uri="{BB962C8B-B14F-4D97-AF65-F5344CB8AC3E}">
        <p14:creationId xmlns:p14="http://schemas.microsoft.com/office/powerpoint/2010/main" val="210072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386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9"/>
            <a:ext cx="2132013" cy="5667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6" y="103189"/>
            <a:ext cx="6245225" cy="56673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072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631" y="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268414"/>
            <a:ext cx="3815862" cy="49688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2338" y="1268414"/>
            <a:ext cx="3815862" cy="49688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400800" y="6400800"/>
            <a:ext cx="162401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973266A-7FE4-42BA-97FD-7418E2B0B76C}" type="datetime1">
              <a:rPr lang="de-DE" sz="16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03.12.2015</a:t>
            </a:fld>
            <a:endParaRPr lang="de-DE" sz="16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400800"/>
            <a:ext cx="274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>
                <a:solidFill>
                  <a:srgbClr val="000000"/>
                </a:solidFill>
              </a:rPr>
              <a:t>Detlef Reschke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48613" y="6400800"/>
            <a:ext cx="119538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B865B39-35AD-4692-A62B-77F33465005E}" type="slidenum">
              <a:rPr lang="de-DE" sz="16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76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800" baseline="0"/>
            </a:lvl2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4339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3" indent="0">
              <a:buNone/>
              <a:defRPr sz="1800"/>
            </a:lvl2pPr>
            <a:lvl3pPr marL="914305" indent="0">
              <a:buNone/>
              <a:defRPr sz="1600"/>
            </a:lvl3pPr>
            <a:lvl4pPr marL="1371458" indent="0">
              <a:buNone/>
              <a:defRPr sz="1400"/>
            </a:lvl4pPr>
            <a:lvl5pPr marL="1828610" indent="0">
              <a:buNone/>
              <a:defRPr sz="1400"/>
            </a:lvl5pPr>
            <a:lvl6pPr marL="2285763" indent="0">
              <a:buNone/>
              <a:defRPr sz="1400"/>
            </a:lvl6pPr>
            <a:lvl7pPr marL="2742915" indent="0">
              <a:buNone/>
              <a:defRPr sz="1400"/>
            </a:lvl7pPr>
            <a:lvl8pPr marL="3200068" indent="0">
              <a:buNone/>
              <a:defRPr sz="1400"/>
            </a:lvl8pPr>
            <a:lvl9pPr marL="365722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168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1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1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82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65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63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587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3130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89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0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900" b="1" dirty="0" err="1">
                <a:solidFill>
                  <a:srgbClr val="808080"/>
                </a:solidFill>
              </a:rPr>
              <a:t>Detlef</a:t>
            </a:r>
            <a:r>
              <a:rPr lang="en-GB" sz="900" b="1" dirty="0">
                <a:solidFill>
                  <a:srgbClr val="808080"/>
                </a:solidFill>
              </a:rPr>
              <a:t> </a:t>
            </a:r>
            <a:r>
              <a:rPr lang="en-GB" sz="900" b="1" dirty="0" err="1">
                <a:solidFill>
                  <a:srgbClr val="808080"/>
                </a:solidFill>
              </a:rPr>
              <a:t>Reschke</a:t>
            </a:r>
            <a:r>
              <a:rPr lang="en-GB" sz="900" b="1" dirty="0">
                <a:solidFill>
                  <a:srgbClr val="808080"/>
                </a:solidFill>
              </a:rPr>
              <a:t> </a:t>
            </a:r>
            <a:r>
              <a:rPr lang="en-GB" sz="900" dirty="0" smtClean="0">
                <a:solidFill>
                  <a:srgbClr val="808080"/>
                </a:solidFill>
              </a:rPr>
              <a:t>| TTC Meeting SLAC Dec</a:t>
            </a:r>
            <a:r>
              <a:rPr lang="en-GB" sz="900" baseline="0" dirty="0" smtClean="0">
                <a:solidFill>
                  <a:srgbClr val="808080"/>
                </a:solidFill>
              </a:rPr>
              <a:t> 1-4</a:t>
            </a:r>
            <a:r>
              <a:rPr lang="en-GB" sz="900" dirty="0" smtClean="0">
                <a:solidFill>
                  <a:srgbClr val="808080"/>
                </a:solidFill>
              </a:rPr>
              <a:t>, </a:t>
            </a:r>
            <a:r>
              <a:rPr lang="en-GB" sz="900" dirty="0">
                <a:solidFill>
                  <a:srgbClr val="808080"/>
                </a:solidFill>
              </a:rPr>
              <a:t>2015  |  </a:t>
            </a:r>
            <a:r>
              <a:rPr lang="en-GB" sz="900" b="1" dirty="0">
                <a:solidFill>
                  <a:srgbClr val="808080"/>
                </a:solidFill>
              </a:rPr>
              <a:t>Page </a:t>
            </a:r>
            <a:fld id="{EBADC172-FB5A-47B5-99F3-7B456A2FF588}" type="slidenum">
              <a:rPr lang="en-GB" sz="900" b="1">
                <a:solidFill>
                  <a:srgbClr val="80808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GB" sz="900" b="1" dirty="0">
              <a:solidFill>
                <a:srgbClr val="808080"/>
              </a:solidFill>
            </a:endParaRPr>
          </a:p>
        </p:txBody>
      </p:sp>
      <p:pic>
        <p:nvPicPr>
          <p:cNvPr id="1030" name="Picture 10" descr="DESY-Logo-cyan-RGB_g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862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153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305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458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61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3525" indent="-263525" algn="l" rtl="0" eaLnBrk="0" fontAlgn="base" hangingPunct="0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182563" algn="l" rtl="0" eaLnBrk="0" fontAlgn="base" hangingPunct="0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235075" indent="-227013" algn="l" rtl="0" eaLnBrk="0" fontAlgn="base" hangingPunct="0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3063" indent="-227013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340" indent="-228577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492" indent="-228577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8645" indent="-228577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5797" indent="-228577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292100" y="2545080"/>
            <a:ext cx="8520113" cy="873125"/>
          </a:xfrm>
        </p:spPr>
        <p:txBody>
          <a:bodyPr/>
          <a:lstStyle/>
          <a:p>
            <a:pPr algn="ctr" eaLnBrk="1" hangingPunct="1"/>
            <a:r>
              <a:rPr lang="de-DE" sz="4800" dirty="0" smtClean="0">
                <a:solidFill>
                  <a:schemeClr val="tx1"/>
                </a:solidFill>
              </a:rPr>
              <a:t>Radiation / Field Emission </a:t>
            </a:r>
            <a:r>
              <a:rPr lang="de-DE" sz="4800" dirty="0" err="1" smtClean="0">
                <a:solidFill>
                  <a:schemeClr val="tx1"/>
                </a:solidFill>
              </a:rPr>
              <a:t>measurements</a:t>
            </a:r>
            <a:r>
              <a:rPr lang="de-DE" sz="4800" dirty="0" smtClean="0">
                <a:solidFill>
                  <a:schemeClr val="tx1"/>
                </a:solidFill>
              </a:rPr>
              <a:t> at DESY</a:t>
            </a:r>
            <a:endParaRPr lang="en-GB" sz="4800" dirty="0" smtClean="0">
              <a:solidFill>
                <a:schemeClr val="tx1"/>
              </a:solidFill>
            </a:endParaRPr>
          </a:p>
        </p:txBody>
      </p:sp>
      <p:sp>
        <p:nvSpPr>
          <p:cNvPr id="14340" name="Text Box 35"/>
          <p:cNvSpPr txBox="1">
            <a:spLocks noChangeArrowheads="1"/>
          </p:cNvSpPr>
          <p:nvPr/>
        </p:nvSpPr>
        <p:spPr bwMode="auto">
          <a:xfrm>
            <a:off x="4282440" y="4632960"/>
            <a:ext cx="4529773" cy="101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0" tIns="45715" rIns="91430" bIns="45715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000" dirty="0">
                <a:solidFill>
                  <a:srgbClr val="00A5EB"/>
                </a:solidFill>
              </a:rPr>
              <a:t>Detlef Reschke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000" dirty="0" smtClean="0">
                <a:solidFill>
                  <a:srgbClr val="000000"/>
                </a:solidFill>
              </a:rPr>
              <a:t>SLAC, </a:t>
            </a:r>
            <a:r>
              <a:rPr lang="de-DE" sz="2000" dirty="0" err="1" smtClean="0">
                <a:solidFill>
                  <a:srgbClr val="000000"/>
                </a:solidFill>
              </a:rPr>
              <a:t>Dec</a:t>
            </a:r>
            <a:r>
              <a:rPr lang="de-DE" sz="2000" dirty="0" smtClean="0">
                <a:solidFill>
                  <a:srgbClr val="000000"/>
                </a:solidFill>
              </a:rPr>
              <a:t> 1-4, 2015</a:t>
            </a:r>
            <a:endParaRPr lang="de-DE" sz="20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000" dirty="0" smtClean="0">
                <a:solidFill>
                  <a:srgbClr val="000000"/>
                </a:solidFill>
              </a:rPr>
              <a:t>TTC2015 WG2 </a:t>
            </a:r>
            <a:r>
              <a:rPr lang="de-DE" sz="2000" dirty="0" err="1" smtClean="0">
                <a:solidFill>
                  <a:srgbClr val="000000"/>
                </a:solidFill>
              </a:rPr>
              <a:t>Cavities</a:t>
            </a:r>
            <a:endParaRPr lang="de-DE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8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828674"/>
            <a:ext cx="8520113" cy="5590979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Radiation detectors (inside of shielding):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Ionization chamber: </a:t>
            </a:r>
            <a:br>
              <a:rPr lang="en-US" sz="2000" dirty="0" smtClean="0">
                <a:solidFill>
                  <a:schemeClr val="accent6"/>
                </a:solidFill>
              </a:rPr>
            </a:br>
            <a:r>
              <a:rPr lang="en-US" sz="2000" dirty="0" err="1" smtClean="0"/>
              <a:t>Unidos</a:t>
            </a:r>
            <a:r>
              <a:rPr lang="en-US" sz="2000" dirty="0" smtClean="0"/>
              <a:t> T10001 with chamber </a:t>
            </a:r>
            <a:r>
              <a:rPr lang="de-DE" sz="2000" dirty="0" smtClean="0"/>
              <a:t>TM32002; PTW Freiburg; Germany</a:t>
            </a:r>
            <a:br>
              <a:rPr lang="de-DE" sz="2000" dirty="0" smtClean="0"/>
            </a:br>
            <a:r>
              <a:rPr lang="de-DE" sz="2000" dirty="0" err="1" smtClean="0"/>
              <a:t>lower</a:t>
            </a:r>
            <a:r>
              <a:rPr lang="de-DE" sz="2000" dirty="0" smtClean="0"/>
              <a:t> </a:t>
            </a:r>
            <a:r>
              <a:rPr lang="de-DE" sz="2000" dirty="0" err="1" smtClean="0"/>
              <a:t>detection</a:t>
            </a:r>
            <a:r>
              <a:rPr lang="de-DE" sz="2000" dirty="0" smtClean="0"/>
              <a:t> </a:t>
            </a:r>
            <a:r>
              <a:rPr lang="de-DE" sz="2000" dirty="0" err="1" smtClean="0"/>
              <a:t>limit</a:t>
            </a:r>
            <a:r>
              <a:rPr lang="de-DE" sz="2000" dirty="0" smtClean="0"/>
              <a:t> 10</a:t>
            </a:r>
            <a:r>
              <a:rPr lang="de-DE" sz="2000" baseline="30000" dirty="0" smtClean="0"/>
              <a:t>-6</a:t>
            </a:r>
            <a:r>
              <a:rPr lang="de-DE" sz="2000" dirty="0" smtClean="0"/>
              <a:t> </a:t>
            </a:r>
            <a:r>
              <a:rPr lang="de-DE" sz="2000" dirty="0" err="1" smtClean="0"/>
              <a:t>mGy</a:t>
            </a:r>
            <a:r>
              <a:rPr lang="de-DE" sz="2000" dirty="0" smtClean="0"/>
              <a:t>/min in sensitive </a:t>
            </a:r>
            <a:r>
              <a:rPr lang="de-DE" sz="2000" dirty="0" err="1" smtClean="0"/>
              <a:t>range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- „hall 3“: on top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cryostat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- „AMTF“ </a:t>
            </a:r>
            <a:r>
              <a:rPr lang="de-DE" sz="2000" dirty="0" err="1" smtClean="0"/>
              <a:t>for</a:t>
            </a:r>
            <a:r>
              <a:rPr lang="de-DE" sz="2000" dirty="0" smtClean="0"/>
              <a:t> XFEL </a:t>
            </a:r>
            <a:r>
              <a:rPr lang="de-DE" sz="2000" dirty="0" err="1" smtClean="0"/>
              <a:t>series</a:t>
            </a:r>
            <a:r>
              <a:rPr lang="de-DE" sz="2000" dirty="0" smtClean="0"/>
              <a:t>: top + </a:t>
            </a:r>
            <a:r>
              <a:rPr lang="de-DE" sz="2000" dirty="0" err="1" smtClean="0"/>
              <a:t>bottom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cryostat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Scintillator with Multi-Channel Analyzer </a:t>
            </a:r>
            <a:r>
              <a:rPr lang="en-US" dirty="0"/>
              <a:t>=&gt; energy </a:t>
            </a:r>
            <a:r>
              <a:rPr lang="en-US" dirty="0" smtClean="0"/>
              <a:t>spectrum (few R&amp;D tests)</a:t>
            </a: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/>
              <a:t>MCA 166; GBS electronic, Germany</a:t>
            </a:r>
            <a:br>
              <a:rPr lang="en-US" dirty="0" smtClean="0"/>
            </a:br>
            <a:endParaRPr lang="de-DE" dirty="0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X-ray detection in vertical test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4860032" y="4795664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3200" dirty="0">
                <a:solidFill>
                  <a:srgbClr val="FF0000"/>
                </a:solidFill>
              </a:rPr>
              <a:t>+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329781"/>
            <a:ext cx="2086160" cy="1516542"/>
          </a:xfrm>
          <a:prstGeom prst="rect">
            <a:avLst/>
          </a:prstGeom>
          <a:blipFill dpi="0" rotWithShape="0">
            <a:blip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938792"/>
            <a:ext cx="3140075" cy="2298520"/>
          </a:xfrm>
          <a:prstGeom prst="rect">
            <a:avLst/>
          </a:prstGeom>
          <a:blipFill dpi="0" rotWithShape="0">
            <a:blip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7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828674"/>
            <a:ext cx="8520113" cy="5590979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XFEL series cavities:</a:t>
            </a:r>
            <a:br>
              <a:rPr lang="en-US" dirty="0" smtClean="0"/>
            </a:br>
            <a:r>
              <a:rPr lang="en-US" dirty="0" smtClean="0"/>
              <a:t>- Detection limit ~ (1-2) x 10</a:t>
            </a:r>
            <a:r>
              <a:rPr lang="en-US" baseline="30000" dirty="0" smtClean="0"/>
              <a:t>-4</a:t>
            </a:r>
            <a:r>
              <a:rPr lang="en-US" dirty="0" smtClean="0"/>
              <a:t>	</a:t>
            </a:r>
            <a:r>
              <a:rPr lang="en-US" dirty="0" err="1" smtClean="0"/>
              <a:t>mGy</a:t>
            </a:r>
            <a:r>
              <a:rPr lang="en-US" dirty="0" smtClean="0"/>
              <a:t>/min (“medium” range of detector)</a:t>
            </a:r>
            <a:br>
              <a:rPr lang="en-US" dirty="0" smtClean="0"/>
            </a:br>
            <a:r>
              <a:rPr lang="en-US" dirty="0" smtClean="0"/>
              <a:t>- “x-ray limit”: 		- upper detector: 10</a:t>
            </a:r>
            <a:r>
              <a:rPr lang="en-US" baseline="30000" dirty="0" smtClean="0"/>
              <a:t>-2</a:t>
            </a:r>
            <a:r>
              <a:rPr lang="en-US" dirty="0" smtClean="0"/>
              <a:t> </a:t>
            </a:r>
            <a:r>
              <a:rPr lang="en-US" dirty="0" err="1" smtClean="0"/>
              <a:t>mGy</a:t>
            </a:r>
            <a:r>
              <a:rPr lang="en-US" dirty="0" smtClean="0"/>
              <a:t>/min</a:t>
            </a:r>
            <a:br>
              <a:rPr lang="en-US" dirty="0" smtClean="0"/>
            </a:br>
            <a:r>
              <a:rPr lang="en-US" dirty="0" smtClean="0"/>
              <a:t>			- lower detector: 0.12 </a:t>
            </a:r>
            <a:r>
              <a:rPr lang="en-US" dirty="0" err="1" smtClean="0"/>
              <a:t>mGy</a:t>
            </a:r>
            <a:r>
              <a:rPr lang="en-US" dirty="0" smtClean="0"/>
              <a:t>/min</a:t>
            </a:r>
            <a:br>
              <a:rPr lang="en-US" dirty="0" smtClean="0"/>
            </a:br>
            <a:r>
              <a:rPr lang="en-US" dirty="0" smtClean="0"/>
              <a:t>=&gt; usable/operational gradient limited by radiation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Comment 1: Historical empirical limit based on FLASH experience</a:t>
            </a:r>
            <a:br>
              <a:rPr lang="en-US" dirty="0" smtClean="0"/>
            </a:br>
            <a:r>
              <a:rPr lang="en-US" dirty="0" smtClean="0"/>
              <a:t>Comment 2: Maybe to conservative looking at present XFEL module results ???</a:t>
            </a:r>
          </a:p>
          <a:p>
            <a:pPr eaLnBrk="1" hangingPunct="1">
              <a:defRPr/>
            </a:pPr>
            <a:r>
              <a:rPr lang="en-US" dirty="0" smtClean="0"/>
              <a:t>“Old” R&amp;D radiation onset:</a:t>
            </a:r>
            <a:r>
              <a:rPr lang="en-US" dirty="0"/>
              <a:t> </a:t>
            </a:r>
            <a:r>
              <a:rPr lang="en-US" dirty="0" smtClean="0"/>
              <a:t>4 </a:t>
            </a:r>
            <a:r>
              <a:rPr lang="en-US" dirty="0"/>
              <a:t>x </a:t>
            </a:r>
            <a:r>
              <a:rPr lang="en-US" dirty="0" smtClean="0"/>
              <a:t>10</a:t>
            </a:r>
            <a:r>
              <a:rPr lang="en-US" baseline="30000" dirty="0" smtClean="0"/>
              <a:t>-4</a:t>
            </a:r>
            <a:r>
              <a:rPr lang="en-US" dirty="0" smtClean="0"/>
              <a:t> </a:t>
            </a:r>
            <a:r>
              <a:rPr lang="en-US" dirty="0" err="1" smtClean="0"/>
              <a:t>mGy</a:t>
            </a:r>
            <a:r>
              <a:rPr lang="en-US" dirty="0" smtClean="0"/>
              <a:t>/min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No administrative limit  (except of personal safety interlock)</a:t>
            </a:r>
            <a:br>
              <a:rPr lang="en-US" dirty="0" smtClean="0"/>
            </a:br>
            <a:r>
              <a:rPr lang="en-US" dirty="0" smtClean="0"/>
              <a:t>=&gt; test the cavity until max available </a:t>
            </a:r>
            <a:r>
              <a:rPr lang="en-US" dirty="0" err="1" smtClean="0"/>
              <a:t>rf</a:t>
            </a:r>
            <a:r>
              <a:rPr lang="en-US" dirty="0" smtClean="0"/>
              <a:t> power or quench of cavity</a:t>
            </a:r>
            <a:endParaRPr lang="en-US" dirty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Field emission / Radiation in vertical test</a:t>
            </a:r>
          </a:p>
        </p:txBody>
      </p:sp>
    </p:spTree>
    <p:extLst>
      <p:ext uri="{BB962C8B-B14F-4D97-AF65-F5344CB8AC3E}">
        <p14:creationId xmlns:p14="http://schemas.microsoft.com/office/powerpoint/2010/main" val="219051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828674"/>
            <a:ext cx="8520113" cy="5590979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Allowing + active </a:t>
            </a:r>
            <a:r>
              <a:rPr lang="en-US" dirty="0" err="1"/>
              <a:t>rf</a:t>
            </a:r>
            <a:r>
              <a:rPr lang="en-US" dirty="0"/>
              <a:t> processing with risk of degradation accepted</a:t>
            </a:r>
          </a:p>
          <a:p>
            <a:pPr eaLnBrk="1" hangingPunct="1">
              <a:defRPr/>
            </a:pPr>
            <a:r>
              <a:rPr lang="en-US" dirty="0" smtClean="0"/>
              <a:t>Processing techniques: </a:t>
            </a:r>
            <a:br>
              <a:rPr lang="en-US" dirty="0" smtClean="0"/>
            </a:br>
            <a:r>
              <a:rPr lang="en-US" dirty="0" smtClean="0"/>
              <a:t>	- RF processing, only</a:t>
            </a:r>
            <a:br>
              <a:rPr lang="en-US" dirty="0" smtClean="0"/>
            </a:br>
            <a:r>
              <a:rPr lang="en-US" dirty="0" smtClean="0"/>
              <a:t>	- often some/good success, but degradations observed</a:t>
            </a:r>
            <a:br>
              <a:rPr lang="en-US" dirty="0" smtClean="0"/>
            </a:br>
            <a:r>
              <a:rPr lang="en-US" dirty="0" smtClean="0"/>
              <a:t>=&gt; quantitative analysis </a:t>
            </a:r>
            <a:r>
              <a:rPr lang="en-US" dirty="0" smtClean="0"/>
              <a:t>of degradations on </a:t>
            </a:r>
            <a:r>
              <a:rPr lang="en-US" dirty="0" smtClean="0"/>
              <a:t>the </a:t>
            </a:r>
            <a:r>
              <a:rPr lang="en-US" dirty="0" smtClean="0"/>
              <a:t>way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MP vs. FE: No correlation </a:t>
            </a:r>
            <a:r>
              <a:rPr lang="en-US" smtClean="0"/>
              <a:t>(preliminary)</a:t>
            </a: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b="1" dirty="0" smtClean="0"/>
              <a:t>More results + test examples by Nick Walker</a:t>
            </a:r>
            <a:endParaRPr lang="en-US" b="1" dirty="0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Field emission / Radiation in vertical test II</a:t>
            </a:r>
          </a:p>
        </p:txBody>
      </p:sp>
    </p:spTree>
    <p:extLst>
      <p:ext uri="{BB962C8B-B14F-4D97-AF65-F5344CB8AC3E}">
        <p14:creationId xmlns:p14="http://schemas.microsoft.com/office/powerpoint/2010/main" val="414433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SY_Vortrag_3-1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Bildschirmpräsentation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2_DESY_Vortrag_3-1</vt:lpstr>
      <vt:lpstr>Radiation / Field Emission measurements at DESY</vt:lpstr>
      <vt:lpstr>X-ray detection in vertical test</vt:lpstr>
      <vt:lpstr>Field emission / Radiation in vertical test</vt:lpstr>
      <vt:lpstr>Field emission / Radiation in vertical test II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Techniques</dc:title>
  <dc:creator>Reschke, Detlef</dc:creator>
  <cp:lastModifiedBy>Reschke, Detlef</cp:lastModifiedBy>
  <cp:revision>13</cp:revision>
  <dcterms:created xsi:type="dcterms:W3CDTF">2015-11-30T17:26:42Z</dcterms:created>
  <dcterms:modified xsi:type="dcterms:W3CDTF">2015-12-03T15:46:07Z</dcterms:modified>
</cp:coreProperties>
</file>