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61" r:id="rId2"/>
    <p:sldMasterId id="2147483701" r:id="rId3"/>
  </p:sldMasterIdLst>
  <p:notesMasterIdLst>
    <p:notesMasterId r:id="rId26"/>
  </p:notesMasterIdLst>
  <p:sldIdLst>
    <p:sldId id="256" r:id="rId4"/>
    <p:sldId id="262" r:id="rId5"/>
    <p:sldId id="311" r:id="rId6"/>
    <p:sldId id="294" r:id="rId7"/>
    <p:sldId id="312" r:id="rId8"/>
    <p:sldId id="307" r:id="rId9"/>
    <p:sldId id="313" r:id="rId10"/>
    <p:sldId id="314" r:id="rId11"/>
    <p:sldId id="308" r:id="rId12"/>
    <p:sldId id="309" r:id="rId13"/>
    <p:sldId id="268" r:id="rId14"/>
    <p:sldId id="306" r:id="rId15"/>
    <p:sldId id="286" r:id="rId16"/>
    <p:sldId id="272" r:id="rId17"/>
    <p:sldId id="296" r:id="rId18"/>
    <p:sldId id="298" r:id="rId19"/>
    <p:sldId id="297" r:id="rId20"/>
    <p:sldId id="304" r:id="rId21"/>
    <p:sldId id="299" r:id="rId22"/>
    <p:sldId id="300" r:id="rId23"/>
    <p:sldId id="301" r:id="rId24"/>
    <p:sldId id="30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6D1D"/>
    <a:srgbClr val="004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6" autoAdjust="0"/>
    <p:restoredTop sz="94660"/>
  </p:normalViewPr>
  <p:slideViewPr>
    <p:cSldViewPr snapToGrid="0">
      <p:cViewPr varScale="1">
        <p:scale>
          <a:sx n="92" d="100"/>
          <a:sy n="92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A9C243-CA53-4E12-B8C1-5962A5EFAE63}" type="doc">
      <dgm:prSet loTypeId="urn:microsoft.com/office/officeart/2005/8/layout/list1" loCatId="list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E90C446-423B-49B8-AC95-5A94EBD7999F}">
      <dgm:prSet/>
      <dgm:spPr/>
      <dgm:t>
        <a:bodyPr/>
        <a:lstStyle/>
        <a:p>
          <a:pPr rtl="0"/>
          <a:r>
            <a:rPr lang="en-US" dirty="0" smtClean="0"/>
            <a:t>Installed Voltage will rise from 7 GeV =&gt;  25 GeV </a:t>
          </a:r>
          <a:r>
            <a:rPr lang="en-US" u="sng" dirty="0" smtClean="0"/>
            <a:t/>
          </a:r>
          <a:br>
            <a:rPr lang="en-US" u="sng" dirty="0" smtClean="0"/>
          </a:br>
          <a:endParaRPr lang="en-US" dirty="0"/>
        </a:p>
      </dgm:t>
    </dgm:pt>
    <dgm:pt modelId="{CDAF6151-F5CB-4311-AFA1-F0B9744C9F07}" type="parTrans" cxnId="{2ED97D83-69C9-48F7-80DA-0C5F360F6FAE}">
      <dgm:prSet/>
      <dgm:spPr/>
      <dgm:t>
        <a:bodyPr/>
        <a:lstStyle/>
        <a:p>
          <a:endParaRPr lang="en-US"/>
        </a:p>
      </dgm:t>
    </dgm:pt>
    <dgm:pt modelId="{600E6B68-6EA7-4B34-8BED-394B7BD42337}" type="sibTrans" cxnId="{2ED97D83-69C9-48F7-80DA-0C5F360F6FAE}">
      <dgm:prSet/>
      <dgm:spPr/>
      <dgm:t>
        <a:bodyPr/>
        <a:lstStyle/>
        <a:p>
          <a:endParaRPr lang="en-US"/>
        </a:p>
      </dgm:t>
    </dgm:pt>
    <dgm:pt modelId="{8C0EC35F-589C-4582-9899-C30BFA454E26}">
      <dgm:prSet/>
      <dgm:spPr/>
      <dgm:t>
        <a:bodyPr/>
        <a:lstStyle/>
        <a:p>
          <a:pPr rtl="0"/>
          <a:r>
            <a:rPr lang="en-US" u="sng" dirty="0" smtClean="0"/>
            <a:t>Total ≈  </a:t>
          </a:r>
          <a:r>
            <a:rPr lang="en-US" dirty="0" smtClean="0"/>
            <a:t>2500 </a:t>
          </a:r>
          <a:r>
            <a:rPr lang="en-US" dirty="0" err="1" smtClean="0"/>
            <a:t>Nb</a:t>
          </a:r>
          <a:r>
            <a:rPr lang="en-US" dirty="0" smtClean="0"/>
            <a:t> Cavities, </a:t>
          </a:r>
          <a:endParaRPr lang="en-US" dirty="0"/>
        </a:p>
      </dgm:t>
    </dgm:pt>
    <dgm:pt modelId="{44EB2D0B-9202-4F0F-8128-812C69C143A0}" type="sibTrans" cxnId="{3E3AE31C-5C81-47ED-9FBA-8C36ACE9A1A3}">
      <dgm:prSet/>
      <dgm:spPr/>
      <dgm:t>
        <a:bodyPr/>
        <a:lstStyle/>
        <a:p>
          <a:endParaRPr lang="en-US"/>
        </a:p>
      </dgm:t>
    </dgm:pt>
    <dgm:pt modelId="{DF4BD649-425F-4AC2-950F-5C43CF0A4951}" type="parTrans" cxnId="{3E3AE31C-5C81-47ED-9FBA-8C36ACE9A1A3}">
      <dgm:prSet/>
      <dgm:spPr/>
      <dgm:t>
        <a:bodyPr/>
        <a:lstStyle/>
        <a:p>
          <a:endParaRPr lang="en-US"/>
        </a:p>
      </dgm:t>
    </dgm:pt>
    <dgm:pt modelId="{D7B17F13-5144-44AF-B496-8849D4D34785}" type="pres">
      <dgm:prSet presAssocID="{DFA9C243-CA53-4E12-B8C1-5962A5EFAE6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EB2ACB-81B0-4BC4-8D7B-CE021AA42EAE}" type="pres">
      <dgm:prSet presAssocID="{8C0EC35F-589C-4582-9899-C30BFA454E26}" presName="parentLin" presStyleCnt="0"/>
      <dgm:spPr/>
      <dgm:t>
        <a:bodyPr/>
        <a:lstStyle/>
        <a:p>
          <a:endParaRPr lang="en-US"/>
        </a:p>
      </dgm:t>
    </dgm:pt>
    <dgm:pt modelId="{E7E040CA-B87F-4FFF-8C13-9397B1132C8C}" type="pres">
      <dgm:prSet presAssocID="{8C0EC35F-589C-4582-9899-C30BFA454E26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DFC1AB10-3571-4BE5-AF5B-7CF80E9F1D2B}" type="pres">
      <dgm:prSet presAssocID="{8C0EC35F-589C-4582-9899-C30BFA454E26}" presName="parentText" presStyleLbl="node1" presStyleIdx="0" presStyleCnt="2" custLinFactNeighborX="1284" custLinFactNeighborY="6096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1AB5FD-B55E-46C7-9B3F-DE53B30B5272}" type="pres">
      <dgm:prSet presAssocID="{8C0EC35F-589C-4582-9899-C30BFA454E26}" presName="negativeSpace" presStyleCnt="0"/>
      <dgm:spPr/>
      <dgm:t>
        <a:bodyPr/>
        <a:lstStyle/>
        <a:p>
          <a:endParaRPr lang="en-US"/>
        </a:p>
      </dgm:t>
    </dgm:pt>
    <dgm:pt modelId="{645BA306-8FD6-4426-AA0B-690E1EFA8723}" type="pres">
      <dgm:prSet presAssocID="{8C0EC35F-589C-4582-9899-C30BFA454E26}" presName="childText" presStyleLbl="conFgAcc1" presStyleIdx="0" presStyleCnt="2" custLinFactY="829221" custLinFactNeighborX="22415" custLinFactNeighborY="9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9D46F6-3C90-4D02-9846-13F850E697C5}" type="pres">
      <dgm:prSet presAssocID="{44EB2D0B-9202-4F0F-8128-812C69C143A0}" presName="spaceBetweenRectangles" presStyleCnt="0"/>
      <dgm:spPr/>
      <dgm:t>
        <a:bodyPr/>
        <a:lstStyle/>
        <a:p>
          <a:endParaRPr lang="en-US"/>
        </a:p>
      </dgm:t>
    </dgm:pt>
    <dgm:pt modelId="{E7A916E2-2127-449D-9D51-6CBAD271D4DA}" type="pres">
      <dgm:prSet presAssocID="{8E90C446-423B-49B8-AC95-5A94EBD7999F}" presName="parentLin" presStyleCnt="0"/>
      <dgm:spPr/>
      <dgm:t>
        <a:bodyPr/>
        <a:lstStyle/>
        <a:p>
          <a:endParaRPr lang="en-US"/>
        </a:p>
      </dgm:t>
    </dgm:pt>
    <dgm:pt modelId="{4C40DA48-0CB0-4A22-A759-78A93074D36F}" type="pres">
      <dgm:prSet presAssocID="{8E90C446-423B-49B8-AC95-5A94EBD7999F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D64FDF03-5DF8-4A9C-A352-118E82FE0EBB}" type="pres">
      <dgm:prSet presAssocID="{8E90C446-423B-49B8-AC95-5A94EBD7999F}" presName="parentText" presStyleLbl="node1" presStyleIdx="1" presStyleCnt="2" custLinFactNeighborX="-13810" custLinFactNeighborY="619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2676FD-DFD0-498F-A4C9-DF4B3A00BBC5}" type="pres">
      <dgm:prSet presAssocID="{8E90C446-423B-49B8-AC95-5A94EBD7999F}" presName="negativeSpace" presStyleCnt="0"/>
      <dgm:spPr/>
      <dgm:t>
        <a:bodyPr/>
        <a:lstStyle/>
        <a:p>
          <a:endParaRPr lang="en-US"/>
        </a:p>
      </dgm:t>
    </dgm:pt>
    <dgm:pt modelId="{3B081223-15B5-4D9A-A181-53AB07D6681F}" type="pres">
      <dgm:prSet presAssocID="{8E90C446-423B-49B8-AC95-5A94EBD7999F}" presName="childText" presStyleLbl="conFgAcc1" presStyleIdx="1" presStyleCnt="2" custLinFactY="149154" custLinFactNeighborX="-17953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7505CF-9BA4-4142-A4F5-E9E95B6C8633}" type="presOf" srcId="{DFA9C243-CA53-4E12-B8C1-5962A5EFAE63}" destId="{D7B17F13-5144-44AF-B496-8849D4D34785}" srcOrd="0" destOrd="0" presId="urn:microsoft.com/office/officeart/2005/8/layout/list1"/>
    <dgm:cxn modelId="{85CB8F23-EA40-4B95-975F-559F00730C2E}" type="presOf" srcId="{8C0EC35F-589C-4582-9899-C30BFA454E26}" destId="{DFC1AB10-3571-4BE5-AF5B-7CF80E9F1D2B}" srcOrd="1" destOrd="0" presId="urn:microsoft.com/office/officeart/2005/8/layout/list1"/>
    <dgm:cxn modelId="{9AB91D09-2E09-4207-BA55-ED6ADDA08E3A}" type="presOf" srcId="{8E90C446-423B-49B8-AC95-5A94EBD7999F}" destId="{D64FDF03-5DF8-4A9C-A352-118E82FE0EBB}" srcOrd="1" destOrd="0" presId="urn:microsoft.com/office/officeart/2005/8/layout/list1"/>
    <dgm:cxn modelId="{5C178BAC-F4AD-4EC9-8BF1-ED33800E3602}" type="presOf" srcId="{8E90C446-423B-49B8-AC95-5A94EBD7999F}" destId="{4C40DA48-0CB0-4A22-A759-78A93074D36F}" srcOrd="0" destOrd="0" presId="urn:microsoft.com/office/officeart/2005/8/layout/list1"/>
    <dgm:cxn modelId="{2ED97D83-69C9-48F7-80DA-0C5F360F6FAE}" srcId="{DFA9C243-CA53-4E12-B8C1-5962A5EFAE63}" destId="{8E90C446-423B-49B8-AC95-5A94EBD7999F}" srcOrd="1" destOrd="0" parTransId="{CDAF6151-F5CB-4311-AFA1-F0B9744C9F07}" sibTransId="{600E6B68-6EA7-4B34-8BED-394B7BD42337}"/>
    <dgm:cxn modelId="{AB2269BF-C9DA-43E7-B42E-FC4914E4B237}" type="presOf" srcId="{8C0EC35F-589C-4582-9899-C30BFA454E26}" destId="{E7E040CA-B87F-4FFF-8C13-9397B1132C8C}" srcOrd="0" destOrd="0" presId="urn:microsoft.com/office/officeart/2005/8/layout/list1"/>
    <dgm:cxn modelId="{3E3AE31C-5C81-47ED-9FBA-8C36ACE9A1A3}" srcId="{DFA9C243-CA53-4E12-B8C1-5962A5EFAE63}" destId="{8C0EC35F-589C-4582-9899-C30BFA454E26}" srcOrd="0" destOrd="0" parTransId="{DF4BD649-425F-4AC2-950F-5C43CF0A4951}" sibTransId="{44EB2D0B-9202-4F0F-8128-812C69C143A0}"/>
    <dgm:cxn modelId="{EB5A3ADD-8497-4763-BDAD-BB724B5FCACC}" type="presParOf" srcId="{D7B17F13-5144-44AF-B496-8849D4D34785}" destId="{4DEB2ACB-81B0-4BC4-8D7B-CE021AA42EAE}" srcOrd="0" destOrd="0" presId="urn:microsoft.com/office/officeart/2005/8/layout/list1"/>
    <dgm:cxn modelId="{D3B6858F-1365-4E00-972A-962F3FADE8C5}" type="presParOf" srcId="{4DEB2ACB-81B0-4BC4-8D7B-CE021AA42EAE}" destId="{E7E040CA-B87F-4FFF-8C13-9397B1132C8C}" srcOrd="0" destOrd="0" presId="urn:microsoft.com/office/officeart/2005/8/layout/list1"/>
    <dgm:cxn modelId="{C2FC90A9-42DD-44A4-8BB8-CD06B420997C}" type="presParOf" srcId="{4DEB2ACB-81B0-4BC4-8D7B-CE021AA42EAE}" destId="{DFC1AB10-3571-4BE5-AF5B-7CF80E9F1D2B}" srcOrd="1" destOrd="0" presId="urn:microsoft.com/office/officeart/2005/8/layout/list1"/>
    <dgm:cxn modelId="{09CEEA2D-E25E-4DAE-8ED6-5B180B295BDA}" type="presParOf" srcId="{D7B17F13-5144-44AF-B496-8849D4D34785}" destId="{CA1AB5FD-B55E-46C7-9B3F-DE53B30B5272}" srcOrd="1" destOrd="0" presId="urn:microsoft.com/office/officeart/2005/8/layout/list1"/>
    <dgm:cxn modelId="{286E8CB8-BA75-4CAD-A697-5CD66C2DA4A6}" type="presParOf" srcId="{D7B17F13-5144-44AF-B496-8849D4D34785}" destId="{645BA306-8FD6-4426-AA0B-690E1EFA8723}" srcOrd="2" destOrd="0" presId="urn:microsoft.com/office/officeart/2005/8/layout/list1"/>
    <dgm:cxn modelId="{4A062C66-14DC-4597-B718-7A2727447305}" type="presParOf" srcId="{D7B17F13-5144-44AF-B496-8849D4D34785}" destId="{DD9D46F6-3C90-4D02-9846-13F850E697C5}" srcOrd="3" destOrd="0" presId="urn:microsoft.com/office/officeart/2005/8/layout/list1"/>
    <dgm:cxn modelId="{F86D881F-3711-4629-A88D-C9F67FC261B8}" type="presParOf" srcId="{D7B17F13-5144-44AF-B496-8849D4D34785}" destId="{E7A916E2-2127-449D-9D51-6CBAD271D4DA}" srcOrd="4" destOrd="0" presId="urn:microsoft.com/office/officeart/2005/8/layout/list1"/>
    <dgm:cxn modelId="{337480F9-6EB1-4D9B-BC54-D4BE2759452D}" type="presParOf" srcId="{E7A916E2-2127-449D-9D51-6CBAD271D4DA}" destId="{4C40DA48-0CB0-4A22-A759-78A93074D36F}" srcOrd="0" destOrd="0" presId="urn:microsoft.com/office/officeart/2005/8/layout/list1"/>
    <dgm:cxn modelId="{A3791A93-7451-4130-ABED-9A882426544B}" type="presParOf" srcId="{E7A916E2-2127-449D-9D51-6CBAD271D4DA}" destId="{D64FDF03-5DF8-4A9C-A352-118E82FE0EBB}" srcOrd="1" destOrd="0" presId="urn:microsoft.com/office/officeart/2005/8/layout/list1"/>
    <dgm:cxn modelId="{C234FC85-39FC-4D06-866B-9FC2DCEFDF76}" type="presParOf" srcId="{D7B17F13-5144-44AF-B496-8849D4D34785}" destId="{C72676FD-DFD0-498F-A4C9-DF4B3A00BBC5}" srcOrd="5" destOrd="0" presId="urn:microsoft.com/office/officeart/2005/8/layout/list1"/>
    <dgm:cxn modelId="{604A61FC-2A07-4538-B58B-B05DAC5358FA}" type="presParOf" srcId="{D7B17F13-5144-44AF-B496-8849D4D34785}" destId="{3B081223-15B5-4D9A-A181-53AB07D6681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5BA306-8FD6-4426-AA0B-690E1EFA8723}">
      <dsp:nvSpPr>
        <dsp:cNvPr id="0" name=""/>
        <dsp:cNvSpPr/>
      </dsp:nvSpPr>
      <dsp:spPr>
        <a:xfrm>
          <a:off x="0" y="1286682"/>
          <a:ext cx="11014554" cy="529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C1AB10-3571-4BE5-AF5B-7CF80E9F1D2B}">
      <dsp:nvSpPr>
        <dsp:cNvPr id="0" name=""/>
        <dsp:cNvSpPr/>
      </dsp:nvSpPr>
      <dsp:spPr>
        <a:xfrm>
          <a:off x="557799" y="390015"/>
          <a:ext cx="7710187" cy="6199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427" tIns="0" rIns="291427" bIns="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u="sng" kern="1200" dirty="0" smtClean="0"/>
            <a:t>Total ≈  </a:t>
          </a:r>
          <a:r>
            <a:rPr lang="en-US" sz="2100" kern="1200" dirty="0" smtClean="0"/>
            <a:t>2500 </a:t>
          </a:r>
          <a:r>
            <a:rPr lang="en-US" sz="2100" kern="1200" dirty="0" err="1" smtClean="0"/>
            <a:t>Nb</a:t>
          </a:r>
          <a:r>
            <a:rPr lang="en-US" sz="2100" kern="1200" dirty="0" smtClean="0"/>
            <a:t> Cavities, </a:t>
          </a:r>
          <a:endParaRPr lang="en-US" sz="2100" kern="1200" dirty="0"/>
        </a:p>
      </dsp:txBody>
      <dsp:txXfrm>
        <a:off x="588061" y="420277"/>
        <a:ext cx="7649663" cy="559396"/>
      </dsp:txXfrm>
    </dsp:sp>
    <dsp:sp modelId="{3B081223-15B5-4D9A-A181-53AB07D6681F}">
      <dsp:nvSpPr>
        <dsp:cNvPr id="0" name=""/>
        <dsp:cNvSpPr/>
      </dsp:nvSpPr>
      <dsp:spPr>
        <a:xfrm>
          <a:off x="0" y="1286682"/>
          <a:ext cx="11014554" cy="529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4FDF03-5DF8-4A9C-A352-118E82FE0EBB}">
      <dsp:nvSpPr>
        <dsp:cNvPr id="0" name=""/>
        <dsp:cNvSpPr/>
      </dsp:nvSpPr>
      <dsp:spPr>
        <a:xfrm>
          <a:off x="474672" y="1195961"/>
          <a:ext cx="7710187" cy="6199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427" tIns="0" rIns="291427" bIns="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Installed Voltage will rise from 7 GeV =&gt;  25 GeV </a:t>
          </a:r>
          <a:r>
            <a:rPr lang="en-US" sz="2100" u="sng" kern="1200" dirty="0" smtClean="0"/>
            <a:t/>
          </a:r>
          <a:br>
            <a:rPr lang="en-US" sz="2100" u="sng" kern="1200" dirty="0" smtClean="0"/>
          </a:br>
          <a:endParaRPr lang="en-US" sz="2100" kern="1200" dirty="0"/>
        </a:p>
      </dsp:txBody>
      <dsp:txXfrm>
        <a:off x="504934" y="1226223"/>
        <a:ext cx="7649663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1D17F-5263-433F-BA76-62563EA4F1F2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8AD16-4181-4AA8-9A08-07640DDCB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1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2578-2C54-4B78-AEA0-446BBA193D87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2E7D-B6F8-43FF-879F-1C3E98E3A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97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2578-2C54-4B78-AEA0-446BBA193D87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2E7D-B6F8-43FF-879F-1C3E98E3A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41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2578-2C54-4B78-AEA0-446BBA193D87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2E7D-B6F8-43FF-879F-1C3E98E3A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12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5B84B-A75D-4783-8DB4-AA48F72A236E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E065-A275-49A3-B198-4A2206E4A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60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5B84B-A75D-4783-8DB4-AA48F72A236E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E065-A275-49A3-B198-4A2206E4A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16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5B84B-A75D-4783-8DB4-AA48F72A236E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E065-A275-49A3-B198-4A2206E4A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17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5B84B-A75D-4783-8DB4-AA48F72A236E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E065-A275-49A3-B198-4A2206E4A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5B84B-A75D-4783-8DB4-AA48F72A236E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E065-A275-49A3-B198-4A2206E4A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84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5B84B-A75D-4783-8DB4-AA48F72A236E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E065-A275-49A3-B198-4A2206E4A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65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5B84B-A75D-4783-8DB4-AA48F72A236E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E065-A275-49A3-B198-4A2206E4A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47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5B84B-A75D-4783-8DB4-AA48F72A236E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E065-A275-49A3-B198-4A2206E4A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5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2578-2C54-4B78-AEA0-446BBA193D87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2E7D-B6F8-43FF-879F-1C3E98E3A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77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5B84B-A75D-4783-8DB4-AA48F72A236E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E065-A275-49A3-B198-4A2206E4A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07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5B84B-A75D-4783-8DB4-AA48F72A236E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E065-A275-49A3-B198-4A2206E4A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24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5B84B-A75D-4783-8DB4-AA48F72A236E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E065-A275-49A3-B198-4A2206E4A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851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5B84B-A75D-4783-8DB4-AA48F72A236E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E065-A275-49A3-B198-4A2206E4A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61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8628" y="4063998"/>
            <a:ext cx="9222602" cy="101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8628" y="1828800"/>
            <a:ext cx="9222602" cy="2147926"/>
          </a:xfrm>
        </p:spPr>
        <p:txBody>
          <a:bodyPr anchor="ctr">
            <a:normAutofit/>
          </a:bodyPr>
          <a:lstStyle>
            <a:lvl1pPr algn="ctr">
              <a:defRPr sz="4400" cap="all" normalizeH="0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B70D-0E82-4825-8808-5240AED023DE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1C7F-9E31-470D-AA23-580BABD55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42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39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B70D-0E82-4825-8808-5240AED023DE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1C7F-9E31-470D-AA23-580BABD55DE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2" y="1803401"/>
            <a:ext cx="10363200" cy="44704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2" y="482600"/>
            <a:ext cx="10363200" cy="1219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670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B70D-0E82-4825-8808-5240AED023DE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1C7F-9E31-470D-AA23-580BABD55DE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1" y="3632200"/>
            <a:ext cx="9753600" cy="1016000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1524003"/>
            <a:ext cx="9753600" cy="1992597"/>
          </a:xfrm>
        </p:spPr>
        <p:txBody>
          <a:bodyPr anchor="b" anchorCtr="0">
            <a:noAutofit/>
          </a:bodyPr>
          <a:lstStyle>
            <a:lvl1pPr algn="ctr">
              <a:defRPr sz="4400" b="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12676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B70D-0E82-4825-8808-5240AED023DE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1C7F-9E31-470D-AA23-580BABD55DE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803401"/>
            <a:ext cx="49784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 baseline="0"/>
            </a:lvl6pPr>
            <a:lvl7pPr marL="2669581">
              <a:defRPr sz="1400" baseline="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03401"/>
            <a:ext cx="49784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482600"/>
            <a:ext cx="103632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83598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B70D-0E82-4825-8808-5240AED023DE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1C7F-9E31-470D-AA23-580BABD55DE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9200" y="2717800"/>
            <a:ext cx="4978400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9200" y="1803400"/>
            <a:ext cx="4978400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2" indent="0">
              <a:buNone/>
              <a:defRPr sz="2100" b="1"/>
            </a:lvl5pPr>
            <a:lvl6pPr marL="3047466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717800"/>
            <a:ext cx="4978400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03400"/>
            <a:ext cx="4978400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2" indent="0">
              <a:buNone/>
              <a:defRPr sz="2100" b="1"/>
            </a:lvl5pPr>
            <a:lvl6pPr marL="3047466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482600"/>
            <a:ext cx="1036320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01223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B70D-0E82-4825-8808-5240AED023DE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1C7F-9E31-470D-AA23-580BABD55DE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482600"/>
            <a:ext cx="103632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17597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2578-2C54-4B78-AEA0-446BBA193D87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2E7D-B6F8-43FF-879F-1C3E98E3A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671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B70D-0E82-4825-8808-5240AED023DE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1C7F-9E31-470D-AA23-580BABD55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64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1115"/>
            <a:ext cx="7620000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08000" y="482603"/>
            <a:ext cx="6604000" cy="58420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3200" y="2108200"/>
            <a:ext cx="3962400" cy="42672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3200" y="482600"/>
            <a:ext cx="3962400" cy="1422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B70D-0E82-4825-8808-5240AED023DE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1C7F-9E31-470D-AA23-580BABD55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36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115"/>
            <a:ext cx="6095181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8003" y="482601"/>
            <a:ext cx="5079182" cy="5862706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2" indent="0">
              <a:buNone/>
              <a:defRPr sz="2700"/>
            </a:lvl5pPr>
            <a:lvl6pPr marL="3047466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02" y="3733800"/>
            <a:ext cx="5181600" cy="172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2" y="1905000"/>
            <a:ext cx="5181600" cy="17272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B70D-0E82-4825-8808-5240AED023DE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1C7F-9E31-470D-AA23-580BABD55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65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115"/>
            <a:ext cx="7620000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8002" y="482603"/>
            <a:ext cx="6604001" cy="5842001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2" indent="0">
              <a:buNone/>
              <a:defRPr sz="2700"/>
            </a:lvl5pPr>
            <a:lvl6pPr marL="3047466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3200" y="2108200"/>
            <a:ext cx="3962400" cy="426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3200" y="482600"/>
            <a:ext cx="3962400" cy="14224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B70D-0E82-4825-8808-5240AED023DE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1C7F-9E31-470D-AA23-580BABD55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45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B70D-0E82-4825-8808-5240AED023DE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1C7F-9E31-470D-AA23-580BABD55DE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669581">
              <a:defRPr baseline="0"/>
            </a:lvl6pPr>
            <a:lvl7pPr marL="2669581">
              <a:defRPr baseline="0"/>
            </a:lvl7pPr>
            <a:lvl8pPr marL="2669581">
              <a:defRPr baseline="0"/>
            </a:lvl8pPr>
            <a:lvl9pPr marL="2669581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888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B70D-0E82-4825-8808-5240AED023DE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1C7F-9E31-470D-AA23-580BABD55DE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2" y="685800"/>
            <a:ext cx="9042400" cy="5588002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42658" y="685800"/>
            <a:ext cx="1844462" cy="55880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61290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1AB70D-0E82-4825-8808-5240AED023DE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E1C7F-9E31-470D-AA23-580BABD55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09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1" y="103667"/>
            <a:ext cx="115824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399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2" y="1043047"/>
            <a:ext cx="11563351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399">
                <a:solidFill>
                  <a:srgbClr val="404040"/>
                </a:solidFill>
              </a:defRPr>
            </a:lvl1pPr>
            <a:lvl2pPr>
              <a:defRPr sz="2199">
                <a:solidFill>
                  <a:srgbClr val="404040"/>
                </a:solidFill>
              </a:defRPr>
            </a:lvl2pPr>
            <a:lvl3pPr>
              <a:defRPr sz="1999">
                <a:solidFill>
                  <a:srgbClr val="404040"/>
                </a:solidFill>
              </a:defRPr>
            </a:lvl3pPr>
            <a:lvl4pPr>
              <a:defRPr sz="1799">
                <a:solidFill>
                  <a:srgbClr val="404040"/>
                </a:solidFill>
              </a:defRPr>
            </a:lvl4pPr>
            <a:lvl5pPr marL="2056783" indent="-228531">
              <a:buFont typeface="Arial"/>
              <a:buChar char="•"/>
              <a:defRPr sz="1799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515100"/>
            <a:ext cx="1435100" cy="241300"/>
          </a:xfrm>
        </p:spPr>
        <p:txBody>
          <a:bodyPr/>
          <a:lstStyle>
            <a:lvl1pPr>
              <a:defRPr/>
            </a:lvl1pPr>
          </a:lstStyle>
          <a:p>
            <a:fld id="{8D1AB70D-0E82-4825-8808-5240AED023DE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E1C7F-9E31-470D-AA23-580BABD55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2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2578-2C54-4B78-AEA0-446BBA193D87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2E7D-B6F8-43FF-879F-1C3E98E3A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57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2578-2C54-4B78-AEA0-446BBA193D87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2E7D-B6F8-43FF-879F-1C3E98E3A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85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2578-2C54-4B78-AEA0-446BBA193D87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2E7D-B6F8-43FF-879F-1C3E98E3A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3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2578-2C54-4B78-AEA0-446BBA193D87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2E7D-B6F8-43FF-879F-1C3E98E3A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4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2578-2C54-4B78-AEA0-446BBA193D87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2E7D-B6F8-43FF-879F-1C3E98E3A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5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2578-2C54-4B78-AEA0-446BBA193D87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2E7D-B6F8-43FF-879F-1C3E98E3A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42578-2C54-4B78-AEA0-446BBA193D87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B2E7D-B6F8-43FF-879F-1C3E98E3A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1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5B84B-A75D-4783-8DB4-AA48F72A236E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EE065-A275-49A3-B198-4A2206E4A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8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75400"/>
            <a:ext cx="142240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D1AB70D-0E82-4825-8808-5240AED023DE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2" y="6375400"/>
            <a:ext cx="741680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44480" y="6375400"/>
            <a:ext cx="83312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C2E1C7F-9E31-470D-AA23-580BABD55DE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803401"/>
            <a:ext cx="103632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2" y="482600"/>
            <a:ext cx="10363200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1459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none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5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2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6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Hasan </a:t>
            </a:r>
            <a:r>
              <a:rPr lang="en-US" dirty="0" err="1" smtClean="0"/>
              <a:t>Padamsee</a:t>
            </a:r>
            <a:endParaRPr lang="en-US" dirty="0" smtClean="0"/>
          </a:p>
          <a:p>
            <a:r>
              <a:rPr lang="en-US" dirty="0" smtClean="0"/>
              <a:t>Cornell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Introduction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and Update </a:t>
            </a:r>
            <a:r>
              <a:rPr lang="en-US" b="1" dirty="0"/>
              <a:t>from last Collaboration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77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-17032"/>
            <a:ext cx="10515600" cy="1325563"/>
          </a:xfrm>
        </p:spPr>
        <p:txBody>
          <a:bodyPr/>
          <a:lstStyle/>
          <a:p>
            <a:r>
              <a:rPr lang="en-US" dirty="0" smtClean="0"/>
              <a:t>Nb</a:t>
            </a:r>
            <a:r>
              <a:rPr lang="en-US" baseline="-25000" dirty="0" smtClean="0"/>
              <a:t>3</a:t>
            </a:r>
            <a:r>
              <a:rPr lang="en-US" dirty="0" smtClean="0"/>
              <a:t>Sn Recent </a:t>
            </a:r>
            <a:r>
              <a:rPr lang="en-US" dirty="0" smtClean="0"/>
              <a:t>Results: </a:t>
            </a:r>
            <a:r>
              <a:rPr lang="en-US" dirty="0" smtClean="0"/>
              <a:t>Cornell</a:t>
            </a:r>
            <a:br>
              <a:rPr lang="en-US" dirty="0" smtClean="0"/>
            </a:br>
            <a:r>
              <a:rPr lang="en-US" sz="4000" dirty="0" smtClean="0"/>
              <a:t>Q &gt; 2 </a:t>
            </a:r>
            <a:r>
              <a:rPr lang="en-US" sz="4000" dirty="0" smtClean="0"/>
              <a:t>x10</a:t>
            </a:r>
            <a:r>
              <a:rPr lang="en-US" sz="4000" baseline="30000" dirty="0" smtClean="0"/>
              <a:t>10</a:t>
            </a:r>
            <a:r>
              <a:rPr lang="en-US" sz="4000" dirty="0" smtClean="0"/>
              <a:t> </a:t>
            </a:r>
            <a:r>
              <a:rPr lang="en-US" sz="4000" dirty="0" smtClean="0"/>
              <a:t>at 2 K </a:t>
            </a:r>
            <a:r>
              <a:rPr lang="en-US" sz="4000" dirty="0" smtClean="0"/>
              <a:t>and </a:t>
            </a:r>
            <a:r>
              <a:rPr lang="en-US" sz="4000" dirty="0" smtClean="0"/>
              <a:t>19 MV/m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4" t="18016" r="29517" b="5455"/>
          <a:stretch/>
        </p:blipFill>
        <p:spPr>
          <a:xfrm>
            <a:off x="3774558" y="1544982"/>
            <a:ext cx="8117475" cy="531301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 flipV="1">
            <a:off x="11311270" y="3742661"/>
            <a:ext cx="42530" cy="24135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994991" y="3964333"/>
            <a:ext cx="5316279" cy="106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95" y="2203380"/>
            <a:ext cx="5388163" cy="387673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3" name="TextBox 12"/>
          <p:cNvSpPr txBox="1"/>
          <p:nvPr/>
        </p:nvSpPr>
        <p:spPr>
          <a:xfrm>
            <a:off x="3514383" y="3587749"/>
            <a:ext cx="15690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Still work to be done for high field applications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4548911" y="3267130"/>
            <a:ext cx="209927" cy="362339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891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F0B58-749A-476F-A3AC-189CF2C4850C}" type="datetime1">
              <a:rPr lang="en-US" smtClean="0"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Hasan Padamsee/ILCWS2015     Whistler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11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12281" y="1488256"/>
            <a:ext cx="5120640" cy="193040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</a:t>
            </a:r>
            <a:r>
              <a:rPr lang="en-US" dirty="0" smtClean="0"/>
              <a:t>arget </a:t>
            </a:r>
            <a:r>
              <a:rPr lang="en-US" dirty="0"/>
              <a:t>material is partly </a:t>
            </a:r>
            <a:r>
              <a:rPr lang="en-US" dirty="0" smtClean="0"/>
              <a:t>ionized</a:t>
            </a:r>
          </a:p>
          <a:p>
            <a:r>
              <a:rPr lang="en-US" dirty="0" err="1" smtClean="0"/>
              <a:t>Nb</a:t>
            </a:r>
            <a:r>
              <a:rPr lang="en-US" dirty="0" smtClean="0"/>
              <a:t> ions reach substrate </a:t>
            </a:r>
            <a:r>
              <a:rPr lang="en-US" dirty="0"/>
              <a:t>with a higher </a:t>
            </a:r>
            <a:r>
              <a:rPr lang="en-US" dirty="0" smtClean="0"/>
              <a:t>energy than magnetron sputtering</a:t>
            </a:r>
          </a:p>
          <a:p>
            <a:r>
              <a:rPr lang="en-US" dirty="0" smtClean="0"/>
              <a:t>Produce </a:t>
            </a:r>
            <a:r>
              <a:rPr lang="en-US" dirty="0"/>
              <a:t>high-quality homogeneous films.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299" y="269056"/>
            <a:ext cx="10360501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Hints for improvement in </a:t>
            </a:r>
            <a:r>
              <a:rPr lang="en-US" dirty="0" err="1" smtClean="0"/>
              <a:t>Nb</a:t>
            </a:r>
            <a:r>
              <a:rPr lang="en-US" dirty="0" smtClean="0"/>
              <a:t>/Cu</a:t>
            </a:r>
            <a:br>
              <a:rPr lang="en-US" dirty="0" smtClean="0"/>
            </a:br>
            <a:r>
              <a:rPr lang="en-US" dirty="0" smtClean="0"/>
              <a:t>High </a:t>
            </a:r>
            <a:r>
              <a:rPr lang="en-US" dirty="0"/>
              <a:t>Power Impulse Magnetron Sputtering (</a:t>
            </a:r>
            <a:r>
              <a:rPr lang="en-US" dirty="0" err="1"/>
              <a:t>HiPIMS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34812"/>
            <a:ext cx="6381720" cy="4407576"/>
          </a:xfrm>
          <a:prstGeom prst="rect">
            <a:avLst/>
          </a:prstGeom>
        </p:spPr>
      </p:pic>
      <p:pic>
        <p:nvPicPr>
          <p:cNvPr id="8" name="Picture 7" descr="Hipimsschemat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1" y="3342755"/>
            <a:ext cx="3110509" cy="287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08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30" y="79797"/>
            <a:ext cx="10515600" cy="969686"/>
          </a:xfrm>
        </p:spPr>
        <p:txBody>
          <a:bodyPr/>
          <a:lstStyle/>
          <a:p>
            <a:r>
              <a:rPr lang="en-US" dirty="0" smtClean="0"/>
              <a:t>Basic SRF R&amp;D Advances: Funding Limited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530126" y="1125512"/>
            <a:ext cx="6773894" cy="7525227"/>
            <a:chOff x="381286" y="1068362"/>
            <a:chExt cx="6773894" cy="7525227"/>
          </a:xfrm>
        </p:grpSpPr>
        <p:pic>
          <p:nvPicPr>
            <p:cNvPr id="4" name="Picture 4" descr="http://thumbs.dreamstime.com/z/money-tug-war-concept-competition-illustration-featuring-cartoon-business-woman-meg-business-man-bob-competing-33438507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8041" y="2176258"/>
              <a:ext cx="5307139" cy="4403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http://thumbs.dreamstime.com/z/money-tug-war-concept-competition-illustration-featuring-cartoon-business-woman-meg-business-man-bob-competing-33438507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739"/>
            <a:stretch/>
          </p:blipFill>
          <p:spPr bwMode="auto">
            <a:xfrm>
              <a:off x="381286" y="1068362"/>
              <a:ext cx="3379184" cy="7525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219158" y="5130869"/>
            <a:ext cx="2818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Projects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81102" y="5388417"/>
            <a:ext cx="3510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Basic R&amp;D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9458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number of new projects based on SRF</a:t>
            </a:r>
          </a:p>
          <a:p>
            <a:r>
              <a:rPr lang="en-US" dirty="0" smtClean="0"/>
              <a:t>Exchange information on production of cavities, </a:t>
            </a:r>
            <a:r>
              <a:rPr lang="en-US" dirty="0" err="1" smtClean="0"/>
              <a:t>cryomodules</a:t>
            </a:r>
            <a:r>
              <a:rPr lang="en-US" dirty="0" smtClean="0"/>
              <a:t>, couplers and tuners to benefit new projects</a:t>
            </a:r>
          </a:p>
          <a:p>
            <a:pPr lvl="1"/>
            <a:r>
              <a:rPr lang="en-US" dirty="0" err="1" smtClean="0"/>
              <a:t>Esp</a:t>
            </a:r>
            <a:r>
              <a:rPr lang="en-US" dirty="0" smtClean="0"/>
              <a:t> LCLS-II, our hosts</a:t>
            </a:r>
          </a:p>
          <a:p>
            <a:r>
              <a:rPr lang="en-US" dirty="0" smtClean="0"/>
              <a:t>Share knowledge and advance understanding of High Q frontier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this TTC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502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can help our </a:t>
            </a:r>
            <a:r>
              <a:rPr lang="en-US" dirty="0" smtClean="0"/>
              <a:t>hosts?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LCLS-II at SLAC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56" y="1939525"/>
            <a:ext cx="6506008" cy="4720182"/>
          </a:xfrm>
          <a:prstGeom prst="rect">
            <a:avLst/>
          </a:prstGeom>
        </p:spPr>
      </p:pic>
      <p:pic>
        <p:nvPicPr>
          <p:cNvPr id="1026" name="Picture 2" descr="https://www6.slac.stanford.edu/sites/www6.slac.stanford.edu/files/styles/lightbox_large_image/public/images/nilsson_dec2014_high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939525"/>
            <a:ext cx="4836590" cy="483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061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4 </a:t>
            </a:r>
            <a:r>
              <a:rPr lang="en-US" dirty="0" smtClean="0"/>
              <a:t>GeV, </a:t>
            </a:r>
            <a:r>
              <a:rPr lang="en-US" dirty="0" smtClean="0"/>
              <a:t>over 550 meters of SC </a:t>
            </a:r>
            <a:r>
              <a:rPr lang="en-US" dirty="0" err="1" smtClean="0"/>
              <a:t>Linac</a:t>
            </a:r>
            <a:endParaRPr lang="en-US" dirty="0" smtClean="0"/>
          </a:p>
          <a:p>
            <a:r>
              <a:rPr lang="en-US" dirty="0" smtClean="0"/>
              <a:t>35 </a:t>
            </a:r>
            <a:r>
              <a:rPr lang="en-US" dirty="0" err="1" smtClean="0"/>
              <a:t>Cryomodules</a:t>
            </a:r>
            <a:r>
              <a:rPr lang="en-US" dirty="0" smtClean="0"/>
              <a:t> at 1.3 </a:t>
            </a:r>
            <a:r>
              <a:rPr lang="en-US" dirty="0" err="1" smtClean="0"/>
              <a:t>GHz..like</a:t>
            </a:r>
            <a:r>
              <a:rPr lang="en-US" dirty="0" smtClean="0"/>
              <a:t> XFEL (ILC)</a:t>
            </a:r>
          </a:p>
          <a:p>
            <a:r>
              <a:rPr lang="en-US" dirty="0" smtClean="0"/>
              <a:t>2 </a:t>
            </a:r>
            <a:r>
              <a:rPr lang="en-US" dirty="0" err="1" smtClean="0"/>
              <a:t>Cryomodules</a:t>
            </a:r>
            <a:r>
              <a:rPr lang="en-US" dirty="0" smtClean="0"/>
              <a:t> at 3.9 GHz</a:t>
            </a:r>
          </a:p>
          <a:p>
            <a:r>
              <a:rPr lang="en-US" dirty="0" smtClean="0"/>
              <a:t>280 Cavities –  16 MV/m (max 18 MV/m</a:t>
            </a:r>
            <a:r>
              <a:rPr lang="en-US" dirty="0" smtClean="0"/>
              <a:t>)</a:t>
            </a:r>
          </a:p>
          <a:p>
            <a:r>
              <a:rPr lang="en-US" dirty="0"/>
              <a:t>CW </a:t>
            </a:r>
            <a:r>
              <a:rPr lang="en-US" dirty="0" smtClean="0"/>
              <a:t>Operation</a:t>
            </a:r>
            <a:endParaRPr lang="en-US" dirty="0" smtClean="0"/>
          </a:p>
          <a:p>
            <a:r>
              <a:rPr lang="en-US" dirty="0" smtClean="0"/>
              <a:t>Aiming for high Q at 2 K </a:t>
            </a:r>
            <a:r>
              <a:rPr lang="en-US" dirty="0" smtClean="0"/>
              <a:t>(&gt; 2.7 x10</a:t>
            </a:r>
            <a:r>
              <a:rPr lang="en-US" baseline="30000" dirty="0" smtClean="0"/>
              <a:t>10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Q</a:t>
            </a:r>
            <a:r>
              <a:rPr lang="en-US" baseline="-25000" dirty="0" err="1" smtClean="0"/>
              <a:t>ext</a:t>
            </a:r>
            <a:r>
              <a:rPr lang="en-US" dirty="0" smtClean="0"/>
              <a:t> is also high </a:t>
            </a:r>
            <a:r>
              <a:rPr lang="en-US" dirty="0" smtClean="0"/>
              <a:t>4x10</a:t>
            </a:r>
            <a:r>
              <a:rPr lang="en-US" baseline="30000" dirty="0" smtClean="0"/>
              <a:t>7</a:t>
            </a:r>
            <a:endParaRPr lang="en-US" baseline="30000" dirty="0" smtClean="0"/>
          </a:p>
          <a:p>
            <a:pPr lvl="1"/>
            <a:r>
              <a:rPr lang="en-US" dirty="0" smtClean="0"/>
              <a:t>need for good </a:t>
            </a:r>
            <a:r>
              <a:rPr lang="en-US" dirty="0" err="1" smtClean="0"/>
              <a:t>microphonics</a:t>
            </a:r>
            <a:r>
              <a:rPr lang="en-US" dirty="0" smtClean="0"/>
              <a:t> and resonance control</a:t>
            </a:r>
          </a:p>
          <a:p>
            <a:r>
              <a:rPr lang="en-US" dirty="0" smtClean="0"/>
              <a:t>High Power CW coupler</a:t>
            </a:r>
          </a:p>
          <a:p>
            <a:pPr lvl="1"/>
            <a:r>
              <a:rPr lang="en-US" dirty="0" smtClean="0"/>
              <a:t>7 kW full reflection, CW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LCLS-II 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403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Unfortunately we are missing many interested colleagues from the other big US </a:t>
            </a:r>
            <a:r>
              <a:rPr lang="en-US" dirty="0" smtClean="0"/>
              <a:t>project</a:t>
            </a:r>
          </a:p>
          <a:p>
            <a:pPr lvl="1"/>
            <a:r>
              <a:rPr lang="en-US" dirty="0" smtClean="0"/>
              <a:t>MSU/FRIB </a:t>
            </a:r>
            <a:r>
              <a:rPr lang="en-US" dirty="0" smtClean="0"/>
              <a:t>low-beta community</a:t>
            </a:r>
          </a:p>
          <a:p>
            <a:pPr lvl="1"/>
            <a:r>
              <a:rPr lang="en-US" dirty="0" smtClean="0"/>
              <a:t>A review is going on at MSU</a:t>
            </a:r>
          </a:p>
          <a:p>
            <a:r>
              <a:rPr lang="en-US" dirty="0" smtClean="0"/>
              <a:t>Other </a:t>
            </a:r>
            <a:r>
              <a:rPr lang="en-US" dirty="0" smtClean="0"/>
              <a:t>low-beta </a:t>
            </a:r>
            <a:r>
              <a:rPr lang="en-US" dirty="0" smtClean="0"/>
              <a:t>participants are here</a:t>
            </a:r>
          </a:p>
          <a:p>
            <a:pPr lvl="1"/>
            <a:r>
              <a:rPr lang="en-US" dirty="0" smtClean="0"/>
              <a:t>HI-ISOLDE, CADS, PIP-II…</a:t>
            </a:r>
          </a:p>
          <a:p>
            <a:pPr lvl="1"/>
            <a:r>
              <a:rPr lang="en-US" dirty="0" smtClean="0"/>
              <a:t>RISP project from Korea is another a big low-beta challenge</a:t>
            </a:r>
          </a:p>
          <a:p>
            <a:r>
              <a:rPr lang="en-US" dirty="0" smtClean="0"/>
              <a:t>We hope that those present from low-beta community can fill the gap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Overlapping Benefits to Other Accelerators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109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1. High </a:t>
            </a:r>
            <a:r>
              <a:rPr lang="en-US" dirty="0" smtClean="0"/>
              <a:t>Q</a:t>
            </a:r>
          </a:p>
          <a:p>
            <a:pPr lvl="1"/>
            <a:r>
              <a:rPr lang="en-US" dirty="0" smtClean="0"/>
              <a:t>Better Understanding of why N-doping gives increasing Q vs E</a:t>
            </a:r>
          </a:p>
          <a:p>
            <a:pPr lvl="1"/>
            <a:r>
              <a:rPr lang="en-US" dirty="0" smtClean="0"/>
              <a:t>Better Understanding of magnetic flux </a:t>
            </a:r>
            <a:r>
              <a:rPr lang="en-US" dirty="0" smtClean="0"/>
              <a:t>expulsion mechanism and optimization</a:t>
            </a:r>
            <a:endParaRPr lang="en-US" dirty="0" smtClean="0"/>
          </a:p>
          <a:p>
            <a:r>
              <a:rPr lang="en-US" dirty="0" smtClean="0"/>
              <a:t>2. Cavities</a:t>
            </a:r>
            <a:endParaRPr lang="en-US" dirty="0" smtClean="0"/>
          </a:p>
          <a:p>
            <a:pPr lvl="1"/>
            <a:r>
              <a:rPr lang="en-US" dirty="0" smtClean="0"/>
              <a:t>Lessons learned from on-going/finished cavity </a:t>
            </a:r>
            <a:r>
              <a:rPr lang="en-US" dirty="0" smtClean="0"/>
              <a:t>production from XFEL and JLAB =&gt;  </a:t>
            </a:r>
            <a:r>
              <a:rPr lang="en-US" dirty="0" smtClean="0"/>
              <a:t>for near-future projects like </a:t>
            </a:r>
            <a:r>
              <a:rPr lang="en-US" dirty="0" smtClean="0"/>
              <a:t>LCLS-II &amp;…</a:t>
            </a:r>
            <a:endParaRPr lang="en-US" dirty="0" smtClean="0"/>
          </a:p>
          <a:p>
            <a:r>
              <a:rPr lang="en-US" dirty="0" smtClean="0"/>
              <a:t>3. </a:t>
            </a:r>
            <a:r>
              <a:rPr lang="en-US" dirty="0" err="1" smtClean="0"/>
              <a:t>Cryomodules</a:t>
            </a:r>
            <a:endParaRPr lang="en-US" dirty="0" smtClean="0"/>
          </a:p>
          <a:p>
            <a:pPr marL="685800" lvl="2">
              <a:spcBef>
                <a:spcPts val="1000"/>
              </a:spcBef>
            </a:pPr>
            <a:r>
              <a:rPr lang="en-US" sz="2400" dirty="0"/>
              <a:t>Lessons learned from on-going/finished </a:t>
            </a:r>
            <a:r>
              <a:rPr lang="en-US" sz="2400" dirty="0" smtClean="0"/>
              <a:t>CM </a:t>
            </a:r>
            <a:r>
              <a:rPr lang="en-US" sz="2400" dirty="0" smtClean="0"/>
              <a:t>productions</a:t>
            </a:r>
          </a:p>
          <a:p>
            <a:r>
              <a:rPr lang="en-US" dirty="0" smtClean="0"/>
              <a:t>4 &amp;5. Input Coupler/Tuner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Goals for 5 Working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909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2" y="1366983"/>
            <a:ext cx="10363200" cy="4470400"/>
          </a:xfrm>
        </p:spPr>
        <p:txBody>
          <a:bodyPr/>
          <a:lstStyle/>
          <a:p>
            <a:r>
              <a:rPr lang="en-US" dirty="0" smtClean="0"/>
              <a:t>What did we do well?</a:t>
            </a:r>
          </a:p>
          <a:p>
            <a:r>
              <a:rPr lang="en-US" dirty="0" smtClean="0"/>
              <a:t>What could we improve?</a:t>
            </a:r>
          </a:p>
          <a:p>
            <a:r>
              <a:rPr lang="en-US" dirty="0" smtClean="0"/>
              <a:t>Mistakes to avoid</a:t>
            </a:r>
          </a:p>
          <a:p>
            <a:r>
              <a:rPr lang="en-US" dirty="0" smtClean="0"/>
              <a:t>Problems we could have avoided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2" y="482600"/>
            <a:ext cx="10363200" cy="783441"/>
          </a:xfrm>
        </p:spPr>
        <p:txBody>
          <a:bodyPr/>
          <a:lstStyle/>
          <a:p>
            <a:r>
              <a:rPr lang="en-US" dirty="0" smtClean="0"/>
              <a:t>Presenters Tasks: Lessons Learned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60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2708910" cy="4351338"/>
          </a:xfrm>
        </p:spPr>
        <p:txBody>
          <a:bodyPr/>
          <a:lstStyle/>
          <a:p>
            <a:r>
              <a:rPr lang="en-US" dirty="0" smtClean="0"/>
              <a:t>Try to penetrate through the fog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</a:t>
            </a:r>
            <a:r>
              <a:rPr lang="en-US" dirty="0" smtClean="0"/>
              <a:t>for Co-Chairs</a:t>
            </a:r>
            <a:br>
              <a:rPr lang="en-US" dirty="0" smtClean="0"/>
            </a:br>
            <a:r>
              <a:rPr lang="en-US" sz="3600" dirty="0" smtClean="0"/>
              <a:t>Work Around Human Limitations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110" y="1825625"/>
            <a:ext cx="7259435" cy="49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01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FCC </a:t>
            </a:r>
            <a:r>
              <a:rPr lang="en-US" dirty="0" smtClean="0"/>
              <a:t>Workshops (Washington DC following first one in China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Future Circular Collider(s)…</a:t>
            </a:r>
            <a:r>
              <a:rPr lang="en-US" dirty="0" err="1" smtClean="0"/>
              <a:t>CePC</a:t>
            </a:r>
            <a:r>
              <a:rPr lang="en-US" dirty="0" smtClean="0"/>
              <a:t>…more later</a:t>
            </a:r>
            <a:endParaRPr lang="en-US" dirty="0" smtClean="0"/>
          </a:p>
          <a:p>
            <a:r>
              <a:rPr lang="en-US" dirty="0" smtClean="0"/>
              <a:t>ERL Workshop </a:t>
            </a:r>
            <a:r>
              <a:rPr lang="en-US" dirty="0" smtClean="0"/>
              <a:t>at BNL</a:t>
            </a:r>
            <a:endParaRPr lang="en-US" dirty="0" smtClean="0"/>
          </a:p>
          <a:p>
            <a:r>
              <a:rPr lang="en-US" dirty="0" smtClean="0"/>
              <a:t>SRF 2015 </a:t>
            </a:r>
            <a:r>
              <a:rPr lang="en-US" dirty="0" smtClean="0"/>
              <a:t>at Whistler  </a:t>
            </a:r>
            <a:r>
              <a:rPr lang="en-US" dirty="0" smtClean="0"/>
              <a:t>(Sept 2015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Much progress on many fronts</a:t>
            </a:r>
            <a:endParaRPr lang="en-US" dirty="0" smtClean="0"/>
          </a:p>
          <a:p>
            <a:r>
              <a:rPr lang="en-US" dirty="0" smtClean="0"/>
              <a:t>LCWS 2015 </a:t>
            </a:r>
            <a:r>
              <a:rPr lang="en-US" dirty="0" smtClean="0"/>
              <a:t>at Whistler </a:t>
            </a:r>
            <a:r>
              <a:rPr lang="en-US" dirty="0" smtClean="0"/>
              <a:t>(Nov. 2015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Main topic: ILC prospects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ut also CLIC, FCC, Laser-based…</a:t>
            </a:r>
            <a:endParaRPr lang="en-US" dirty="0" smtClean="0"/>
          </a:p>
          <a:p>
            <a:r>
              <a:rPr lang="en-US" dirty="0" smtClean="0"/>
              <a:t>Others…?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Major Workshops Relevant To SRF Technology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40892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748145" y="1825625"/>
            <a:ext cx="3392802" cy="4127501"/>
            <a:chOff x="3886200" y="2209800"/>
            <a:chExt cx="3392802" cy="4127501"/>
          </a:xfrm>
        </p:grpSpPr>
        <p:grpSp>
          <p:nvGrpSpPr>
            <p:cNvPr id="10" name="Group 9"/>
            <p:cNvGrpSpPr/>
            <p:nvPr/>
          </p:nvGrpSpPr>
          <p:grpSpPr>
            <a:xfrm>
              <a:off x="3886200" y="2209800"/>
              <a:ext cx="3392802" cy="4127501"/>
              <a:chOff x="3886200" y="2209800"/>
              <a:chExt cx="3392802" cy="4127501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5867400" y="2819400"/>
                <a:ext cx="1016000" cy="351790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263002" y="2209800"/>
                <a:ext cx="1016000" cy="10287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3886200" y="2209800"/>
                <a:ext cx="2908300" cy="4127501"/>
                <a:chOff x="3886200" y="2209800"/>
                <a:chExt cx="2908300" cy="4127501"/>
              </a:xfrm>
            </p:grpSpPr>
            <p:pic>
              <p:nvPicPr>
                <p:cNvPr id="2" name="Picture 8" descr="https://areasonablefaithdotme.files.wordpress.com/2014/09/6-blind-men-hans.jpg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92" t="12533" r="60235" b="4133"/>
                <a:stretch/>
              </p:blipFill>
              <p:spPr bwMode="auto">
                <a:xfrm>
                  <a:off x="3886200" y="2209800"/>
                  <a:ext cx="2908300" cy="41275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" name="Rectangle 7"/>
                <p:cNvSpPr/>
                <p:nvPr/>
              </p:nvSpPr>
              <p:spPr>
                <a:xfrm>
                  <a:off x="5592738" y="3221904"/>
                  <a:ext cx="1016000" cy="5461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Rectangle 10"/>
            <p:cNvSpPr/>
            <p:nvPr/>
          </p:nvSpPr>
          <p:spPr>
            <a:xfrm>
              <a:off x="6244156" y="2983706"/>
              <a:ext cx="1016000" cy="5461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14680" y="3513138"/>
              <a:ext cx="1016000" cy="5461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215665" y="3956050"/>
              <a:ext cx="1016000" cy="5461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215665" y="4489450"/>
              <a:ext cx="1016000" cy="5461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14680" y="2228850"/>
              <a:ext cx="1016000" cy="5461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867400" y="5568950"/>
              <a:ext cx="1016000" cy="5461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437011" y="1870074"/>
            <a:ext cx="1843004" cy="4306889"/>
            <a:chOff x="7953664" y="1295400"/>
            <a:chExt cx="1843004" cy="4306889"/>
          </a:xfrm>
        </p:grpSpPr>
        <p:pic>
          <p:nvPicPr>
            <p:cNvPr id="18" name="Picture 8" descr="https://areasonablefaithdotme.files.wordpress.com/2014/09/6-blind-men-han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229" t="13045"/>
            <a:stretch/>
          </p:blipFill>
          <p:spPr bwMode="auto">
            <a:xfrm>
              <a:off x="7953664" y="1295400"/>
              <a:ext cx="1843004" cy="4306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7953664" y="1295400"/>
              <a:ext cx="847844" cy="1473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37100" y="1825625"/>
            <a:ext cx="2946400" cy="4351338"/>
          </a:xfrm>
        </p:spPr>
        <p:txBody>
          <a:bodyPr/>
          <a:lstStyle/>
          <a:p>
            <a:r>
              <a:rPr lang="en-US" dirty="0" smtClean="0"/>
              <a:t>&lt;=    I </a:t>
            </a:r>
            <a:r>
              <a:rPr lang="en-US" dirty="0" smtClean="0"/>
              <a:t>see </a:t>
            </a:r>
            <a:r>
              <a:rPr lang="en-US" dirty="0" smtClean="0"/>
              <a:t>blanket</a:t>
            </a:r>
          </a:p>
          <a:p>
            <a:endParaRPr lang="en-US" dirty="0" smtClean="0"/>
          </a:p>
          <a:p>
            <a:r>
              <a:rPr lang="en-US" dirty="0" smtClean="0"/>
              <a:t>&lt;=   </a:t>
            </a:r>
            <a:r>
              <a:rPr lang="en-US" dirty="0"/>
              <a:t>I see a snake</a:t>
            </a:r>
          </a:p>
          <a:p>
            <a:endParaRPr lang="en-US" dirty="0" smtClean="0"/>
          </a:p>
          <a:p>
            <a:r>
              <a:rPr lang="en-US" dirty="0" smtClean="0"/>
              <a:t>I see a rope =&gt;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8145" y="-127000"/>
            <a:ext cx="10924309" cy="1325563"/>
          </a:xfrm>
        </p:spPr>
        <p:txBody>
          <a:bodyPr/>
          <a:lstStyle/>
          <a:p>
            <a:r>
              <a:rPr lang="en-US" dirty="0" smtClean="0"/>
              <a:t>Each Presenter </a:t>
            </a:r>
            <a:r>
              <a:rPr lang="en-US" dirty="0" smtClean="0"/>
              <a:t>Tends to </a:t>
            </a:r>
            <a:r>
              <a:rPr lang="en-US" dirty="0" smtClean="0"/>
              <a:t>Give </a:t>
            </a:r>
            <a:r>
              <a:rPr lang="en-US" u="sng" dirty="0" smtClean="0"/>
              <a:t>Limited</a:t>
            </a:r>
            <a:r>
              <a:rPr lang="en-US" dirty="0" smtClean="0"/>
              <a:t> Views of “Reality” 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16" idx="0"/>
          </p:cNvCxnSpPr>
          <p:nvPr/>
        </p:nvCxnSpPr>
        <p:spPr>
          <a:xfrm flipV="1">
            <a:off x="3237345" y="4105275"/>
            <a:ext cx="1750291" cy="1079500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781299" y="2339975"/>
            <a:ext cx="2289465" cy="3587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797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areasonablefaithdotme.files.wordpress.com/2014/09/6-blind-men-h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509" y="1690688"/>
            <a:ext cx="7753169" cy="495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Co-Chairs Job!  </a:t>
            </a:r>
            <a:br>
              <a:rPr lang="en-US" dirty="0" smtClean="0"/>
            </a:br>
            <a:r>
              <a:rPr lang="en-US" dirty="0" smtClean="0"/>
              <a:t>Try to find the </a:t>
            </a:r>
            <a:r>
              <a:rPr lang="en-US" dirty="0" smtClean="0"/>
              <a:t>“true picture” </a:t>
            </a:r>
            <a:r>
              <a:rPr lang="en-US" dirty="0" smtClean="0"/>
              <a:t>through the fog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65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Hopefully On-Going Projects Can</a:t>
            </a:r>
            <a:br>
              <a:rPr lang="en-US" dirty="0" smtClean="0"/>
            </a:br>
            <a:r>
              <a:rPr lang="en-US" dirty="0" smtClean="0"/>
              <a:t>Minimize Natural Tendency to…</a:t>
            </a:r>
            <a:endParaRPr lang="en-US" dirty="0"/>
          </a:p>
        </p:txBody>
      </p:sp>
      <p:pic>
        <p:nvPicPr>
          <p:cNvPr id="2050" name="Picture 2" descr="https://media-mediatemple.netdna-ssl.com/wp-content/uploads/2013/05/new-mistak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235" y="1896586"/>
            <a:ext cx="464820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817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SRF enters a Golden Era</a:t>
            </a:r>
          </a:p>
          <a:p>
            <a:r>
              <a:rPr lang="en-US" dirty="0" smtClean="0"/>
              <a:t>Major </a:t>
            </a:r>
            <a:r>
              <a:rPr lang="en-US" dirty="0"/>
              <a:t>Accelerators Under Construction or Completion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SRF 2015 Conference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530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914400" y="2260357"/>
            <a:ext cx="10363200" cy="2556194"/>
            <a:chOff x="914400" y="2260357"/>
            <a:chExt cx="10363200" cy="2556194"/>
          </a:xfrm>
        </p:grpSpPr>
        <p:sp>
          <p:nvSpPr>
            <p:cNvPr id="10" name="Content Placeholder 1"/>
            <p:cNvSpPr txBox="1">
              <a:spLocks/>
            </p:cNvSpPr>
            <p:nvPr/>
          </p:nvSpPr>
          <p:spPr>
            <a:xfrm>
              <a:off x="914400" y="2260357"/>
              <a:ext cx="10363200" cy="2556194"/>
            </a:xfrm>
            <a:prstGeom prst="rect">
              <a:avLst/>
            </a:prstGeom>
            <a:solidFill>
              <a:srgbClr val="00487E"/>
            </a:solidFill>
          </p:spPr>
          <p:txBody>
            <a:bodyPr vert="horz" lIns="121899" tIns="60949" rIns="121899" bIns="60949" rtlCol="0">
              <a:normAutofit/>
            </a:bodyPr>
            <a:lstStyle>
              <a:lvl1pPr marL="274320" indent="-274320" algn="l" defTabSz="1218987" rtl="0" eaLnBrk="1" latinLnBrk="0" hangingPunct="1">
                <a:lnSpc>
                  <a:spcPct val="90000"/>
                </a:lnSpc>
                <a:spcBef>
                  <a:spcPts val="1600"/>
                </a:spcBef>
                <a:buClr>
                  <a:schemeClr val="accent1"/>
                </a:buClr>
                <a:buSzPct val="90000"/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274320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90000"/>
                <a:buFont typeface="Cambria" pitchFamily="18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2960" indent="-274320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274320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100000"/>
                <a:buFont typeface="Cambria" pitchFamily="18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599" indent="-274320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45920" indent="-274320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100000"/>
                <a:buFont typeface="Cambria" pitchFamily="18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274320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94559" indent="-274320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100000"/>
                <a:buFont typeface="Cambria" pitchFamily="18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68880" indent="-274320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smtClean="0"/>
                <a:t>SPIRAL-II – France				 (28 cavities)</a:t>
              </a:r>
            </a:p>
            <a:p>
              <a:pPr lvl="1"/>
              <a:r>
                <a:rPr lang="en-US" sz="1100" dirty="0" smtClean="0"/>
                <a:t>30 MeV, 5 mA protons -&gt; Heavy Ions</a:t>
              </a:r>
            </a:p>
            <a:p>
              <a:r>
                <a:rPr lang="en-US" sz="1600" dirty="0" smtClean="0"/>
                <a:t>HI-ISOLDE – CERN				(60 cavities)</a:t>
              </a:r>
            </a:p>
            <a:p>
              <a:r>
                <a:rPr lang="en-US" sz="1600" dirty="0" smtClean="0"/>
                <a:t>FRIB – MSU 				(340 cavities)</a:t>
              </a:r>
            </a:p>
            <a:p>
              <a:pPr lvl="1"/>
              <a:r>
                <a:rPr lang="en-US" sz="1100" dirty="0" smtClean="0"/>
                <a:t>500 kW, heavy ion beams for nuclear astrophysics</a:t>
              </a:r>
            </a:p>
            <a:p>
              <a:r>
                <a:rPr lang="en-US" sz="1800" dirty="0" smtClean="0"/>
                <a:t>RISP</a:t>
              </a:r>
            </a:p>
            <a:p>
              <a:pPr marL="685800" lvl="2">
                <a:spcBef>
                  <a:spcPts val="1000"/>
                </a:spcBef>
              </a:pPr>
              <a:r>
                <a:rPr lang="en-US" sz="1050" dirty="0" smtClean="0"/>
                <a:t>400 kW, heavy ion beams for nuclear astrophysics</a:t>
              </a:r>
              <a:r>
                <a:rPr lang="en-US" sz="1400" dirty="0" smtClean="0"/>
                <a:t>		(</a:t>
              </a:r>
              <a:r>
                <a:rPr lang="en-US" sz="1800" dirty="0" smtClean="0"/>
                <a:t>350  cavities) </a:t>
              </a:r>
            </a:p>
            <a:p>
              <a:endParaRPr lang="en-US" sz="3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419244" y="2903039"/>
              <a:ext cx="1652155" cy="369332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 anchor="ctr" anchorCtr="1">
              <a:spAutoFit/>
            </a:bodyPr>
            <a:lstStyle/>
            <a:p>
              <a:r>
                <a:rPr lang="en-US" dirty="0" smtClean="0"/>
                <a:t>Low Beta</a:t>
              </a:r>
              <a:endParaRPr lang="en-US" dirty="0" smtClean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14402" y="4781379"/>
            <a:ext cx="10363200" cy="2076621"/>
            <a:chOff x="914402" y="4781379"/>
            <a:chExt cx="10363200" cy="2076621"/>
          </a:xfrm>
        </p:grpSpPr>
        <p:sp>
          <p:nvSpPr>
            <p:cNvPr id="11" name="Content Placeholder 1"/>
            <p:cNvSpPr txBox="1">
              <a:spLocks/>
            </p:cNvSpPr>
            <p:nvPr/>
          </p:nvSpPr>
          <p:spPr>
            <a:xfrm>
              <a:off x="914402" y="4781379"/>
              <a:ext cx="10363200" cy="2076621"/>
            </a:xfrm>
            <a:prstGeom prst="rect">
              <a:avLst/>
            </a:prstGeom>
            <a:solidFill>
              <a:srgbClr val="476D1D"/>
            </a:solidFill>
          </p:spPr>
          <p:txBody>
            <a:bodyPr vert="horz" lIns="121899" tIns="60949" rIns="121899" bIns="60949" rtlCol="0">
              <a:normAutofit/>
            </a:bodyPr>
            <a:lstStyle>
              <a:lvl1pPr marL="274320" indent="-274320" algn="l" defTabSz="1218987" rtl="0" eaLnBrk="1" latinLnBrk="0" hangingPunct="1">
                <a:lnSpc>
                  <a:spcPct val="90000"/>
                </a:lnSpc>
                <a:spcBef>
                  <a:spcPts val="1600"/>
                </a:spcBef>
                <a:buClr>
                  <a:schemeClr val="accent1"/>
                </a:buClr>
                <a:buSzPct val="90000"/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274320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90000"/>
                <a:buFont typeface="Cambria" pitchFamily="18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2960" indent="-274320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274320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100000"/>
                <a:buFont typeface="Cambria" pitchFamily="18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599" indent="-274320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45920" indent="-274320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100000"/>
                <a:buFont typeface="Cambria" pitchFamily="18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274320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94559" indent="-274320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100000"/>
                <a:buFont typeface="Cambria" pitchFamily="18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68880" indent="-274320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 smtClean="0"/>
                <a:t>ESS – Sweden  				(150 cavities)</a:t>
              </a:r>
            </a:p>
            <a:p>
              <a:pPr lvl="1"/>
              <a:r>
                <a:rPr lang="en-US" sz="1100" dirty="0" smtClean="0"/>
                <a:t>1 – 2 GeV, 5 MW Neutron Source ESS - pulsed</a:t>
              </a:r>
            </a:p>
            <a:p>
              <a:r>
                <a:rPr lang="en-US" sz="1600" dirty="0" smtClean="0"/>
                <a:t>PIP-II – </a:t>
              </a:r>
              <a:r>
                <a:rPr lang="en-US" sz="1600" dirty="0" err="1" smtClean="0"/>
                <a:t>Fermilab</a:t>
              </a:r>
              <a:r>
                <a:rPr lang="en-US" sz="1600" dirty="0" smtClean="0"/>
                <a:t> – 800 MV			 (115 cavities) </a:t>
              </a:r>
            </a:p>
            <a:p>
              <a:pPr lvl="1"/>
              <a:r>
                <a:rPr lang="en-US" sz="1100" dirty="0" smtClean="0"/>
                <a:t>High Intensity Proton </a:t>
              </a:r>
              <a:r>
                <a:rPr lang="en-US" sz="1100" dirty="0" err="1" smtClean="0"/>
                <a:t>Linac</a:t>
              </a:r>
              <a:r>
                <a:rPr lang="en-US" sz="1100" dirty="0" smtClean="0"/>
                <a:t> for Neutrino Beams</a:t>
              </a:r>
            </a:p>
            <a:p>
              <a:r>
                <a:rPr lang="en-US" sz="1600" dirty="0" smtClean="0"/>
                <a:t>ADS					(200 cavities)</a:t>
              </a:r>
            </a:p>
            <a:p>
              <a:pPr lvl="1"/>
              <a:r>
                <a:rPr lang="en-US" sz="1100" dirty="0" smtClean="0"/>
                <a:t>China, India</a:t>
              </a:r>
              <a:endParaRPr lang="en-US" sz="11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434206" y="5506542"/>
              <a:ext cx="1631372" cy="92333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 anchor="ctr" anchorCtr="1">
              <a:spAutoFit/>
            </a:bodyPr>
            <a:lstStyle/>
            <a:p>
              <a:r>
                <a:rPr lang="en-US" dirty="0" smtClean="0"/>
                <a:t>High Intensity Protons</a:t>
              </a:r>
              <a:endParaRPr lang="en-US" dirty="0" smtClean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A9A8BD-D466-4972-90D9-40AD5BB4BE6D}" type="datetime1">
              <a:rPr lang="en-US" smtClean="0"/>
              <a:t>11/26/2015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Hasan Padamsee/ILCWS2015     Whistler                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48AD9F-9441-C943-8227-4C0449E0253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20162" name="Content Placeholder 2"/>
          <p:cNvSpPr>
            <a:spLocks noGrp="1"/>
          </p:cNvSpPr>
          <p:nvPr>
            <p:ph idx="1"/>
          </p:nvPr>
        </p:nvSpPr>
        <p:spPr>
          <a:xfrm>
            <a:off x="914402" y="141733"/>
            <a:ext cx="10363200" cy="2207303"/>
          </a:xfrm>
        </p:spPr>
        <p:txBody>
          <a:bodyPr>
            <a:noAutofit/>
          </a:bodyPr>
          <a:lstStyle/>
          <a:p>
            <a:r>
              <a:rPr lang="en-US" sz="1800" dirty="0" smtClean="0"/>
              <a:t>CEBAF </a:t>
            </a:r>
            <a:r>
              <a:rPr lang="en-US" sz="1800" dirty="0"/>
              <a:t>Upgrade - JLAB			 </a:t>
            </a:r>
            <a:r>
              <a:rPr lang="en-US" sz="1800" dirty="0" smtClean="0"/>
              <a:t>(</a:t>
            </a:r>
            <a:r>
              <a:rPr lang="en-US" sz="1800" dirty="0"/>
              <a:t>80 cavities)</a:t>
            </a:r>
          </a:p>
          <a:p>
            <a:pPr lvl="1"/>
            <a:r>
              <a:rPr lang="en-US" sz="1200" dirty="0"/>
              <a:t>Upgrade 6.5 </a:t>
            </a:r>
            <a:r>
              <a:rPr lang="en-US" sz="1200" dirty="0" err="1"/>
              <a:t>GeV</a:t>
            </a:r>
            <a:r>
              <a:rPr lang="en-US" sz="1200" dirty="0"/>
              <a:t> =&gt; 12 </a:t>
            </a:r>
            <a:r>
              <a:rPr lang="en-US" sz="1200" dirty="0" err="1"/>
              <a:t>GeV</a:t>
            </a:r>
            <a:r>
              <a:rPr lang="en-US" sz="1200" dirty="0"/>
              <a:t> electrons</a:t>
            </a:r>
          </a:p>
          <a:p>
            <a:r>
              <a:rPr lang="en-US" sz="1800" dirty="0"/>
              <a:t>XFEL – Hamburg 				(840 cavities)</a:t>
            </a:r>
          </a:p>
          <a:p>
            <a:pPr lvl="1"/>
            <a:r>
              <a:rPr lang="en-US" sz="1200" dirty="0"/>
              <a:t>18 </a:t>
            </a:r>
            <a:r>
              <a:rPr lang="en-US" sz="1200" dirty="0" err="1"/>
              <a:t>GeV</a:t>
            </a:r>
            <a:r>
              <a:rPr lang="en-US" sz="1200" dirty="0"/>
              <a:t> electrons – for </a:t>
            </a:r>
            <a:r>
              <a:rPr lang="en-US" sz="1200" dirty="0" err="1"/>
              <a:t>Xray</a:t>
            </a:r>
            <a:r>
              <a:rPr lang="en-US" sz="1200" dirty="0"/>
              <a:t> Free Electron Laser – Pulsed)</a:t>
            </a:r>
          </a:p>
          <a:p>
            <a:r>
              <a:rPr lang="en-US" sz="1800" dirty="0"/>
              <a:t>LCLS-II – SLAC				 (300 cavities)</a:t>
            </a:r>
          </a:p>
          <a:p>
            <a:pPr lvl="1"/>
            <a:r>
              <a:rPr lang="en-US" sz="1200" dirty="0"/>
              <a:t>4 GeV electrons –CW  XFEL (</a:t>
            </a:r>
            <a:r>
              <a:rPr lang="en-US" sz="1200" dirty="0" err="1"/>
              <a:t>Xray</a:t>
            </a:r>
            <a:r>
              <a:rPr lang="en-US" sz="1200" dirty="0"/>
              <a:t> Free Electron Laser)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15934908"/>
              </p:ext>
            </p:extLst>
          </p:nvPr>
        </p:nvGraphicFramePr>
        <p:xfrm>
          <a:off x="786378" y="3217148"/>
          <a:ext cx="11014554" cy="1815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195955" y="880402"/>
            <a:ext cx="1932709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smtClean="0"/>
              <a:t>High Beta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84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Advances on the Q-Frontier</a:t>
            </a:r>
          </a:p>
          <a:p>
            <a:r>
              <a:rPr lang="en-US" dirty="0" smtClean="0"/>
              <a:t>Progress in New Materials</a:t>
            </a:r>
          </a:p>
          <a:p>
            <a:pPr lvl="1"/>
            <a:r>
              <a:rPr lang="en-US" dirty="0" smtClean="0"/>
              <a:t>Nb</a:t>
            </a:r>
            <a:r>
              <a:rPr lang="en-US" baseline="-25000" dirty="0" smtClean="0"/>
              <a:t>3</a:t>
            </a:r>
            <a:r>
              <a:rPr lang="en-US" dirty="0" smtClean="0"/>
              <a:t>Sn, </a:t>
            </a:r>
            <a:r>
              <a:rPr lang="en-US" dirty="0"/>
              <a:t>gradients increase</a:t>
            </a:r>
            <a:endParaRPr lang="en-US" dirty="0" smtClean="0"/>
          </a:p>
          <a:p>
            <a:r>
              <a:rPr lang="en-US" dirty="0" smtClean="0"/>
              <a:t>Hints of Progress for </a:t>
            </a:r>
            <a:r>
              <a:rPr lang="en-US" dirty="0" err="1" smtClean="0"/>
              <a:t>Nb</a:t>
            </a:r>
            <a:r>
              <a:rPr lang="en-US" dirty="0" smtClean="0"/>
              <a:t>/on/Cu</a:t>
            </a:r>
          </a:p>
          <a:p>
            <a:pPr lvl="1"/>
            <a:r>
              <a:rPr lang="en-US" dirty="0" smtClean="0"/>
              <a:t>Q-slope coming down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2" y="482600"/>
            <a:ext cx="10363200" cy="992909"/>
          </a:xfrm>
        </p:spPr>
        <p:txBody>
          <a:bodyPr/>
          <a:lstStyle/>
          <a:p>
            <a:r>
              <a:rPr lang="en-US" dirty="0" smtClean="0"/>
              <a:t>Basic SRF R&amp;D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785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39674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8247"/>
            <a:ext cx="10363200" cy="1219200"/>
          </a:xfrm>
        </p:spPr>
        <p:txBody>
          <a:bodyPr/>
          <a:lstStyle/>
          <a:p>
            <a:r>
              <a:rPr lang="en-US" dirty="0" smtClean="0"/>
              <a:t>Advances on the Q-Frontier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38" y="1377627"/>
            <a:ext cx="7045743" cy="524733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328553" y="3283527"/>
            <a:ext cx="5202381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328554" y="3571009"/>
            <a:ext cx="5202381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328553" y="3273136"/>
            <a:ext cx="5202381" cy="297873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Standard Treatment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80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479" y="1846505"/>
            <a:ext cx="7575301" cy="4661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402" y="3685178"/>
            <a:ext cx="3189600" cy="127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69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482600"/>
            <a:ext cx="10363200" cy="826655"/>
          </a:xfrm>
        </p:spPr>
        <p:txBody>
          <a:bodyPr/>
          <a:lstStyle/>
          <a:p>
            <a:r>
              <a:rPr lang="en-US" dirty="0" smtClean="0"/>
              <a:t>Q &gt; 3x10</a:t>
            </a:r>
            <a:r>
              <a:rPr lang="en-US" baseline="30000" dirty="0" smtClean="0"/>
              <a:t>10</a:t>
            </a:r>
            <a:r>
              <a:rPr lang="en-US" dirty="0" smtClean="0"/>
              <a:t> at 16 MV/m and 2 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71" y="1309255"/>
            <a:ext cx="10365081" cy="52389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971" y="2058173"/>
            <a:ext cx="10365081" cy="47808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722419" y="4260273"/>
            <a:ext cx="8032173" cy="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756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6492876"/>
            <a:ext cx="5054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A.-M. Valente-Feliciano - SRF Materials other than bulk Niobium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1477" y="-180180"/>
            <a:ext cx="7886700" cy="968388"/>
          </a:xfrm>
        </p:spPr>
        <p:txBody>
          <a:bodyPr/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Active Nb</a:t>
            </a:r>
            <a:r>
              <a:rPr lang="en-US" b="1" baseline="-25000" dirty="0" smtClean="0">
                <a:latin typeface="Calibri" panose="020F0502020204030204" pitchFamily="34" charset="0"/>
              </a:rPr>
              <a:t>3</a:t>
            </a:r>
            <a:r>
              <a:rPr lang="en-US" b="1" dirty="0" smtClean="0">
                <a:latin typeface="Calibri" panose="020F0502020204030204" pitchFamily="34" charset="0"/>
              </a:rPr>
              <a:t>Sn </a:t>
            </a:r>
            <a:r>
              <a:rPr lang="en-US" b="1" dirty="0" smtClean="0">
                <a:latin typeface="Calibri" panose="020F0502020204030204" pitchFamily="34" charset="0"/>
              </a:rPr>
              <a:t>Vapor Diffusion Programs</a:t>
            </a:r>
            <a:endParaRPr lang="en-US" b="1" dirty="0">
              <a:latin typeface="Calibri" panose="020F0502020204030204" pitchFamily="34" charset="0"/>
            </a:endParaRPr>
          </a:p>
        </p:txBody>
      </p:sp>
      <p:pic>
        <p:nvPicPr>
          <p:cNvPr id="4" name="Picture 2" descr="\\SAMBA\accsrf\Sam\Pictures\CavityInsertAssembly\inserting to furnace for calibration\Copy of IMGP11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55"/>
          <a:stretch/>
        </p:blipFill>
        <p:spPr bwMode="auto">
          <a:xfrm>
            <a:off x="8055430" y="1478845"/>
            <a:ext cx="2583315" cy="495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9963" t="20940" r="17460" b="2137"/>
          <a:stretch/>
        </p:blipFill>
        <p:spPr>
          <a:xfrm>
            <a:off x="571498" y="853539"/>
            <a:ext cx="3790951" cy="25020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794" y="3462192"/>
            <a:ext cx="4649182" cy="30811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38839" y="788208"/>
            <a:ext cx="207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Fermilab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62502" y="4973716"/>
            <a:ext cx="2070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Jefferson Lab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50276" y="1005042"/>
            <a:ext cx="1939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Cornell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1757" y="1501090"/>
            <a:ext cx="3309210" cy="27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60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rimson landscape design 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rimson landscape design template" id="{73D20169-401E-4972-B02F-4B0444B70099}" vid="{315B30EE-3D96-471E-B16F-FC362877833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2098</TotalTime>
  <Words>550</Words>
  <Application>Microsoft Office PowerPoint</Application>
  <PresentationFormat>Widescreen</PresentationFormat>
  <Paragraphs>118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Century Gothic</vt:lpstr>
      <vt:lpstr>1_Custom Design</vt:lpstr>
      <vt:lpstr>Custom Design</vt:lpstr>
      <vt:lpstr>1_Crimson landscape design template</vt:lpstr>
      <vt:lpstr>Introduction  and Update from last Collaboration Meeting</vt:lpstr>
      <vt:lpstr>Major Workshops Relevant To SRF Technology</vt:lpstr>
      <vt:lpstr>SRF 2015 Conference </vt:lpstr>
      <vt:lpstr>PowerPoint Presentation</vt:lpstr>
      <vt:lpstr>Basic SRF R&amp;D Progress</vt:lpstr>
      <vt:lpstr>Advances on the Q-Frontier</vt:lpstr>
      <vt:lpstr>PowerPoint Presentation</vt:lpstr>
      <vt:lpstr>Q &gt; 3x1010 at 16 MV/m and 2 K</vt:lpstr>
      <vt:lpstr>Active Nb3Sn Vapor Diffusion Programs</vt:lpstr>
      <vt:lpstr>Nb3Sn Recent Results: Cornell Q &gt; 2 x1010 at 2 K and 19 MV/m</vt:lpstr>
      <vt:lpstr>Hints for improvement in Nb/Cu High Power Impulse Magnetron Sputtering (HiPIMS)</vt:lpstr>
      <vt:lpstr>Basic SRF R&amp;D Advances: Funding Limited</vt:lpstr>
      <vt:lpstr>Goals for this TTC Workshop</vt:lpstr>
      <vt:lpstr>How we can help our hosts? With LCLS-II at SLAC</vt:lpstr>
      <vt:lpstr>LCLS-II Challenges</vt:lpstr>
      <vt:lpstr>Overlapping Benefits to Other Accelerators</vt:lpstr>
      <vt:lpstr>Some Goals for 5 Working Groups</vt:lpstr>
      <vt:lpstr>Presenters Tasks: Lessons Learned</vt:lpstr>
      <vt:lpstr>Challenge for Co-Chairs Work Around Human Limitations</vt:lpstr>
      <vt:lpstr>Each Presenter Tends to Give Limited Views of “Reality” </vt:lpstr>
      <vt:lpstr>Co-Chairs Job!   Try to find the “true picture” through the fog</vt:lpstr>
      <vt:lpstr>So Hopefully On-Going Projects Can Minimize Natural Tendency to…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Hasan Padamsee</dc:creator>
  <cp:lastModifiedBy>Hasan Padamsee</cp:lastModifiedBy>
  <cp:revision>56</cp:revision>
  <dcterms:created xsi:type="dcterms:W3CDTF">2015-11-07T18:45:59Z</dcterms:created>
  <dcterms:modified xsi:type="dcterms:W3CDTF">2015-11-27T17:08:18Z</dcterms:modified>
</cp:coreProperties>
</file>