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1" r:id="rId2"/>
    <p:sldId id="556" r:id="rId3"/>
    <p:sldId id="584" r:id="rId4"/>
    <p:sldId id="585" r:id="rId5"/>
    <p:sldId id="601" r:id="rId6"/>
    <p:sldId id="586" r:id="rId7"/>
    <p:sldId id="588" r:id="rId8"/>
    <p:sldId id="589" r:id="rId9"/>
    <p:sldId id="597" r:id="rId10"/>
    <p:sldId id="592" r:id="rId11"/>
    <p:sldId id="598" r:id="rId12"/>
    <p:sldId id="599" r:id="rId13"/>
    <p:sldId id="593" r:id="rId14"/>
    <p:sldId id="594" r:id="rId15"/>
    <p:sldId id="602" r:id="rId16"/>
    <p:sldId id="600" r:id="rId17"/>
    <p:sldId id="595" r:id="rId18"/>
    <p:sldId id="596" r:id="rId19"/>
    <p:sldId id="582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0033CC"/>
    <a:srgbClr val="669900"/>
    <a:srgbClr val="6699FF"/>
    <a:srgbClr val="990033"/>
    <a:srgbClr val="FF9933"/>
    <a:srgbClr val="E2AC00"/>
    <a:srgbClr val="5F2987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9200" autoAdjust="0"/>
  </p:normalViewPr>
  <p:slideViewPr>
    <p:cSldViewPr>
      <p:cViewPr varScale="1">
        <p:scale>
          <a:sx n="87" d="100"/>
          <a:sy n="87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01F82-CE9F-4B8C-89A6-54AEF712FB29}" type="datetimeFigureOut">
              <a:rPr lang="fr-FR" smtClean="0"/>
              <a:t>01/12/2015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F5ED-F9A3-4742-A6A7-3E1663D079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54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E09B3-F2F1-47D3-8F8F-6085AA0DBBE9}" type="datetimeFigureOut">
              <a:rPr lang="fr-FR" smtClean="0"/>
              <a:pPr/>
              <a:t>01/12/2015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3375F-34B1-4B58-8C62-B160D33A96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9179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27C2CF4-5274-451A-B5B2-DDFF816FA3BB}" type="slidenum">
              <a:rPr lang="fr-FR" sz="1200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357422" y="1428736"/>
            <a:ext cx="6215106" cy="11430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57422" y="4786322"/>
            <a:ext cx="6143668" cy="15716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 Bold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2357422" y="285728"/>
            <a:ext cx="6572296" cy="71438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dirty="0" smtClean="0"/>
              <a:t>Rappel titre présentation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357422" y="3071810"/>
            <a:ext cx="6143668" cy="12144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pied de page 14"/>
          <p:cNvSpPr>
            <a:spLocks noGrp="1"/>
          </p:cNvSpPr>
          <p:nvPr/>
        </p:nvSpPr>
        <p:spPr/>
        <p:txBody>
          <a:bodyPr/>
          <a:lstStyle/>
          <a:p>
            <a:endParaRPr lang="fr-FR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2357422" y="1071546"/>
            <a:ext cx="3571900" cy="3571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Titre principal</a:t>
            </a:r>
            <a:endParaRPr lang="fr-FR" dirty="0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 hasCustomPrompt="1"/>
          </p:nvPr>
        </p:nvSpPr>
        <p:spPr>
          <a:xfrm>
            <a:off x="2357422" y="2714620"/>
            <a:ext cx="3571900" cy="35719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501F74"/>
                </a:solidFill>
                <a:latin typeface="Arial Bold"/>
              </a:defRPr>
            </a:lvl1pPr>
          </a:lstStyle>
          <a:p>
            <a:pPr lvl="0"/>
            <a:r>
              <a:rPr lang="fr-FR" sz="1800" baseline="0" dirty="0" smtClean="0">
                <a:solidFill>
                  <a:schemeClr val="accent4">
                    <a:lumMod val="75000"/>
                  </a:schemeClr>
                </a:solidFill>
                <a:latin typeface="Arial Bold"/>
              </a:rPr>
              <a:t>Intertitre</a:t>
            </a:r>
            <a:endParaRPr lang="fr-FR" dirty="0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 hasCustomPrompt="1"/>
          </p:nvPr>
        </p:nvSpPr>
        <p:spPr>
          <a:xfrm>
            <a:off x="2357422" y="4429126"/>
            <a:ext cx="3571900" cy="35719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Titre graphique</a:t>
            </a:r>
            <a:endParaRPr lang="fr-FR" dirty="0"/>
          </a:p>
        </p:txBody>
      </p:sp>
      <p:sp>
        <p:nvSpPr>
          <p:cNvPr id="18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D1AE6F-0270-48A6-B73F-D5080F044E2F}" type="datetimeFigureOut">
              <a:rPr lang="fr-FR" smtClean="0"/>
              <a:t>01/12/2015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DF9291-6E5C-4B02-933E-ECF865BE243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45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2847975" y="128588"/>
            <a:ext cx="624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FR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Image 3" descr="POWERPOINTfond_suite (2)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jpeg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jpe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jpe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6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microsoft.com/office/2007/relationships/hdphoto" Target="../media/hdphoto1.wdp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microsoft.com/office/2007/relationships/hdphoto" Target="../media/hdphoto2.wdp"/><Relationship Id="rId7" Type="http://schemas.openxmlformats.org/officeDocument/2006/relationships/image" Target="../media/image47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18"/>
          <p:cNvSpPr txBox="1">
            <a:spLocks noChangeArrowheads="1"/>
          </p:cNvSpPr>
          <p:nvPr/>
        </p:nvSpPr>
        <p:spPr bwMode="auto">
          <a:xfrm>
            <a:off x="323529" y="2276872"/>
            <a:ext cx="84852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GB" sz="4800" b="1" dirty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General Overview on Challenges in low-beta Cavities </a:t>
            </a:r>
            <a:endParaRPr lang="en-US" sz="4800" b="1" dirty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pic>
        <p:nvPicPr>
          <p:cNvPr id="8" name="Image 7" descr="IPN_gif64trans_L200p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1657" y="13705"/>
            <a:ext cx="1406847" cy="823007"/>
          </a:xfrm>
          <a:prstGeom prst="rect">
            <a:avLst/>
          </a:prstGeom>
        </p:spPr>
      </p:pic>
      <p:sp>
        <p:nvSpPr>
          <p:cNvPr id="10" name="Espace réservé du texte 23"/>
          <p:cNvSpPr txBox="1">
            <a:spLocks/>
          </p:cNvSpPr>
          <p:nvPr/>
        </p:nvSpPr>
        <p:spPr>
          <a:xfrm>
            <a:off x="1115616" y="4077072"/>
            <a:ext cx="7128792" cy="1817114"/>
          </a:xfrm>
          <a:prstGeom prst="rect">
            <a:avLst/>
          </a:prstGeom>
        </p:spPr>
        <p:txBody>
          <a:bodyPr lIns="72000" tIns="36000" rIns="72000" bIns="36000" anchor="ctr" anchorCtr="0">
            <a:no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+mn-lt"/>
              </a:defRPr>
            </a:lvl1pPr>
          </a:lstStyle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8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Guillaume </a:t>
            </a:r>
            <a:r>
              <a:rPr lang="en-US" sz="2800" kern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Olry</a:t>
            </a:r>
            <a:endParaRPr lang="en-US" sz="2800" kern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on </a:t>
            </a:r>
            <a:r>
              <a:rPr lang="en-US" sz="24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behalf of </a:t>
            </a:r>
            <a:r>
              <a:rPr lang="en-US" sz="24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low-beta community</a:t>
            </a:r>
            <a:endParaRPr lang="en-US" sz="2400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endParaRPr lang="en-US" b="0" i="1" kern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b="0" i="1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olry@ipno.in2p3.fr</a:t>
            </a:r>
          </a:p>
        </p:txBody>
      </p:sp>
      <p:pic>
        <p:nvPicPr>
          <p:cNvPr id="3" name="Picture 2" descr="TESLA Technology Collaboration Mee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624"/>
            <a:ext cx="5715000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44974" y="6525344"/>
            <a:ext cx="56298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/>
              <a:t>1-4 December </a:t>
            </a:r>
            <a:r>
              <a:rPr lang="en-GB" sz="1000" dirty="0" smtClean="0"/>
              <a:t>2015, SLAC </a:t>
            </a:r>
            <a:r>
              <a:rPr lang="en-GB" sz="1000" dirty="0"/>
              <a:t>National Accelerator </a:t>
            </a:r>
            <a:r>
              <a:rPr lang="en-GB" sz="1000" dirty="0" smtClean="0"/>
              <a:t>Laboratory, Menlo </a:t>
            </a:r>
            <a:r>
              <a:rPr lang="en-GB" sz="1000" dirty="0"/>
              <a:t>Park, California</a:t>
            </a:r>
            <a:endParaRPr lang="fr-FR" sz="1000" dirty="0"/>
          </a:p>
        </p:txBody>
      </p:sp>
      <p:pic>
        <p:nvPicPr>
          <p:cNvPr id="1028" name="Picture 4" descr="cnrs, dépasser les frontiè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6" y="29939"/>
            <a:ext cx="1428750" cy="116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  <a:tabLst>
                <a:tab pos="806450" algn="l"/>
              </a:tabLst>
            </a:pPr>
            <a:r>
              <a:rPr lang="fr-FR" sz="3200" b="1" kern="1200" dirty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Multipacting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5756" y="692696"/>
            <a:ext cx="8895870" cy="5462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kern="1200" dirty="0">
                <a:solidFill>
                  <a:srgbClr val="7030A0"/>
                </a:solidFill>
                <a:latin typeface="Calibri" pitchFamily="34" charset="0"/>
              </a:rPr>
              <a:t>Challenge: get a “MP free” cavity</a:t>
            </a:r>
          </a:p>
          <a:p>
            <a:pPr marL="0" indent="0"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3D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codes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needed, 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available quite </a:t>
            </a: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recently. </a:t>
            </a:r>
            <a:endParaRPr lang="en-US" sz="24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TRACK3P (SLAC), MUSICC3D (IPNO)</a:t>
            </a:r>
            <a:endParaRPr lang="en-US" sz="24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/>
              <a:buChar char="à"/>
            </a:pP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Example @ FNAL: optimized </a:t>
            </a: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SSR2 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geometry 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based on measurements (compared with simulations) SSR1.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2400" i="1" dirty="0">
                <a:latin typeface="Calibri" pitchFamily="34" charset="0"/>
                <a:cs typeface="Calibri" pitchFamily="34" charset="0"/>
                <a:sym typeface="Wingdings" pitchFamily="2" charset="2"/>
              </a:rPr>
              <a:t>I</a:t>
            </a:r>
            <a:r>
              <a:rPr lang="en-US" sz="2400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nteresting </a:t>
            </a:r>
            <a:r>
              <a:rPr lang="en-US" sz="2400" i="1" dirty="0">
                <a:latin typeface="Calibri" pitchFamily="34" charset="0"/>
                <a:cs typeface="Calibri" pitchFamily="34" charset="0"/>
                <a:sym typeface="Wingdings" pitchFamily="2" charset="2"/>
              </a:rPr>
              <a:t>study </a:t>
            </a: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@ TRIUMF: Spoke balloon cavity.</a:t>
            </a:r>
          </a:p>
          <a:p>
            <a:pPr marL="0" indent="0">
              <a:buNone/>
            </a:pPr>
            <a:endParaRPr lang="en-US" sz="24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en-US" sz="24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en-US" sz="24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528" y="5154464"/>
            <a:ext cx="1872208" cy="34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371" y="5504612"/>
            <a:ext cx="1276697" cy="117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564" y="5579424"/>
            <a:ext cx="1224136" cy="119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396" y="5659860"/>
            <a:ext cx="1416743" cy="111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56" y="5570534"/>
            <a:ext cx="141922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100" y="5504612"/>
            <a:ext cx="2413768" cy="132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35827"/>
            <a:ext cx="2191862" cy="156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101"/>
            <a:ext cx="1945097" cy="51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130062" y="545986"/>
            <a:ext cx="1007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SPIRAL2 (IPNO)</a:t>
            </a:r>
            <a:endParaRPr lang="fr-FR" sz="1400" dirty="0"/>
          </a:p>
        </p:txBody>
      </p:sp>
      <p:sp>
        <p:nvSpPr>
          <p:cNvPr id="5" name="Rectangle 4"/>
          <p:cNvSpPr/>
          <p:nvPr/>
        </p:nvSpPr>
        <p:spPr>
          <a:xfrm>
            <a:off x="155756" y="1882567"/>
            <a:ext cx="59766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Examples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QWR: very low MP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barrier levels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(10 kV/m to 100 kV/m) </a:t>
            </a:r>
            <a:r>
              <a:rPr lang="en-US" sz="2000" dirty="0">
                <a:latin typeface="Calibri" pitchFamily="34" charset="0"/>
                <a:cs typeface="Calibri" pitchFamily="34" charset="0"/>
                <a:sym typeface="Wingdings" pitchFamily="2" charset="2"/>
              </a:rPr>
              <a:t> hard to process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SPOKE: no low MP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barrier levels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(w.r.t QWR) but large ones over several MV/m (ex from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Epk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=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35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to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55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MV/m for DSR ESS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5665868" y="1988840"/>
            <a:ext cx="1966912" cy="43204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e 11"/>
          <p:cNvGrpSpPr/>
          <p:nvPr/>
        </p:nvGrpSpPr>
        <p:grpSpPr>
          <a:xfrm>
            <a:off x="6506224" y="2348880"/>
            <a:ext cx="2253111" cy="1773705"/>
            <a:chOff x="3670372" y="2098891"/>
            <a:chExt cx="5273959" cy="4605719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0372" y="2098891"/>
              <a:ext cx="5273959" cy="4313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3670374" y="6141090"/>
              <a:ext cx="5273957" cy="5635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err="1" smtClean="0">
                  <a:solidFill>
                    <a:srgbClr val="FF0000"/>
                  </a:solidFill>
                </a:rPr>
                <a:t>Epk</a:t>
              </a:r>
              <a:r>
                <a:rPr lang="fr-FR" sz="1000" dirty="0" smtClean="0">
                  <a:solidFill>
                    <a:srgbClr val="FF0000"/>
                  </a:solidFill>
                </a:rPr>
                <a:t> (MV/m)</a:t>
              </a:r>
              <a:endParaRPr lang="fr-FR" sz="16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0" name="Connecteur droit avec flèche 19"/>
          <p:cNvCxnSpPr/>
          <p:nvPr/>
        </p:nvCxnSpPr>
        <p:spPr>
          <a:xfrm flipV="1">
            <a:off x="6143291" y="3291202"/>
            <a:ext cx="1479727" cy="31979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8055266" y="2530877"/>
            <a:ext cx="1007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ESS (IPNO)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65772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67544" y="5206"/>
            <a:ext cx="8229600" cy="634082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  <a:tabLst>
                <a:tab pos="806450" algn="l"/>
              </a:tabLst>
            </a:pPr>
            <a:r>
              <a:rPr lang="fr-FR" sz="3200" b="1" kern="1200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Fabrication [1]</a:t>
            </a:r>
            <a:endParaRPr lang="fr-FR" sz="3200" b="1" kern="1200" dirty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895" y="655065"/>
            <a:ext cx="2381514" cy="13738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10005" y="836712"/>
            <a:ext cx="863040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Calibri" pitchFamily="34" charset="0"/>
              </a:rPr>
              <a:t>Challenge: </a:t>
            </a:r>
            <a:r>
              <a:rPr lang="en-US" sz="2400" b="1" dirty="0" err="1" smtClean="0">
                <a:solidFill>
                  <a:srgbClr val="7030A0"/>
                </a:solidFill>
                <a:latin typeface="Calibri" pitchFamily="34" charset="0"/>
              </a:rPr>
              <a:t>df</a:t>
            </a:r>
            <a:r>
              <a:rPr lang="en-US" sz="2400" b="1" dirty="0" smtClean="0">
                <a:solidFill>
                  <a:srgbClr val="7030A0"/>
                </a:solidFill>
                <a:latin typeface="Calibri" pitchFamily="34" charset="0"/>
              </a:rPr>
              <a:t>=0 after Helium vessel integration</a:t>
            </a:r>
            <a:endParaRPr lang="en-US" sz="2400" b="1" dirty="0">
              <a:solidFill>
                <a:srgbClr val="7030A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Numerous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welding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may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induce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non </a:t>
            </a:r>
            <a:r>
              <a:rPr lang="fr-FR" sz="2400" dirty="0" err="1">
                <a:latin typeface="Calibri" pitchFamily="34" charset="0"/>
                <a:cs typeface="Calibri" pitchFamily="34" charset="0"/>
              </a:rPr>
              <a:t>negligible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>
                <a:latin typeface="Calibri" pitchFamily="34" charset="0"/>
                <a:cs typeface="Calibri" pitchFamily="34" charset="0"/>
              </a:rPr>
              <a:t>df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fr-FR" sz="2400" dirty="0" smtClean="0">
                <a:latin typeface="Calibri" pitchFamily="34" charset="0"/>
                <a:cs typeface="Calibri" pitchFamily="34" charset="0"/>
              </a:rPr>
              <a:t>and/or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random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values.</a:t>
            </a:r>
          </a:p>
          <a:p>
            <a:endParaRPr lang="fr-FR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r>
              <a:rPr lang="fr-FR" sz="20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Example</a:t>
            </a:r>
            <a:r>
              <a:rPr lang="fr-FR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: ESS DSR prototypes</a:t>
            </a:r>
          </a:p>
          <a:p>
            <a:r>
              <a:rPr lang="fr-FR" sz="20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Vendor</a:t>
            </a:r>
            <a:r>
              <a:rPr lang="fr-FR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A,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Cav</a:t>
            </a:r>
            <a:r>
              <a:rPr lang="fr-FR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#1: -531 kHz</a:t>
            </a:r>
          </a:p>
          <a:p>
            <a:r>
              <a:rPr lang="fr-FR" sz="20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Vendor</a:t>
            </a:r>
            <a:r>
              <a:rPr lang="fr-FR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Z,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Cav</a:t>
            </a:r>
            <a:r>
              <a:rPr lang="fr-FR" sz="20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#1: -39 kHz &amp;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Cav</a:t>
            </a:r>
            <a:r>
              <a:rPr lang="fr-FR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#2: -289 kHz</a:t>
            </a:r>
            <a:endParaRPr lang="fr-FR" sz="20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endParaRPr lang="fr-FR" sz="24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342900" indent="-342900">
              <a:buFont typeface="Wingdings"/>
              <a:buChar char="à"/>
            </a:pP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Tight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sz="24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tolerances</a:t>
            </a:r>
            <a:r>
              <a:rPr lang="fr-FR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 on </a:t>
            </a:r>
            <a:r>
              <a:rPr lang="fr-FR" sz="24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cavity</a:t>
            </a:r>
            <a:r>
              <a:rPr lang="fr-FR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sz="24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frequency</a:t>
            </a:r>
            <a:r>
              <a:rPr lang="fr-FR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goal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during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the 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fabrication: +/- 50 kHz as a standard value? </a:t>
            </a:r>
          </a:p>
          <a:p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Frequency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cavity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control </a:t>
            </a:r>
            <a:r>
              <a:rPr lang="fr-FR" sz="24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during</a:t>
            </a:r>
            <a:r>
              <a:rPr lang="fr-FR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the fabrication</a:t>
            </a:r>
            <a:endParaRPr lang="fr-FR" sz="24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endParaRPr lang="fr-FR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fr-FR" sz="2400" i="1" dirty="0" err="1" smtClean="0">
                <a:latin typeface="Calibri" pitchFamily="34" charset="0"/>
                <a:cs typeface="Calibri" pitchFamily="34" charset="0"/>
              </a:rPr>
              <a:t>Interesting</a:t>
            </a:r>
            <a:r>
              <a:rPr lang="fr-FR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i="1" dirty="0" err="1" smtClean="0">
                <a:latin typeface="Calibri" pitchFamily="34" charset="0"/>
                <a:cs typeface="Calibri" pitchFamily="34" charset="0"/>
              </a:rPr>
              <a:t>method</a:t>
            </a:r>
            <a:endParaRPr lang="fr-FR" sz="2400" i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Adjustment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virtual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  <a:p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welds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on HWR for FRIB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996193" y="2028934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PIP-II (FNAL)</a:t>
            </a:r>
            <a:endParaRPr lang="fr-FR" sz="1600" dirty="0"/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6419519" y="1412776"/>
            <a:ext cx="275693" cy="5257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933" y="4365104"/>
            <a:ext cx="2220429" cy="240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212" y="4725144"/>
            <a:ext cx="1335004" cy="44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257804"/>
            <a:ext cx="2300681" cy="151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70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67544" y="5206"/>
            <a:ext cx="8229600" cy="634082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  <a:tabLst>
                <a:tab pos="806450" algn="l"/>
              </a:tabLst>
            </a:pPr>
            <a:r>
              <a:rPr lang="fr-FR" sz="3200" b="1" kern="1200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Fabrication [2]</a:t>
            </a:r>
            <a:endParaRPr lang="fr-FR" sz="3200" b="1" kern="1200" dirty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0006" y="836712"/>
            <a:ext cx="598075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Calibri" pitchFamily="34" charset="0"/>
              </a:rPr>
              <a:t>Challenge: </a:t>
            </a:r>
            <a:r>
              <a:rPr lang="en-US" sz="2400" b="1" dirty="0" smtClean="0">
                <a:solidFill>
                  <a:srgbClr val="7030A0"/>
                </a:solidFill>
                <a:latin typeface="Calibri" pitchFamily="34" charset="0"/>
              </a:rPr>
              <a:t>prevent Quench and MP with appropriate bending radius ports</a:t>
            </a:r>
            <a:endParaRPr lang="fr-FR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Need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to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be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carefuly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studied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in high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magnetic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field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areas</a:t>
            </a:r>
          </a:p>
          <a:p>
            <a:endParaRPr lang="fr-FR" sz="24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endParaRPr lang="fr-FR" sz="24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endParaRPr lang="fr-FR" sz="24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endParaRPr lang="fr-FR" sz="24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endParaRPr lang="fr-FR" sz="24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342900" indent="-342900">
              <a:buFont typeface="Wingdings"/>
              <a:buChar char="à"/>
            </a:pP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Port-to-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cavity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wall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junction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more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complex</a:t>
            </a:r>
            <a:endParaRPr lang="fr-FR" sz="24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endParaRPr lang="fr-FR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fr-FR" sz="2400" i="1" dirty="0" err="1" smtClean="0">
                <a:latin typeface="Calibri" pitchFamily="34" charset="0"/>
                <a:cs typeface="Calibri" pitchFamily="34" charset="0"/>
              </a:rPr>
              <a:t>Lesson</a:t>
            </a:r>
            <a:r>
              <a:rPr lang="fr-FR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i="1" dirty="0" err="1" smtClean="0">
                <a:latin typeface="Calibri" pitchFamily="34" charset="0"/>
                <a:cs typeface="Calibri" pitchFamily="34" charset="0"/>
              </a:rPr>
              <a:t>learned</a:t>
            </a:r>
            <a:r>
              <a:rPr lang="fr-FR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QWR (SPIRAL2) and HWR (IFMIF) fabrication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Bending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radius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smaller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than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expected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/>
              <a:buChar char="à"/>
            </a:pP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It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is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the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origin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of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quenchs</a:t>
            </a:r>
            <a:endParaRPr lang="fr-FR" sz="24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342900" indent="-342900">
              <a:buFont typeface="Wingdings"/>
              <a:buChar char="à"/>
            </a:pP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Control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each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bending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radius?</a:t>
            </a:r>
            <a:endParaRPr lang="fr-FR" sz="2400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5508104" y="5301208"/>
            <a:ext cx="1929068" cy="1374546"/>
            <a:chOff x="6098543" y="164278"/>
            <a:chExt cx="2860978" cy="2173045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8414" y="164278"/>
              <a:ext cx="2266404" cy="456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1616" y="690490"/>
              <a:ext cx="1487905" cy="1640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8543" y="692696"/>
              <a:ext cx="1353777" cy="16446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495" y="759729"/>
            <a:ext cx="2501600" cy="151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047" y="2487775"/>
            <a:ext cx="2504869" cy="156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757" y="152188"/>
            <a:ext cx="1654670" cy="55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8043527" y="84798"/>
            <a:ext cx="992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eRHIC</a:t>
            </a:r>
            <a:endParaRPr lang="fr-FR" dirty="0" smtClean="0"/>
          </a:p>
          <a:p>
            <a:pPr algn="ctr"/>
            <a:r>
              <a:rPr lang="fr-FR" dirty="0" smtClean="0"/>
              <a:t>(ANL)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3184078" y="3329701"/>
            <a:ext cx="992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ESS</a:t>
            </a:r>
          </a:p>
          <a:p>
            <a:pPr algn="ctr"/>
            <a:r>
              <a:rPr lang="fr-FR" dirty="0" smtClean="0"/>
              <a:t>(IPNO)</a:t>
            </a:r>
            <a:endParaRPr lang="fr-F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20" y="2548080"/>
            <a:ext cx="2385533" cy="147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 flipV="1">
            <a:off x="5669842" y="1124716"/>
            <a:ext cx="846374" cy="504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4463988" y="2019723"/>
            <a:ext cx="54006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198" y="4149080"/>
            <a:ext cx="1798212" cy="139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" name="Rectangle 6143"/>
          <p:cNvSpPr/>
          <p:nvPr/>
        </p:nvSpPr>
        <p:spPr>
          <a:xfrm>
            <a:off x="7796934" y="3791366"/>
            <a:ext cx="1321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IFMIF (CEA) 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7405677" y="5877272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SPIRAL2 (IPNO)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773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576064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  <a:tabLst>
                <a:tab pos="806450" algn="l"/>
              </a:tabLst>
            </a:pPr>
            <a:r>
              <a:rPr lang="fr-FR" sz="3200" b="1" kern="1200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Fabrication [3]</a:t>
            </a:r>
            <a:endParaRPr lang="fr-FR" sz="3200" b="1" kern="1200" dirty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Compared to 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the Tesla 1.3 </a:t>
            </a: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GHz 9-cell 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cavities</a:t>
            </a:r>
          </a:p>
          <a:p>
            <a:pPr marL="0" indent="0">
              <a:buNone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There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is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no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“Universal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” low-beta cavity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:</a:t>
            </a: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 a lot of different 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cavity types, frequencies, betas... A low-beta cavity is always like a new “haute couture” dress  </a:t>
            </a: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impact on the 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cost</a:t>
            </a:r>
          </a:p>
          <a:p>
            <a:endParaRPr lang="en-US" sz="24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Not </a:t>
            </a:r>
            <a:r>
              <a:rPr lang="en-US" sz="2400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so many low-beta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cavities fabricated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: some </a:t>
            </a: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vendors did not produced any QWR, HWR 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and/or </a:t>
            </a: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Spoke cavities but all of them already produced elliptical 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ones </a:t>
            </a: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 impact on the 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cost</a:t>
            </a:r>
          </a:p>
          <a:p>
            <a:endParaRPr lang="en-US" sz="24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Niobium control by eddy-current scanning</a:t>
            </a:r>
          </a:p>
          <a:p>
            <a:pPr marL="0" indent="0"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Difficulties </a:t>
            </a: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because of wide range of 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thicknesses (2 to 5 mm), </a:t>
            </a: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types 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of material (sheets</a:t>
            </a: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, rods, tubes, blocks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…) </a:t>
            </a: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and dimensions 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(from 100 x 100 mm to 800 x 800 mm for sheet)</a:t>
            </a:r>
          </a:p>
          <a:p>
            <a:pPr marL="0" indent="0"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Is it really worthwhile for small batch (&lt;50 cavities)?</a:t>
            </a:r>
            <a:endParaRPr lang="en-US" sz="24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64952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  <a:tabLst>
                <a:tab pos="806450" algn="l"/>
              </a:tabLst>
            </a:pPr>
            <a:r>
              <a:rPr lang="fr-FR" sz="3200" b="1" kern="1200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Preparation</a:t>
            </a:r>
            <a:r>
              <a:rPr lang="fr-FR" sz="3200" b="1" kern="1200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 [1]</a:t>
            </a:r>
            <a:endParaRPr lang="fr-FR" sz="3200" b="1" kern="1200" dirty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8170" y="577732"/>
            <a:ext cx="6740094" cy="645166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400" b="1" kern="1200" dirty="0" smtClean="0">
                <a:solidFill>
                  <a:srgbClr val="7030A0"/>
                </a:solidFill>
                <a:latin typeface="Calibri" pitchFamily="34" charset="0"/>
              </a:rPr>
              <a:t>Challenges </a:t>
            </a:r>
            <a:r>
              <a:rPr lang="en-US" sz="2400" b="1" kern="1200" dirty="0">
                <a:solidFill>
                  <a:srgbClr val="7030A0"/>
                </a:solidFill>
                <a:latin typeface="Calibri" pitchFamily="34" charset="0"/>
              </a:rPr>
              <a:t>for chemical etching</a:t>
            </a: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BCP : reduce discrepancy (kHz/µm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) between simulation and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reality </a:t>
            </a:r>
          </a:p>
          <a:p>
            <a:pPr marL="0" indent="0">
              <a:buNone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Example : DSR for ESS</a:t>
            </a:r>
          </a:p>
          <a:p>
            <a:pPr marL="0" indent="0"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Simulation: + 1.3 kHz/µm</a:t>
            </a:r>
          </a:p>
          <a:p>
            <a:pPr marL="0" indent="0"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Meas.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Horiz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 position: -0.45 kHz/µm</a:t>
            </a:r>
          </a:p>
          <a:p>
            <a:pPr marL="0" indent="0"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Meas. Vert. position: +0.35 kHz/µm</a:t>
            </a:r>
          </a:p>
          <a:p>
            <a:pPr marL="0" indent="0">
              <a:buNone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/>
              <a:buChar char="à"/>
            </a:pP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Need of differential etch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118" y="548680"/>
            <a:ext cx="1278240" cy="157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025" y="29304"/>
            <a:ext cx="1556426" cy="50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727" y="4658920"/>
            <a:ext cx="4172498" cy="219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26" y="4941168"/>
            <a:ext cx="1395980" cy="45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llipse 11"/>
          <p:cNvSpPr/>
          <p:nvPr/>
        </p:nvSpPr>
        <p:spPr>
          <a:xfrm>
            <a:off x="4783221" y="5492794"/>
            <a:ext cx="245575" cy="648072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3131840" y="4658920"/>
            <a:ext cx="1632136" cy="1002328"/>
          </a:xfrm>
          <a:prstGeom prst="straightConnector1">
            <a:avLst/>
          </a:prstGeom>
          <a:ln w="190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e 28"/>
          <p:cNvGrpSpPr/>
          <p:nvPr/>
        </p:nvGrpSpPr>
        <p:grpSpPr>
          <a:xfrm>
            <a:off x="4906008" y="2183819"/>
            <a:ext cx="4026903" cy="2520280"/>
            <a:chOff x="4950666" y="1839557"/>
            <a:chExt cx="4026903" cy="2520280"/>
          </a:xfrm>
        </p:grpSpPr>
        <p:grpSp>
          <p:nvGrpSpPr>
            <p:cNvPr id="30" name="Groupe 29"/>
            <p:cNvGrpSpPr/>
            <p:nvPr/>
          </p:nvGrpSpPr>
          <p:grpSpPr>
            <a:xfrm>
              <a:off x="4950666" y="1845519"/>
              <a:ext cx="2376264" cy="1668051"/>
              <a:chOff x="4950666" y="1845519"/>
              <a:chExt cx="2376264" cy="1668051"/>
            </a:xfrm>
          </p:grpSpPr>
          <p:pic>
            <p:nvPicPr>
              <p:cNvPr id="34" name="Image 33" descr="F:\DCIM\100_FUJI\DSCF0003.JPG"/>
              <p:cNvPicPr/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0666" y="1845519"/>
                <a:ext cx="2376264" cy="1668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" name="Rectangle 34"/>
              <p:cNvSpPr/>
              <p:nvPr/>
            </p:nvSpPr>
            <p:spPr>
              <a:xfrm>
                <a:off x="5008901" y="3216482"/>
                <a:ext cx="2160239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Phase </a:t>
                </a:r>
                <a:r>
                  <a:rPr lang="en-US" sz="11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1&amp;2</a:t>
                </a:r>
                <a:r>
                  <a:rPr lang="en-US" sz="11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: Horizontal </a:t>
                </a:r>
                <a:r>
                  <a:rPr lang="en-US" sz="11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position</a:t>
                </a:r>
                <a:endParaRPr lang="fr-FR" sz="11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1" name="Groupe 30"/>
            <p:cNvGrpSpPr/>
            <p:nvPr/>
          </p:nvGrpSpPr>
          <p:grpSpPr>
            <a:xfrm>
              <a:off x="7308464" y="1839557"/>
              <a:ext cx="1669105" cy="2520280"/>
              <a:chOff x="7308464" y="1839557"/>
              <a:chExt cx="1669105" cy="2520280"/>
            </a:xfrm>
          </p:grpSpPr>
          <p:pic>
            <p:nvPicPr>
              <p:cNvPr id="32" name="Image 31" descr="E:\DCIM\100_FUJI\DSCF0003.JPG"/>
              <p:cNvPicPr/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326930" y="1839557"/>
                <a:ext cx="1650639" cy="252028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7308464" y="4098227"/>
                <a:ext cx="1669105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1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Phase </a:t>
                </a:r>
                <a:r>
                  <a:rPr lang="en-US" sz="11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3: Vertical position</a:t>
                </a:r>
                <a:endParaRPr lang="fr-FR" sz="11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6" name="ZoneTexte 35"/>
          <p:cNvSpPr txBox="1"/>
          <p:nvPr/>
        </p:nvSpPr>
        <p:spPr>
          <a:xfrm>
            <a:off x="6353740" y="3797273"/>
            <a:ext cx="992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ESS</a:t>
            </a:r>
          </a:p>
          <a:p>
            <a:pPr algn="ctr"/>
            <a:r>
              <a:rPr lang="fr-FR" dirty="0" smtClean="0"/>
              <a:t>(IPNO)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055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  <a:tabLst>
                <a:tab pos="806450" algn="l"/>
              </a:tabLst>
            </a:pPr>
            <a:r>
              <a:rPr lang="fr-FR" sz="3200" b="1" kern="1200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Preparation</a:t>
            </a:r>
            <a:r>
              <a:rPr lang="fr-FR" sz="3200" b="1" kern="1200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 [2]</a:t>
            </a:r>
            <a:endParaRPr lang="fr-FR" sz="3200" b="1" kern="1200" dirty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8170" y="476672"/>
            <a:ext cx="8468286" cy="655272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400" b="1" kern="1200" dirty="0" smtClean="0">
                <a:solidFill>
                  <a:srgbClr val="7030A0"/>
                </a:solidFill>
                <a:latin typeface="Calibri" pitchFamily="34" charset="0"/>
              </a:rPr>
              <a:t>Challenges </a:t>
            </a:r>
            <a:r>
              <a:rPr lang="en-US" sz="2400" b="1" kern="1200" dirty="0">
                <a:solidFill>
                  <a:srgbClr val="7030A0"/>
                </a:solidFill>
                <a:latin typeface="Calibri" pitchFamily="34" charset="0"/>
              </a:rPr>
              <a:t>for chemical etching</a:t>
            </a: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EP: increase achievable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Ea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max</a:t>
            </a:r>
          </a:p>
          <a:p>
            <a:pPr marL="0" indent="0"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- Fully integrated process at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ANL on QWR &amp; HWR 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36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5" y="2061340"/>
            <a:ext cx="1636997" cy="41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3" b="14076"/>
          <a:stretch/>
        </p:blipFill>
        <p:spPr bwMode="auto">
          <a:xfrm>
            <a:off x="4211960" y="4994656"/>
            <a:ext cx="1840674" cy="155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30" y="4516571"/>
            <a:ext cx="1803734" cy="47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47"/>
          <a:stretch/>
        </p:blipFill>
        <p:spPr bwMode="auto">
          <a:xfrm>
            <a:off x="1888537" y="1876271"/>
            <a:ext cx="3188168" cy="119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429" y="4591545"/>
            <a:ext cx="2987669" cy="193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146" y="3176773"/>
            <a:ext cx="2962949" cy="123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necteur droit avec flèche 8"/>
          <p:cNvCxnSpPr/>
          <p:nvPr/>
        </p:nvCxnSpPr>
        <p:spPr>
          <a:xfrm>
            <a:off x="3282086" y="5373216"/>
            <a:ext cx="1420688" cy="65788"/>
          </a:xfrm>
          <a:prstGeom prst="straightConnector1">
            <a:avLst/>
          </a:prstGeom>
          <a:ln w="190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72402" y="4741411"/>
            <a:ext cx="42149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- For </a:t>
            </a: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Spoke? Partial @ IUAC: EP before closure welding</a:t>
            </a:r>
          </a:p>
          <a:p>
            <a:pPr marL="0" indent="0">
              <a:buNone/>
            </a:pP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 No substantial gain / FNAL cavities etched by BCP 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5742703" y="2775951"/>
            <a:ext cx="3429107" cy="1781775"/>
            <a:chOff x="3941774" y="1662758"/>
            <a:chExt cx="4084804" cy="2386730"/>
          </a:xfrm>
        </p:grpSpPr>
        <p:pic>
          <p:nvPicPr>
            <p:cNvPr id="4105" name="Picture 9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31"/>
            <a:stretch/>
          </p:blipFill>
          <p:spPr bwMode="auto">
            <a:xfrm>
              <a:off x="5292080" y="1662758"/>
              <a:ext cx="2734498" cy="2386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ZoneTexte 13"/>
            <p:cNvSpPr txBox="1"/>
            <p:nvPr/>
          </p:nvSpPr>
          <p:spPr>
            <a:xfrm>
              <a:off x="3941774" y="2738835"/>
              <a:ext cx="1350305" cy="1113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QWR</a:t>
              </a:r>
            </a:p>
            <a:p>
              <a:r>
                <a:rPr lang="fr-FR" sz="1600" dirty="0" smtClean="0"/>
                <a:t>18 MV/m</a:t>
              </a:r>
            </a:p>
            <a:p>
              <a:r>
                <a:rPr lang="fr-FR" sz="1600" dirty="0" smtClean="0"/>
                <a:t>128 </a:t>
              </a:r>
              <a:r>
                <a:rPr lang="fr-FR" sz="1600" dirty="0" err="1" smtClean="0"/>
                <a:t>mT</a:t>
              </a:r>
              <a:endParaRPr lang="fr-FR" sz="1600" dirty="0"/>
            </a:p>
          </p:txBody>
        </p:sp>
      </p:grpSp>
      <p:pic>
        <p:nvPicPr>
          <p:cNvPr id="22" name="Picture 2" descr="C:\Users\b55303\Pictures\FNAL PXIE\Cavity Fab\Cavity Polishing\HWR EP Cathode Reflection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8" t="32621" r="29703" b="13076"/>
          <a:stretch/>
        </p:blipFill>
        <p:spPr bwMode="auto">
          <a:xfrm>
            <a:off x="107504" y="2636912"/>
            <a:ext cx="1485900" cy="17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296" y="1753751"/>
            <a:ext cx="2373031" cy="176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ZoneTexte 33"/>
          <p:cNvSpPr txBox="1"/>
          <p:nvPr/>
        </p:nvSpPr>
        <p:spPr>
          <a:xfrm>
            <a:off x="7902943" y="1793363"/>
            <a:ext cx="1133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HWR</a:t>
            </a:r>
          </a:p>
          <a:p>
            <a:r>
              <a:rPr lang="fr-FR" sz="1600" dirty="0" smtClean="0"/>
              <a:t>20 MV/m</a:t>
            </a:r>
          </a:p>
          <a:p>
            <a:r>
              <a:rPr lang="fr-FR" sz="1600" dirty="0" smtClean="0"/>
              <a:t>100 </a:t>
            </a:r>
            <a:r>
              <a:rPr lang="fr-FR" sz="1600" dirty="0" err="1" smtClean="0"/>
              <a:t>mT</a:t>
            </a:r>
            <a:endParaRPr lang="fr-FR" sz="1600" dirty="0"/>
          </a:p>
        </p:txBody>
      </p:sp>
      <p:cxnSp>
        <p:nvCxnSpPr>
          <p:cNvPr id="15" name="Connecteur droit avec flèche 14"/>
          <p:cNvCxnSpPr>
            <a:stCxn id="34" idx="1"/>
          </p:cNvCxnSpPr>
          <p:nvPr/>
        </p:nvCxnSpPr>
        <p:spPr>
          <a:xfrm flipH="1" flipV="1">
            <a:off x="7524327" y="2208861"/>
            <a:ext cx="37861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6676206" y="3928525"/>
            <a:ext cx="41607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99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  <a:tabLst>
                <a:tab pos="806450" algn="l"/>
              </a:tabLst>
            </a:pPr>
            <a:r>
              <a:rPr lang="fr-FR" sz="3200" b="1" kern="1200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Preparation</a:t>
            </a:r>
            <a:r>
              <a:rPr lang="fr-FR" sz="3200" b="1" kern="1200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 [3]</a:t>
            </a:r>
            <a:endParaRPr lang="fr-FR" sz="3200" b="1" kern="1200" dirty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548680"/>
            <a:ext cx="7056784" cy="4660184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2600" b="1" kern="1200" dirty="0" smtClean="0">
                <a:solidFill>
                  <a:srgbClr val="7030A0"/>
                </a:solidFill>
                <a:latin typeface="Calibri" pitchFamily="34" charset="0"/>
              </a:rPr>
              <a:t>Challenge for High </a:t>
            </a:r>
            <a:r>
              <a:rPr lang="en-US" sz="2600" b="1" kern="1200" dirty="0">
                <a:solidFill>
                  <a:srgbClr val="7030A0"/>
                </a:solidFill>
                <a:latin typeface="Calibri" pitchFamily="34" charset="0"/>
              </a:rPr>
              <a:t>Pressure </a:t>
            </a:r>
            <a:r>
              <a:rPr lang="en-US" sz="2600" b="1" kern="1200" dirty="0" smtClean="0">
                <a:solidFill>
                  <a:srgbClr val="7030A0"/>
                </a:solidFill>
                <a:latin typeface="Calibri" pitchFamily="34" charset="0"/>
              </a:rPr>
              <a:t>Rinsing: no more FE!</a:t>
            </a:r>
            <a:endParaRPr lang="en-US" sz="2600" b="1" kern="1200" dirty="0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All QWR (welded bottom) and HWR: ports on top and bottom (90°) for better cleaning 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For Spoke </a:t>
            </a: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(new thing): access to the reentrant end-cups 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with </a:t>
            </a: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additional ports (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ESS, ODU/JLAB).</a:t>
            </a:r>
          </a:p>
          <a:p>
            <a:pPr marL="0" indent="0">
              <a:buNone/>
            </a:pPr>
            <a:endParaRPr lang="en-US" sz="24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 design and fabrication more difficult. </a:t>
            </a:r>
          </a:p>
          <a:p>
            <a:pPr marL="0" indent="0">
              <a:buNone/>
            </a:pPr>
            <a:r>
              <a:rPr lang="en-US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take care of the bending radius</a:t>
            </a:r>
            <a:endParaRPr lang="en-US" sz="24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en-US" sz="24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US" sz="2400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Interesting study on IFMIF HWR </a:t>
            </a:r>
          </a:p>
          <a:p>
            <a:pPr marL="0" indent="0">
              <a:buNone/>
            </a:pPr>
            <a:r>
              <a:rPr lang="fr-FR" sz="2400" dirty="0" smtClean="0">
                <a:latin typeface="Calibri" pitchFamily="34" charset="0"/>
                <a:cs typeface="Calibri" pitchFamily="34" charset="0"/>
              </a:rPr>
              <a:t>Optimisation of the angles of the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wand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nozzle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a 3D ray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tracing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software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133" y="2996952"/>
            <a:ext cx="1672683" cy="113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1" y="2320093"/>
            <a:ext cx="1800200" cy="56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" r="154"/>
          <a:stretch/>
        </p:blipFill>
        <p:spPr bwMode="auto">
          <a:xfrm>
            <a:off x="7596336" y="116632"/>
            <a:ext cx="1446135" cy="197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40768"/>
            <a:ext cx="1808742" cy="46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705421" y="4128931"/>
            <a:ext cx="1142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  <a:sym typeface="Wingdings" pitchFamily="2" charset="2"/>
              </a:rPr>
              <a:t>ODU/JLAB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6876256" y="116632"/>
            <a:ext cx="776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FRIB</a:t>
            </a: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(MSU)</a:t>
            </a:r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647564" y="5157192"/>
            <a:ext cx="8046094" cy="1623517"/>
            <a:chOff x="647564" y="5116110"/>
            <a:chExt cx="8046094" cy="162351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64" y="5182862"/>
              <a:ext cx="2088232" cy="1494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27265">
              <a:off x="4104592" y="5594532"/>
              <a:ext cx="2031013" cy="774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Flèche droite 6"/>
            <p:cNvSpPr/>
            <p:nvPr/>
          </p:nvSpPr>
          <p:spPr>
            <a:xfrm>
              <a:off x="3248337" y="5697252"/>
              <a:ext cx="360040" cy="3153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47564" y="5130982"/>
              <a:ext cx="926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Initial config.</a:t>
              </a:r>
              <a:endParaRPr lang="fr-FR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006317" y="6038241"/>
              <a:ext cx="926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1 jet</a:t>
              </a:r>
            </a:p>
            <a:p>
              <a:r>
                <a:rPr lang="fr-FR" dirty="0" smtClean="0"/>
                <a:t>60°</a:t>
              </a:r>
              <a:endParaRPr lang="fr-FR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923928" y="5116110"/>
              <a:ext cx="926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New config.</a:t>
              </a:r>
              <a:endParaRPr lang="fr-FR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5436096" y="6093296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  <a:r>
                <a:rPr lang="fr-FR" dirty="0" smtClean="0"/>
                <a:t> jets</a:t>
              </a:r>
            </a:p>
            <a:p>
              <a:r>
                <a:rPr lang="fr-FR" dirty="0" smtClean="0"/>
                <a:t>58° &amp; 76°</a:t>
              </a:r>
              <a:endParaRPr lang="fr-FR" dirty="0"/>
            </a:p>
          </p:txBody>
        </p:sp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5685585"/>
              <a:ext cx="2321458" cy="48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2857207" y="6315506"/>
              <a:ext cx="12690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  <a:sym typeface="Wingdings" pitchFamily="2" charset="2"/>
                </a:rPr>
                <a:t>IFMIF (CEA)</a:t>
              </a:r>
              <a:endParaRPr lang="fr-FR" dirty="0"/>
            </a:p>
          </p:txBody>
        </p:sp>
      </p:grpSp>
      <p:sp>
        <p:nvSpPr>
          <p:cNvPr id="35" name="Ellipse 34"/>
          <p:cNvSpPr/>
          <p:nvPr/>
        </p:nvSpPr>
        <p:spPr>
          <a:xfrm>
            <a:off x="7280338" y="3212976"/>
            <a:ext cx="31599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7541371" y="3746309"/>
            <a:ext cx="31599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8683671" y="3520211"/>
            <a:ext cx="31599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06"/>
          <a:stretch/>
        </p:blipFill>
        <p:spPr bwMode="auto">
          <a:xfrm>
            <a:off x="5230494" y="2583210"/>
            <a:ext cx="2006234" cy="156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llipse 10"/>
          <p:cNvSpPr/>
          <p:nvPr/>
        </p:nvSpPr>
        <p:spPr>
          <a:xfrm>
            <a:off x="5822680" y="3782213"/>
            <a:ext cx="31599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5278097" y="3068893"/>
            <a:ext cx="31599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5867283" y="3140968"/>
            <a:ext cx="31599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5278097" y="3664227"/>
            <a:ext cx="31599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95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609"/>
            <a:ext cx="8229600" cy="634082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  <a:tabLst>
                <a:tab pos="806450" algn="l"/>
              </a:tabLst>
            </a:pPr>
            <a:r>
              <a:rPr lang="fr-FR" sz="3200" b="1" kern="1200" dirty="0" err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Magnetic</a:t>
            </a:r>
            <a:r>
              <a:rPr lang="fr-FR" sz="3200" b="1" kern="1200" dirty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 </a:t>
            </a:r>
            <a:r>
              <a:rPr lang="fr-FR" sz="3200" b="1" kern="1200" dirty="0" err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shielding</a:t>
            </a:r>
            <a:endParaRPr lang="fr-FR" sz="3200" b="1" kern="1200" dirty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8473922" cy="59766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kern="1200" dirty="0" smtClean="0">
                <a:solidFill>
                  <a:srgbClr val="7030A0"/>
                </a:solidFill>
                <a:latin typeface="Calibri" pitchFamily="34" charset="0"/>
              </a:rPr>
              <a:t>Challenge: get the lowest residual magnetic field on cavity walls</a:t>
            </a:r>
          </a:p>
          <a:p>
            <a:pPr marL="0" indent="0">
              <a:buNone/>
            </a:pPr>
            <a:endParaRPr lang="fr-FR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Both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warm and cold solutions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exist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 but warm µ-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metal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solution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is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prefered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Costly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effective?</a:t>
            </a:r>
            <a:endParaRPr lang="fr-FR" sz="2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fr-FR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fr-FR" sz="2400" dirty="0" smtClean="0">
                <a:latin typeface="Calibri" pitchFamily="34" charset="0"/>
                <a:cs typeface="Calibri" pitchFamily="34" charset="0"/>
              </a:rPr>
              <a:t>More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complex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geometries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many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ports on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cavity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body (as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compared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to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elliptical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many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« 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holes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 » to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be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shielded</a:t>
            </a:r>
            <a:endParaRPr lang="fr-FR" sz="24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fr-FR" sz="24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fr-FR" sz="24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fr-FR" sz="24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fr-FR" sz="24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fr-FR" sz="24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fr-FR" sz="24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fr-FR" sz="24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Effective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efficiency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of the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shielding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: no R&amp;D on real 3D,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scale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1:1,  @300K, 80K, 4 and 2K. No validation tests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with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prototype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before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series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production as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compared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to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cavity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prototyping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…  Not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worthwhile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?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age 3" descr="resu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0189" b="16707"/>
          <a:stretch>
            <a:fillRect/>
          </a:stretch>
        </p:blipFill>
        <p:spPr>
          <a:xfrm>
            <a:off x="711289" y="2933321"/>
            <a:ext cx="2888823" cy="162614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635896" y="342322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Objective: &lt; 1µT on </a:t>
            </a:r>
            <a:r>
              <a:rPr lang="fr-FR" dirty="0" err="1" smtClean="0"/>
              <a:t>cavity</a:t>
            </a:r>
            <a:r>
              <a:rPr lang="fr-FR" dirty="0" smtClean="0"/>
              <a:t> </a:t>
            </a:r>
            <a:r>
              <a:rPr lang="fr-FR" dirty="0" err="1" smtClean="0"/>
              <a:t>walls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51520" y="375200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ESS (IPNO)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71834"/>
            <a:ext cx="3567034" cy="182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Ellipse 35"/>
          <p:cNvSpPr/>
          <p:nvPr/>
        </p:nvSpPr>
        <p:spPr>
          <a:xfrm>
            <a:off x="1802964" y="4213575"/>
            <a:ext cx="648072" cy="3458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 droite 36"/>
          <p:cNvSpPr/>
          <p:nvPr/>
        </p:nvSpPr>
        <p:spPr>
          <a:xfrm>
            <a:off x="2613770" y="4258102"/>
            <a:ext cx="2534293" cy="27499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5653693" y="3100879"/>
            <a:ext cx="298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Several</a:t>
            </a:r>
            <a:r>
              <a:rPr lang="fr-FR" dirty="0" smtClean="0"/>
              <a:t> config. </a:t>
            </a:r>
            <a:r>
              <a:rPr lang="fr-FR" dirty="0" err="1" smtClean="0"/>
              <a:t>simulated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282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6" grpId="0" animBg="1"/>
      <p:bldP spid="37" grpId="0" animBg="1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-12374"/>
            <a:ext cx="8229600" cy="562074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  <a:tabLst>
                <a:tab pos="806450" algn="l"/>
              </a:tabLst>
            </a:pPr>
            <a:r>
              <a:rPr lang="fr-FR" sz="3200" b="1" kern="1200" dirty="0" err="1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Ideas</a:t>
            </a:r>
            <a:r>
              <a:rPr lang="fr-FR" sz="3200" b="1" kern="1200" dirty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 </a:t>
            </a:r>
            <a:r>
              <a:rPr lang="fr-FR" sz="3200" b="1" kern="1200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to </a:t>
            </a:r>
            <a:r>
              <a:rPr lang="fr-FR" sz="3200" b="1" kern="1200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conclude</a:t>
            </a:r>
            <a:endParaRPr lang="fr-FR" sz="3200" b="1" kern="1200" dirty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305" y="764704"/>
            <a:ext cx="7558031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err="1">
                <a:latin typeface="Calibri" pitchFamily="34" charset="0"/>
                <a:cs typeface="Calibri" pitchFamily="34" charset="0"/>
              </a:rPr>
              <a:t>Intrinsically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: E and B </a:t>
            </a:r>
            <a:r>
              <a:rPr lang="fr-FR" sz="2400" dirty="0" err="1">
                <a:latin typeface="Calibri" pitchFamily="34" charset="0"/>
                <a:cs typeface="Calibri" pitchFamily="34" charset="0"/>
              </a:rPr>
              <a:t>fields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are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separated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especially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the QWR and 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HWR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cavities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). 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So,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is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it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worthwhile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to:</a:t>
            </a:r>
          </a:p>
          <a:p>
            <a:pPr marL="0" indent="0">
              <a:buNone/>
            </a:pPr>
            <a:endParaRPr lang="fr-FR" sz="24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lvl="1"/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Build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a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localized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sz="24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magnetic</a:t>
            </a:r>
            <a:r>
              <a:rPr lang="fr-FR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sz="24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shield</a:t>
            </a:r>
            <a:r>
              <a:rPr lang="fr-FR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?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Only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on </a:t>
            </a:r>
            <a:r>
              <a:rPr lang="fr-FR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top for QWR, on top and </a:t>
            </a:r>
            <a:r>
              <a:rPr lang="fr-FR" sz="24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bottom</a:t>
            </a:r>
            <a:r>
              <a:rPr lang="fr-FR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 for 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HWR…and for </a:t>
            </a:r>
            <a:r>
              <a:rPr lang="fr-FR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Spoke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? 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substantial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cost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savings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?</a:t>
            </a:r>
          </a:p>
          <a:p>
            <a:pPr marL="457200" lvl="1" indent="0">
              <a:buNone/>
            </a:pPr>
            <a:endParaRPr lang="fr-FR" sz="24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lvl="1"/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Use high RRR (&gt;250) Niobium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only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in the high/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peak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surface </a:t>
            </a:r>
            <a:r>
              <a:rPr lang="fr-FR" sz="24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magnetic</a:t>
            </a:r>
            <a:r>
              <a:rPr lang="fr-FR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sz="24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field</a:t>
            </a:r>
            <a:r>
              <a:rPr lang="fr-FR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 areas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?</a:t>
            </a:r>
            <a:r>
              <a:rPr lang="fr-FR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Stem for QWR,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spoke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base for Spoke 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substantial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cost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sz="24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savings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?</a:t>
            </a:r>
          </a:p>
          <a:p>
            <a:pPr marL="457200" lvl="1" indent="0">
              <a:buNone/>
            </a:pPr>
            <a:endParaRPr lang="fr-FR" sz="24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12" y="1852694"/>
            <a:ext cx="1575458" cy="164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935151"/>
            <a:ext cx="2736304" cy="180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496" y="5171708"/>
            <a:ext cx="4860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Calibri" pitchFamily="34" charset="0"/>
              <a:buChar char="–"/>
            </a:pPr>
            <a:r>
              <a:rPr lang="fr-FR" sz="2400" dirty="0" err="1">
                <a:latin typeface="Calibri" pitchFamily="34" charset="0"/>
                <a:cs typeface="Calibri" pitchFamily="34" charset="0"/>
              </a:rPr>
              <a:t>Optimize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the </a:t>
            </a:r>
            <a:r>
              <a:rPr lang="fr-FR" sz="2400" dirty="0" err="1">
                <a:latin typeface="Calibri" pitchFamily="34" charset="0"/>
                <a:cs typeface="Calibri" pitchFamily="34" charset="0"/>
              </a:rPr>
              <a:t>cooling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>
                <a:latin typeface="Calibri" pitchFamily="34" charset="0"/>
                <a:cs typeface="Calibri" pitchFamily="34" charset="0"/>
              </a:rPr>
              <a:t>scheme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to </a:t>
            </a:r>
            <a:r>
              <a:rPr lang="fr-FR" sz="2400" dirty="0" err="1">
                <a:latin typeface="Calibri" pitchFamily="34" charset="0"/>
                <a:cs typeface="Calibri" pitchFamily="34" charset="0"/>
              </a:rPr>
              <a:t>expel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>
                <a:latin typeface="Calibri" pitchFamily="34" charset="0"/>
                <a:cs typeface="Calibri" pitchFamily="34" charset="0"/>
              </a:rPr>
              <a:t>magnetic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>
                <a:latin typeface="Calibri" pitchFamily="34" charset="0"/>
                <a:cs typeface="Calibri" pitchFamily="34" charset="0"/>
              </a:rPr>
              <a:t>field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>
                <a:latin typeface="Calibri" pitchFamily="34" charset="0"/>
                <a:cs typeface="Calibri" pitchFamily="34" charset="0"/>
              </a:rPr>
              <a:t>through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E </a:t>
            </a:r>
            <a:r>
              <a:rPr lang="fr-FR" sz="2400" dirty="0" err="1">
                <a:latin typeface="Calibri" pitchFamily="34" charset="0"/>
                <a:cs typeface="Calibri" pitchFamily="34" charset="0"/>
              </a:rPr>
              <a:t>field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areas (good </a:t>
            </a:r>
            <a:r>
              <a:rPr lang="fr-FR" sz="2400" dirty="0" err="1">
                <a:latin typeface="Calibri" pitchFamily="34" charset="0"/>
                <a:cs typeface="Calibri" pitchFamily="34" charset="0"/>
              </a:rPr>
              <a:t>example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>
                <a:latin typeface="Calibri" pitchFamily="34" charset="0"/>
                <a:cs typeface="Calibri" pitchFamily="34" charset="0"/>
              </a:rPr>
              <a:t>with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QWR)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619528" y="3507137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QWR (ANL)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920880" y="5590981"/>
            <a:ext cx="133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QWR (SPIRAL2)</a:t>
            </a:r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9050970" y="1916832"/>
            <a:ext cx="0" cy="71116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8465368" y="1916832"/>
            <a:ext cx="0" cy="71116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7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1851990" y="3212976"/>
            <a:ext cx="691276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en-US" sz="44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Thank you for your attention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3" b="23120"/>
          <a:stretch/>
        </p:blipFill>
        <p:spPr bwMode="auto">
          <a:xfrm>
            <a:off x="3599892" y="4509120"/>
            <a:ext cx="1944216" cy="107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0" y="116632"/>
            <a:ext cx="88924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Acknowledgments</a:t>
            </a:r>
          </a:p>
          <a:p>
            <a:pPr algn="ctr"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en-US" sz="2400" dirty="0" smtClean="0">
                <a:latin typeface="Calibri" pitchFamily="34" charset="0"/>
              </a:rPr>
              <a:t>L. </a:t>
            </a:r>
            <a:r>
              <a:rPr lang="en-US" sz="2400" dirty="0" err="1" smtClean="0">
                <a:latin typeface="Calibri" pitchFamily="34" charset="0"/>
              </a:rPr>
              <a:t>Ristori</a:t>
            </a:r>
            <a:r>
              <a:rPr lang="en-US" sz="2400" dirty="0" smtClean="0">
                <a:latin typeface="Calibri" pitchFamily="34" charset="0"/>
              </a:rPr>
              <a:t> (FNAL)</a:t>
            </a:r>
          </a:p>
          <a:p>
            <a:pPr algn="ctr"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en-US" sz="2400" dirty="0" smtClean="0">
                <a:latin typeface="Calibri" pitchFamily="34" charset="0"/>
              </a:rPr>
              <a:t>Z. Conway (ANL)</a:t>
            </a:r>
          </a:p>
          <a:p>
            <a:pPr algn="ctr"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en-US" sz="2400" dirty="0" smtClean="0">
                <a:latin typeface="Calibri" pitchFamily="34" charset="0"/>
              </a:rPr>
              <a:t>Y. He (IMP)</a:t>
            </a:r>
          </a:p>
          <a:p>
            <a:pPr algn="ctr"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en-US" sz="2400" dirty="0" smtClean="0">
                <a:latin typeface="Calibri" pitchFamily="34" charset="0"/>
              </a:rPr>
              <a:t>G. </a:t>
            </a:r>
            <a:r>
              <a:rPr lang="en-US" sz="2400" dirty="0" err="1" smtClean="0">
                <a:latin typeface="Calibri" pitchFamily="34" charset="0"/>
              </a:rPr>
              <a:t>Devanz</a:t>
            </a:r>
            <a:r>
              <a:rPr lang="en-US" sz="2400" dirty="0" smtClean="0">
                <a:latin typeface="Calibri" pitchFamily="34" charset="0"/>
              </a:rPr>
              <a:t> (CEA)</a:t>
            </a:r>
          </a:p>
        </p:txBody>
      </p:sp>
    </p:spTree>
    <p:extLst>
      <p:ext uri="{BB962C8B-B14F-4D97-AF65-F5344CB8AC3E}">
        <p14:creationId xmlns:p14="http://schemas.microsoft.com/office/powerpoint/2010/main" val="38612699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07504" y="692696"/>
            <a:ext cx="89289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§"/>
              <a:tabLst>
                <a:tab pos="806450" algn="l"/>
              </a:tabLst>
              <a:defRPr/>
            </a:pPr>
            <a:r>
              <a:rPr lang="en-US" sz="2400" dirty="0" smtClean="0">
                <a:latin typeface="Calibri" pitchFamily="34" charset="0"/>
              </a:rPr>
              <a:t>High-beta and beta=1 elliptical cavities </a:t>
            </a:r>
            <a:r>
              <a:rPr lang="en-US" sz="2400" dirty="0">
                <a:latin typeface="Calibri" pitchFamily="34" charset="0"/>
              </a:rPr>
              <a:t>are well known over more than </a:t>
            </a:r>
            <a:r>
              <a:rPr lang="en-US" sz="2400" dirty="0" smtClean="0">
                <a:latin typeface="Calibri" pitchFamily="34" charset="0"/>
              </a:rPr>
              <a:t>25 years.</a:t>
            </a:r>
          </a:p>
          <a:p>
            <a:pPr marL="800100" lvl="1" indent="-342900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§"/>
              <a:tabLst>
                <a:tab pos="806450" algn="l"/>
              </a:tabLst>
              <a:defRPr/>
            </a:pPr>
            <a:r>
              <a:rPr lang="en-US" sz="2400" dirty="0" smtClean="0">
                <a:latin typeface="Calibri" pitchFamily="34" charset="0"/>
              </a:rPr>
              <a:t>In particular, the 1.3 GHz 9-cell </a:t>
            </a:r>
            <a:r>
              <a:rPr lang="en-US" sz="2400" dirty="0">
                <a:latin typeface="Calibri" pitchFamily="34" charset="0"/>
              </a:rPr>
              <a:t>Tesla </a:t>
            </a:r>
            <a:r>
              <a:rPr lang="en-US" sz="2400" dirty="0" smtClean="0">
                <a:latin typeface="Calibri" pitchFamily="34" charset="0"/>
              </a:rPr>
              <a:t>cavity </a:t>
            </a:r>
            <a:r>
              <a:rPr lang="en-US" sz="2400" dirty="0">
                <a:latin typeface="Calibri" pitchFamily="34" charset="0"/>
              </a:rPr>
              <a:t>=</a:t>
            </a:r>
            <a:r>
              <a:rPr lang="en-US" sz="2400" dirty="0" smtClean="0">
                <a:latin typeface="Calibri" pitchFamily="34" charset="0"/>
              </a:rPr>
              <a:t> “Universal” cavity. Baseline for XFEL, ILC, LCLS-II, ERL, photo-injectors, former Project-X, considered in C-ADS…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Introduction [1]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41" y="3379697"/>
            <a:ext cx="4453991" cy="333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137" y="3002963"/>
            <a:ext cx="2494434" cy="53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226" y="3002963"/>
            <a:ext cx="2947222" cy="13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183" y="5157192"/>
            <a:ext cx="2219331" cy="159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567" y="4628926"/>
            <a:ext cx="2631971" cy="6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560" y="2507274"/>
            <a:ext cx="2353829" cy="56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Introduction [2]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701" y="1237660"/>
            <a:ext cx="2862617" cy="305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094" y="771377"/>
            <a:ext cx="2926370" cy="42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3" y="712600"/>
            <a:ext cx="5714591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§"/>
              <a:tabLst>
                <a:tab pos="806450" algn="l"/>
              </a:tabLst>
              <a:defRPr/>
            </a:pPr>
            <a:r>
              <a:rPr lang="en-US" sz="2400" dirty="0">
                <a:latin typeface="Calibri" pitchFamily="34" charset="0"/>
              </a:rPr>
              <a:t>In comparison, there is no such “Universal” cavity in the low-beta catalog. Because of the wide range of applications, there are a lot of </a:t>
            </a:r>
            <a:r>
              <a:rPr lang="en-US" sz="2400" dirty="0" smtClean="0">
                <a:latin typeface="Calibri" pitchFamily="34" charset="0"/>
              </a:rPr>
              <a:t>possibilities:</a:t>
            </a:r>
          </a:p>
          <a:p>
            <a:pPr marL="1257300" lvl="2" indent="-342900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2000" dirty="0" smtClean="0">
                <a:latin typeface="Calibri" pitchFamily="34" charset="0"/>
              </a:rPr>
              <a:t>Cavity type: QWR, HWR, Spoke…</a:t>
            </a:r>
          </a:p>
          <a:p>
            <a:pPr marL="1257300" lvl="2" indent="-342900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2000" dirty="0" smtClean="0">
                <a:latin typeface="Calibri" pitchFamily="34" charset="0"/>
              </a:rPr>
              <a:t>Single &amp; </a:t>
            </a:r>
            <a:r>
              <a:rPr lang="en-US" sz="2000" dirty="0" err="1" smtClean="0">
                <a:latin typeface="Calibri" pitchFamily="34" charset="0"/>
              </a:rPr>
              <a:t>Multicells</a:t>
            </a:r>
            <a:endParaRPr lang="en-US" sz="2000" dirty="0" smtClean="0">
              <a:latin typeface="Calibri" pitchFamily="34" charset="0"/>
            </a:endParaRPr>
          </a:p>
          <a:p>
            <a:pPr marL="1257300" lvl="2" indent="-342900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2000" dirty="0">
                <a:latin typeface="Calibri" pitchFamily="34" charset="0"/>
              </a:rPr>
              <a:t>7</a:t>
            </a:r>
            <a:r>
              <a:rPr lang="en-US" sz="2000" dirty="0" smtClean="0">
                <a:latin typeface="Calibri" pitchFamily="34" charset="0"/>
              </a:rPr>
              <a:t>0MHz &lt; Frequencies &lt; 700MHz</a:t>
            </a:r>
          </a:p>
          <a:p>
            <a:pPr marL="1257300" lvl="2" indent="-342900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2000" dirty="0" smtClean="0">
                <a:latin typeface="Calibri" pitchFamily="34" charset="0"/>
              </a:rPr>
              <a:t>0,05 &lt; beta &lt; 1 </a:t>
            </a:r>
          </a:p>
          <a:p>
            <a:pPr marL="1257300" lvl="2" indent="-342900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2000" dirty="0" smtClean="0">
                <a:latin typeface="Calibri" pitchFamily="34" charset="0"/>
              </a:rPr>
              <a:t>2 K &lt; T &lt; 4 K</a:t>
            </a:r>
          </a:p>
          <a:p>
            <a:pPr marL="800100" lvl="1" indent="-342900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§"/>
              <a:tabLst>
                <a:tab pos="806450" algn="l"/>
              </a:tabLst>
              <a:defRPr/>
            </a:pPr>
            <a:r>
              <a:rPr lang="en-US" sz="2400" dirty="0" smtClean="0">
                <a:latin typeface="Calibri" pitchFamily="34" charset="0"/>
              </a:rPr>
              <a:t>Example for Spoke cavities</a:t>
            </a:r>
          </a:p>
          <a:p>
            <a:pPr marL="1257300" lvl="2" indent="-342900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2000" dirty="0" smtClean="0">
                <a:latin typeface="Calibri" pitchFamily="34" charset="0"/>
              </a:rPr>
              <a:t>2, 3, 4, 5-gap </a:t>
            </a:r>
          </a:p>
          <a:p>
            <a:pPr marL="1257300" lvl="2" indent="-342900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2000" dirty="0" smtClean="0">
                <a:latin typeface="Calibri" pitchFamily="34" charset="0"/>
              </a:rPr>
              <a:t>219, 264, 325, 345, 350, 352, 500, 650, 700, 855 MHz</a:t>
            </a:r>
          </a:p>
          <a:p>
            <a:pPr marL="1257300" lvl="2" indent="-342900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sz="2000" dirty="0" smtClean="0">
                <a:latin typeface="Calibri" pitchFamily="34" charset="0"/>
              </a:rPr>
              <a:t>All betas from 0.1 to 1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73216"/>
            <a:ext cx="1554098" cy="118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74834"/>
            <a:ext cx="1746711" cy="24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52320" y="6543707"/>
            <a:ext cx="160361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7030A0"/>
                </a:solidFill>
              </a:rPr>
              <a:t>5-gap </a:t>
            </a:r>
            <a:r>
              <a:rPr lang="en-US" sz="1050" b="1" dirty="0" smtClean="0">
                <a:solidFill>
                  <a:srgbClr val="7030A0"/>
                </a:solidFill>
              </a:rPr>
              <a:t>, 650 MHz, </a:t>
            </a:r>
            <a:r>
              <a:rPr lang="el-GR" sz="1050" b="1" dirty="0" smtClean="0">
                <a:solidFill>
                  <a:srgbClr val="7030A0"/>
                </a:solidFill>
              </a:rPr>
              <a:t>β</a:t>
            </a:r>
            <a:r>
              <a:rPr lang="en-US" sz="1050" b="1" baseline="-25000" dirty="0">
                <a:solidFill>
                  <a:srgbClr val="7030A0"/>
                </a:solidFill>
              </a:rPr>
              <a:t>0</a:t>
            </a:r>
            <a:r>
              <a:rPr lang="en-US" sz="1050" b="1" dirty="0">
                <a:solidFill>
                  <a:srgbClr val="7030A0"/>
                </a:solidFill>
              </a:rPr>
              <a:t>=1</a:t>
            </a:r>
            <a:endParaRPr lang="fr-FR" sz="10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02"/>
          <a:stretch/>
        </p:blipFill>
        <p:spPr bwMode="auto">
          <a:xfrm>
            <a:off x="5874977" y="5098070"/>
            <a:ext cx="1447662" cy="144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675619" y="6552823"/>
            <a:ext cx="196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smtClean="0">
                <a:solidFill>
                  <a:srgbClr val="7030A0"/>
                </a:solidFill>
              </a:rPr>
              <a:t>2-gap , 325 MHz, </a:t>
            </a:r>
            <a:r>
              <a:rPr lang="el-GR" sz="1050" b="1" dirty="0" smtClean="0">
                <a:solidFill>
                  <a:srgbClr val="7030A0"/>
                </a:solidFill>
              </a:rPr>
              <a:t>β</a:t>
            </a:r>
            <a:r>
              <a:rPr lang="en-US" sz="1050" b="1" baseline="-25000" dirty="0" smtClean="0">
                <a:solidFill>
                  <a:srgbClr val="7030A0"/>
                </a:solidFill>
              </a:rPr>
              <a:t>0</a:t>
            </a:r>
            <a:r>
              <a:rPr lang="en-US" sz="1050" b="1" dirty="0" smtClean="0">
                <a:solidFill>
                  <a:srgbClr val="7030A0"/>
                </a:solidFill>
              </a:rPr>
              <a:t>=0.12</a:t>
            </a:r>
            <a:endParaRPr lang="fr-FR" sz="105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2"/>
          <a:stretch/>
        </p:blipFill>
        <p:spPr bwMode="auto">
          <a:xfrm>
            <a:off x="5822094" y="4581128"/>
            <a:ext cx="1511721" cy="49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484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Introduction [3]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712600"/>
            <a:ext cx="8784976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§"/>
              <a:tabLst>
                <a:tab pos="806450" algn="l"/>
              </a:tabLst>
              <a:defRPr/>
            </a:pPr>
            <a:r>
              <a:rPr lang="en-US" sz="2400" dirty="0" smtClean="0">
                <a:latin typeface="Calibri" pitchFamily="34" charset="0"/>
              </a:rPr>
              <a:t>There is not one way of optimizing a low-beta cavity… </a:t>
            </a:r>
          </a:p>
          <a:p>
            <a:pPr marL="800100" lvl="1" indent="-342900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§"/>
              <a:tabLst>
                <a:tab pos="806450" algn="l"/>
              </a:tabLst>
              <a:defRPr/>
            </a:pPr>
            <a:endParaRPr lang="en-US" sz="2400" dirty="0">
              <a:latin typeface="Calibri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§"/>
              <a:tabLst>
                <a:tab pos="806450" algn="l"/>
              </a:tabLst>
              <a:defRPr/>
            </a:pPr>
            <a:endParaRPr lang="en-US" sz="2400" dirty="0" smtClean="0">
              <a:latin typeface="Calibri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§"/>
              <a:tabLst>
                <a:tab pos="806450" algn="l"/>
              </a:tabLst>
              <a:defRPr/>
            </a:pPr>
            <a:endParaRPr lang="en-US" sz="2400" dirty="0">
              <a:latin typeface="Calibri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§"/>
              <a:tabLst>
                <a:tab pos="806450" algn="l"/>
              </a:tabLst>
              <a:defRPr/>
            </a:pPr>
            <a:endParaRPr lang="en-US" sz="2400" dirty="0" smtClean="0">
              <a:latin typeface="Calibri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§"/>
              <a:tabLst>
                <a:tab pos="806450" algn="l"/>
              </a:tabLst>
              <a:defRPr/>
            </a:pPr>
            <a:endParaRPr lang="en-US" sz="2400" dirty="0" smtClean="0">
              <a:latin typeface="Calibri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§"/>
              <a:tabLst>
                <a:tab pos="806450" algn="l"/>
              </a:tabLst>
              <a:defRPr/>
            </a:pPr>
            <a:endParaRPr lang="en-US" sz="2400" dirty="0" smtClean="0">
              <a:latin typeface="Calibri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§"/>
              <a:tabLst>
                <a:tab pos="806450" algn="l"/>
              </a:tabLst>
              <a:defRPr/>
            </a:pPr>
            <a:r>
              <a:rPr lang="en-US" sz="2400" dirty="0" smtClean="0">
                <a:latin typeface="Calibri" pitchFamily="34" charset="0"/>
              </a:rPr>
              <a:t>…but some good ideas remain and are adopted on most recent cavities:</a:t>
            </a:r>
          </a:p>
          <a:p>
            <a:pPr marL="1257300" lvl="2" indent="-342900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dirty="0" smtClean="0">
                <a:latin typeface="Calibri" pitchFamily="34" charset="0"/>
              </a:rPr>
              <a:t>Conical shape for QWR &amp; HWR stem</a:t>
            </a:r>
          </a:p>
          <a:p>
            <a:pPr marL="1257300" lvl="2" indent="-342900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dirty="0" smtClean="0">
                <a:latin typeface="Calibri" pitchFamily="34" charset="0"/>
              </a:rPr>
              <a:t>Additional ports for cleaning:</a:t>
            </a:r>
          </a:p>
          <a:p>
            <a:pPr marL="1714500" lvl="3" indent="-342900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dirty="0" smtClean="0">
                <a:latin typeface="Calibri" pitchFamily="34" charset="0"/>
              </a:rPr>
              <a:t>2 (top) + 2 (bottom) on QWR &amp; HWR</a:t>
            </a:r>
          </a:p>
          <a:p>
            <a:pPr marL="1714500" lvl="3" indent="-342900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Ø"/>
              <a:tabLst>
                <a:tab pos="806450" algn="l"/>
              </a:tabLst>
              <a:defRPr/>
            </a:pPr>
            <a:r>
              <a:rPr lang="en-US" dirty="0" smtClean="0">
                <a:latin typeface="Calibri" pitchFamily="34" charset="0"/>
              </a:rPr>
              <a:t>Laterally on Spoke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endParaRPr lang="en-US" sz="2400" dirty="0" smtClean="0">
              <a:latin typeface="Calibri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4A206A"/>
              </a:buClr>
              <a:buSzPct val="80000"/>
              <a:buFont typeface="Arial" pitchFamily="34" charset="0"/>
              <a:buChar char="•"/>
              <a:tabLst>
                <a:tab pos="806450" algn="l"/>
              </a:tabLst>
              <a:defRPr/>
            </a:pPr>
            <a:endParaRPr lang="en-US" sz="2400" dirty="0" smtClean="0"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7"/>
            <a:ext cx="3206297" cy="229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73168"/>
            <a:ext cx="1224136" cy="55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8843"/>
            <a:ext cx="3213256" cy="228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467" y="1154878"/>
            <a:ext cx="1800713" cy="43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679" y="4293248"/>
            <a:ext cx="507818" cy="13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216" y="4293248"/>
            <a:ext cx="500488" cy="13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471" y="5783043"/>
            <a:ext cx="1768980" cy="89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Image 14" descr="vue4.bmp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8522" y="5668031"/>
            <a:ext cx="1547675" cy="1054895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746580" y="5870541"/>
            <a:ext cx="12241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</a:rPr>
              <a:t> 4 ports on cavity end-wall for HPR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6782541" y="6039010"/>
            <a:ext cx="323351" cy="4349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5602564" y="6039010"/>
            <a:ext cx="288032" cy="8697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6386497" y="4774422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ANL</a:t>
            </a:r>
            <a:endParaRPr lang="fr-FR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3069142" y="6082501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ODU/JLAB</a:t>
            </a:r>
            <a:endParaRPr lang="fr-FR" sz="1600" dirty="0"/>
          </a:p>
        </p:txBody>
      </p:sp>
      <p:sp>
        <p:nvSpPr>
          <p:cNvPr id="19" name="ZoneTexte 18"/>
          <p:cNvSpPr txBox="1"/>
          <p:nvPr/>
        </p:nvSpPr>
        <p:spPr>
          <a:xfrm>
            <a:off x="8496436" y="5941323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ESS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685" y="6182242"/>
            <a:ext cx="1677457" cy="45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2834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Introduction [4]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712600"/>
            <a:ext cx="8784976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r>
              <a:rPr lang="en-US" sz="2400" dirty="0" smtClean="0">
                <a:latin typeface="Calibri" pitchFamily="34" charset="0"/>
              </a:rPr>
              <a:t>Challenges, interesting studies or ideas, open questions… on a few topics: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endParaRPr lang="en-US" sz="2400" dirty="0" smtClean="0">
              <a:latin typeface="Calibri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§"/>
              <a:tabLst>
                <a:tab pos="806450" algn="l"/>
              </a:tabLst>
              <a:defRPr/>
            </a:pPr>
            <a:r>
              <a:rPr lang="en-US" sz="2400" dirty="0" smtClean="0">
                <a:latin typeface="Calibri" pitchFamily="34" charset="0"/>
              </a:rPr>
              <a:t>Cavity RF design</a:t>
            </a:r>
          </a:p>
          <a:p>
            <a:pPr marL="800100" lvl="1" indent="-342900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§"/>
              <a:tabLst>
                <a:tab pos="806450" algn="l"/>
              </a:tabLst>
              <a:defRPr/>
            </a:pPr>
            <a:r>
              <a:rPr lang="en-US" sz="2400" dirty="0" smtClean="0">
                <a:latin typeface="Calibri" pitchFamily="34" charset="0"/>
              </a:rPr>
              <a:t>Cavity Mechanical design</a:t>
            </a:r>
          </a:p>
          <a:p>
            <a:pPr marL="800100" lvl="1" indent="-342900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§"/>
              <a:tabLst>
                <a:tab pos="806450" algn="l"/>
              </a:tabLst>
              <a:defRPr/>
            </a:pPr>
            <a:r>
              <a:rPr lang="en-US" sz="2400" dirty="0" smtClean="0">
                <a:latin typeface="Calibri" pitchFamily="34" charset="0"/>
              </a:rPr>
              <a:t>Multipacting</a:t>
            </a:r>
          </a:p>
          <a:p>
            <a:pPr marL="800100" lvl="1" indent="-342900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§"/>
              <a:tabLst>
                <a:tab pos="806450" algn="l"/>
              </a:tabLst>
              <a:defRPr/>
            </a:pPr>
            <a:r>
              <a:rPr lang="en-US" sz="2400" dirty="0" smtClean="0">
                <a:latin typeface="Calibri" pitchFamily="34" charset="0"/>
              </a:rPr>
              <a:t>Fabrication</a:t>
            </a:r>
          </a:p>
          <a:p>
            <a:pPr marL="800100" lvl="1" indent="-342900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§"/>
              <a:tabLst>
                <a:tab pos="806450" algn="l"/>
              </a:tabLst>
              <a:defRPr/>
            </a:pPr>
            <a:r>
              <a:rPr lang="en-US" sz="2400" dirty="0" smtClean="0">
                <a:latin typeface="Calibri" pitchFamily="34" charset="0"/>
              </a:rPr>
              <a:t>Preparation</a:t>
            </a:r>
          </a:p>
          <a:p>
            <a:pPr marL="800100" lvl="1" indent="-342900">
              <a:spcAft>
                <a:spcPts val="600"/>
              </a:spcAft>
              <a:buClr>
                <a:srgbClr val="4A206A"/>
              </a:buClr>
              <a:buSzPct val="80000"/>
              <a:buFont typeface="Wingdings" pitchFamily="2" charset="2"/>
              <a:buChar char="§"/>
              <a:tabLst>
                <a:tab pos="806450" algn="l"/>
              </a:tabLst>
              <a:defRPr/>
            </a:pPr>
            <a:r>
              <a:rPr lang="en-US" sz="2400" dirty="0" smtClean="0">
                <a:latin typeface="Calibri" pitchFamily="34" charset="0"/>
              </a:rPr>
              <a:t>Magnetic shield</a:t>
            </a:r>
          </a:p>
          <a:p>
            <a:pPr lvl="1">
              <a:spcAft>
                <a:spcPts val="600"/>
              </a:spcAft>
              <a:buClr>
                <a:srgbClr val="4A206A"/>
              </a:buClr>
              <a:buSzPct val="80000"/>
              <a:tabLst>
                <a:tab pos="806450" algn="l"/>
              </a:tabLst>
              <a:defRPr/>
            </a:pPr>
            <a:endParaRPr lang="en-US" sz="2400" dirty="0" smtClean="0">
              <a:latin typeface="Calibri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4A206A"/>
              </a:buClr>
              <a:buSzPct val="80000"/>
              <a:buFont typeface="Arial" pitchFamily="34" charset="0"/>
              <a:buChar char="•"/>
              <a:tabLst>
                <a:tab pos="806450" algn="l"/>
              </a:tabLst>
              <a:defRPr/>
            </a:pPr>
            <a:endParaRPr lang="en-US" sz="2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3387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206"/>
            <a:ext cx="8229600" cy="634082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  <a:tabLst>
                <a:tab pos="806450" algn="l"/>
              </a:tabLst>
            </a:pPr>
            <a:r>
              <a:rPr lang="fr-FR" sz="3200" b="1" kern="1200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Cavity</a:t>
            </a:r>
            <a:r>
              <a:rPr lang="fr-FR" sz="3200" b="1" kern="1200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 RF design [1]</a:t>
            </a:r>
            <a:endParaRPr lang="fr-FR" sz="3200" b="1" kern="1200" dirty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1" y="620688"/>
            <a:ext cx="6442510" cy="60052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400" b="1" kern="1200" dirty="0" smtClean="0">
                <a:solidFill>
                  <a:srgbClr val="7030A0"/>
                </a:solidFill>
                <a:latin typeface="Calibri" pitchFamily="34" charset="0"/>
              </a:rPr>
              <a:t>Challenge: </a:t>
            </a:r>
            <a:r>
              <a:rPr lang="fr-FR" sz="2400" b="1" kern="1200" dirty="0" err="1" smtClean="0">
                <a:solidFill>
                  <a:srgbClr val="7030A0"/>
                </a:solidFill>
                <a:latin typeface="Calibri" pitchFamily="34" charset="0"/>
              </a:rPr>
              <a:t>achieve</a:t>
            </a:r>
            <a:r>
              <a:rPr lang="fr-FR" sz="2400" b="1" kern="12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fr-FR" sz="2400" b="1" kern="1200" dirty="0">
                <a:solidFill>
                  <a:srgbClr val="7030A0"/>
                </a:solidFill>
                <a:latin typeface="Calibri" pitchFamily="34" charset="0"/>
              </a:rPr>
              <a:t>the </a:t>
            </a:r>
            <a:r>
              <a:rPr lang="fr-FR" sz="2400" b="1" kern="1200" dirty="0" err="1">
                <a:solidFill>
                  <a:srgbClr val="7030A0"/>
                </a:solidFill>
                <a:latin typeface="Calibri" pitchFamily="34" charset="0"/>
              </a:rPr>
              <a:t>lowest</a:t>
            </a:r>
            <a:r>
              <a:rPr lang="fr-FR" sz="2400" b="1" kern="1200" dirty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fr-FR" sz="2400" b="1" kern="1200" dirty="0" err="1">
                <a:solidFill>
                  <a:srgbClr val="7030A0"/>
                </a:solidFill>
                <a:latin typeface="Calibri" pitchFamily="34" charset="0"/>
              </a:rPr>
              <a:t>Epk</a:t>
            </a:r>
            <a:r>
              <a:rPr lang="fr-FR" sz="2400" b="1" kern="1200" dirty="0">
                <a:solidFill>
                  <a:srgbClr val="7030A0"/>
                </a:solidFill>
                <a:latin typeface="Calibri" pitchFamily="34" charset="0"/>
              </a:rPr>
              <a:t>/</a:t>
            </a:r>
            <a:r>
              <a:rPr lang="fr-FR" sz="2400" b="1" kern="1200" dirty="0" err="1">
                <a:solidFill>
                  <a:srgbClr val="7030A0"/>
                </a:solidFill>
                <a:latin typeface="Calibri" pitchFamily="34" charset="0"/>
              </a:rPr>
              <a:t>Eacc</a:t>
            </a:r>
            <a:r>
              <a:rPr lang="fr-FR" sz="2400" b="1" kern="1200" dirty="0">
                <a:solidFill>
                  <a:srgbClr val="7030A0"/>
                </a:solidFill>
                <a:latin typeface="Calibri" pitchFamily="34" charset="0"/>
              </a:rPr>
              <a:t> &amp; </a:t>
            </a:r>
            <a:r>
              <a:rPr lang="fr-FR" sz="2400" b="1" kern="1200" dirty="0" err="1">
                <a:solidFill>
                  <a:srgbClr val="7030A0"/>
                </a:solidFill>
                <a:latin typeface="Calibri" pitchFamily="34" charset="0"/>
              </a:rPr>
              <a:t>Bpk</a:t>
            </a:r>
            <a:r>
              <a:rPr lang="fr-FR" sz="2400" b="1" kern="1200" dirty="0">
                <a:solidFill>
                  <a:srgbClr val="7030A0"/>
                </a:solidFill>
                <a:latin typeface="Calibri" pitchFamily="34" charset="0"/>
              </a:rPr>
              <a:t>/</a:t>
            </a:r>
            <a:r>
              <a:rPr lang="fr-FR" sz="2400" b="1" kern="1200" dirty="0" err="1">
                <a:solidFill>
                  <a:srgbClr val="7030A0"/>
                </a:solidFill>
                <a:latin typeface="Calibri" pitchFamily="34" charset="0"/>
              </a:rPr>
              <a:t>Eacc</a:t>
            </a:r>
            <a:r>
              <a:rPr lang="fr-FR" sz="2400" b="1" kern="1200" dirty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fr-FR" sz="2400" b="1" kern="1200" dirty="0" smtClean="0">
                <a:solidFill>
                  <a:srgbClr val="7030A0"/>
                </a:solidFill>
                <a:latin typeface="Calibri" pitchFamily="34" charset="0"/>
              </a:rPr>
              <a:t>ratios </a:t>
            </a:r>
          </a:p>
          <a:p>
            <a:pPr marL="0" indent="0" algn="ctr">
              <a:buNone/>
            </a:pPr>
            <a:endParaRPr lang="fr-FR" sz="1200" b="1" kern="1200" dirty="0">
              <a:solidFill>
                <a:srgbClr val="7030A0"/>
              </a:solidFill>
              <a:latin typeface="Calibri" pitchFamily="34" charset="0"/>
              <a:ea typeface="+mn-ea"/>
              <a:cs typeface="+mn-cs"/>
              <a:sym typeface="Wingdings" pitchFamily="2" charset="2"/>
            </a:endParaRPr>
          </a:p>
          <a:p>
            <a:pPr marL="0" indent="0" algn="ctr">
              <a:buNone/>
            </a:pPr>
            <a:r>
              <a:rPr lang="fr-FR" sz="2400" kern="1200" dirty="0" err="1" smtClean="0">
                <a:latin typeface="Calibri" pitchFamily="34" charset="0"/>
                <a:ea typeface="+mn-ea"/>
                <a:cs typeface="+mn-cs"/>
                <a:sym typeface="Wingdings" pitchFamily="2" charset="2"/>
              </a:rPr>
              <a:t>Complex</a:t>
            </a:r>
            <a:r>
              <a:rPr lang="fr-FR" sz="2400" kern="1200" dirty="0" smtClean="0">
                <a:latin typeface="Calibri" pitchFamily="34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lang="fr-FR" sz="2400" kern="1200" dirty="0" err="1" smtClean="0">
                <a:latin typeface="Calibri" pitchFamily="34" charset="0"/>
                <a:ea typeface="+mn-ea"/>
                <a:cs typeface="+mn-cs"/>
                <a:sym typeface="Wingdings" pitchFamily="2" charset="2"/>
              </a:rPr>
              <a:t>geometries</a:t>
            </a:r>
            <a:endParaRPr lang="fr-FR" sz="2400" kern="1200" dirty="0" smtClean="0">
              <a:latin typeface="Calibri" pitchFamily="34" charset="0"/>
              <a:sym typeface="Wingdings" pitchFamily="2" charset="2"/>
            </a:endParaRPr>
          </a:p>
          <a:p>
            <a:pPr marL="0" indent="0" algn="ctr">
              <a:buNone/>
            </a:pPr>
            <a:endParaRPr lang="fr-FR" sz="1200" kern="1200" dirty="0">
              <a:latin typeface="Calibri" pitchFamily="34" charset="0"/>
              <a:ea typeface="+mn-ea"/>
              <a:cs typeface="+mn-cs"/>
              <a:sym typeface="Wingdings" pitchFamily="2" charset="2"/>
            </a:endParaRPr>
          </a:p>
          <a:p>
            <a:pPr marL="0" indent="0" algn="ctr">
              <a:buNone/>
            </a:pPr>
            <a:r>
              <a:rPr lang="fr-FR" sz="2400" kern="1200" dirty="0" smtClean="0">
                <a:latin typeface="Calibri" pitchFamily="34" charset="0"/>
                <a:ea typeface="+mn-ea"/>
                <a:cs typeface="+mn-cs"/>
                <a:sym typeface="Wingdings" pitchFamily="2" charset="2"/>
              </a:rPr>
              <a:t>Impact on the: </a:t>
            </a:r>
            <a:r>
              <a:rPr lang="fr-FR" sz="2400" kern="1200" dirty="0" err="1" smtClean="0">
                <a:latin typeface="Calibri" pitchFamily="34" charset="0"/>
                <a:ea typeface="+mn-ea"/>
                <a:cs typeface="+mn-cs"/>
                <a:sym typeface="Wingdings" pitchFamily="2" charset="2"/>
              </a:rPr>
              <a:t>overall</a:t>
            </a:r>
            <a:r>
              <a:rPr lang="fr-FR" sz="2400" kern="1200" dirty="0" smtClean="0">
                <a:latin typeface="Calibri" pitchFamily="34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lang="fr-FR" sz="2400" kern="1200" dirty="0" err="1" smtClean="0">
                <a:latin typeface="Calibri" pitchFamily="34" charset="0"/>
                <a:ea typeface="+mn-ea"/>
                <a:cs typeface="+mn-cs"/>
                <a:sym typeface="Wingdings" pitchFamily="2" charset="2"/>
              </a:rPr>
              <a:t>cost</a:t>
            </a:r>
            <a:r>
              <a:rPr lang="fr-FR" sz="2400" kern="1200" dirty="0" smtClean="0">
                <a:latin typeface="Calibri" pitchFamily="34" charset="0"/>
                <a:ea typeface="+mn-ea"/>
                <a:cs typeface="+mn-cs"/>
                <a:sym typeface="Wingdings" pitchFamily="2" charset="2"/>
              </a:rPr>
              <a:t>, </a:t>
            </a:r>
            <a:r>
              <a:rPr lang="fr-FR" sz="2400" kern="1200" dirty="0" err="1" smtClean="0">
                <a:latin typeface="Calibri" pitchFamily="34" charset="0"/>
                <a:sym typeface="Wingdings" pitchFamily="2" charset="2"/>
              </a:rPr>
              <a:t>feasibility</a:t>
            </a:r>
            <a:r>
              <a:rPr lang="fr-FR" sz="2400" kern="1200" dirty="0">
                <a:latin typeface="Calibri" pitchFamily="34" charset="0"/>
                <a:sym typeface="Wingdings" pitchFamily="2" charset="2"/>
              </a:rPr>
              <a:t>, lead-time…</a:t>
            </a:r>
          </a:p>
          <a:p>
            <a:pPr algn="ctr">
              <a:buFont typeface="Wingdings"/>
              <a:buChar char="à"/>
            </a:pPr>
            <a:r>
              <a:rPr lang="fr-FR" sz="2400" kern="1200" dirty="0" err="1" smtClean="0">
                <a:latin typeface="Calibri" pitchFamily="34" charset="0"/>
                <a:ea typeface="+mn-ea"/>
                <a:cs typeface="+mn-cs"/>
                <a:sym typeface="Wingdings" pitchFamily="2" charset="2"/>
              </a:rPr>
              <a:t>Labs</a:t>
            </a:r>
            <a:r>
              <a:rPr lang="fr-FR" sz="2400" kern="1200" dirty="0" smtClean="0">
                <a:latin typeface="Calibri" pitchFamily="34" charset="0"/>
                <a:ea typeface="+mn-ea"/>
                <a:cs typeface="+mn-cs"/>
                <a:sym typeface="Wingdings" pitchFamily="2" charset="2"/>
              </a:rPr>
              <a:t>: more engineering/design time. </a:t>
            </a:r>
          </a:p>
          <a:p>
            <a:pPr algn="ctr">
              <a:buFont typeface="Wingdings"/>
              <a:buChar char="à"/>
            </a:pPr>
            <a:r>
              <a:rPr lang="fr-FR" sz="2400" kern="1200" dirty="0" err="1" smtClean="0">
                <a:latin typeface="Calibri" pitchFamily="34" charset="0"/>
                <a:ea typeface="+mn-ea"/>
                <a:cs typeface="+mn-cs"/>
                <a:sym typeface="Wingdings" pitchFamily="2" charset="2"/>
              </a:rPr>
              <a:t>Vendors</a:t>
            </a:r>
            <a:r>
              <a:rPr lang="fr-FR" sz="2400" kern="1200" dirty="0" smtClean="0">
                <a:latin typeface="Calibri" pitchFamily="34" charset="0"/>
                <a:ea typeface="+mn-ea"/>
                <a:cs typeface="+mn-cs"/>
                <a:sym typeface="Wingdings" pitchFamily="2" charset="2"/>
              </a:rPr>
              <a:t>: more </a:t>
            </a:r>
            <a:r>
              <a:rPr lang="fr-FR" sz="2400" kern="1200" dirty="0" err="1" smtClean="0">
                <a:latin typeface="Calibri" pitchFamily="34" charset="0"/>
                <a:ea typeface="+mn-ea"/>
                <a:cs typeface="+mn-cs"/>
                <a:sym typeface="Wingdings" pitchFamily="2" charset="2"/>
              </a:rPr>
              <a:t>tooling</a:t>
            </a:r>
            <a:r>
              <a:rPr lang="fr-FR" sz="2400" kern="1200" dirty="0" smtClean="0">
                <a:latin typeface="Calibri" pitchFamily="34" charset="0"/>
                <a:ea typeface="+mn-ea"/>
                <a:cs typeface="+mn-cs"/>
                <a:sym typeface="Wingdings" pitchFamily="2" charset="2"/>
              </a:rPr>
              <a:t>, more </a:t>
            </a:r>
            <a:r>
              <a:rPr lang="fr-FR" sz="2400" kern="1200" dirty="0" err="1" smtClean="0">
                <a:latin typeface="Calibri" pitchFamily="34" charset="0"/>
                <a:ea typeface="+mn-ea"/>
                <a:cs typeface="+mn-cs"/>
                <a:sym typeface="Wingdings" pitchFamily="2" charset="2"/>
              </a:rPr>
              <a:t>welding</a:t>
            </a:r>
            <a:r>
              <a:rPr lang="fr-FR" sz="2400" kern="1200" dirty="0" smtClean="0">
                <a:latin typeface="Calibri" pitchFamily="34" charset="0"/>
                <a:sym typeface="Wingdings" pitchFamily="2" charset="2"/>
              </a:rPr>
              <a:t>…</a:t>
            </a:r>
            <a:r>
              <a:rPr lang="fr-FR" sz="2400" kern="1200" dirty="0" smtClean="0">
                <a:latin typeface="Calibri" pitchFamily="34" charset="0"/>
                <a:ea typeface="+mn-ea"/>
                <a:cs typeface="+mn-cs"/>
                <a:sym typeface="Wingdings" pitchFamily="2" charset="2"/>
              </a:rPr>
              <a:t> </a:t>
            </a:r>
          </a:p>
          <a:p>
            <a:pPr marL="0" indent="0" algn="ctr">
              <a:buNone/>
            </a:pPr>
            <a:endParaRPr lang="fr-FR" sz="1050" kern="1200" dirty="0">
              <a:latin typeface="Calibri" pitchFamily="34" charset="0"/>
              <a:ea typeface="+mn-ea"/>
              <a:cs typeface="+mn-cs"/>
              <a:sym typeface="Wingdings" pitchFamily="2" charset="2"/>
            </a:endParaRPr>
          </a:p>
          <a:p>
            <a:pPr marL="285750" lvl="1">
              <a:buFont typeface="Wingdings" pitchFamily="2" charset="2"/>
              <a:buChar char="§"/>
            </a:pPr>
            <a:r>
              <a:rPr lang="fr-FR" sz="2400" kern="1200" dirty="0" err="1" smtClean="0">
                <a:latin typeface="Calibri" pitchFamily="34" charset="0"/>
                <a:ea typeface="+mn-ea"/>
                <a:cs typeface="+mn-cs"/>
                <a:sym typeface="Wingdings" pitchFamily="2" charset="2"/>
              </a:rPr>
              <a:t>Examples</a:t>
            </a:r>
            <a:r>
              <a:rPr lang="fr-FR" sz="2400" kern="1200" dirty="0" smtClean="0">
                <a:latin typeface="Calibri" pitchFamily="34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lang="fr-FR" sz="2400" kern="1200" dirty="0">
                <a:latin typeface="Calibri" pitchFamily="34" charset="0"/>
                <a:ea typeface="+mn-ea"/>
                <a:cs typeface="+mn-cs"/>
                <a:sym typeface="Wingdings" pitchFamily="2" charset="2"/>
              </a:rPr>
              <a:t>for </a:t>
            </a:r>
            <a:r>
              <a:rPr lang="fr-FR" sz="2400" kern="1200" dirty="0" smtClean="0">
                <a:latin typeface="Calibri" pitchFamily="34" charset="0"/>
                <a:ea typeface="+mn-ea"/>
                <a:cs typeface="+mn-cs"/>
                <a:sym typeface="Wingdings" pitchFamily="2" charset="2"/>
              </a:rPr>
              <a:t>Spoke</a:t>
            </a:r>
          </a:p>
          <a:p>
            <a:pPr lvl="1"/>
            <a:r>
              <a:rPr lang="fr-FR" sz="2000" kern="1200" dirty="0" err="1" smtClean="0">
                <a:latin typeface="Calibri" pitchFamily="34" charset="0"/>
                <a:ea typeface="+mn-ea"/>
                <a:cs typeface="+mn-cs"/>
                <a:sym typeface="Wingdings" pitchFamily="2" charset="2"/>
              </a:rPr>
              <a:t>reentrant</a:t>
            </a:r>
            <a:r>
              <a:rPr lang="fr-FR" sz="2000" kern="1200" dirty="0" smtClean="0">
                <a:latin typeface="Calibri" pitchFamily="34" charset="0"/>
                <a:ea typeface="+mn-ea"/>
                <a:cs typeface="+mn-cs"/>
                <a:sym typeface="Wingdings" pitchFamily="2" charset="2"/>
              </a:rPr>
              <a:t> end-</a:t>
            </a:r>
            <a:r>
              <a:rPr lang="fr-FR" sz="2000" kern="1200" dirty="0" err="1" smtClean="0">
                <a:latin typeface="Calibri" pitchFamily="34" charset="0"/>
                <a:ea typeface="+mn-ea"/>
                <a:cs typeface="+mn-cs"/>
                <a:sym typeface="Wingdings" pitchFamily="2" charset="2"/>
              </a:rPr>
              <a:t>cups</a:t>
            </a:r>
            <a:endParaRPr lang="fr-FR" sz="2000" kern="1200" dirty="0" smtClean="0">
              <a:latin typeface="Calibri" pitchFamily="34" charset="0"/>
              <a:ea typeface="+mn-ea"/>
              <a:cs typeface="+mn-cs"/>
              <a:sym typeface="Wingdings" pitchFamily="2" charset="2"/>
            </a:endParaRPr>
          </a:p>
          <a:p>
            <a:pPr lvl="1"/>
            <a:endParaRPr lang="fr-FR" sz="2000" kern="1200" dirty="0">
              <a:latin typeface="Calibri" pitchFamily="34" charset="0"/>
              <a:ea typeface="+mn-ea"/>
              <a:cs typeface="+mn-cs"/>
              <a:sym typeface="Wingdings" pitchFamily="2" charset="2"/>
            </a:endParaRPr>
          </a:p>
          <a:p>
            <a:pPr lvl="1"/>
            <a:endParaRPr lang="fr-FR" sz="2000" kern="1200" dirty="0" smtClean="0">
              <a:latin typeface="Calibri" pitchFamily="34" charset="0"/>
              <a:ea typeface="+mn-ea"/>
              <a:cs typeface="+mn-cs"/>
              <a:sym typeface="Wingdings" pitchFamily="2" charset="2"/>
            </a:endParaRPr>
          </a:p>
          <a:p>
            <a:pPr lvl="1"/>
            <a:endParaRPr lang="fr-FR" sz="2000" kern="1200" dirty="0" smtClean="0">
              <a:latin typeface="Calibri" pitchFamily="34" charset="0"/>
              <a:ea typeface="+mn-ea"/>
              <a:cs typeface="+mn-cs"/>
              <a:sym typeface="Wingdings" pitchFamily="2" charset="2"/>
            </a:endParaRPr>
          </a:p>
          <a:p>
            <a:pPr lvl="1"/>
            <a:r>
              <a:rPr lang="fr-FR" sz="2000" kern="1200" dirty="0" err="1" smtClean="0">
                <a:latin typeface="Calibri" pitchFamily="34" charset="0"/>
                <a:ea typeface="+mn-ea"/>
                <a:cs typeface="+mn-cs"/>
                <a:sym typeface="Wingdings" pitchFamily="2" charset="2"/>
              </a:rPr>
              <a:t>racetrack</a:t>
            </a:r>
            <a:r>
              <a:rPr lang="fr-FR" sz="2000" kern="1200" dirty="0" smtClean="0">
                <a:latin typeface="Calibri" pitchFamily="34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lang="fr-FR" sz="2000" kern="1200" dirty="0">
                <a:latin typeface="Calibri" pitchFamily="34" charset="0"/>
                <a:ea typeface="+mn-ea"/>
                <a:cs typeface="+mn-cs"/>
                <a:sym typeface="Wingdings" pitchFamily="2" charset="2"/>
              </a:rPr>
              <a:t>or </a:t>
            </a:r>
            <a:r>
              <a:rPr lang="fr-FR" sz="2000" kern="1200" dirty="0" err="1">
                <a:latin typeface="Calibri" pitchFamily="34" charset="0"/>
                <a:ea typeface="+mn-ea"/>
                <a:cs typeface="+mn-cs"/>
                <a:sym typeface="Wingdings" pitchFamily="2" charset="2"/>
              </a:rPr>
              <a:t>elliptical</a:t>
            </a:r>
            <a:r>
              <a:rPr lang="fr-FR" sz="2000" kern="1200" dirty="0">
                <a:latin typeface="Calibri" pitchFamily="34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lang="fr-FR" sz="2000" kern="1200" dirty="0" err="1">
                <a:latin typeface="Calibri" pitchFamily="34" charset="0"/>
                <a:ea typeface="+mn-ea"/>
                <a:cs typeface="+mn-cs"/>
                <a:sym typeface="Wingdings" pitchFamily="2" charset="2"/>
              </a:rPr>
              <a:t>shapes</a:t>
            </a:r>
            <a:r>
              <a:rPr lang="fr-FR" sz="2000" kern="1200" dirty="0">
                <a:latin typeface="Calibri" pitchFamily="34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lang="fr-FR" sz="2000" kern="1200" dirty="0" smtClean="0">
                <a:latin typeface="Calibri" pitchFamily="34" charset="0"/>
                <a:ea typeface="+mn-ea"/>
                <a:cs typeface="+mn-cs"/>
                <a:sym typeface="Wingdings" pitchFamily="2" charset="2"/>
              </a:rPr>
              <a:t>of </a:t>
            </a:r>
            <a:r>
              <a:rPr lang="fr-FR" sz="2000" kern="1200" dirty="0">
                <a:latin typeface="Calibri" pitchFamily="34" charset="0"/>
                <a:ea typeface="+mn-ea"/>
                <a:cs typeface="+mn-cs"/>
                <a:sym typeface="Wingdings" pitchFamily="2" charset="2"/>
              </a:rPr>
              <a:t>the </a:t>
            </a:r>
            <a:r>
              <a:rPr lang="fr-FR" sz="2000" kern="1200" dirty="0" err="1">
                <a:latin typeface="Calibri" pitchFamily="34" charset="0"/>
                <a:ea typeface="+mn-ea"/>
                <a:cs typeface="+mn-cs"/>
                <a:sym typeface="Wingdings" pitchFamily="2" charset="2"/>
              </a:rPr>
              <a:t>spoke</a:t>
            </a:r>
            <a:r>
              <a:rPr lang="fr-FR" sz="2000" kern="1200" dirty="0">
                <a:latin typeface="Calibri" pitchFamily="34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lang="fr-FR" sz="2000" kern="1200" dirty="0" smtClean="0">
                <a:latin typeface="Calibri" pitchFamily="34" charset="0"/>
                <a:ea typeface="+mn-ea"/>
                <a:cs typeface="+mn-cs"/>
                <a:sym typeface="Wingdings" pitchFamily="2" charset="2"/>
              </a:rPr>
              <a:t>bases</a:t>
            </a:r>
            <a:endParaRPr lang="fr-FR" sz="2000" kern="1200" dirty="0">
              <a:latin typeface="Calibri" pitchFamily="34" charset="0"/>
              <a:ea typeface="+mn-ea"/>
              <a:cs typeface="+mn-cs"/>
              <a:sym typeface="Wingdings" pitchFamily="2" charset="2"/>
            </a:endParaRPr>
          </a:p>
          <a:p>
            <a:pPr marL="457200" lvl="1" indent="0">
              <a:buNone/>
            </a:pPr>
            <a:endParaRPr lang="fr-FR" sz="2400" kern="1200" dirty="0">
              <a:latin typeface="Calibri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3347864" y="2204864"/>
            <a:ext cx="288032" cy="18002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>
            <a:off x="3347864" y="1484784"/>
            <a:ext cx="288032" cy="18002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153" y="708406"/>
            <a:ext cx="1824087" cy="154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153" y="235562"/>
            <a:ext cx="1819251" cy="43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694030" y="2206592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1999</a:t>
            </a:r>
          </a:p>
          <a:p>
            <a:r>
              <a:rPr lang="fr-FR" sz="1600" dirty="0" err="1" smtClean="0"/>
              <a:t>Epk</a:t>
            </a:r>
            <a:r>
              <a:rPr lang="fr-FR" sz="1600" dirty="0" smtClean="0"/>
              <a:t>/</a:t>
            </a:r>
            <a:r>
              <a:rPr lang="fr-FR" sz="1600" dirty="0" err="1" smtClean="0"/>
              <a:t>Ea</a:t>
            </a:r>
            <a:r>
              <a:rPr lang="fr-FR" sz="1600" dirty="0" smtClean="0"/>
              <a:t> = 5</a:t>
            </a:r>
          </a:p>
          <a:p>
            <a:r>
              <a:rPr lang="fr-FR" sz="1600" dirty="0" err="1" smtClean="0"/>
              <a:t>Bpk</a:t>
            </a:r>
            <a:r>
              <a:rPr lang="fr-FR" sz="1600" dirty="0" smtClean="0"/>
              <a:t>/</a:t>
            </a:r>
            <a:r>
              <a:rPr lang="fr-FR" sz="1600" dirty="0" err="1" smtClean="0"/>
              <a:t>Ea</a:t>
            </a:r>
            <a:r>
              <a:rPr lang="fr-FR" sz="1600" dirty="0" smtClean="0"/>
              <a:t> = 13.3 </a:t>
            </a:r>
            <a:r>
              <a:rPr lang="fr-FR" sz="1600" dirty="0" err="1" smtClean="0"/>
              <a:t>mT</a:t>
            </a:r>
            <a:r>
              <a:rPr lang="fr-FR" sz="1600" dirty="0" smtClean="0"/>
              <a:t>/MV/m</a:t>
            </a:r>
            <a:endParaRPr lang="fr-FR" sz="1600" dirty="0"/>
          </a:p>
        </p:txBody>
      </p:sp>
      <p:pic>
        <p:nvPicPr>
          <p:cNvPr id="13" name="Content Placeholder 5" descr="FRIOB02f2.png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93" b="94784" l="1695" r="63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18" r="51712"/>
          <a:stretch/>
        </p:blipFill>
        <p:spPr>
          <a:xfrm>
            <a:off x="6768749" y="3501008"/>
            <a:ext cx="1728192" cy="214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02" y="3201245"/>
            <a:ext cx="1788591" cy="42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6787253" y="5373216"/>
            <a:ext cx="3006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2005</a:t>
            </a:r>
          </a:p>
          <a:p>
            <a:r>
              <a:rPr lang="fr-FR" sz="1600" dirty="0" err="1" smtClean="0"/>
              <a:t>Epk</a:t>
            </a:r>
            <a:r>
              <a:rPr lang="fr-FR" sz="1600" dirty="0" smtClean="0"/>
              <a:t>/</a:t>
            </a:r>
            <a:r>
              <a:rPr lang="fr-FR" sz="1600" dirty="0" err="1" smtClean="0"/>
              <a:t>Ea</a:t>
            </a:r>
            <a:r>
              <a:rPr lang="fr-FR" sz="1600" dirty="0" smtClean="0"/>
              <a:t> = 3.8</a:t>
            </a:r>
          </a:p>
          <a:p>
            <a:r>
              <a:rPr lang="fr-FR" sz="1600" dirty="0" err="1" smtClean="0"/>
              <a:t>Bpk</a:t>
            </a:r>
            <a:r>
              <a:rPr lang="fr-FR" sz="1600" dirty="0" smtClean="0"/>
              <a:t>/</a:t>
            </a:r>
            <a:r>
              <a:rPr lang="fr-FR" sz="1600" dirty="0" err="1" smtClean="0"/>
              <a:t>Ea</a:t>
            </a:r>
            <a:r>
              <a:rPr lang="fr-FR" sz="1600" dirty="0" smtClean="0"/>
              <a:t> = 5.8 </a:t>
            </a:r>
            <a:r>
              <a:rPr lang="fr-FR" sz="1600" dirty="0" err="1" smtClean="0"/>
              <a:t>mT</a:t>
            </a:r>
            <a:r>
              <a:rPr lang="fr-FR" sz="1600" dirty="0" smtClean="0"/>
              <a:t>/MV/m</a:t>
            </a:r>
            <a:endParaRPr lang="fr-FR" sz="160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0"/>
          <a:stretch>
            <a:fillRect/>
          </a:stretch>
        </p:blipFill>
        <p:spPr>
          <a:xfrm rot="5400000">
            <a:off x="1348605" y="4551268"/>
            <a:ext cx="724718" cy="104668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/>
          <a:stretch>
            <a:fillRect/>
          </a:stretch>
        </p:blipFill>
        <p:spPr>
          <a:xfrm>
            <a:off x="2410050" y="4704061"/>
            <a:ext cx="1070180" cy="749120"/>
          </a:xfrm>
          <a:prstGeom prst="rect">
            <a:avLst/>
          </a:prstGeom>
        </p:spPr>
      </p:pic>
      <p:pic>
        <p:nvPicPr>
          <p:cNvPr id="19" name="Picture 5" descr="D:\ESS\Photo-divers\P103068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75327" y="4725144"/>
            <a:ext cx="1010784" cy="758088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755576" y="5445224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/>
              <a:t>Two</a:t>
            </a:r>
            <a:r>
              <a:rPr lang="fr-FR" sz="1400" dirty="0" smtClean="0"/>
              <a:t> parts (</a:t>
            </a:r>
            <a:r>
              <a:rPr lang="fr-FR" sz="1400" dirty="0" err="1" smtClean="0"/>
              <a:t>Deep-drawing</a:t>
            </a:r>
            <a:r>
              <a:rPr lang="fr-FR" sz="1400" dirty="0" smtClean="0"/>
              <a:t> &amp; </a:t>
            </a:r>
            <a:r>
              <a:rPr lang="fr-FR" sz="1400" dirty="0" err="1" smtClean="0"/>
              <a:t>Spinning</a:t>
            </a:r>
            <a:r>
              <a:rPr lang="fr-FR" sz="1400" dirty="0" smtClean="0"/>
              <a:t>)</a:t>
            </a:r>
            <a:endParaRPr lang="fr-FR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4463988" y="5425479"/>
            <a:ext cx="1764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One part (</a:t>
            </a:r>
            <a:r>
              <a:rPr lang="fr-FR" sz="1400" dirty="0" err="1" smtClean="0"/>
              <a:t>Spinning</a:t>
            </a:r>
            <a:r>
              <a:rPr lang="fr-FR" sz="1400" dirty="0" smtClean="0"/>
              <a:t>)</a:t>
            </a:r>
            <a:endParaRPr lang="fr-FR" sz="1400" dirty="0"/>
          </a:p>
        </p:txBody>
      </p:sp>
      <p:cxnSp>
        <p:nvCxnSpPr>
          <p:cNvPr id="14" name="Connecteur droit 13"/>
          <p:cNvCxnSpPr/>
          <p:nvPr/>
        </p:nvCxnSpPr>
        <p:spPr>
          <a:xfrm flipH="1">
            <a:off x="3995936" y="4725144"/>
            <a:ext cx="432048" cy="9262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95783" y="4811800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ESS (IPNO)</a:t>
            </a:r>
            <a:endParaRPr lang="fr-FR" sz="1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318" y="6110565"/>
            <a:ext cx="936105" cy="70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" r="50000"/>
          <a:stretch/>
        </p:blipFill>
        <p:spPr bwMode="auto">
          <a:xfrm rot="5400000">
            <a:off x="4418866" y="5846567"/>
            <a:ext cx="712919" cy="120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9580"/>
            <a:ext cx="1871687" cy="52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5392414" y="6262830"/>
            <a:ext cx="1376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EURISOL (IPNO)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23991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0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736104"/>
            <a:ext cx="8507288" cy="5573216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Main consequence of RF optimization </a:t>
            </a:r>
            <a:r>
              <a:rPr lang="en-GB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cavity 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size “inflation” 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fr-FR" sz="2000" kern="1200" dirty="0" err="1" smtClean="0"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Longitudinally</a:t>
            </a:r>
            <a:r>
              <a:rPr lang="fr-FR" sz="2000" kern="1200" dirty="0" smtClean="0"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: ex for ESS Double-Spoke </a:t>
            </a:r>
            <a:r>
              <a:rPr lang="fr-FR" sz="2000" kern="1200" dirty="0" err="1" smtClean="0"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with</a:t>
            </a:r>
            <a:r>
              <a:rPr lang="fr-FR" sz="2000" kern="1200" dirty="0" smtClean="0"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 </a:t>
            </a:r>
            <a:r>
              <a:rPr lang="fr-FR" sz="2000" kern="1200" dirty="0" err="1" smtClean="0"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reentrant</a:t>
            </a:r>
            <a:r>
              <a:rPr lang="fr-FR" sz="2000" kern="1200" dirty="0" smtClean="0"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 end-</a:t>
            </a:r>
            <a:r>
              <a:rPr lang="fr-FR" sz="2000" kern="1200" dirty="0" err="1" smtClean="0"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cup</a:t>
            </a:r>
            <a:r>
              <a:rPr lang="fr-FR" sz="2000" kern="1200" dirty="0" smtClean="0"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 optimisation. </a:t>
            </a:r>
          </a:p>
          <a:p>
            <a:pPr marL="457200" lvl="1" indent="0">
              <a:buNone/>
            </a:pPr>
            <a:endParaRPr lang="fr-FR" sz="3200" kern="1200" dirty="0">
              <a:latin typeface="Calibri" pitchFamily="34" charset="0"/>
              <a:ea typeface="+mn-ea"/>
              <a:cs typeface="Calibri" pitchFamily="34" charset="0"/>
              <a:sym typeface="Wingdings" pitchFamily="2" charset="2"/>
            </a:endParaRPr>
          </a:p>
          <a:p>
            <a:pPr lvl="1"/>
            <a:endParaRPr lang="fr-FR" sz="2400" kern="1200" dirty="0" smtClean="0">
              <a:latin typeface="Calibri" pitchFamily="34" charset="0"/>
              <a:ea typeface="+mn-ea"/>
              <a:cs typeface="Calibri" pitchFamily="34" charset="0"/>
              <a:sym typeface="Wingdings" pitchFamily="2" charset="2"/>
            </a:endParaRPr>
          </a:p>
          <a:p>
            <a:pPr lvl="1"/>
            <a:endParaRPr lang="fr-FR" sz="2400" kern="1200" dirty="0" smtClean="0">
              <a:latin typeface="Calibri" pitchFamily="34" charset="0"/>
              <a:ea typeface="+mn-ea"/>
              <a:cs typeface="Calibri" pitchFamily="34" charset="0"/>
              <a:sym typeface="Wingdings" pitchFamily="2" charset="2"/>
            </a:endParaRPr>
          </a:p>
          <a:p>
            <a:pPr lvl="1"/>
            <a:endParaRPr lang="fr-FR" sz="2400" kern="1200" dirty="0" smtClean="0">
              <a:latin typeface="Calibri" pitchFamily="34" charset="0"/>
              <a:ea typeface="+mn-ea"/>
              <a:cs typeface="Calibri" pitchFamily="34" charset="0"/>
              <a:sym typeface="Wingdings" pitchFamily="2" charset="2"/>
            </a:endParaRPr>
          </a:p>
          <a:p>
            <a:pPr lvl="1"/>
            <a:endParaRPr lang="fr-FR" sz="2400" kern="1200" dirty="0">
              <a:latin typeface="Calibri" pitchFamily="34" charset="0"/>
              <a:ea typeface="+mn-ea"/>
              <a:cs typeface="Calibri" pitchFamily="34" charset="0"/>
              <a:sym typeface="Wingdings" pitchFamily="2" charset="2"/>
            </a:endParaRPr>
          </a:p>
          <a:p>
            <a:pPr lvl="1"/>
            <a:endParaRPr lang="fr-FR" sz="2400" kern="1200" dirty="0">
              <a:latin typeface="Calibri" pitchFamily="34" charset="0"/>
              <a:ea typeface="+mn-ea"/>
              <a:cs typeface="Calibri" pitchFamily="34" charset="0"/>
              <a:sym typeface="Wingdings" pitchFamily="2" charset="2"/>
            </a:endParaRPr>
          </a:p>
          <a:p>
            <a:pPr lvl="1"/>
            <a:endParaRPr lang="fr-FR" sz="2000" kern="1200" dirty="0" smtClean="0">
              <a:latin typeface="Calibri" pitchFamily="34" charset="0"/>
              <a:ea typeface="+mn-ea"/>
              <a:cs typeface="Calibri" pitchFamily="34" charset="0"/>
              <a:sym typeface="Wingdings" pitchFamily="2" charset="2"/>
            </a:endParaRPr>
          </a:p>
          <a:p>
            <a:pPr lvl="1"/>
            <a:endParaRPr lang="fr-FR" sz="2000" kern="1200" dirty="0">
              <a:latin typeface="Calibri" pitchFamily="34" charset="0"/>
              <a:ea typeface="+mn-ea"/>
              <a:cs typeface="Calibri" pitchFamily="34" charset="0"/>
              <a:sym typeface="Wingdings" pitchFamily="2" charset="2"/>
            </a:endParaRPr>
          </a:p>
          <a:p>
            <a:pPr lvl="1"/>
            <a:endParaRPr lang="fr-FR" sz="2000" kern="1200" dirty="0">
              <a:latin typeface="Calibri" pitchFamily="34" charset="0"/>
              <a:ea typeface="+mn-ea"/>
              <a:cs typeface="Calibri" pitchFamily="34" charset="0"/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fr-FR" sz="2400" kern="1200" dirty="0" smtClean="0"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 Impact on real-</a:t>
            </a:r>
            <a:r>
              <a:rPr lang="fr-FR" sz="2400" kern="1200" dirty="0" err="1" smtClean="0"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estate</a:t>
            </a:r>
            <a:r>
              <a:rPr lang="fr-FR" sz="2400" kern="1200" dirty="0" smtClean="0"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 gradient</a:t>
            </a:r>
            <a:endParaRPr lang="fr-FR" sz="2400" kern="1200" dirty="0">
              <a:latin typeface="Calibri" pitchFamily="34" charset="0"/>
              <a:ea typeface="+mn-ea"/>
              <a:cs typeface="Calibri" pitchFamily="34" charset="0"/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fr-FR" sz="2400" kern="1200" dirty="0"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 Impact on the </a:t>
            </a:r>
            <a:r>
              <a:rPr lang="fr-FR" sz="2400" kern="1200" dirty="0" err="1" smtClean="0"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cost</a:t>
            </a:r>
            <a:r>
              <a:rPr lang="fr-FR" sz="2400" kern="1200" dirty="0" smtClean="0"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: </a:t>
            </a:r>
            <a:r>
              <a:rPr lang="fr-FR" sz="2400" kern="1200" dirty="0" err="1" smtClean="0"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need</a:t>
            </a:r>
            <a:r>
              <a:rPr lang="fr-FR" sz="2400" kern="1200" dirty="0" smtClean="0"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 of more Niobium</a:t>
            </a:r>
            <a:endParaRPr lang="fr-FR" sz="2400" kern="1200" dirty="0">
              <a:latin typeface="Calibri" pitchFamily="34" charset="0"/>
              <a:ea typeface="+mn-ea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206"/>
            <a:ext cx="8229600" cy="634082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  <a:tabLst>
                <a:tab pos="806450" algn="l"/>
              </a:tabLst>
            </a:pPr>
            <a:r>
              <a:rPr lang="fr-FR" sz="3200" b="1" kern="1200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Cavity</a:t>
            </a:r>
            <a:r>
              <a:rPr lang="fr-FR" sz="3200" b="1" kern="1200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 RF design [2]</a:t>
            </a:r>
            <a:endParaRPr lang="fr-FR" sz="3200" b="1" kern="1200" dirty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899592" y="1881122"/>
            <a:ext cx="2561796" cy="1954410"/>
            <a:chOff x="1239824" y="1927934"/>
            <a:chExt cx="2797628" cy="2196271"/>
          </a:xfrm>
        </p:grpSpPr>
        <p:pic>
          <p:nvPicPr>
            <p:cNvPr id="7" name="Image 6"/>
            <p:cNvPicPr/>
            <p:nvPr/>
          </p:nvPicPr>
          <p:blipFill rotWithShape="1">
            <a:blip r:embed="rId2"/>
            <a:srcRect l="19765" r="31671"/>
            <a:stretch/>
          </p:blipFill>
          <p:spPr bwMode="auto">
            <a:xfrm>
              <a:off x="1239824" y="2195710"/>
              <a:ext cx="2797628" cy="1928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Connecteur droit avec flèche 4"/>
            <p:cNvCxnSpPr/>
            <p:nvPr/>
          </p:nvCxnSpPr>
          <p:spPr>
            <a:xfrm flipV="1">
              <a:off x="1475656" y="2123700"/>
              <a:ext cx="2016224" cy="30906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ZoneTexte 3"/>
            <p:cNvSpPr txBox="1"/>
            <p:nvPr/>
          </p:nvSpPr>
          <p:spPr>
            <a:xfrm rot="21174145">
              <a:off x="1688562" y="1927934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L=639mm</a:t>
              </a:r>
              <a:endParaRPr lang="fr-FR" dirty="0"/>
            </a:p>
          </p:txBody>
        </p:sp>
      </p:grpSp>
      <p:sp>
        <p:nvSpPr>
          <p:cNvPr id="6" name="Flèche droite 5"/>
          <p:cNvSpPr/>
          <p:nvPr/>
        </p:nvSpPr>
        <p:spPr>
          <a:xfrm>
            <a:off x="4491608" y="2595689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5841750" y="1714232"/>
            <a:ext cx="2877074" cy="2150714"/>
            <a:chOff x="5295326" y="1852609"/>
            <a:chExt cx="3201835" cy="2296471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71" t="6114" r="11714" b="22115"/>
            <a:stretch/>
          </p:blipFill>
          <p:spPr bwMode="auto">
            <a:xfrm>
              <a:off x="5295326" y="2148575"/>
              <a:ext cx="3201835" cy="2000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Connecteur droit avec flèche 10"/>
            <p:cNvCxnSpPr/>
            <p:nvPr/>
          </p:nvCxnSpPr>
          <p:spPr>
            <a:xfrm>
              <a:off x="5796136" y="2324087"/>
              <a:ext cx="2376264" cy="5238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6896243" y="1852609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L=779mm</a:t>
              </a:r>
              <a:endParaRPr lang="fr-FR" dirty="0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4023556" y="213285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+</a:t>
            </a:r>
            <a:r>
              <a:rPr lang="fr-FR" b="1" dirty="0" smtClean="0"/>
              <a:t>140mm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3370663" y="3166362"/>
            <a:ext cx="2425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ym typeface="Wingdings"/>
              </a:rPr>
              <a:t> </a:t>
            </a:r>
            <a:r>
              <a:rPr lang="fr-FR" b="1" dirty="0" err="1" smtClean="0"/>
              <a:t>Bpk</a:t>
            </a:r>
            <a:r>
              <a:rPr lang="fr-FR" b="1" dirty="0" smtClean="0"/>
              <a:t>/</a:t>
            </a:r>
            <a:r>
              <a:rPr lang="fr-FR" b="1" dirty="0" err="1" smtClean="0"/>
              <a:t>Ea</a:t>
            </a:r>
            <a:r>
              <a:rPr lang="fr-FR" b="1" dirty="0" smtClean="0"/>
              <a:t> </a:t>
            </a:r>
            <a:r>
              <a:rPr lang="fr-FR" b="1" dirty="0" err="1" smtClean="0"/>
              <a:t>from</a:t>
            </a:r>
            <a:r>
              <a:rPr lang="fr-FR" b="1" dirty="0" smtClean="0"/>
              <a:t> 10.5 to 6.9 </a:t>
            </a:r>
            <a:r>
              <a:rPr lang="fr-FR" b="1" dirty="0" err="1" smtClean="0"/>
              <a:t>mT</a:t>
            </a:r>
            <a:r>
              <a:rPr lang="fr-FR" b="1" dirty="0" smtClean="0"/>
              <a:t>/MV/m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1115544" y="3846979"/>
            <a:ext cx="2230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Model not </a:t>
            </a:r>
            <a:r>
              <a:rPr lang="fr-FR" sz="1400" dirty="0" err="1" smtClean="0"/>
              <a:t>optimized</a:t>
            </a: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6435062" y="3921442"/>
            <a:ext cx="169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Final model</a:t>
            </a:r>
            <a:endParaRPr lang="fr-FR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31" y="4293096"/>
            <a:ext cx="317916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5496" y="4293096"/>
            <a:ext cx="5976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fr-FR" sz="20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Radially</a:t>
            </a:r>
            <a:r>
              <a:rPr lang="fr-FR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sz="2000" dirty="0">
                <a:latin typeface="Calibri" pitchFamily="34" charset="0"/>
                <a:cs typeface="Calibri" pitchFamily="34" charset="0"/>
                <a:sym typeface="Wingdings" pitchFamily="2" charset="2"/>
              </a:rPr>
              <a:t>: ex for QWR and HWR (ANL) </a:t>
            </a:r>
            <a:r>
              <a:rPr lang="fr-FR" sz="20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with</a:t>
            </a:r>
            <a:r>
              <a:rPr lang="fr-FR" sz="20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sz="20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conical</a:t>
            </a:r>
            <a:r>
              <a:rPr lang="fr-FR" sz="20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sz="20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shape</a:t>
            </a:r>
            <a:r>
              <a:rPr lang="fr-FR" sz="2000" dirty="0">
                <a:latin typeface="Calibri" pitchFamily="34" charset="0"/>
                <a:cs typeface="Calibri" pitchFamily="34" charset="0"/>
                <a:sym typeface="Wingdings" pitchFamily="2" charset="2"/>
              </a:rPr>
              <a:t> of the stem  impact on handling </a:t>
            </a:r>
            <a:r>
              <a:rPr lang="fr-FR" sz="20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tools</a:t>
            </a:r>
            <a:r>
              <a:rPr lang="fr-FR" sz="2000" dirty="0">
                <a:latin typeface="Calibri" pitchFamily="34" charset="0"/>
                <a:cs typeface="Calibri" pitchFamily="34" charset="0"/>
                <a:sym typeface="Wingdings" pitchFamily="2" charset="2"/>
              </a:rPr>
              <a:t> (for </a:t>
            </a:r>
            <a:r>
              <a:rPr lang="fr-FR" sz="20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preparation</a:t>
            </a:r>
            <a:r>
              <a:rPr lang="fr-FR" sz="2000" dirty="0">
                <a:latin typeface="Calibri" pitchFamily="34" charset="0"/>
                <a:cs typeface="Calibri" pitchFamily="34" charset="0"/>
                <a:sym typeface="Wingdings" pitchFamily="2" charset="2"/>
              </a:rPr>
              <a:t>), </a:t>
            </a:r>
            <a:r>
              <a:rPr lang="fr-FR" sz="20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weight</a:t>
            </a:r>
            <a:r>
              <a:rPr lang="fr-FR" sz="2000" dirty="0">
                <a:latin typeface="Calibri" pitchFamily="34" charset="0"/>
                <a:cs typeface="Calibri" pitchFamily="34" charset="0"/>
                <a:sym typeface="Wingdings" pitchFamily="2" charset="2"/>
              </a:rPr>
              <a:t>,  </a:t>
            </a:r>
            <a:r>
              <a:rPr lang="fr-FR" sz="20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integration</a:t>
            </a:r>
            <a:r>
              <a:rPr lang="fr-FR" sz="2000" dirty="0">
                <a:latin typeface="Calibri" pitchFamily="34" charset="0"/>
                <a:cs typeface="Calibri" pitchFamily="34" charset="0"/>
                <a:sym typeface="Wingdings" pitchFamily="2" charset="2"/>
              </a:rPr>
              <a:t> of the </a:t>
            </a:r>
            <a:r>
              <a:rPr lang="fr-FR" sz="20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cavities</a:t>
            </a:r>
            <a:r>
              <a:rPr lang="fr-FR" sz="20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sz="20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inside</a:t>
            </a:r>
            <a:r>
              <a:rPr lang="fr-FR" sz="2000" dirty="0">
                <a:latin typeface="Calibri" pitchFamily="34" charset="0"/>
                <a:cs typeface="Calibri" pitchFamily="34" charset="0"/>
                <a:sym typeface="Wingdings" pitchFamily="2" charset="2"/>
              </a:rPr>
              <a:t> the cryomodule…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4707632" y="5373216"/>
            <a:ext cx="113411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94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5538901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kern="1200" dirty="0" smtClean="0">
                <a:solidFill>
                  <a:srgbClr val="7030A0"/>
                </a:solidFill>
                <a:latin typeface="Calibri" pitchFamily="34" charset="0"/>
              </a:rPr>
              <a:t>Challenge: vacuum </a:t>
            </a:r>
            <a:r>
              <a:rPr lang="fr-FR" sz="2400" b="1" kern="1200" dirty="0" err="1" smtClean="0">
                <a:solidFill>
                  <a:srgbClr val="7030A0"/>
                </a:solidFill>
                <a:latin typeface="Calibri" pitchFamily="34" charset="0"/>
              </a:rPr>
              <a:t>load</a:t>
            </a:r>
            <a:r>
              <a:rPr lang="fr-FR" sz="2400" b="1" kern="1200" dirty="0" smtClean="0">
                <a:solidFill>
                  <a:srgbClr val="7030A0"/>
                </a:solidFill>
                <a:latin typeface="Calibri" pitchFamily="34" charset="0"/>
              </a:rPr>
              <a:t> support</a:t>
            </a:r>
            <a:endParaRPr lang="fr-FR" sz="2400" b="1" kern="1200" dirty="0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Yield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strength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&lt;50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MPa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@300K 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Thickness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: &gt; 3 mm +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stiffeners</a:t>
            </a:r>
            <a:endParaRPr lang="fr-FR" sz="24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Complexity</a:t>
            </a:r>
            <a:endParaRPr lang="fr-FR" sz="24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fr-FR" sz="2400" dirty="0" smtClean="0">
                <a:latin typeface="Calibri" pitchFamily="34" charset="0"/>
                <a:cs typeface="Calibri" pitchFamily="34" charset="0"/>
              </a:rPr>
              <a:t>Impact on the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cost</a:t>
            </a:r>
            <a:endParaRPr lang="fr-FR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bare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cavity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limited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displacements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@ 300K (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tenth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of mm). </a:t>
            </a:r>
          </a:p>
          <a:p>
            <a:pPr lvl="1">
              <a:buFontTx/>
              <a:buChar char="–"/>
            </a:pPr>
            <a:r>
              <a:rPr lang="fr-FR" sz="2400" dirty="0" err="1">
                <a:latin typeface="Calibri" pitchFamily="34" charset="0"/>
                <a:cs typeface="Calibri" pitchFamily="34" charset="0"/>
              </a:rPr>
              <a:t>Pay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attention </a:t>
            </a:r>
            <a:r>
              <a:rPr lang="fr-FR" sz="2400" dirty="0" err="1">
                <a:latin typeface="Calibri" pitchFamily="34" charset="0"/>
                <a:cs typeface="Calibri" pitchFamily="34" charset="0"/>
              </a:rPr>
              <a:t>during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>
                <a:latin typeface="Calibri" pitchFamily="34" charset="0"/>
                <a:cs typeface="Calibri" pitchFamily="34" charset="0"/>
              </a:rPr>
              <a:t>leak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>
                <a:latin typeface="Calibri" pitchFamily="34" charset="0"/>
                <a:cs typeface="Calibri" pitchFamily="34" charset="0"/>
              </a:rPr>
              <a:t>thightness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tests @ 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300K 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fr-F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67544" y="5206"/>
            <a:ext cx="8229600" cy="634082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  <a:tabLst>
                <a:tab pos="806450" algn="l"/>
              </a:tabLst>
            </a:pPr>
            <a:r>
              <a:rPr lang="fr-FR" sz="3200" b="1" kern="1200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Cavity</a:t>
            </a:r>
            <a:r>
              <a:rPr lang="fr-FR" sz="3200" b="1" kern="1200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 </a:t>
            </a:r>
            <a:r>
              <a:rPr lang="fr-FR" sz="3200" b="1" kern="1200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Mechanical</a:t>
            </a:r>
            <a:r>
              <a:rPr lang="fr-FR" sz="3200" b="1" kern="1200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 design [1]</a:t>
            </a:r>
            <a:endParaRPr lang="fr-FR" sz="3200" b="1" kern="1200" dirty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5541107" y="809835"/>
            <a:ext cx="3449763" cy="3070377"/>
            <a:chOff x="360244" y="2888536"/>
            <a:chExt cx="3449763" cy="3070377"/>
          </a:xfrm>
        </p:grpSpPr>
        <p:pic>
          <p:nvPicPr>
            <p:cNvPr id="7" name="Image 6" descr="vue4.bmp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0244" y="2888536"/>
              <a:ext cx="3449763" cy="2351358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1071833" y="5435693"/>
              <a:ext cx="2672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 Stiffeners for vacuum load compensation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0" name="Connecteur droit avec flèche 9"/>
            <p:cNvCxnSpPr>
              <a:stCxn id="8" idx="0"/>
            </p:cNvCxnSpPr>
            <p:nvPr/>
          </p:nvCxnSpPr>
          <p:spPr>
            <a:xfrm flipV="1">
              <a:off x="2407971" y="4665091"/>
              <a:ext cx="0" cy="770602"/>
            </a:xfrm>
            <a:prstGeom prst="straightConnector1">
              <a:avLst/>
            </a:prstGeom>
            <a:ln w="127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 flipV="1">
              <a:off x="2199449" y="3347461"/>
              <a:ext cx="100206" cy="2088232"/>
            </a:xfrm>
            <a:prstGeom prst="straightConnector1">
              <a:avLst/>
            </a:prstGeom>
            <a:ln w="127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necteur droit avec flèche 18"/>
          <p:cNvCxnSpPr/>
          <p:nvPr/>
        </p:nvCxnSpPr>
        <p:spPr>
          <a:xfrm flipV="1">
            <a:off x="8146148" y="1981670"/>
            <a:ext cx="314284" cy="1209440"/>
          </a:xfrm>
          <a:prstGeom prst="straightConnector1">
            <a:avLst/>
          </a:prstGeom>
          <a:ln w="127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 flipV="1">
            <a:off x="6084170" y="2586390"/>
            <a:ext cx="936102" cy="770603"/>
          </a:xfrm>
          <a:prstGeom prst="straightConnector1">
            <a:avLst/>
          </a:prstGeom>
          <a:ln w="127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7248713" y="4801143"/>
            <a:ext cx="1988476" cy="166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2" descr="Overview top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5857362" y="4178239"/>
            <a:ext cx="1770559" cy="1275340"/>
          </a:xfrm>
          <a:prstGeom prst="rect">
            <a:avLst/>
          </a:prstGeom>
          <a:noFill/>
        </p:spPr>
      </p:pic>
      <p:cxnSp>
        <p:nvCxnSpPr>
          <p:cNvPr id="27" name="Connecteur droit avec flèche 26"/>
          <p:cNvCxnSpPr>
            <a:stCxn id="8" idx="2"/>
          </p:cNvCxnSpPr>
          <p:nvPr/>
        </p:nvCxnSpPr>
        <p:spPr>
          <a:xfrm flipH="1">
            <a:off x="6804250" y="3880212"/>
            <a:ext cx="784584" cy="937287"/>
          </a:xfrm>
          <a:prstGeom prst="straightConnector1">
            <a:avLst/>
          </a:prstGeom>
          <a:ln w="127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7903118" y="3865591"/>
            <a:ext cx="557314" cy="1060956"/>
          </a:xfrm>
          <a:prstGeom prst="straightConnector1">
            <a:avLst/>
          </a:prstGeom>
          <a:ln w="127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7265988" y="460072"/>
            <a:ext cx="151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ESS (IPNO)</a:t>
            </a:r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6387343" y="5792006"/>
            <a:ext cx="992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PIP-II (FNAL)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25143"/>
            <a:ext cx="2777600" cy="204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1759722" y="5378023"/>
            <a:ext cx="992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C-ADS (IMP)</a:t>
            </a:r>
            <a:endParaRPr lang="fr-F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18" y="6115171"/>
            <a:ext cx="2357673" cy="55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7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712694"/>
            <a:ext cx="8445624" cy="5346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kern="1200" dirty="0" smtClean="0">
                <a:solidFill>
                  <a:srgbClr val="7030A0"/>
                </a:solidFill>
                <a:latin typeface="Calibri" pitchFamily="34" charset="0"/>
              </a:rPr>
              <a:t>Challenge: </a:t>
            </a:r>
            <a:r>
              <a:rPr lang="fr-FR" sz="2400" b="1" kern="1200" dirty="0" err="1" smtClean="0">
                <a:solidFill>
                  <a:srgbClr val="7030A0"/>
                </a:solidFill>
                <a:latin typeface="Calibri" pitchFamily="34" charset="0"/>
              </a:rPr>
              <a:t>df</a:t>
            </a:r>
            <a:r>
              <a:rPr lang="fr-FR" sz="2400" b="1" kern="1200" dirty="0" smtClean="0">
                <a:solidFill>
                  <a:srgbClr val="7030A0"/>
                </a:solidFill>
                <a:latin typeface="Calibri" pitchFamily="34" charset="0"/>
              </a:rPr>
              <a:t>/</a:t>
            </a:r>
            <a:r>
              <a:rPr lang="fr-FR" sz="2400" b="1" kern="1200" dirty="0" err="1" smtClean="0">
                <a:solidFill>
                  <a:srgbClr val="7030A0"/>
                </a:solidFill>
                <a:latin typeface="Calibri" pitchFamily="34" charset="0"/>
              </a:rPr>
              <a:t>dP</a:t>
            </a:r>
            <a:r>
              <a:rPr lang="fr-FR" sz="2400" b="1" kern="1200" dirty="0" smtClean="0">
                <a:solidFill>
                  <a:srgbClr val="7030A0"/>
                </a:solidFill>
                <a:latin typeface="Calibri" pitchFamily="34" charset="0"/>
              </a:rPr>
              <a:t> compensation</a:t>
            </a:r>
            <a:endParaRPr lang="fr-FR" sz="2400" b="1" kern="1200" dirty="0">
              <a:solidFill>
                <a:srgbClr val="7030A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Calibri" pitchFamily="34" charset="0"/>
                <a:cs typeface="Calibri" pitchFamily="34" charset="0"/>
              </a:rPr>
              <a:t>Passive « Self-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compensating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 »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scheme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for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cancelling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df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dP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with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additional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</a:rPr>
              <a:t>stiffeners</a:t>
            </a:r>
            <a:endParaRPr lang="fr-FR" sz="24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endParaRPr lang="fr-FR" sz="24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endParaRPr lang="fr-FR" sz="24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endParaRPr lang="fr-FR" sz="24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fr-FR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67544" y="5206"/>
            <a:ext cx="8229600" cy="634082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  <a:tabLst>
                <a:tab pos="806450" algn="l"/>
              </a:tabLst>
            </a:pPr>
            <a:r>
              <a:rPr lang="fr-FR" sz="3200" b="1" kern="1200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Cavity</a:t>
            </a:r>
            <a:r>
              <a:rPr lang="fr-FR" sz="3200" b="1" kern="1200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 </a:t>
            </a:r>
            <a:r>
              <a:rPr lang="fr-FR" sz="3200" b="1" kern="1200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Mechanical</a:t>
            </a:r>
            <a:r>
              <a:rPr lang="fr-FR" sz="3200" b="1" kern="1200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 design [2]</a:t>
            </a:r>
            <a:endParaRPr lang="fr-FR" sz="3200" b="1" kern="1200" dirty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140451" y="4076443"/>
            <a:ext cx="1988476" cy="166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76988" y="4550589"/>
            <a:ext cx="992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PIP-II (FNAL)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1372120" y="3830509"/>
            <a:ext cx="648072" cy="1512168"/>
          </a:xfrm>
          <a:prstGeom prst="straightConnector1">
            <a:avLst/>
          </a:prstGeom>
          <a:ln w="127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976075" y="3830509"/>
            <a:ext cx="648072" cy="1512168"/>
          </a:xfrm>
          <a:prstGeom prst="straightConnector1">
            <a:avLst/>
          </a:prstGeom>
          <a:ln w="127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8"/>
          <a:stretch/>
        </p:blipFill>
        <p:spPr bwMode="auto">
          <a:xfrm>
            <a:off x="6360619" y="4311399"/>
            <a:ext cx="2209031" cy="17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887" y="3625235"/>
            <a:ext cx="1931121" cy="64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70157" y="4265852"/>
            <a:ext cx="2781161" cy="16212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235" y="3628750"/>
            <a:ext cx="1958483" cy="5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8088811" y="4169124"/>
            <a:ext cx="992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eRHIC</a:t>
            </a:r>
            <a:endParaRPr lang="fr-FR" dirty="0" smtClean="0"/>
          </a:p>
          <a:p>
            <a:pPr algn="ctr"/>
            <a:r>
              <a:rPr lang="fr-FR" dirty="0" smtClean="0"/>
              <a:t>(ANL)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384" y="2281808"/>
            <a:ext cx="26193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8316416" y="1649349"/>
            <a:ext cx="992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AEBL (ANL)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383" y="1615007"/>
            <a:ext cx="2349277" cy="57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-16114" y="1931348"/>
            <a:ext cx="6137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10 </a:t>
            </a:r>
            <a:r>
              <a:rPr lang="fr-FR" sz="24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years</a:t>
            </a:r>
            <a:r>
              <a:rPr lang="fr-FR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sz="24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ago</a:t>
            </a:r>
            <a:r>
              <a:rPr lang="fr-FR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 on TSR (ANL): </a:t>
            </a:r>
            <a:r>
              <a:rPr lang="fr-FR" sz="24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cutting</a:t>
            </a:r>
            <a:r>
              <a:rPr lang="fr-FR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oversized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ribs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after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measurements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: -12.4 Hz/torr  0.4 Hz/torr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Nowadays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: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calculated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from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the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beginning</a:t>
            </a:r>
            <a:endParaRPr lang="fr-FR" sz="24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6012160" y="2281808"/>
            <a:ext cx="1008112" cy="308194"/>
          </a:xfrm>
          <a:prstGeom prst="straightConnector1">
            <a:avLst/>
          </a:prstGeom>
          <a:ln w="127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" descr="FRIOB02f4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418560"/>
            <a:ext cx="2060020" cy="778192"/>
          </a:xfrm>
          <a:prstGeom prst="rect">
            <a:avLst/>
          </a:prstGeom>
        </p:spPr>
      </p:pic>
      <p:cxnSp>
        <p:nvCxnSpPr>
          <p:cNvPr id="37" name="Connecteur droit avec flèche 36"/>
          <p:cNvCxnSpPr/>
          <p:nvPr/>
        </p:nvCxnSpPr>
        <p:spPr>
          <a:xfrm>
            <a:off x="3120821" y="3644912"/>
            <a:ext cx="748678" cy="1228842"/>
          </a:xfrm>
          <a:prstGeom prst="straightConnector1">
            <a:avLst/>
          </a:prstGeom>
          <a:ln w="127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44453" y="5196920"/>
            <a:ext cx="1258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&lt; 4 Hz/torr 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107504" y="5982379"/>
            <a:ext cx="8997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M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ore </a:t>
            </a:r>
            <a:r>
              <a:rPr lang="fr-FR" sz="2400" dirty="0" err="1">
                <a:latin typeface="Calibri" pitchFamily="34" charset="0"/>
                <a:cs typeface="Calibri" pitchFamily="34" charset="0"/>
              </a:rPr>
              <a:t>complexity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Impact on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cost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?</a:t>
            </a:r>
          </a:p>
          <a:p>
            <a:pPr marL="342900" indent="-342900">
              <a:buFont typeface="Wingdings"/>
              <a:buChar char="à"/>
            </a:pP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Meaningless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for </a:t>
            </a:r>
            <a:r>
              <a:rPr lang="fr-F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cavities</a:t>
            </a:r>
            <a:r>
              <a:rPr lang="fr-F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operating @ 2K (dP~30mbar) and large BW</a:t>
            </a:r>
            <a:endParaRPr lang="fr-FR" sz="24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9456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8" grpId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27359</TotalTime>
  <Words>1475</Words>
  <Application>Microsoft Office PowerPoint</Application>
  <PresentationFormat>Affichage à l'écran (4:3)</PresentationFormat>
  <Paragraphs>268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Cavity RF design [1]</vt:lpstr>
      <vt:lpstr>Cavity RF design [2]</vt:lpstr>
      <vt:lpstr>Cavity Mechanical design [1]</vt:lpstr>
      <vt:lpstr>Cavity Mechanical design [2]</vt:lpstr>
      <vt:lpstr>Multipacting</vt:lpstr>
      <vt:lpstr>Fabrication [1]</vt:lpstr>
      <vt:lpstr>Fabrication [2]</vt:lpstr>
      <vt:lpstr>Fabrication [3]</vt:lpstr>
      <vt:lpstr>Preparation [1]</vt:lpstr>
      <vt:lpstr>Preparation [2]</vt:lpstr>
      <vt:lpstr>Preparation [3]</vt:lpstr>
      <vt:lpstr>Magnetic shielding</vt:lpstr>
      <vt:lpstr>Ideas to conclude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OLRY Guillaume</dc:creator>
  <cp:lastModifiedBy>OLRY Guillaume</cp:lastModifiedBy>
  <cp:revision>932</cp:revision>
  <dcterms:created xsi:type="dcterms:W3CDTF">2010-09-15T22:47:19Z</dcterms:created>
  <dcterms:modified xsi:type="dcterms:W3CDTF">2015-12-01T14:56:46Z</dcterms:modified>
</cp:coreProperties>
</file>