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62" r:id="rId2"/>
    <p:sldId id="335" r:id="rId3"/>
    <p:sldId id="351" r:id="rId4"/>
    <p:sldId id="357" r:id="rId5"/>
    <p:sldId id="361" r:id="rId6"/>
    <p:sldId id="329" r:id="rId7"/>
    <p:sldId id="353" r:id="rId8"/>
    <p:sldId id="360" r:id="rId9"/>
    <p:sldId id="355" r:id="rId10"/>
    <p:sldId id="356" r:id="rId11"/>
    <p:sldId id="358" r:id="rId12"/>
    <p:sldId id="359" r:id="rId13"/>
    <p:sldId id="272" r:id="rId14"/>
  </p:sldIdLst>
  <p:sldSz cx="9144000" cy="6858000" type="screen4x3"/>
  <p:notesSz cx="6811963" cy="99425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D18B"/>
    <a:srgbClr val="B2B2B2"/>
    <a:srgbClr val="80808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80" d="100"/>
          <a:sy n="80" d="100"/>
        </p:scale>
        <p:origin x="1140" y="78"/>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7356"/>
    </p:cViewPr>
  </p:sorterViewPr>
  <p:notesViewPr>
    <p:cSldViewPr>
      <p:cViewPr>
        <p:scale>
          <a:sx n="100" d="100"/>
          <a:sy n="100" d="100"/>
        </p:scale>
        <p:origin x="990" y="-1440"/>
      </p:cViewPr>
      <p:guideLst>
        <p:guide orient="horz" pos="3132"/>
        <p:guide pos="214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1851" cy="49712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8536" y="0"/>
            <a:ext cx="2951851" cy="497126"/>
          </a:xfrm>
          <a:prstGeom prst="rect">
            <a:avLst/>
          </a:prstGeom>
        </p:spPr>
        <p:txBody>
          <a:bodyPr vert="horz" lIns="91440" tIns="45720" rIns="91440" bIns="45720" rtlCol="0"/>
          <a:lstStyle>
            <a:lvl1pPr algn="r">
              <a:defRPr sz="1200"/>
            </a:lvl1pPr>
          </a:lstStyle>
          <a:p>
            <a:fld id="{D14C3DA1-9BFE-4D5D-B25D-7CC592D9C3C5}" type="datetimeFigureOut">
              <a:rPr lang="fr-FR" smtClean="0"/>
              <a:t>02/12/2015</a:t>
            </a:fld>
            <a:endParaRPr lang="fr-FR"/>
          </a:p>
        </p:txBody>
      </p:sp>
      <p:sp>
        <p:nvSpPr>
          <p:cNvPr id="4" name="Espace réservé du pied de page 3"/>
          <p:cNvSpPr>
            <a:spLocks noGrp="1"/>
          </p:cNvSpPr>
          <p:nvPr>
            <p:ph type="ftr" sz="quarter" idx="2"/>
          </p:nvPr>
        </p:nvSpPr>
        <p:spPr>
          <a:xfrm>
            <a:off x="0" y="9443662"/>
            <a:ext cx="2951851" cy="497126"/>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8536" y="9443662"/>
            <a:ext cx="2951851" cy="497126"/>
          </a:xfrm>
          <a:prstGeom prst="rect">
            <a:avLst/>
          </a:prstGeom>
        </p:spPr>
        <p:txBody>
          <a:bodyPr vert="horz" lIns="91440" tIns="45720" rIns="91440" bIns="45720" rtlCol="0" anchor="b"/>
          <a:lstStyle>
            <a:lvl1pPr algn="r">
              <a:defRPr sz="1200"/>
            </a:lvl1pPr>
          </a:lstStyle>
          <a:p>
            <a:fld id="{6B21956D-7473-4ACD-A8EB-84381C2C4BE4}" type="slidenum">
              <a:rPr lang="fr-FR" smtClean="0"/>
              <a:t>‹N°›</a:t>
            </a:fld>
            <a:endParaRPr lang="fr-FR"/>
          </a:p>
        </p:txBody>
      </p:sp>
    </p:spTree>
    <p:extLst>
      <p:ext uri="{BB962C8B-B14F-4D97-AF65-F5344CB8AC3E}">
        <p14:creationId xmlns:p14="http://schemas.microsoft.com/office/powerpoint/2010/main" val="124771523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1851" cy="49712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8536" y="0"/>
            <a:ext cx="2951851" cy="497126"/>
          </a:xfrm>
          <a:prstGeom prst="rect">
            <a:avLst/>
          </a:prstGeom>
        </p:spPr>
        <p:txBody>
          <a:bodyPr vert="horz" lIns="91440" tIns="45720" rIns="91440" bIns="45720" rtlCol="0"/>
          <a:lstStyle>
            <a:lvl1pPr algn="r">
              <a:defRPr sz="1200"/>
            </a:lvl1pPr>
          </a:lstStyle>
          <a:p>
            <a:fld id="{4F3AFE2C-5007-4057-8DFB-EC24DF7E4136}" type="datetimeFigureOut">
              <a:rPr lang="fr-FR" smtClean="0"/>
              <a:pPr/>
              <a:t>02/12/2015</a:t>
            </a:fld>
            <a:endParaRPr lang="fr-FR"/>
          </a:p>
        </p:txBody>
      </p:sp>
      <p:sp>
        <p:nvSpPr>
          <p:cNvPr id="4" name="Espace réservé de l'image des diapositives 3"/>
          <p:cNvSpPr>
            <a:spLocks noGrp="1" noRot="1" noChangeAspect="1"/>
          </p:cNvSpPr>
          <p:nvPr>
            <p:ph type="sldImg" idx="2"/>
          </p:nvPr>
        </p:nvSpPr>
        <p:spPr>
          <a:xfrm>
            <a:off x="922338" y="746125"/>
            <a:ext cx="4967287" cy="37274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1197" y="4722694"/>
            <a:ext cx="5449570" cy="4474131"/>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43662"/>
            <a:ext cx="2951851" cy="497126"/>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8536" y="9443662"/>
            <a:ext cx="2951851" cy="497126"/>
          </a:xfrm>
          <a:prstGeom prst="rect">
            <a:avLst/>
          </a:prstGeom>
        </p:spPr>
        <p:txBody>
          <a:bodyPr vert="horz" lIns="91440" tIns="45720" rIns="91440" bIns="45720" rtlCol="0" anchor="b"/>
          <a:lstStyle>
            <a:lvl1pPr algn="r">
              <a:defRPr sz="1200"/>
            </a:lvl1pPr>
          </a:lstStyle>
          <a:p>
            <a:fld id="{C625FE0B-B3A6-4AF6-B265-A109385ED237}" type="slidenum">
              <a:rPr lang="fr-FR" smtClean="0"/>
              <a:pPr/>
              <a:t>‹N°›</a:t>
            </a:fld>
            <a:endParaRPr lang="fr-FR"/>
          </a:p>
        </p:txBody>
      </p:sp>
    </p:spTree>
    <p:extLst>
      <p:ext uri="{BB962C8B-B14F-4D97-AF65-F5344CB8AC3E}">
        <p14:creationId xmlns:p14="http://schemas.microsoft.com/office/powerpoint/2010/main" val="27718974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re">
    <p:spTree>
      <p:nvGrpSpPr>
        <p:cNvPr id="1" name=""/>
        <p:cNvGrpSpPr/>
        <p:nvPr/>
      </p:nvGrpSpPr>
      <p:grpSpPr>
        <a:xfrm>
          <a:off x="0" y="0"/>
          <a:ext cx="0" cy="0"/>
          <a:chOff x="0" y="0"/>
          <a:chExt cx="0" cy="0"/>
        </a:xfrm>
      </p:grpSpPr>
      <p:pic>
        <p:nvPicPr>
          <p:cNvPr id="10" name="Image 9" descr="bandeau_titre.png"/>
          <p:cNvPicPr>
            <a:picLocks noChangeAspect="1"/>
          </p:cNvPicPr>
          <p:nvPr userDrawn="1"/>
        </p:nvPicPr>
        <p:blipFill>
          <a:blip r:embed="rId2" cstate="print"/>
          <a:stretch>
            <a:fillRect/>
          </a:stretch>
        </p:blipFill>
        <p:spPr>
          <a:xfrm>
            <a:off x="0" y="0"/>
            <a:ext cx="3310128" cy="6858000"/>
          </a:xfrm>
          <a:prstGeom prst="rect">
            <a:avLst/>
          </a:prstGeom>
        </p:spPr>
      </p:pic>
      <p:sp>
        <p:nvSpPr>
          <p:cNvPr id="2" name="Titre 1"/>
          <p:cNvSpPr>
            <a:spLocks noGrp="1"/>
          </p:cNvSpPr>
          <p:nvPr>
            <p:ph type="ctrTitle"/>
          </p:nvPr>
        </p:nvSpPr>
        <p:spPr>
          <a:xfrm>
            <a:off x="3960000" y="1855288"/>
            <a:ext cx="4788464" cy="2653832"/>
          </a:xfrm>
        </p:spPr>
        <p:txBody>
          <a:bodyPr anchor="t" anchorCtr="0"/>
          <a:lstStyle>
            <a:lvl1pPr>
              <a:lnSpc>
                <a:spcPts val="3800"/>
              </a:lnSpc>
              <a:defRPr sz="2800" b="0" cap="all" baseline="0">
                <a:solidFill>
                  <a:srgbClr val="666666"/>
                </a:solidFill>
              </a:defRPr>
            </a:lvl1pPr>
          </a:lstStyle>
          <a:p>
            <a:r>
              <a:rPr lang="fr-FR" smtClean="0"/>
              <a:t>Modifiez le style du titre</a:t>
            </a:r>
            <a:endParaRPr lang="fr-FR" dirty="0"/>
          </a:p>
        </p:txBody>
      </p:sp>
      <p:sp>
        <p:nvSpPr>
          <p:cNvPr id="3" name="Sous-titre 2"/>
          <p:cNvSpPr>
            <a:spLocks noGrp="1"/>
          </p:cNvSpPr>
          <p:nvPr>
            <p:ph type="subTitle" idx="1"/>
          </p:nvPr>
        </p:nvSpPr>
        <p:spPr>
          <a:xfrm>
            <a:off x="3960000" y="5805264"/>
            <a:ext cx="3060272" cy="504056"/>
          </a:xfrm>
        </p:spPr>
        <p:txBody>
          <a:bodyPr anchor="b" anchorCtr="0"/>
          <a:lstStyle>
            <a:lvl1pPr marL="0" indent="0" algn="l">
              <a:buNone/>
              <a:defRPr sz="1550" cap="all" baseline="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9" name="Espace réservé du texte 8"/>
          <p:cNvSpPr>
            <a:spLocks noGrp="1"/>
          </p:cNvSpPr>
          <p:nvPr>
            <p:ph type="body" sz="quarter" idx="13" hasCustomPrompt="1"/>
          </p:nvPr>
        </p:nvSpPr>
        <p:spPr>
          <a:xfrm>
            <a:off x="3960000" y="4509120"/>
            <a:ext cx="4788464" cy="1224136"/>
          </a:xfrm>
        </p:spPr>
        <p:txBody>
          <a:bodyPr anchor="b" anchorCtr="0"/>
          <a:lstStyle>
            <a:lvl1pPr marL="0" indent="0">
              <a:buFont typeface="Arial" pitchFamily="34" charset="0"/>
              <a:buNone/>
              <a:defRPr sz="850" b="0">
                <a:solidFill>
                  <a:srgbClr val="666666"/>
                </a:solidFill>
              </a:defRPr>
            </a:lvl1pPr>
          </a:lstStyle>
          <a:p>
            <a:pPr lvl="0"/>
            <a:r>
              <a:rPr lang="fr-FR" dirty="0" smtClean="0"/>
              <a:t>Nom événement | Prénom Nom</a:t>
            </a:r>
            <a:endParaRPr lang="fr-FR" dirty="0"/>
          </a:p>
        </p:txBody>
      </p:sp>
      <p:pic>
        <p:nvPicPr>
          <p:cNvPr id="1027" name="Picture 3" descr="C:\Users\eb137366\Downloads\logoirfu02quadri.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70886" y="6008003"/>
            <a:ext cx="1305570" cy="5893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age vierge">
    <p:spTree>
      <p:nvGrpSpPr>
        <p:cNvPr id="1" name=""/>
        <p:cNvGrpSpPr/>
        <p:nvPr/>
      </p:nvGrpSpPr>
      <p:grpSpPr>
        <a:xfrm>
          <a:off x="0" y="0"/>
          <a:ext cx="0" cy="0"/>
          <a:chOff x="0" y="0"/>
          <a:chExt cx="0" cy="0"/>
        </a:xfrm>
      </p:grpSpPr>
      <p:pic>
        <p:nvPicPr>
          <p:cNvPr id="9" name="Image 8" descr="bandeau_page_carte.png"/>
          <p:cNvPicPr>
            <a:picLocks noChangeAspect="1"/>
          </p:cNvPicPr>
          <p:nvPr userDrawn="1"/>
        </p:nvPicPr>
        <p:blipFill>
          <a:blip r:embed="rId2" cstate="print"/>
          <a:stretch>
            <a:fillRect/>
          </a:stretch>
        </p:blipFill>
        <p:spPr>
          <a:xfrm>
            <a:off x="0" y="0"/>
            <a:ext cx="9144000" cy="251460"/>
          </a:xfrm>
          <a:prstGeom prst="rect">
            <a:avLst/>
          </a:prstGeom>
        </p:spPr>
      </p:pic>
      <p:sp>
        <p:nvSpPr>
          <p:cNvPr id="7" name="Espace réservé du numéro de diapositive 6"/>
          <p:cNvSpPr>
            <a:spLocks noGrp="1"/>
          </p:cNvSpPr>
          <p:nvPr>
            <p:ph type="sldNum" sz="quarter" idx="11"/>
          </p:nvPr>
        </p:nvSpPr>
        <p:spPr/>
        <p:txBody>
          <a:bodyPr/>
          <a:lstStyle/>
          <a:p>
            <a:r>
              <a:rPr lang="fr-FR" smtClean="0"/>
              <a:t>|  PAGE </a:t>
            </a:r>
            <a:fld id="{AEFB9B6D-867A-40B8-ACB0-35CC9F272C9C}" type="slidenum">
              <a:rPr lang="fr-FR" smtClean="0"/>
              <a:pPr/>
              <a:t>‹N°›</a:t>
            </a:fld>
            <a:endParaRPr lang="fr-FR" dirty="0"/>
          </a:p>
        </p:txBody>
      </p:sp>
      <p:sp>
        <p:nvSpPr>
          <p:cNvPr id="8" name="Espace réservé du pied de page 7"/>
          <p:cNvSpPr>
            <a:spLocks noGrp="1"/>
          </p:cNvSpPr>
          <p:nvPr>
            <p:ph type="ftr" sz="quarter" idx="12"/>
          </p:nvPr>
        </p:nvSpPr>
        <p:spPr/>
        <p:txBody>
          <a:bodyPr/>
          <a:lstStyle/>
          <a:p>
            <a:r>
              <a:rPr lang="fr-FR" b="1" dirty="0" smtClean="0"/>
              <a:t>Clean room </a:t>
            </a:r>
            <a:r>
              <a:rPr lang="fr-FR" b="1" dirty="0" err="1" smtClean="0"/>
              <a:t>assembly</a:t>
            </a:r>
            <a:r>
              <a:rPr lang="fr-FR" b="1" dirty="0" smtClean="0"/>
              <a:t> </a:t>
            </a:r>
            <a:r>
              <a:rPr lang="fr-FR" b="1" dirty="0" err="1" smtClean="0"/>
              <a:t>process</a:t>
            </a:r>
            <a:r>
              <a:rPr lang="fr-FR" b="1" dirty="0" smtClean="0"/>
              <a:t> VS XFEL </a:t>
            </a:r>
            <a:r>
              <a:rPr lang="fr-FR" b="1" dirty="0" err="1" smtClean="0"/>
              <a:t>cryomodule</a:t>
            </a:r>
            <a:r>
              <a:rPr lang="fr-FR" b="1" dirty="0" smtClean="0"/>
              <a:t> performances </a:t>
            </a:r>
            <a:r>
              <a:rPr lang="fr-FR" dirty="0" smtClean="0"/>
              <a:t>– TTC 2015 @ SLAC</a:t>
            </a:r>
            <a:endParaRPr lang="fr-FR" dirty="0"/>
          </a:p>
        </p:txBody>
      </p:sp>
      <p:sp>
        <p:nvSpPr>
          <p:cNvPr id="17" name="Espace réservé du contenu 15"/>
          <p:cNvSpPr>
            <a:spLocks noGrp="1"/>
          </p:cNvSpPr>
          <p:nvPr>
            <p:ph sz="quarter" idx="15"/>
          </p:nvPr>
        </p:nvSpPr>
        <p:spPr>
          <a:xfrm>
            <a:off x="378000" y="836613"/>
            <a:ext cx="8460000" cy="51847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arte">
    <p:spTree>
      <p:nvGrpSpPr>
        <p:cNvPr id="1" name=""/>
        <p:cNvGrpSpPr/>
        <p:nvPr/>
      </p:nvGrpSpPr>
      <p:grpSpPr>
        <a:xfrm>
          <a:off x="0" y="0"/>
          <a:ext cx="0" cy="0"/>
          <a:chOff x="0" y="0"/>
          <a:chExt cx="0" cy="0"/>
        </a:xfrm>
      </p:grpSpPr>
      <p:pic>
        <p:nvPicPr>
          <p:cNvPr id="10" name="Image 9" descr="carte.png"/>
          <p:cNvPicPr>
            <a:picLocks noChangeAspect="1"/>
          </p:cNvPicPr>
          <p:nvPr userDrawn="1"/>
        </p:nvPicPr>
        <p:blipFill>
          <a:blip r:embed="rId2" cstate="print"/>
          <a:stretch>
            <a:fillRect/>
          </a:stretch>
        </p:blipFill>
        <p:spPr>
          <a:xfrm>
            <a:off x="376486" y="846237"/>
            <a:ext cx="8460000" cy="4156911"/>
          </a:xfrm>
          <a:prstGeom prst="rect">
            <a:avLst/>
          </a:prstGeom>
        </p:spPr>
      </p:pic>
      <p:pic>
        <p:nvPicPr>
          <p:cNvPr id="9" name="Image 8" descr="bandeau_page_carte.png"/>
          <p:cNvPicPr>
            <a:picLocks noChangeAspect="1"/>
          </p:cNvPicPr>
          <p:nvPr userDrawn="1"/>
        </p:nvPicPr>
        <p:blipFill>
          <a:blip r:embed="rId3" cstate="print"/>
          <a:stretch>
            <a:fillRect/>
          </a:stretch>
        </p:blipFill>
        <p:spPr>
          <a:xfrm>
            <a:off x="0" y="0"/>
            <a:ext cx="9144000" cy="251460"/>
          </a:xfrm>
          <a:prstGeom prst="rect">
            <a:avLst/>
          </a:prstGeom>
        </p:spPr>
      </p:pic>
      <p:sp>
        <p:nvSpPr>
          <p:cNvPr id="7" name="Espace réservé du numéro de diapositive 6"/>
          <p:cNvSpPr>
            <a:spLocks noGrp="1"/>
          </p:cNvSpPr>
          <p:nvPr>
            <p:ph type="sldNum" sz="quarter" idx="11"/>
          </p:nvPr>
        </p:nvSpPr>
        <p:spPr/>
        <p:txBody>
          <a:bodyPr/>
          <a:lstStyle/>
          <a:p>
            <a:r>
              <a:rPr lang="fr-FR" smtClean="0"/>
              <a:t>|  PAGE </a:t>
            </a:r>
            <a:fld id="{AEFB9B6D-867A-40B8-ACB0-35CC9F272C9C}" type="slidenum">
              <a:rPr lang="fr-FR" smtClean="0"/>
              <a:pPr/>
              <a:t>‹N°›</a:t>
            </a:fld>
            <a:endParaRPr lang="fr-FR" dirty="0"/>
          </a:p>
        </p:txBody>
      </p:sp>
      <p:sp>
        <p:nvSpPr>
          <p:cNvPr id="8" name="Espace réservé du pied de page 7"/>
          <p:cNvSpPr>
            <a:spLocks noGrp="1"/>
          </p:cNvSpPr>
          <p:nvPr>
            <p:ph type="ftr" sz="quarter" idx="12"/>
          </p:nvPr>
        </p:nvSpPr>
        <p:spPr/>
        <p:txBody>
          <a:bodyPr/>
          <a:lstStyle/>
          <a:p>
            <a:r>
              <a:rPr lang="fr-FR" b="1" dirty="0" smtClean="0"/>
              <a:t>Clean room </a:t>
            </a:r>
            <a:r>
              <a:rPr lang="fr-FR" b="1" dirty="0" err="1" smtClean="0"/>
              <a:t>assembly</a:t>
            </a:r>
            <a:r>
              <a:rPr lang="fr-FR" b="1" dirty="0" smtClean="0"/>
              <a:t> </a:t>
            </a:r>
            <a:r>
              <a:rPr lang="fr-FR" b="1" dirty="0" err="1" smtClean="0"/>
              <a:t>process</a:t>
            </a:r>
            <a:r>
              <a:rPr lang="fr-FR" b="1" dirty="0" smtClean="0"/>
              <a:t> VS XFEL </a:t>
            </a:r>
            <a:r>
              <a:rPr lang="fr-FR" b="1" dirty="0" err="1" smtClean="0"/>
              <a:t>cryomodule</a:t>
            </a:r>
            <a:r>
              <a:rPr lang="fr-FR" b="1" dirty="0" smtClean="0"/>
              <a:t> performances </a:t>
            </a:r>
            <a:r>
              <a:rPr lang="fr-FR" dirty="0" smtClean="0"/>
              <a:t>– TTC 2015 @ SLAC</a:t>
            </a:r>
            <a:endParaRPr lang="fr-FR" dirty="0"/>
          </a:p>
        </p:txBody>
      </p:sp>
      <p:sp>
        <p:nvSpPr>
          <p:cNvPr id="33" name="Espace réservé du graphique 32"/>
          <p:cNvSpPr>
            <a:spLocks noGrp="1"/>
          </p:cNvSpPr>
          <p:nvPr>
            <p:ph type="chart" sz="quarter" idx="13" hasCustomPrompt="1"/>
          </p:nvPr>
        </p:nvSpPr>
        <p:spPr>
          <a:xfrm>
            <a:off x="899592" y="5157788"/>
            <a:ext cx="3240360" cy="863600"/>
          </a:xfrm>
        </p:spPr>
        <p:txBody>
          <a:bodyPr anchor="ctr"/>
          <a:lstStyle>
            <a:lvl1pPr marL="0" indent="0" algn="ctr">
              <a:defRPr sz="1200"/>
            </a:lvl1pPr>
          </a:lstStyle>
          <a:p>
            <a:r>
              <a:rPr lang="fr-FR" dirty="0" smtClean="0"/>
              <a:t> Graphique</a:t>
            </a:r>
            <a:endParaRPr lang="fr-F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1_Texte">
    <p:spTree>
      <p:nvGrpSpPr>
        <p:cNvPr id="1" name=""/>
        <p:cNvGrpSpPr/>
        <p:nvPr/>
      </p:nvGrpSpPr>
      <p:grpSpPr>
        <a:xfrm>
          <a:off x="0" y="0"/>
          <a:ext cx="0" cy="0"/>
          <a:chOff x="0" y="0"/>
          <a:chExt cx="0" cy="0"/>
        </a:xfrm>
      </p:grpSpPr>
      <p:pic>
        <p:nvPicPr>
          <p:cNvPr id="8" name="Image 7" descr="bandeau_intercalaire.png"/>
          <p:cNvPicPr>
            <a:picLocks noChangeAspect="1"/>
          </p:cNvPicPr>
          <p:nvPr userDrawn="1"/>
        </p:nvPicPr>
        <p:blipFill>
          <a:blip r:embed="rId2" cstate="print"/>
          <a:stretch>
            <a:fillRect/>
          </a:stretch>
        </p:blipFill>
        <p:spPr>
          <a:xfrm>
            <a:off x="3310128" y="0"/>
            <a:ext cx="5833872" cy="6858000"/>
          </a:xfrm>
          <a:prstGeom prst="rect">
            <a:avLst/>
          </a:prstGeom>
        </p:spPr>
      </p:pic>
      <p:pic>
        <p:nvPicPr>
          <p:cNvPr id="7" name="Image 6" descr="bandeau_dernière.png"/>
          <p:cNvPicPr>
            <a:picLocks noChangeAspect="1"/>
          </p:cNvPicPr>
          <p:nvPr userDrawn="1"/>
        </p:nvPicPr>
        <p:blipFill>
          <a:blip r:embed="rId3" cstate="print"/>
          <a:srcRect b="15350"/>
          <a:stretch>
            <a:fillRect/>
          </a:stretch>
        </p:blipFill>
        <p:spPr>
          <a:xfrm>
            <a:off x="3310128" y="0"/>
            <a:ext cx="5833872" cy="5805264"/>
          </a:xfrm>
          <a:prstGeom prst="rect">
            <a:avLst/>
          </a:prstGeom>
        </p:spPr>
      </p:pic>
      <p:sp>
        <p:nvSpPr>
          <p:cNvPr id="2" name="Titre 1"/>
          <p:cNvSpPr>
            <a:spLocks noGrp="1"/>
          </p:cNvSpPr>
          <p:nvPr>
            <p:ph type="title"/>
          </p:nvPr>
        </p:nvSpPr>
        <p:spPr>
          <a:xfrm>
            <a:off x="7138800" y="5799600"/>
            <a:ext cx="1897200" cy="943200"/>
          </a:xfrm>
        </p:spPr>
        <p:txBody>
          <a:bodyPr anchor="t" anchorCtr="0"/>
          <a:lstStyle>
            <a:lvl1pPr>
              <a:lnSpc>
                <a:spcPts val="1200"/>
              </a:lnSpc>
              <a:defRPr sz="850" b="0" cap="none" baseline="0">
                <a:solidFill>
                  <a:schemeClr val="bg2"/>
                </a:solidFill>
              </a:defRPr>
            </a:lvl1pPr>
          </a:lstStyle>
          <a:p>
            <a:r>
              <a:rPr lang="fr-FR" smtClean="0"/>
              <a:t>Modifiez le style du titre</a:t>
            </a:r>
            <a:endParaRPr lang="fr-FR" dirty="0"/>
          </a:p>
        </p:txBody>
      </p:sp>
      <p:sp>
        <p:nvSpPr>
          <p:cNvPr id="3" name="Espace réservé du contenu 2"/>
          <p:cNvSpPr>
            <a:spLocks noGrp="1"/>
          </p:cNvSpPr>
          <p:nvPr>
            <p:ph idx="1"/>
          </p:nvPr>
        </p:nvSpPr>
        <p:spPr>
          <a:xfrm>
            <a:off x="3539505" y="5799600"/>
            <a:ext cx="3552775" cy="943200"/>
          </a:xfrm>
        </p:spPr>
        <p:txBody>
          <a:bodyPr/>
          <a:lstStyle>
            <a:lvl1pPr marL="0" indent="0">
              <a:lnSpc>
                <a:spcPts val="1200"/>
              </a:lnSpc>
              <a:spcAft>
                <a:spcPts val="0"/>
              </a:spcAft>
              <a:buFont typeface="Arial" pitchFamily="34" charset="0"/>
              <a:buNone/>
              <a:defRPr sz="800">
                <a:solidFill>
                  <a:schemeClr val="bg1"/>
                </a:solidFill>
              </a:defRPr>
            </a:lvl1pPr>
            <a:lvl2pPr marL="0" indent="0">
              <a:lnSpc>
                <a:spcPts val="1200"/>
              </a:lnSpc>
              <a:spcBef>
                <a:spcPts val="800"/>
              </a:spcBef>
              <a:buFont typeface="Arial" pitchFamily="34" charset="0"/>
              <a:buNone/>
              <a:defRPr sz="650">
                <a:solidFill>
                  <a:schemeClr val="bg1"/>
                </a:solidFill>
              </a:defRPr>
            </a:lvl2pPr>
            <a:lvl3pPr marL="0" indent="0">
              <a:lnSpc>
                <a:spcPts val="1200"/>
              </a:lnSpc>
              <a:buFont typeface="Arial" pitchFamily="34" charset="0"/>
              <a:buNone/>
              <a:defRPr sz="650">
                <a:solidFill>
                  <a:schemeClr val="bg1"/>
                </a:solidFill>
              </a:defRPr>
            </a:lvl3pPr>
            <a:lvl4pPr marL="0" indent="0">
              <a:lnSpc>
                <a:spcPts val="1200"/>
              </a:lnSpc>
              <a:buFont typeface="Arial" pitchFamily="34" charset="0"/>
              <a:buNone/>
              <a:defRPr sz="650">
                <a:solidFill>
                  <a:schemeClr val="bg1"/>
                </a:solidFill>
              </a:defRPr>
            </a:lvl4pPr>
            <a:lvl5pPr marL="0" indent="0">
              <a:lnSpc>
                <a:spcPts val="1200"/>
              </a:lnSpc>
              <a:buFont typeface="Arial" pitchFamily="34" charset="0"/>
              <a:buNone/>
              <a:defRPr sz="650">
                <a:solidFill>
                  <a:schemeClr val="bg1"/>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1" name="Espace réservé du numéro de diapositive 10"/>
          <p:cNvSpPr>
            <a:spLocks noGrp="1"/>
          </p:cNvSpPr>
          <p:nvPr>
            <p:ph type="sldNum" sz="quarter" idx="11"/>
          </p:nvPr>
        </p:nvSpPr>
        <p:spPr>
          <a:xfrm>
            <a:off x="576000" y="5445224"/>
            <a:ext cx="1118696" cy="365125"/>
          </a:xfrm>
        </p:spPr>
        <p:txBody>
          <a:bodyPr/>
          <a:lstStyle>
            <a:lvl1pPr algn="l">
              <a:defRPr>
                <a:solidFill>
                  <a:schemeClr val="bg1"/>
                </a:solidFill>
              </a:defRPr>
            </a:lvl1pPr>
          </a:lstStyle>
          <a:p>
            <a:r>
              <a:rPr lang="fr-FR" dirty="0" smtClean="0"/>
              <a:t>|  PAGE </a:t>
            </a:r>
            <a:fld id="{AEFB9B6D-867A-40B8-ACB0-35CC9F272C9C}" type="slidenum">
              <a:rPr lang="fr-FR" smtClean="0"/>
              <a:pPr/>
              <a:t>‹N°›</a:t>
            </a:fld>
            <a:endParaRPr lang="fr-FR" dirty="0"/>
          </a:p>
        </p:txBody>
      </p:sp>
      <p:sp>
        <p:nvSpPr>
          <p:cNvPr id="12" name="Espace réservé du pied de page 11"/>
          <p:cNvSpPr>
            <a:spLocks noGrp="1"/>
          </p:cNvSpPr>
          <p:nvPr>
            <p:ph type="ftr" sz="quarter" idx="12"/>
          </p:nvPr>
        </p:nvSpPr>
        <p:spPr>
          <a:xfrm>
            <a:off x="576000" y="5877272"/>
            <a:ext cx="2664296" cy="365125"/>
          </a:xfrm>
        </p:spPr>
        <p:txBody>
          <a:bodyPr/>
          <a:lstStyle>
            <a:lvl1pPr algn="l">
              <a:defRPr>
                <a:solidFill>
                  <a:schemeClr val="bg1"/>
                </a:solidFill>
              </a:defRPr>
            </a:lvl1pPr>
          </a:lstStyle>
          <a:p>
            <a:r>
              <a:rPr lang="fr-FR" dirty="0" smtClean="0"/>
              <a:t>Production des cryomodules XFEL - Journées AFF-CSS @ Aussois 2015</a:t>
            </a:r>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1 visuel">
    <p:spTree>
      <p:nvGrpSpPr>
        <p:cNvPr id="1" name=""/>
        <p:cNvGrpSpPr/>
        <p:nvPr/>
      </p:nvGrpSpPr>
      <p:grpSpPr>
        <a:xfrm>
          <a:off x="0" y="0"/>
          <a:ext cx="0" cy="0"/>
          <a:chOff x="0" y="0"/>
          <a:chExt cx="0" cy="0"/>
        </a:xfrm>
      </p:grpSpPr>
      <p:pic>
        <p:nvPicPr>
          <p:cNvPr id="10" name="Image 9" descr="bandeau_titre.png"/>
          <p:cNvPicPr>
            <a:picLocks noChangeAspect="1"/>
          </p:cNvPicPr>
          <p:nvPr userDrawn="1"/>
        </p:nvPicPr>
        <p:blipFill>
          <a:blip r:embed="rId2" cstate="print"/>
          <a:stretch>
            <a:fillRect/>
          </a:stretch>
        </p:blipFill>
        <p:spPr>
          <a:xfrm>
            <a:off x="0" y="0"/>
            <a:ext cx="3310128" cy="6858000"/>
          </a:xfrm>
          <a:prstGeom prst="rect">
            <a:avLst/>
          </a:prstGeom>
        </p:spPr>
      </p:pic>
      <p:sp>
        <p:nvSpPr>
          <p:cNvPr id="2" name="Titre 1"/>
          <p:cNvSpPr>
            <a:spLocks noGrp="1"/>
          </p:cNvSpPr>
          <p:nvPr>
            <p:ph type="ctrTitle"/>
          </p:nvPr>
        </p:nvSpPr>
        <p:spPr>
          <a:xfrm>
            <a:off x="3960000" y="1855288"/>
            <a:ext cx="4788464" cy="1429696"/>
          </a:xfrm>
        </p:spPr>
        <p:txBody>
          <a:bodyPr anchor="t" anchorCtr="0"/>
          <a:lstStyle>
            <a:lvl1pPr>
              <a:lnSpc>
                <a:spcPts val="3800"/>
              </a:lnSpc>
              <a:defRPr sz="2800" b="0" cap="all" baseline="0">
                <a:solidFill>
                  <a:srgbClr val="666666"/>
                </a:solidFill>
              </a:defRPr>
            </a:lvl1pPr>
          </a:lstStyle>
          <a:p>
            <a:r>
              <a:rPr lang="fr-FR" smtClean="0"/>
              <a:t>Modifiez le style du titre</a:t>
            </a:r>
            <a:endParaRPr lang="fr-FR" dirty="0"/>
          </a:p>
        </p:txBody>
      </p:sp>
      <p:sp>
        <p:nvSpPr>
          <p:cNvPr id="9" name="Espace réservé du texte 8"/>
          <p:cNvSpPr>
            <a:spLocks noGrp="1"/>
          </p:cNvSpPr>
          <p:nvPr>
            <p:ph type="body" sz="quarter" idx="13" hasCustomPrompt="1"/>
          </p:nvPr>
        </p:nvSpPr>
        <p:spPr>
          <a:xfrm>
            <a:off x="3960000" y="5445224"/>
            <a:ext cx="4788464" cy="288032"/>
          </a:xfrm>
        </p:spPr>
        <p:txBody>
          <a:bodyPr anchor="b" anchorCtr="0"/>
          <a:lstStyle>
            <a:lvl1pPr marL="0" indent="0">
              <a:buFont typeface="Arial" pitchFamily="34" charset="0"/>
              <a:buNone/>
              <a:defRPr sz="850" b="0">
                <a:solidFill>
                  <a:srgbClr val="666666"/>
                </a:solidFill>
              </a:defRPr>
            </a:lvl1pPr>
          </a:lstStyle>
          <a:p>
            <a:pPr lvl="0"/>
            <a:r>
              <a:rPr lang="fr-FR" dirty="0" smtClean="0"/>
              <a:t>Nom événement | Prénom Nom</a:t>
            </a:r>
            <a:endParaRPr lang="fr-FR" dirty="0"/>
          </a:p>
        </p:txBody>
      </p:sp>
      <p:sp>
        <p:nvSpPr>
          <p:cNvPr id="11" name="Sous-titre 2"/>
          <p:cNvSpPr>
            <a:spLocks noGrp="1"/>
          </p:cNvSpPr>
          <p:nvPr>
            <p:ph type="subTitle" idx="1"/>
          </p:nvPr>
        </p:nvSpPr>
        <p:spPr>
          <a:xfrm>
            <a:off x="3960000" y="5805264"/>
            <a:ext cx="3060272" cy="504056"/>
          </a:xfrm>
        </p:spPr>
        <p:txBody>
          <a:bodyPr anchor="b" anchorCtr="0"/>
          <a:lstStyle>
            <a:lvl1pPr marL="0" indent="0" algn="l">
              <a:buNone/>
              <a:defRPr sz="1550" cap="all" baseline="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pic>
        <p:nvPicPr>
          <p:cNvPr id="16" name="Picture 3" descr="C:\Users\eb137366\Downloads\logoirfu02quadri.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70886" y="6008003"/>
            <a:ext cx="1305570" cy="589349"/>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19"/>
          <p:cNvGrpSpPr>
            <a:grpSpLocks/>
          </p:cNvGrpSpPr>
          <p:nvPr userDrawn="1"/>
        </p:nvGrpSpPr>
        <p:grpSpPr bwMode="auto">
          <a:xfrm>
            <a:off x="977897" y="3356992"/>
            <a:ext cx="8166103" cy="2117727"/>
            <a:chOff x="528" y="2578"/>
            <a:chExt cx="5144" cy="1334"/>
          </a:xfrm>
        </p:grpSpPr>
        <p:pic>
          <p:nvPicPr>
            <p:cNvPr id="13" name="Picture 5" descr="solenoide_at_100K"/>
            <p:cNvPicPr preferRelativeResize="0">
              <a:picLocks noChangeAspect="1" noChangeArrowheads="1"/>
            </p:cNvPicPr>
            <p:nvPr userDrawn="1"/>
          </p:nvPicPr>
          <p:blipFill>
            <a:blip r:embed="rId4" cstate="print"/>
            <a:srcRect/>
            <a:stretch>
              <a:fillRect/>
            </a:stretch>
          </p:blipFill>
          <p:spPr bwMode="auto">
            <a:xfrm>
              <a:off x="4717" y="2578"/>
              <a:ext cx="883" cy="1206"/>
            </a:xfrm>
            <a:prstGeom prst="rect">
              <a:avLst/>
            </a:prstGeom>
            <a:noFill/>
            <a:ln w="9525">
              <a:solidFill>
                <a:schemeClr val="tx1"/>
              </a:solidFill>
              <a:miter lim="800000"/>
              <a:headEnd/>
              <a:tailEnd/>
            </a:ln>
          </p:spPr>
        </p:pic>
        <p:pic>
          <p:nvPicPr>
            <p:cNvPr id="14" name="Picture 6" descr="Edelweiss2"/>
            <p:cNvPicPr>
              <a:picLocks noChangeAspect="1" noChangeArrowheads="1"/>
            </p:cNvPicPr>
            <p:nvPr userDrawn="1"/>
          </p:nvPicPr>
          <p:blipFill>
            <a:blip r:embed="rId5" cstate="print"/>
            <a:srcRect l="24377" r="34030"/>
            <a:stretch>
              <a:fillRect/>
            </a:stretch>
          </p:blipFill>
          <p:spPr bwMode="auto">
            <a:xfrm>
              <a:off x="2228" y="2578"/>
              <a:ext cx="836" cy="1206"/>
            </a:xfrm>
            <a:prstGeom prst="rect">
              <a:avLst/>
            </a:prstGeom>
            <a:noFill/>
            <a:ln w="9525">
              <a:solidFill>
                <a:schemeClr val="tx1"/>
              </a:solidFill>
              <a:miter lim="800000"/>
              <a:headEnd/>
              <a:tailEnd/>
            </a:ln>
          </p:spPr>
        </p:pic>
        <p:sp>
          <p:nvSpPr>
            <p:cNvPr id="15" name="Text Box 7"/>
            <p:cNvSpPr txBox="1">
              <a:spLocks noChangeArrowheads="1"/>
            </p:cNvSpPr>
            <p:nvPr userDrawn="1"/>
          </p:nvSpPr>
          <p:spPr bwMode="auto">
            <a:xfrm>
              <a:off x="4798" y="3640"/>
              <a:ext cx="329" cy="173"/>
            </a:xfrm>
            <a:prstGeom prst="rect">
              <a:avLst/>
            </a:prstGeom>
            <a:noFill/>
            <a:ln w="9525">
              <a:noFill/>
              <a:miter lim="800000"/>
              <a:headEnd/>
              <a:tailEnd/>
            </a:ln>
            <a:effectLst>
              <a:outerShdw dist="17961" dir="2700000" algn="ctr" rotWithShape="0">
                <a:schemeClr val="tx1"/>
              </a:outerShdw>
            </a:effectLst>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spcBef>
                  <a:spcPct val="0"/>
                </a:spcBef>
                <a:defRPr/>
              </a:pPr>
              <a:r>
                <a:rPr lang="en-US" sz="1200" b="1" i="1">
                  <a:solidFill>
                    <a:schemeClr val="bg1"/>
                  </a:solidFill>
                </a:rPr>
                <a:t>CMS</a:t>
              </a:r>
            </a:p>
          </p:txBody>
        </p:sp>
        <p:pic>
          <p:nvPicPr>
            <p:cNvPr id="17" name="Picture 8" descr="DoubleChooz"/>
            <p:cNvPicPr>
              <a:picLocks noChangeAspect="1" noChangeArrowheads="1"/>
            </p:cNvPicPr>
            <p:nvPr userDrawn="1"/>
          </p:nvPicPr>
          <p:blipFill>
            <a:blip r:embed="rId6" cstate="print"/>
            <a:srcRect l="36795" t="28792" r="37286" b="15375"/>
            <a:stretch>
              <a:fillRect/>
            </a:stretch>
          </p:blipFill>
          <p:spPr bwMode="auto">
            <a:xfrm>
              <a:off x="528" y="2579"/>
              <a:ext cx="845" cy="1205"/>
            </a:xfrm>
            <a:prstGeom prst="rect">
              <a:avLst/>
            </a:prstGeom>
            <a:noFill/>
            <a:ln w="9525">
              <a:solidFill>
                <a:schemeClr val="tx1"/>
              </a:solidFill>
              <a:miter lim="800000"/>
              <a:headEnd/>
              <a:tailEnd/>
            </a:ln>
          </p:spPr>
        </p:pic>
        <p:sp>
          <p:nvSpPr>
            <p:cNvPr id="18" name="Text Box 9"/>
            <p:cNvSpPr txBox="1">
              <a:spLocks noChangeArrowheads="1"/>
            </p:cNvSpPr>
            <p:nvPr userDrawn="1"/>
          </p:nvSpPr>
          <p:spPr bwMode="auto">
            <a:xfrm>
              <a:off x="533" y="3642"/>
              <a:ext cx="763" cy="173"/>
            </a:xfrm>
            <a:prstGeom prst="rect">
              <a:avLst/>
            </a:prstGeom>
            <a:noFill/>
            <a:ln w="9525">
              <a:noFill/>
              <a:miter lim="800000"/>
              <a:headEnd/>
              <a:tailEnd/>
            </a:ln>
            <a:effectLst>
              <a:outerShdw dist="17961" dir="2700000" algn="ctr" rotWithShape="0">
                <a:schemeClr val="tx1"/>
              </a:outerShdw>
            </a:effectLst>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spcBef>
                  <a:spcPct val="0"/>
                </a:spcBef>
                <a:defRPr/>
              </a:pPr>
              <a:r>
                <a:rPr lang="en-US" sz="1200" b="1" i="1">
                  <a:solidFill>
                    <a:schemeClr val="bg1"/>
                  </a:solidFill>
                </a:rPr>
                <a:t>Double Chooz</a:t>
              </a:r>
            </a:p>
          </p:txBody>
        </p:sp>
        <p:pic>
          <p:nvPicPr>
            <p:cNvPr id="19" name="Picture 10"/>
            <p:cNvPicPr>
              <a:picLocks noChangeAspect="1" noChangeArrowheads="1"/>
            </p:cNvPicPr>
            <p:nvPr userDrawn="1"/>
          </p:nvPicPr>
          <p:blipFill>
            <a:blip r:embed="rId7" cstate="print"/>
            <a:srcRect l="8026" r="7692" b="3709"/>
            <a:stretch>
              <a:fillRect/>
            </a:stretch>
          </p:blipFill>
          <p:spPr bwMode="auto">
            <a:xfrm>
              <a:off x="3912" y="2578"/>
              <a:ext cx="845" cy="1206"/>
            </a:xfrm>
            <a:prstGeom prst="rect">
              <a:avLst/>
            </a:prstGeom>
            <a:noFill/>
            <a:ln w="9525">
              <a:solidFill>
                <a:schemeClr val="tx1"/>
              </a:solidFill>
              <a:miter lim="800000"/>
              <a:headEnd/>
              <a:tailEnd/>
            </a:ln>
          </p:spPr>
        </p:pic>
        <p:pic>
          <p:nvPicPr>
            <p:cNvPr id="20" name="Picture 11" descr="hess-new-small"/>
            <p:cNvPicPr>
              <a:picLocks noChangeAspect="1" noChangeArrowheads="1"/>
            </p:cNvPicPr>
            <p:nvPr userDrawn="1"/>
          </p:nvPicPr>
          <p:blipFill>
            <a:blip r:embed="rId8" cstate="print"/>
            <a:srcRect l="22726" r="29546"/>
            <a:stretch>
              <a:fillRect/>
            </a:stretch>
          </p:blipFill>
          <p:spPr bwMode="auto">
            <a:xfrm>
              <a:off x="3068" y="2578"/>
              <a:ext cx="844" cy="1206"/>
            </a:xfrm>
            <a:prstGeom prst="rect">
              <a:avLst/>
            </a:prstGeom>
            <a:noFill/>
            <a:ln w="9525">
              <a:solidFill>
                <a:schemeClr val="tx1"/>
              </a:solidFill>
              <a:miter lim="800000"/>
              <a:headEnd/>
              <a:tailEnd/>
            </a:ln>
          </p:spPr>
        </p:pic>
        <p:sp>
          <p:nvSpPr>
            <p:cNvPr id="21" name="Rectangle 20"/>
            <p:cNvSpPr>
              <a:spLocks noChangeArrowheads="1"/>
            </p:cNvSpPr>
            <p:nvPr userDrawn="1"/>
          </p:nvSpPr>
          <p:spPr bwMode="auto">
            <a:xfrm>
              <a:off x="3106" y="3640"/>
              <a:ext cx="377" cy="173"/>
            </a:xfrm>
            <a:prstGeom prst="rect">
              <a:avLst/>
            </a:prstGeom>
            <a:noFill/>
            <a:ln w="9525" algn="ctr">
              <a:noFill/>
              <a:miter lim="800000"/>
              <a:headEnd/>
              <a:tailEnd/>
            </a:ln>
            <a:effectLst>
              <a:outerShdw dist="17961" dir="2700000" algn="ctr" rotWithShape="0">
                <a:schemeClr val="tx1"/>
              </a:outerShdw>
            </a:effectLst>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spcBef>
                  <a:spcPct val="0"/>
                </a:spcBef>
                <a:defRPr/>
              </a:pPr>
              <a:r>
                <a:rPr lang="en-US" sz="1200" b="1" i="1" dirty="0">
                  <a:solidFill>
                    <a:schemeClr val="bg1"/>
                  </a:solidFill>
                </a:rPr>
                <a:t>HESS</a:t>
              </a:r>
            </a:p>
          </p:txBody>
        </p:sp>
        <p:sp>
          <p:nvSpPr>
            <p:cNvPr id="22" name="Rectangle 21"/>
            <p:cNvSpPr>
              <a:spLocks noChangeArrowheads="1"/>
            </p:cNvSpPr>
            <p:nvPr userDrawn="1"/>
          </p:nvSpPr>
          <p:spPr bwMode="auto">
            <a:xfrm>
              <a:off x="2424" y="3640"/>
              <a:ext cx="580" cy="173"/>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spcBef>
                  <a:spcPct val="0"/>
                </a:spcBef>
                <a:defRPr/>
              </a:pPr>
              <a:r>
                <a:rPr lang="en-US" sz="1200" b="1" i="1" dirty="0" smtClean="0">
                  <a:solidFill>
                    <a:schemeClr val="bg1"/>
                  </a:solidFill>
                </a:rPr>
                <a:t>Edelweiss</a:t>
              </a:r>
              <a:endParaRPr lang="en-US" sz="1200" b="1" i="1" dirty="0">
                <a:solidFill>
                  <a:schemeClr val="bg1"/>
                </a:solidFill>
              </a:endParaRPr>
            </a:p>
          </p:txBody>
        </p:sp>
        <p:sp>
          <p:nvSpPr>
            <p:cNvPr id="23" name="Rectangle 22"/>
            <p:cNvSpPr>
              <a:spLocks noChangeArrowheads="1"/>
            </p:cNvSpPr>
            <p:nvPr userDrawn="1"/>
          </p:nvSpPr>
          <p:spPr bwMode="auto">
            <a:xfrm>
              <a:off x="3953" y="3640"/>
              <a:ext cx="520" cy="173"/>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spcBef>
                  <a:spcPct val="0"/>
                </a:spcBef>
                <a:defRPr/>
              </a:pPr>
              <a:r>
                <a:rPr lang="en-US" sz="1200" b="1" i="1" dirty="0">
                  <a:solidFill>
                    <a:schemeClr val="bg1"/>
                  </a:solidFill>
                </a:rPr>
                <a:t>Herschel</a:t>
              </a:r>
            </a:p>
          </p:txBody>
        </p:sp>
        <p:pic>
          <p:nvPicPr>
            <p:cNvPr id="24" name="Picture 15" descr="alice_tracking chamber"/>
            <p:cNvPicPr>
              <a:picLocks noChangeAspect="1" noChangeArrowheads="1"/>
            </p:cNvPicPr>
            <p:nvPr userDrawn="1"/>
          </p:nvPicPr>
          <p:blipFill>
            <a:blip r:embed="rId9" cstate="print"/>
            <a:srcRect r="20316"/>
            <a:stretch>
              <a:fillRect/>
            </a:stretch>
          </p:blipFill>
          <p:spPr bwMode="auto">
            <a:xfrm>
              <a:off x="1377" y="2578"/>
              <a:ext cx="845" cy="1204"/>
            </a:xfrm>
            <a:prstGeom prst="rect">
              <a:avLst/>
            </a:prstGeom>
            <a:noFill/>
            <a:ln w="9525">
              <a:solidFill>
                <a:schemeClr val="tx1"/>
              </a:solidFill>
              <a:miter lim="800000"/>
              <a:headEnd/>
              <a:tailEnd/>
            </a:ln>
          </p:spPr>
        </p:pic>
        <p:sp>
          <p:nvSpPr>
            <p:cNvPr id="25" name="Text Box 16"/>
            <p:cNvSpPr txBox="1">
              <a:spLocks noChangeArrowheads="1"/>
            </p:cNvSpPr>
            <p:nvPr userDrawn="1"/>
          </p:nvSpPr>
          <p:spPr bwMode="auto">
            <a:xfrm>
              <a:off x="1377" y="3641"/>
              <a:ext cx="679" cy="173"/>
            </a:xfrm>
            <a:prstGeom prst="rect">
              <a:avLst/>
            </a:prstGeom>
            <a:noFill/>
            <a:ln w="9525">
              <a:noFill/>
              <a:miter lim="800000"/>
              <a:headEnd/>
              <a:tailEnd/>
            </a:ln>
            <a:effectLst>
              <a:outerShdw dist="17961" dir="2700000" algn="ctr" rotWithShape="0">
                <a:schemeClr val="tx1"/>
              </a:outerShdw>
            </a:effectLst>
          </p:spPr>
          <p:txBody>
            <a:bodyP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spcBef>
                  <a:spcPct val="0"/>
                </a:spcBef>
                <a:defRPr/>
              </a:pPr>
              <a:r>
                <a:rPr lang="en-US" sz="1200" b="1" i="1">
                  <a:solidFill>
                    <a:schemeClr val="bg1"/>
                  </a:solidFill>
                </a:rPr>
                <a:t>ALICE</a:t>
              </a:r>
            </a:p>
          </p:txBody>
        </p:sp>
        <p:sp>
          <p:nvSpPr>
            <p:cNvPr id="26" name="Rectangle 25"/>
            <p:cNvSpPr>
              <a:spLocks noChangeArrowheads="1"/>
            </p:cNvSpPr>
            <p:nvPr userDrawn="1"/>
          </p:nvSpPr>
          <p:spPr bwMode="auto">
            <a:xfrm>
              <a:off x="3528" y="3816"/>
              <a:ext cx="2144" cy="96"/>
            </a:xfrm>
            <a:prstGeom prst="rect">
              <a:avLst/>
            </a:prstGeom>
            <a:noFill/>
            <a:ln w="12700">
              <a:noFill/>
              <a:miter lim="800000"/>
              <a:headEnd/>
              <a:tailEnd/>
            </a:ln>
          </p:spPr>
          <p:txBody>
            <a:bodyPr lIns="90487" tIns="44450" rIns="90487" bIns="4445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Bef>
                  <a:spcPct val="0"/>
                </a:spcBef>
              </a:pPr>
              <a:r>
                <a:rPr lang="en-US" sz="1200" b="1" i="1">
                  <a:solidFill>
                    <a:srgbClr val="000000"/>
                  </a:solidFill>
                </a:rPr>
                <a:t>Detecting radiations from the Universe.  </a:t>
              </a: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re 3 visuels">
    <p:spTree>
      <p:nvGrpSpPr>
        <p:cNvPr id="1" name=""/>
        <p:cNvGrpSpPr/>
        <p:nvPr/>
      </p:nvGrpSpPr>
      <p:grpSpPr>
        <a:xfrm>
          <a:off x="0" y="0"/>
          <a:ext cx="0" cy="0"/>
          <a:chOff x="0" y="0"/>
          <a:chExt cx="0" cy="0"/>
        </a:xfrm>
      </p:grpSpPr>
      <p:pic>
        <p:nvPicPr>
          <p:cNvPr id="10" name="Image 9" descr="bandeau_titre.png"/>
          <p:cNvPicPr>
            <a:picLocks noChangeAspect="1"/>
          </p:cNvPicPr>
          <p:nvPr userDrawn="1"/>
        </p:nvPicPr>
        <p:blipFill>
          <a:blip r:embed="rId2" cstate="print"/>
          <a:stretch>
            <a:fillRect/>
          </a:stretch>
        </p:blipFill>
        <p:spPr>
          <a:xfrm>
            <a:off x="0" y="0"/>
            <a:ext cx="3310128" cy="6858000"/>
          </a:xfrm>
          <a:prstGeom prst="rect">
            <a:avLst/>
          </a:prstGeom>
        </p:spPr>
      </p:pic>
      <p:sp>
        <p:nvSpPr>
          <p:cNvPr id="2" name="Titre 1"/>
          <p:cNvSpPr>
            <a:spLocks noGrp="1"/>
          </p:cNvSpPr>
          <p:nvPr>
            <p:ph type="ctrTitle"/>
          </p:nvPr>
        </p:nvSpPr>
        <p:spPr>
          <a:xfrm>
            <a:off x="3960000" y="1855288"/>
            <a:ext cx="4788464" cy="1429696"/>
          </a:xfrm>
        </p:spPr>
        <p:txBody>
          <a:bodyPr anchor="t" anchorCtr="0"/>
          <a:lstStyle>
            <a:lvl1pPr>
              <a:lnSpc>
                <a:spcPts val="3800"/>
              </a:lnSpc>
              <a:defRPr sz="2800" b="0" cap="all" baseline="0">
                <a:solidFill>
                  <a:srgbClr val="666666"/>
                </a:solidFill>
              </a:defRPr>
            </a:lvl1pPr>
          </a:lstStyle>
          <a:p>
            <a:r>
              <a:rPr lang="fr-FR" smtClean="0"/>
              <a:t>Modifiez le style du titre</a:t>
            </a:r>
            <a:endParaRPr lang="fr-FR" dirty="0"/>
          </a:p>
        </p:txBody>
      </p:sp>
      <p:sp>
        <p:nvSpPr>
          <p:cNvPr id="9" name="Espace réservé du texte 8"/>
          <p:cNvSpPr>
            <a:spLocks noGrp="1"/>
          </p:cNvSpPr>
          <p:nvPr>
            <p:ph type="body" sz="quarter" idx="13" hasCustomPrompt="1"/>
          </p:nvPr>
        </p:nvSpPr>
        <p:spPr>
          <a:xfrm>
            <a:off x="3960000" y="5445224"/>
            <a:ext cx="4788464" cy="288032"/>
          </a:xfrm>
        </p:spPr>
        <p:txBody>
          <a:bodyPr anchor="b" anchorCtr="0"/>
          <a:lstStyle>
            <a:lvl1pPr marL="0" indent="0">
              <a:buFont typeface="Arial" pitchFamily="34" charset="0"/>
              <a:buNone/>
              <a:defRPr sz="850" b="0">
                <a:solidFill>
                  <a:srgbClr val="666666"/>
                </a:solidFill>
              </a:defRPr>
            </a:lvl1pPr>
          </a:lstStyle>
          <a:p>
            <a:pPr lvl="0"/>
            <a:r>
              <a:rPr lang="fr-FR" dirty="0" smtClean="0"/>
              <a:t>Nom événement | Prénom Nom</a:t>
            </a:r>
            <a:endParaRPr lang="fr-FR" dirty="0"/>
          </a:p>
        </p:txBody>
      </p:sp>
      <p:sp>
        <p:nvSpPr>
          <p:cNvPr id="21" name="Espace réservé du contenu 20"/>
          <p:cNvSpPr>
            <a:spLocks noGrp="1"/>
          </p:cNvSpPr>
          <p:nvPr>
            <p:ph sz="quarter" idx="20" hasCustomPrompt="1"/>
          </p:nvPr>
        </p:nvSpPr>
        <p:spPr>
          <a:xfrm>
            <a:off x="3312000" y="3312000"/>
            <a:ext cx="1944000" cy="2124000"/>
          </a:xfr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22" name="Espace réservé du contenu 20"/>
          <p:cNvSpPr>
            <a:spLocks noGrp="1"/>
          </p:cNvSpPr>
          <p:nvPr>
            <p:ph sz="quarter" idx="21" hasCustomPrompt="1"/>
          </p:nvPr>
        </p:nvSpPr>
        <p:spPr>
          <a:xfrm>
            <a:off x="5256000" y="3312000"/>
            <a:ext cx="1944000" cy="2124000"/>
          </a:xfrm>
          <a:solidFill>
            <a:srgbClr val="808080"/>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23" name="Espace réservé du contenu 20"/>
          <p:cNvSpPr>
            <a:spLocks noGrp="1"/>
          </p:cNvSpPr>
          <p:nvPr>
            <p:ph sz="quarter" idx="22" hasCustomPrompt="1"/>
          </p:nvPr>
        </p:nvSpPr>
        <p:spPr>
          <a:xfrm>
            <a:off x="7200000" y="3312000"/>
            <a:ext cx="1944000" cy="2124000"/>
          </a:xfrm>
          <a:solidFill>
            <a:srgbClr val="B2B2B2"/>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12" name="Sous-titre 2"/>
          <p:cNvSpPr>
            <a:spLocks noGrp="1"/>
          </p:cNvSpPr>
          <p:nvPr>
            <p:ph type="subTitle" idx="1"/>
          </p:nvPr>
        </p:nvSpPr>
        <p:spPr>
          <a:xfrm>
            <a:off x="3960000" y="5805264"/>
            <a:ext cx="3060272" cy="504056"/>
          </a:xfrm>
        </p:spPr>
        <p:txBody>
          <a:bodyPr anchor="b" anchorCtr="0"/>
          <a:lstStyle>
            <a:lvl1pPr marL="0" indent="0" algn="l">
              <a:buNone/>
              <a:defRPr sz="1550" cap="all" baseline="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pic>
        <p:nvPicPr>
          <p:cNvPr id="14" name="Picture 3" descr="C:\Users\eb137366\Downloads\logoirfu02quadri.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70886" y="6008003"/>
            <a:ext cx="1305570" cy="5893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Intercalaires">
    <p:spTree>
      <p:nvGrpSpPr>
        <p:cNvPr id="1" name=""/>
        <p:cNvGrpSpPr/>
        <p:nvPr/>
      </p:nvGrpSpPr>
      <p:grpSpPr>
        <a:xfrm>
          <a:off x="0" y="0"/>
          <a:ext cx="0" cy="0"/>
          <a:chOff x="0" y="0"/>
          <a:chExt cx="0" cy="0"/>
        </a:xfrm>
      </p:grpSpPr>
      <p:pic>
        <p:nvPicPr>
          <p:cNvPr id="12" name="Image 11" descr="bandeau_intercalaire.png"/>
          <p:cNvPicPr>
            <a:picLocks noChangeAspect="1"/>
          </p:cNvPicPr>
          <p:nvPr userDrawn="1"/>
        </p:nvPicPr>
        <p:blipFill>
          <a:blip r:embed="rId2" cstate="print"/>
          <a:stretch>
            <a:fillRect/>
          </a:stretch>
        </p:blipFill>
        <p:spPr>
          <a:xfrm>
            <a:off x="3310128" y="0"/>
            <a:ext cx="5833872" cy="6858000"/>
          </a:xfrm>
          <a:prstGeom prst="rect">
            <a:avLst/>
          </a:prstGeom>
        </p:spPr>
      </p:pic>
      <p:sp>
        <p:nvSpPr>
          <p:cNvPr id="2" name="Titre 1"/>
          <p:cNvSpPr>
            <a:spLocks noGrp="1"/>
          </p:cNvSpPr>
          <p:nvPr>
            <p:ph type="title"/>
          </p:nvPr>
        </p:nvSpPr>
        <p:spPr>
          <a:xfrm>
            <a:off x="3672000" y="1949598"/>
            <a:ext cx="5364496" cy="4719761"/>
          </a:xfrm>
        </p:spPr>
        <p:txBody>
          <a:bodyPr anchor="t"/>
          <a:lstStyle>
            <a:lvl1pPr algn="l">
              <a:lnSpc>
                <a:spcPts val="2800"/>
              </a:lnSpc>
              <a:defRPr sz="2200" b="1" cap="all"/>
            </a:lvl1pPr>
          </a:lstStyle>
          <a:p>
            <a:r>
              <a:rPr lang="fr-FR" smtClean="0"/>
              <a:t>Modifiez le style du titre</a:t>
            </a:r>
            <a:endParaRPr lang="fr-FR" dirty="0"/>
          </a:p>
        </p:txBody>
      </p:sp>
      <p:sp>
        <p:nvSpPr>
          <p:cNvPr id="3" name="Espace réservé du texte 2"/>
          <p:cNvSpPr>
            <a:spLocks noGrp="1"/>
          </p:cNvSpPr>
          <p:nvPr>
            <p:ph type="body" idx="1"/>
          </p:nvPr>
        </p:nvSpPr>
        <p:spPr>
          <a:xfrm>
            <a:off x="3672000" y="260649"/>
            <a:ext cx="5292488" cy="1584176"/>
          </a:xfrm>
        </p:spPr>
        <p:txBody>
          <a:bodyPr anchor="t" anchorCtr="0"/>
          <a:lstStyle>
            <a:lvl1pPr marL="0" indent="0">
              <a:lnSpc>
                <a:spcPts val="1200"/>
              </a:lnSpc>
              <a:spcAft>
                <a:spcPts val="0"/>
              </a:spcAft>
              <a:buNone/>
              <a:defRPr sz="85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8" name="Espace réservé du numéro de diapositive 7"/>
          <p:cNvSpPr>
            <a:spLocks noGrp="1"/>
          </p:cNvSpPr>
          <p:nvPr>
            <p:ph type="sldNum" sz="quarter" idx="11"/>
          </p:nvPr>
        </p:nvSpPr>
        <p:spPr>
          <a:xfrm>
            <a:off x="576000" y="5877272"/>
            <a:ext cx="2699856" cy="365125"/>
          </a:xfrm>
        </p:spPr>
        <p:txBody>
          <a:bodyPr/>
          <a:lstStyle>
            <a:lvl1pPr>
              <a:defRPr>
                <a:solidFill>
                  <a:schemeClr val="bg1"/>
                </a:solidFill>
              </a:defRPr>
            </a:lvl1pPr>
          </a:lstStyle>
          <a:p>
            <a:r>
              <a:rPr lang="fr-FR" dirty="0" smtClean="0"/>
              <a:t>|  PAGE </a:t>
            </a:r>
            <a:fld id="{AEFB9B6D-867A-40B8-ACB0-35CC9F272C9C}" type="slidenum">
              <a:rPr lang="fr-FR" smtClean="0"/>
              <a:pPr/>
              <a:t>‹N°›</a:t>
            </a:fld>
            <a:endParaRPr lang="fr-FR" dirty="0"/>
          </a:p>
        </p:txBody>
      </p:sp>
      <p:sp>
        <p:nvSpPr>
          <p:cNvPr id="9" name="Espace réservé du pied de page 8"/>
          <p:cNvSpPr>
            <a:spLocks noGrp="1"/>
          </p:cNvSpPr>
          <p:nvPr>
            <p:ph type="ftr" sz="quarter" idx="12"/>
          </p:nvPr>
        </p:nvSpPr>
        <p:spPr>
          <a:xfrm>
            <a:off x="576000" y="5445224"/>
            <a:ext cx="2699856" cy="365125"/>
          </a:xfrm>
        </p:spPr>
        <p:txBody>
          <a:bodyPr/>
          <a:lstStyle>
            <a:lvl1pPr>
              <a:defRPr>
                <a:solidFill>
                  <a:schemeClr val="bg1"/>
                </a:solidFill>
              </a:defRPr>
            </a:lvl1pPr>
          </a:lstStyle>
          <a:p>
            <a:pPr algn="l"/>
            <a:r>
              <a:rPr lang="fr-FR" dirty="0" smtClean="0"/>
              <a:t>Production des cryomodules XFEL - Journées AFF-CSS @ Aussois 2015</a:t>
            </a:r>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contenu 2"/>
          <p:cNvSpPr>
            <a:spLocks noGrp="1"/>
          </p:cNvSpPr>
          <p:nvPr>
            <p:ph idx="1"/>
          </p:nvPr>
        </p:nvSpPr>
        <p:spPr/>
        <p:txBody>
          <a:bodyPr/>
          <a:lstStyle>
            <a:lvl1pPr>
              <a:spcBef>
                <a:spcPts val="2000"/>
              </a:spcBef>
              <a:spcAft>
                <a:spcPts val="1500"/>
              </a:spcAft>
              <a:defRPr/>
            </a:lvl1pPr>
            <a:lvl2pPr marL="361950" indent="0">
              <a:lnSpc>
                <a:spcPts val="2800"/>
              </a:lnSpc>
              <a:buFont typeface="Arial" pitchFamily="34" charset="0"/>
              <a:buNone/>
              <a:tabLst>
                <a:tab pos="8077200" algn="r"/>
              </a:tabLst>
              <a:defRPr sz="2200"/>
            </a:lvl2pPr>
            <a:lvl3pPr marL="361950" indent="0">
              <a:lnSpc>
                <a:spcPts val="2800"/>
              </a:lnSpc>
              <a:buFont typeface="Arial" pitchFamily="34" charset="0"/>
              <a:buNone/>
              <a:tabLst>
                <a:tab pos="8077200" algn="r"/>
              </a:tabLst>
              <a:defRPr sz="2200"/>
            </a:lvl3pPr>
            <a:lvl4pPr marL="361950" indent="0">
              <a:lnSpc>
                <a:spcPts val="2800"/>
              </a:lnSpc>
              <a:buFont typeface="Arial" pitchFamily="34" charset="0"/>
              <a:buNone/>
              <a:tabLst>
                <a:tab pos="8077200" algn="r"/>
              </a:tabLst>
              <a:defRPr sz="2200"/>
            </a:lvl4pPr>
            <a:lvl5pPr marL="361950" indent="0">
              <a:lnSpc>
                <a:spcPts val="2800"/>
              </a:lnSpc>
              <a:buNone/>
              <a:tabLst>
                <a:tab pos="8077200" algn="r"/>
              </a:tabLst>
              <a:defRPr sz="2200"/>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1" name="Espace réservé du numéro de diapositive 10"/>
          <p:cNvSpPr>
            <a:spLocks noGrp="1"/>
          </p:cNvSpPr>
          <p:nvPr>
            <p:ph type="sldNum" sz="quarter" idx="11"/>
          </p:nvPr>
        </p:nvSpPr>
        <p:spPr/>
        <p:txBody>
          <a:bodyPr/>
          <a:lstStyle/>
          <a:p>
            <a:r>
              <a:rPr lang="fr-FR" smtClean="0"/>
              <a:t>|  PAGE </a:t>
            </a:r>
            <a:fld id="{AEFB9B6D-867A-40B8-ACB0-35CC9F272C9C}" type="slidenum">
              <a:rPr lang="fr-FR" smtClean="0"/>
              <a:pPr/>
              <a:t>‹N°›</a:t>
            </a:fld>
            <a:endParaRPr lang="fr-FR" dirty="0"/>
          </a:p>
        </p:txBody>
      </p:sp>
      <p:sp>
        <p:nvSpPr>
          <p:cNvPr id="12" name="Espace réservé du pied de page 11"/>
          <p:cNvSpPr>
            <a:spLocks noGrp="1"/>
          </p:cNvSpPr>
          <p:nvPr>
            <p:ph type="ftr" sz="quarter" idx="12"/>
          </p:nvPr>
        </p:nvSpPr>
        <p:spPr/>
        <p:txBody>
          <a:bodyPr/>
          <a:lstStyle/>
          <a:p>
            <a:r>
              <a:rPr lang="fr-FR" b="1" dirty="0" smtClean="0"/>
              <a:t>Clean room </a:t>
            </a:r>
            <a:r>
              <a:rPr lang="fr-FR" b="1" dirty="0" err="1" smtClean="0"/>
              <a:t>assembly</a:t>
            </a:r>
            <a:r>
              <a:rPr lang="fr-FR" b="1" dirty="0" smtClean="0"/>
              <a:t> </a:t>
            </a:r>
            <a:r>
              <a:rPr lang="fr-FR" b="1" dirty="0" err="1" smtClean="0"/>
              <a:t>process</a:t>
            </a:r>
            <a:r>
              <a:rPr lang="fr-FR" b="1" dirty="0" smtClean="0"/>
              <a:t> VS XFEL </a:t>
            </a:r>
            <a:r>
              <a:rPr lang="fr-FR" b="1" dirty="0" err="1" smtClean="0"/>
              <a:t>cryomodule</a:t>
            </a:r>
            <a:r>
              <a:rPr lang="fr-FR" b="1" dirty="0" smtClean="0"/>
              <a:t> performances </a:t>
            </a:r>
            <a:r>
              <a:rPr lang="fr-FR" dirty="0" smtClean="0"/>
              <a:t>– TTC 2015 @ SLAC</a:t>
            </a:r>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1" name="Espace réservé du numéro de diapositive 10"/>
          <p:cNvSpPr>
            <a:spLocks noGrp="1"/>
          </p:cNvSpPr>
          <p:nvPr>
            <p:ph type="sldNum" sz="quarter" idx="11"/>
          </p:nvPr>
        </p:nvSpPr>
        <p:spPr/>
        <p:txBody>
          <a:bodyPr/>
          <a:lstStyle/>
          <a:p>
            <a:r>
              <a:rPr lang="fr-FR" smtClean="0"/>
              <a:t>|  PAGE </a:t>
            </a:r>
            <a:fld id="{AEFB9B6D-867A-40B8-ACB0-35CC9F272C9C}" type="slidenum">
              <a:rPr lang="fr-FR" smtClean="0"/>
              <a:pPr/>
              <a:t>‹N°›</a:t>
            </a:fld>
            <a:endParaRPr lang="fr-FR" dirty="0"/>
          </a:p>
        </p:txBody>
      </p:sp>
      <p:sp>
        <p:nvSpPr>
          <p:cNvPr id="12" name="Espace réservé du pied de page 11"/>
          <p:cNvSpPr>
            <a:spLocks noGrp="1"/>
          </p:cNvSpPr>
          <p:nvPr>
            <p:ph type="ftr" sz="quarter" idx="12"/>
          </p:nvPr>
        </p:nvSpPr>
        <p:spPr/>
        <p:txBody>
          <a:bodyPr/>
          <a:lstStyle/>
          <a:p>
            <a:r>
              <a:rPr lang="fr-FR" b="1" dirty="0" smtClean="0"/>
              <a:t>Clean room </a:t>
            </a:r>
            <a:r>
              <a:rPr lang="fr-FR" b="1" dirty="0" err="1" smtClean="0"/>
              <a:t>assembly</a:t>
            </a:r>
            <a:r>
              <a:rPr lang="fr-FR" b="1" dirty="0" smtClean="0"/>
              <a:t> </a:t>
            </a:r>
            <a:r>
              <a:rPr lang="fr-FR" b="1" dirty="0" err="1" smtClean="0"/>
              <a:t>process</a:t>
            </a:r>
            <a:r>
              <a:rPr lang="fr-FR" b="1" dirty="0" smtClean="0"/>
              <a:t> VS XFEL </a:t>
            </a:r>
            <a:r>
              <a:rPr lang="fr-FR" b="1" dirty="0" err="1" smtClean="0"/>
              <a:t>cryomodule</a:t>
            </a:r>
            <a:r>
              <a:rPr lang="fr-FR" b="1" dirty="0" smtClean="0"/>
              <a:t> performances </a:t>
            </a:r>
            <a:r>
              <a:rPr lang="fr-FR" dirty="0" smtClean="0"/>
              <a:t>– TTC 2015 @ SLAC</a:t>
            </a:r>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1 visue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576000" y="1268760"/>
            <a:ext cx="4428048" cy="496855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3" name="Espace réservé du numéro de diapositive 12"/>
          <p:cNvSpPr>
            <a:spLocks noGrp="1"/>
          </p:cNvSpPr>
          <p:nvPr>
            <p:ph type="sldNum" sz="quarter" idx="17"/>
          </p:nvPr>
        </p:nvSpPr>
        <p:spPr/>
        <p:txBody>
          <a:bodyPr/>
          <a:lstStyle/>
          <a:p>
            <a:r>
              <a:rPr lang="fr-FR" dirty="0" smtClean="0"/>
              <a:t>|  PAGE </a:t>
            </a:r>
            <a:fld id="{AEFB9B6D-867A-40B8-ACB0-35CC9F272C9C}" type="slidenum">
              <a:rPr lang="fr-FR" smtClean="0"/>
              <a:pPr/>
              <a:t>‹N°›</a:t>
            </a:fld>
            <a:endParaRPr lang="fr-FR" dirty="0"/>
          </a:p>
        </p:txBody>
      </p:sp>
      <p:sp>
        <p:nvSpPr>
          <p:cNvPr id="14" name="Espace réservé du pied de page 13"/>
          <p:cNvSpPr>
            <a:spLocks noGrp="1"/>
          </p:cNvSpPr>
          <p:nvPr>
            <p:ph type="ftr" sz="quarter" idx="18"/>
          </p:nvPr>
        </p:nvSpPr>
        <p:spPr/>
        <p:txBody>
          <a:bodyPr/>
          <a:lstStyle/>
          <a:p>
            <a:r>
              <a:rPr lang="fr-FR" b="1" dirty="0" smtClean="0"/>
              <a:t>Clean room </a:t>
            </a:r>
            <a:r>
              <a:rPr lang="fr-FR" b="1" dirty="0" err="1" smtClean="0"/>
              <a:t>assembly</a:t>
            </a:r>
            <a:r>
              <a:rPr lang="fr-FR" b="1" dirty="0" smtClean="0"/>
              <a:t> </a:t>
            </a:r>
            <a:r>
              <a:rPr lang="fr-FR" b="1" dirty="0" err="1" smtClean="0"/>
              <a:t>process</a:t>
            </a:r>
            <a:r>
              <a:rPr lang="fr-FR" b="1" dirty="0" smtClean="0"/>
              <a:t> VS XFEL </a:t>
            </a:r>
            <a:r>
              <a:rPr lang="fr-FR" b="1" dirty="0" err="1" smtClean="0"/>
              <a:t>cryomodule</a:t>
            </a:r>
            <a:r>
              <a:rPr lang="fr-FR" b="1" dirty="0" smtClean="0"/>
              <a:t> performances </a:t>
            </a:r>
            <a:r>
              <a:rPr lang="fr-FR" dirty="0" smtClean="0"/>
              <a:t>– TTC 2015 @ SLAC</a:t>
            </a:r>
            <a:endParaRPr lang="fr-FR" dirty="0"/>
          </a:p>
        </p:txBody>
      </p:sp>
      <p:sp>
        <p:nvSpPr>
          <p:cNvPr id="11" name="Espace réservé du contenu 20"/>
          <p:cNvSpPr>
            <a:spLocks noGrp="1"/>
          </p:cNvSpPr>
          <p:nvPr>
            <p:ph sz="quarter" idx="20" hasCustomPrompt="1"/>
          </p:nvPr>
        </p:nvSpPr>
        <p:spPr>
          <a:xfrm>
            <a:off x="5148000" y="2016000"/>
            <a:ext cx="3492000" cy="3690000"/>
          </a:xfr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e 3 visuel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576000" y="1268760"/>
            <a:ext cx="4428048" cy="496855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3" name="Espace réservé du numéro de diapositive 12"/>
          <p:cNvSpPr>
            <a:spLocks noGrp="1"/>
          </p:cNvSpPr>
          <p:nvPr>
            <p:ph type="sldNum" sz="quarter" idx="19"/>
          </p:nvPr>
        </p:nvSpPr>
        <p:spPr/>
        <p:txBody>
          <a:bodyPr/>
          <a:lstStyle/>
          <a:p>
            <a:r>
              <a:rPr lang="fr-FR" smtClean="0"/>
              <a:t>|  PAGE </a:t>
            </a:r>
            <a:fld id="{AEFB9B6D-867A-40B8-ACB0-35CC9F272C9C}" type="slidenum">
              <a:rPr lang="fr-FR" smtClean="0"/>
              <a:pPr/>
              <a:t>‹N°›</a:t>
            </a:fld>
            <a:endParaRPr lang="fr-FR" dirty="0"/>
          </a:p>
        </p:txBody>
      </p:sp>
      <p:sp>
        <p:nvSpPr>
          <p:cNvPr id="14" name="Espace réservé du pied de page 13"/>
          <p:cNvSpPr>
            <a:spLocks noGrp="1"/>
          </p:cNvSpPr>
          <p:nvPr>
            <p:ph type="ftr" sz="quarter" idx="20"/>
          </p:nvPr>
        </p:nvSpPr>
        <p:spPr/>
        <p:txBody>
          <a:bodyPr/>
          <a:lstStyle/>
          <a:p>
            <a:r>
              <a:rPr lang="fr-FR" b="1" dirty="0" smtClean="0"/>
              <a:t>Clean room </a:t>
            </a:r>
            <a:r>
              <a:rPr lang="fr-FR" b="1" dirty="0" err="1" smtClean="0"/>
              <a:t>assembly</a:t>
            </a:r>
            <a:r>
              <a:rPr lang="fr-FR" b="1" dirty="0" smtClean="0"/>
              <a:t> </a:t>
            </a:r>
            <a:r>
              <a:rPr lang="fr-FR" b="1" dirty="0" err="1" smtClean="0"/>
              <a:t>process</a:t>
            </a:r>
            <a:r>
              <a:rPr lang="fr-FR" b="1" dirty="0" smtClean="0"/>
              <a:t> VS XFEL </a:t>
            </a:r>
            <a:r>
              <a:rPr lang="fr-FR" b="1" dirty="0" err="1" smtClean="0"/>
              <a:t>cryomodule</a:t>
            </a:r>
            <a:r>
              <a:rPr lang="fr-FR" b="1" dirty="0" smtClean="0"/>
              <a:t> performances </a:t>
            </a:r>
            <a:r>
              <a:rPr lang="fr-FR" dirty="0" smtClean="0"/>
              <a:t>– TTC 2015 @ SLAC</a:t>
            </a:r>
            <a:endParaRPr lang="fr-FR" dirty="0"/>
          </a:p>
        </p:txBody>
      </p:sp>
      <p:sp>
        <p:nvSpPr>
          <p:cNvPr id="15" name="Espace réservé du contenu 20"/>
          <p:cNvSpPr>
            <a:spLocks noGrp="1"/>
          </p:cNvSpPr>
          <p:nvPr>
            <p:ph sz="quarter" idx="21" hasCustomPrompt="1"/>
          </p:nvPr>
        </p:nvSpPr>
        <p:spPr>
          <a:xfrm>
            <a:off x="5148000" y="2016000"/>
            <a:ext cx="3492000" cy="1980000"/>
          </a:xfr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16" name="Espace réservé du contenu 20"/>
          <p:cNvSpPr>
            <a:spLocks noGrp="1"/>
          </p:cNvSpPr>
          <p:nvPr>
            <p:ph sz="quarter" idx="22" hasCustomPrompt="1"/>
          </p:nvPr>
        </p:nvSpPr>
        <p:spPr>
          <a:xfrm>
            <a:off x="5148000" y="3999600"/>
            <a:ext cx="1746000" cy="1695600"/>
          </a:xfrm>
          <a:solidFill>
            <a:srgbClr val="808080"/>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17" name="Espace réservé du contenu 20"/>
          <p:cNvSpPr>
            <a:spLocks noGrp="1"/>
          </p:cNvSpPr>
          <p:nvPr>
            <p:ph sz="quarter" idx="23" hasCustomPrompt="1"/>
          </p:nvPr>
        </p:nvSpPr>
        <p:spPr>
          <a:xfrm>
            <a:off x="6894000" y="3999600"/>
            <a:ext cx="1746000" cy="1695600"/>
          </a:xfrm>
          <a:solidFill>
            <a:srgbClr val="B2B2B2"/>
          </a:solidFill>
        </p:spPr>
        <p:txBody>
          <a:bodyPr anchor="ctr"/>
          <a:lstStyle>
            <a:lvl1pPr marL="0" indent="0" algn="ctr">
              <a:defRPr sz="1200">
                <a:solidFill>
                  <a:schemeClr val="bg1"/>
                </a:solidFill>
              </a:defRPr>
            </a:lvl1pPr>
          </a:lstStyle>
          <a:p>
            <a:r>
              <a:rPr lang="fr-FR" dirty="0" smtClean="0"/>
              <a:t>Visuel</a:t>
            </a:r>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graphiqu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576000" y="3707506"/>
            <a:ext cx="8172464" cy="252980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1" name="Espace réservé du numéro de diapositive 10"/>
          <p:cNvSpPr>
            <a:spLocks noGrp="1"/>
          </p:cNvSpPr>
          <p:nvPr>
            <p:ph type="sldNum" sz="quarter" idx="11"/>
          </p:nvPr>
        </p:nvSpPr>
        <p:spPr/>
        <p:txBody>
          <a:bodyPr/>
          <a:lstStyle/>
          <a:p>
            <a:r>
              <a:rPr lang="fr-FR" smtClean="0"/>
              <a:t>|  PAGE </a:t>
            </a:r>
            <a:fld id="{AEFB9B6D-867A-40B8-ACB0-35CC9F272C9C}" type="slidenum">
              <a:rPr lang="fr-FR" smtClean="0"/>
              <a:pPr/>
              <a:t>‹N°›</a:t>
            </a:fld>
            <a:endParaRPr lang="fr-FR" dirty="0"/>
          </a:p>
        </p:txBody>
      </p:sp>
      <p:sp>
        <p:nvSpPr>
          <p:cNvPr id="12" name="Espace réservé du pied de page 11"/>
          <p:cNvSpPr>
            <a:spLocks noGrp="1"/>
          </p:cNvSpPr>
          <p:nvPr>
            <p:ph type="ftr" sz="quarter" idx="12"/>
          </p:nvPr>
        </p:nvSpPr>
        <p:spPr/>
        <p:txBody>
          <a:bodyPr/>
          <a:lstStyle/>
          <a:p>
            <a:r>
              <a:rPr lang="fr-FR" b="1" dirty="0" smtClean="0"/>
              <a:t>Clean room </a:t>
            </a:r>
            <a:r>
              <a:rPr lang="fr-FR" b="1" dirty="0" err="1" smtClean="0"/>
              <a:t>assembly</a:t>
            </a:r>
            <a:r>
              <a:rPr lang="fr-FR" b="1" dirty="0" smtClean="0"/>
              <a:t> </a:t>
            </a:r>
            <a:r>
              <a:rPr lang="fr-FR" b="1" dirty="0" err="1" smtClean="0"/>
              <a:t>process</a:t>
            </a:r>
            <a:r>
              <a:rPr lang="fr-FR" b="1" dirty="0" smtClean="0"/>
              <a:t> VS XFEL </a:t>
            </a:r>
            <a:r>
              <a:rPr lang="fr-FR" b="1" dirty="0" err="1" smtClean="0"/>
              <a:t>cryomodule</a:t>
            </a:r>
            <a:r>
              <a:rPr lang="fr-FR" b="1" dirty="0" smtClean="0"/>
              <a:t> performances </a:t>
            </a:r>
            <a:r>
              <a:rPr lang="fr-FR" dirty="0" smtClean="0"/>
              <a:t>– TTC 2015 @ SLAC</a:t>
            </a:r>
            <a:endParaRPr lang="fr-FR" dirty="0"/>
          </a:p>
        </p:txBody>
      </p:sp>
      <p:sp>
        <p:nvSpPr>
          <p:cNvPr id="9" name="Espace réservé du contenu 20"/>
          <p:cNvSpPr>
            <a:spLocks noGrp="1"/>
          </p:cNvSpPr>
          <p:nvPr>
            <p:ph sz="quarter" idx="21" hasCustomPrompt="1"/>
          </p:nvPr>
        </p:nvSpPr>
        <p:spPr>
          <a:xfrm>
            <a:off x="576000" y="1458000"/>
            <a:ext cx="8064000" cy="1908000"/>
          </a:xfr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 7" descr="bandeau_texte.png"/>
          <p:cNvPicPr>
            <a:picLocks noChangeAspect="1"/>
          </p:cNvPicPr>
          <p:nvPr/>
        </p:nvPicPr>
        <p:blipFill>
          <a:blip r:embed="rId14" cstate="print"/>
          <a:stretch>
            <a:fillRect/>
          </a:stretch>
        </p:blipFill>
        <p:spPr>
          <a:xfrm>
            <a:off x="0" y="0"/>
            <a:ext cx="9144000" cy="955548"/>
          </a:xfrm>
          <a:prstGeom prst="rect">
            <a:avLst/>
          </a:prstGeom>
        </p:spPr>
      </p:pic>
      <p:sp>
        <p:nvSpPr>
          <p:cNvPr id="2" name="Espace réservé du titre 1"/>
          <p:cNvSpPr>
            <a:spLocks noGrp="1"/>
          </p:cNvSpPr>
          <p:nvPr>
            <p:ph type="title"/>
          </p:nvPr>
        </p:nvSpPr>
        <p:spPr>
          <a:xfrm>
            <a:off x="1512000" y="52752"/>
            <a:ext cx="7236464"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576000" y="1268760"/>
            <a:ext cx="8172464" cy="4968552"/>
          </a:xfrm>
          <a:prstGeom prst="rect">
            <a:avLst/>
          </a:prstGeom>
        </p:spPr>
        <p:txBody>
          <a:bodyPr vert="horz" lIns="0" tIns="0" rIns="0" bIns="0" rtlCol="0">
            <a:no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2051720" y="6305192"/>
            <a:ext cx="5939824" cy="365125"/>
          </a:xfrm>
          <a:prstGeom prst="rect">
            <a:avLst/>
          </a:prstGeom>
        </p:spPr>
        <p:txBody>
          <a:bodyPr vert="horz" lIns="0" tIns="0" rIns="0" bIns="0" rtlCol="0" anchor="ctr"/>
          <a:lstStyle>
            <a:lvl1pPr algn="r">
              <a:defRPr sz="1000">
                <a:solidFill>
                  <a:srgbClr val="666666"/>
                </a:solidFill>
              </a:defRPr>
            </a:lvl1pPr>
          </a:lstStyle>
          <a:p>
            <a:r>
              <a:rPr lang="fr-FR" dirty="0" smtClean="0"/>
              <a:t>Production des cryomodules XFEL - Journées AFF-CSS @ Aussois 2015</a:t>
            </a:r>
            <a:endParaRPr lang="fr-FR" dirty="0"/>
          </a:p>
        </p:txBody>
      </p:sp>
      <p:sp>
        <p:nvSpPr>
          <p:cNvPr id="6" name="Espace réservé du numéro de diapositive 5"/>
          <p:cNvSpPr>
            <a:spLocks noGrp="1"/>
          </p:cNvSpPr>
          <p:nvPr>
            <p:ph type="sldNum" sz="quarter" idx="4"/>
          </p:nvPr>
        </p:nvSpPr>
        <p:spPr>
          <a:xfrm>
            <a:off x="8025304" y="6303598"/>
            <a:ext cx="1118696" cy="365125"/>
          </a:xfrm>
          <a:prstGeom prst="rect">
            <a:avLst/>
          </a:prstGeom>
        </p:spPr>
        <p:txBody>
          <a:bodyPr vert="horz" lIns="0" tIns="0" rIns="0" bIns="0" rtlCol="0" anchor="ctr"/>
          <a:lstStyle>
            <a:lvl1pPr algn="l">
              <a:defRPr sz="1000">
                <a:solidFill>
                  <a:srgbClr val="666666"/>
                </a:solidFill>
              </a:defRPr>
            </a:lvl1pPr>
          </a:lstStyle>
          <a:p>
            <a:r>
              <a:rPr lang="fr-FR" dirty="0" smtClean="0"/>
              <a:t>|  PAGE </a:t>
            </a:r>
            <a:fld id="{AEFB9B6D-867A-40B8-ACB0-35CC9F272C9C}" type="slidenum">
              <a:rPr lang="fr-FR" smtClean="0"/>
              <a:pPr/>
              <a:t>‹N°›</a:t>
            </a:fld>
            <a:endParaRPr lang="fr-FR" dirty="0"/>
          </a:p>
        </p:txBody>
      </p:sp>
      <p:pic>
        <p:nvPicPr>
          <p:cNvPr id="2050" name="Picture 2" descr="C:\Users\eb137366\Downloads\irfu_signature.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244408" y="155313"/>
            <a:ext cx="646061" cy="64492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5" r:id="rId4"/>
    <p:sldLayoutId id="2147483666" r:id="rId5"/>
    <p:sldLayoutId id="2147483650" r:id="rId6"/>
    <p:sldLayoutId id="2147483662" r:id="rId7"/>
    <p:sldLayoutId id="2147483663" r:id="rId8"/>
    <p:sldLayoutId id="2147483664" r:id="rId9"/>
    <p:sldLayoutId id="2147483667" r:id="rId10"/>
    <p:sldLayoutId id="2147483654" r:id="rId11"/>
    <p:sldLayoutId id="2147483668" r:id="rId12"/>
  </p:sldLayoutIdLst>
  <p:hf hdr="0" dt="0"/>
  <p:txStyles>
    <p:titleStyle>
      <a:lvl1pPr algn="l" defTabSz="914400" rtl="0" eaLnBrk="1" latinLnBrk="0" hangingPunct="1">
        <a:spcBef>
          <a:spcPct val="0"/>
        </a:spcBef>
        <a:buNone/>
        <a:defRPr sz="2200" b="1" kern="1200" cap="all" baseline="0">
          <a:solidFill>
            <a:schemeClr val="bg1"/>
          </a:solidFill>
          <a:latin typeface="+mj-lt"/>
          <a:ea typeface="+mj-ea"/>
          <a:cs typeface="+mj-cs"/>
        </a:defRPr>
      </a:lvl1pPr>
    </p:titleStyle>
    <p:bodyStyle>
      <a:lvl1pPr marL="923925" indent="0" algn="l" defTabSz="914400" rtl="0" eaLnBrk="1" latinLnBrk="0" hangingPunct="1">
        <a:lnSpc>
          <a:spcPct val="100000"/>
        </a:lnSpc>
        <a:spcBef>
          <a:spcPts val="0"/>
        </a:spcBef>
        <a:spcAft>
          <a:spcPts val="400"/>
        </a:spcAft>
        <a:buFont typeface="Arial" pitchFamily="34" charset="0"/>
        <a:buNone/>
        <a:defRPr sz="2200" kern="1200">
          <a:solidFill>
            <a:schemeClr val="tx2"/>
          </a:solidFill>
          <a:latin typeface="+mn-lt"/>
          <a:ea typeface="+mn-ea"/>
          <a:cs typeface="+mn-cs"/>
        </a:defRPr>
      </a:lvl1pPr>
      <a:lvl2pPr marL="360363" indent="-360363" algn="l" defTabSz="914400" rtl="0" eaLnBrk="1" latinLnBrk="0" hangingPunct="1">
        <a:lnSpc>
          <a:spcPts val="2000"/>
        </a:lnSpc>
        <a:spcBef>
          <a:spcPts val="0"/>
        </a:spcBef>
        <a:buSzPct val="90000"/>
        <a:buFontTx/>
        <a:buBlip>
          <a:blip r:embed="rId16"/>
        </a:buBlip>
        <a:defRPr sz="1600" kern="1200">
          <a:solidFill>
            <a:srgbClr val="666666"/>
          </a:solidFill>
          <a:latin typeface="+mn-lt"/>
          <a:ea typeface="+mn-ea"/>
          <a:cs typeface="+mn-cs"/>
        </a:defRPr>
      </a:lvl2pPr>
      <a:lvl3pPr marL="361950" indent="0" algn="l" defTabSz="914400" rtl="0" eaLnBrk="1" latinLnBrk="0" hangingPunct="1">
        <a:lnSpc>
          <a:spcPts val="2000"/>
        </a:lnSpc>
        <a:spcBef>
          <a:spcPts val="0"/>
        </a:spcBef>
        <a:buSzPct val="36000"/>
        <a:buFont typeface="Arial" pitchFamily="34" charset="0"/>
        <a:buNone/>
        <a:defRPr sz="1600" kern="1200">
          <a:solidFill>
            <a:srgbClr val="666666"/>
          </a:solidFill>
          <a:latin typeface="+mn-lt"/>
          <a:ea typeface="+mn-ea"/>
          <a:cs typeface="+mn-cs"/>
        </a:defRPr>
      </a:lvl3pPr>
      <a:lvl4pPr marL="1009650" indent="-238125" algn="l" defTabSz="914400" rtl="0" eaLnBrk="1" latinLnBrk="0" hangingPunct="1">
        <a:lnSpc>
          <a:spcPts val="2000"/>
        </a:lnSpc>
        <a:spcBef>
          <a:spcPts val="0"/>
        </a:spcBef>
        <a:buClr>
          <a:srgbClr val="666666"/>
        </a:buClr>
        <a:buSzPct val="36000"/>
        <a:buFontTx/>
        <a:buBlip>
          <a:blip r:embed="rId17"/>
        </a:buBlip>
        <a:defRPr sz="1600" kern="1200">
          <a:solidFill>
            <a:srgbClr val="666666"/>
          </a:solidFill>
          <a:latin typeface="+mn-lt"/>
          <a:ea typeface="+mn-ea"/>
          <a:cs typeface="+mn-cs"/>
        </a:defRPr>
      </a:lvl4pPr>
      <a:lvl5pPr marL="1133475" indent="-114300" algn="l" defTabSz="914400" rtl="0" eaLnBrk="1" latinLnBrk="0" hangingPunct="1">
        <a:lnSpc>
          <a:spcPts val="2000"/>
        </a:lnSpc>
        <a:spcBef>
          <a:spcPts val="0"/>
        </a:spcBef>
        <a:buClr>
          <a:srgbClr val="666666"/>
        </a:buClr>
        <a:buFont typeface="Arial" pitchFamily="34" charset="0"/>
        <a:buChar char="-"/>
        <a:defRPr sz="1600" kern="120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emf"/><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635896" y="2287336"/>
            <a:ext cx="4788464" cy="1429696"/>
          </a:xfrm>
        </p:spPr>
        <p:txBody>
          <a:bodyPr/>
          <a:lstStyle/>
          <a:p>
            <a:pPr algn="ctr"/>
            <a:r>
              <a:rPr lang="en-US" sz="1800" b="1" dirty="0"/>
              <a:t>Beam vacuum leak repair without schedule impact: XM46</a:t>
            </a:r>
            <a:endParaRPr lang="fr-FR" sz="1800" b="1" dirty="0"/>
          </a:p>
        </p:txBody>
      </p:sp>
      <p:sp>
        <p:nvSpPr>
          <p:cNvPr id="4" name="Espace réservé du texte 3"/>
          <p:cNvSpPr>
            <a:spLocks noGrp="1"/>
          </p:cNvSpPr>
          <p:nvPr>
            <p:ph type="body" sz="quarter" idx="13"/>
          </p:nvPr>
        </p:nvSpPr>
        <p:spPr/>
        <p:txBody>
          <a:bodyPr/>
          <a:lstStyle/>
          <a:p>
            <a:r>
              <a:rPr lang="fr-FR" dirty="0" smtClean="0"/>
              <a:t>WG cryomodule TTC 2015 @ SLAC / Stéphane BERRY– CEA Saclay</a:t>
            </a:r>
          </a:p>
        </p:txBody>
      </p:sp>
      <p:pic>
        <p:nvPicPr>
          <p:cNvPr id="13" name="Picture 3"/>
          <p:cNvPicPr>
            <a:picLocks noChangeAspect="1" noChangeArrowheads="1"/>
          </p:cNvPicPr>
          <p:nvPr/>
        </p:nvPicPr>
        <p:blipFill>
          <a:blip r:embed="rId2">
            <a:extLst>
              <a:ext uri="{28A0092B-C50C-407E-A947-70E740481C1C}">
                <a14:useLocalDpi xmlns:a14="http://schemas.microsoft.com/office/drawing/2010/main" val="0"/>
              </a:ext>
            </a:extLst>
          </a:blip>
          <a:srcRect l="1462" r="1315"/>
          <a:stretch>
            <a:fillRect/>
          </a:stretch>
        </p:blipFill>
        <p:spPr bwMode="auto">
          <a:xfrm>
            <a:off x="1907704" y="3268191"/>
            <a:ext cx="6338888"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agenda.infn.it/conferenceDisplay.py/getLogo?confId=308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95936" y="188640"/>
            <a:ext cx="3600400" cy="1540173"/>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5368065" y="1772075"/>
            <a:ext cx="986167" cy="523220"/>
          </a:xfrm>
          <a:prstGeom prst="rect">
            <a:avLst/>
          </a:prstGeom>
          <a:noFill/>
        </p:spPr>
        <p:txBody>
          <a:bodyPr wrap="none" rtlCol="0">
            <a:spAutoFit/>
          </a:bodyPr>
          <a:lstStyle/>
          <a:p>
            <a:r>
              <a:rPr lang="fr-FR" sz="2800" b="1" dirty="0" smtClean="0"/>
              <a:t>2015</a:t>
            </a:r>
            <a:endParaRPr lang="fr-FR" sz="2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problems @ </a:t>
            </a:r>
            <a:r>
              <a:rPr lang="en-GB" dirty="0" smtClean="0"/>
              <a:t>DESY</a:t>
            </a:r>
            <a:endParaRPr lang="fr-FR" dirty="0"/>
          </a:p>
        </p:txBody>
      </p:sp>
      <p:sp>
        <p:nvSpPr>
          <p:cNvPr id="4" name="Espace réservé du numéro de diapositive 3"/>
          <p:cNvSpPr>
            <a:spLocks noGrp="1"/>
          </p:cNvSpPr>
          <p:nvPr>
            <p:ph type="sldNum" sz="quarter" idx="11"/>
          </p:nvPr>
        </p:nvSpPr>
        <p:spPr>
          <a:xfrm>
            <a:off x="8025304" y="6518665"/>
            <a:ext cx="1118696" cy="365125"/>
          </a:xfrm>
        </p:spPr>
        <p:txBody>
          <a:bodyPr/>
          <a:lstStyle/>
          <a:p>
            <a:r>
              <a:rPr lang="fr-FR" smtClean="0"/>
              <a:t>|  PAGE </a:t>
            </a:r>
            <a:fld id="{AEFB9B6D-867A-40B8-ACB0-35CC9F272C9C}" type="slidenum">
              <a:rPr lang="fr-FR" smtClean="0"/>
              <a:pPr/>
              <a:t>10</a:t>
            </a:fld>
            <a:endParaRPr lang="fr-FR" dirty="0"/>
          </a:p>
        </p:txBody>
      </p:sp>
      <p:sp>
        <p:nvSpPr>
          <p:cNvPr id="5" name="Espace réservé du pied de page 4"/>
          <p:cNvSpPr>
            <a:spLocks noGrp="1"/>
          </p:cNvSpPr>
          <p:nvPr>
            <p:ph type="ftr" sz="quarter" idx="12"/>
          </p:nvPr>
        </p:nvSpPr>
        <p:spPr>
          <a:xfrm>
            <a:off x="2051720" y="6520259"/>
            <a:ext cx="5939824" cy="365125"/>
          </a:xfrm>
        </p:spPr>
        <p:txBody>
          <a:bodyPr/>
          <a:lstStyle/>
          <a:p>
            <a:r>
              <a:rPr lang="en-US" dirty="0"/>
              <a:t>Beam vacuum leak repair without schedule impact: XM46</a:t>
            </a:r>
            <a:r>
              <a:rPr lang="fr-FR" dirty="0" smtClean="0"/>
              <a:t>– </a:t>
            </a:r>
            <a:r>
              <a:rPr lang="fr-FR" dirty="0"/>
              <a:t>TTC 2015 @ SLAC</a:t>
            </a:r>
          </a:p>
        </p:txBody>
      </p:sp>
      <p:graphicFrame>
        <p:nvGraphicFramePr>
          <p:cNvPr id="6" name="Tableau 5"/>
          <p:cNvGraphicFramePr>
            <a:graphicFrameLocks noGrp="1"/>
          </p:cNvGraphicFramePr>
          <p:nvPr>
            <p:extLst>
              <p:ext uri="{D42A27DB-BD31-4B8C-83A1-F6EECF244321}">
                <p14:modId xmlns:p14="http://schemas.microsoft.com/office/powerpoint/2010/main" val="108011559"/>
              </p:ext>
            </p:extLst>
          </p:nvPr>
        </p:nvGraphicFramePr>
        <p:xfrm>
          <a:off x="35496" y="961472"/>
          <a:ext cx="9036495" cy="5557482"/>
        </p:xfrm>
        <a:graphic>
          <a:graphicData uri="http://schemas.openxmlformats.org/drawingml/2006/table">
            <a:tbl>
              <a:tblPr>
                <a:tableStyleId>{5C22544A-7EE6-4342-B048-85BDC9FD1C3A}</a:tableStyleId>
              </a:tblPr>
              <a:tblGrid>
                <a:gridCol w="634139"/>
                <a:gridCol w="7768217"/>
                <a:gridCol w="634139"/>
              </a:tblGrid>
              <a:tr h="182738">
                <a:tc gridSpan="2">
                  <a:txBody>
                    <a:bodyPr/>
                    <a:lstStyle/>
                    <a:p>
                      <a:pPr algn="l" fontAlgn="t"/>
                      <a:r>
                        <a:rPr lang="en-US" sz="1200" u="none" strike="noStrike" dirty="0">
                          <a:effectLst/>
                        </a:rPr>
                        <a:t>XM46 (usable at 14 MV/m due to awful performance &amp; huge dark current)</a:t>
                      </a:r>
                      <a:endParaRPr lang="en-US" sz="1200" b="0" i="0" u="none" strike="noStrike" dirty="0">
                        <a:solidFill>
                          <a:srgbClr val="000000"/>
                        </a:solidFill>
                        <a:effectLst/>
                        <a:latin typeface="Calibri" panose="020F0502020204030204" pitchFamily="34" charset="0"/>
                      </a:endParaRPr>
                    </a:p>
                  </a:txBody>
                  <a:tcPr marL="0" marR="0" marT="0" marB="0"/>
                </a:tc>
                <a:tc hMerge="1">
                  <a:txBody>
                    <a:bodyPr/>
                    <a:lstStyle/>
                    <a:p>
                      <a:endParaRPr lang="fr-FR"/>
                    </a:p>
                  </a:txBody>
                  <a:tcPr/>
                </a:tc>
                <a:tc>
                  <a:txBody>
                    <a:bodyPr/>
                    <a:lstStyle/>
                    <a:p>
                      <a:pPr algn="l" fontAlgn="b"/>
                      <a:endParaRPr lang="fr-FR" sz="1200" b="0" i="0" u="none" strike="noStrike" dirty="0">
                        <a:solidFill>
                          <a:srgbClr val="000000"/>
                        </a:solidFill>
                        <a:effectLst/>
                        <a:latin typeface="Calibri" panose="020F0502020204030204" pitchFamily="34" charset="0"/>
                      </a:endParaRPr>
                    </a:p>
                  </a:txBody>
                  <a:tcPr marL="0" marR="0" marT="0" marB="0" anchor="b"/>
                </a:tc>
              </a:tr>
              <a:tr h="297959">
                <a:tc gridSpan="2">
                  <a:txBody>
                    <a:bodyPr/>
                    <a:lstStyle/>
                    <a:p>
                      <a:pPr algn="l" fontAlgn="t"/>
                      <a:r>
                        <a:rPr lang="fr-FR" sz="1200" u="none" strike="noStrike">
                          <a:effectLst/>
                        </a:rPr>
                        <a:t>Status: (Module meeting 2015-11-04)</a:t>
                      </a:r>
                      <a:endParaRPr lang="fr-FR" sz="1200" b="0" i="0" u="none" strike="noStrike">
                        <a:solidFill>
                          <a:srgbClr val="000000"/>
                        </a:solidFill>
                        <a:effectLst/>
                        <a:latin typeface="Calibri" panose="020F0502020204030204" pitchFamily="34" charset="0"/>
                      </a:endParaRPr>
                    </a:p>
                  </a:txBody>
                  <a:tcPr marL="0" marR="0" marT="0" marB="0"/>
                </a:tc>
                <a:tc hMerge="1">
                  <a:txBody>
                    <a:bodyPr/>
                    <a:lstStyle/>
                    <a:p>
                      <a:endParaRPr lang="fr-FR"/>
                    </a:p>
                  </a:txBody>
                  <a:tcPr/>
                </a:tc>
                <a:tc>
                  <a:txBody>
                    <a:bodyPr/>
                    <a:lstStyle/>
                    <a:p>
                      <a:pPr algn="l" fontAlgn="b"/>
                      <a:endParaRPr lang="fr-FR" sz="1200" b="0" i="0" u="none" strike="noStrike" dirty="0">
                        <a:solidFill>
                          <a:srgbClr val="000000"/>
                        </a:solidFill>
                        <a:effectLst/>
                        <a:latin typeface="Calibri" panose="020F0502020204030204" pitchFamily="34" charset="0"/>
                      </a:endParaRPr>
                    </a:p>
                  </a:txBody>
                  <a:tcPr marL="0" marR="0" marT="0" marB="0" anchor="b"/>
                </a:tc>
              </a:tr>
              <a:tr h="252814">
                <a:tc gridSpan="2">
                  <a:txBody>
                    <a:bodyPr/>
                    <a:lstStyle/>
                    <a:p>
                      <a:pPr algn="l" fontAlgn="t"/>
                      <a:r>
                        <a:rPr lang="fr-FR" sz="1200" u="none" strike="noStrike" dirty="0">
                          <a:effectLst/>
                        </a:rPr>
                        <a:t>· test </a:t>
                      </a:r>
                      <a:r>
                        <a:rPr lang="fr-FR" sz="1200" u="none" strike="noStrike" dirty="0" err="1">
                          <a:effectLst/>
                        </a:rPr>
                        <a:t>results</a:t>
                      </a:r>
                      <a:r>
                        <a:rPr lang="fr-FR" sz="1200" u="none" strike="noStrike" dirty="0">
                          <a:effectLst/>
                        </a:rPr>
                        <a:t>:</a:t>
                      </a:r>
                      <a:endParaRPr lang="fr-FR" sz="1200" b="0" i="0" u="none" strike="noStrike" dirty="0">
                        <a:solidFill>
                          <a:srgbClr val="FF0000"/>
                        </a:solidFill>
                        <a:effectLst/>
                        <a:latin typeface="Calibri" panose="020F0502020204030204" pitchFamily="34" charset="0"/>
                      </a:endParaRPr>
                    </a:p>
                  </a:txBody>
                  <a:tcPr marL="0" marR="0" marT="0" marB="0"/>
                </a:tc>
                <a:tc hMerge="1">
                  <a:txBody>
                    <a:bodyPr/>
                    <a:lstStyle/>
                    <a:p>
                      <a:endParaRPr lang="fr-FR"/>
                    </a:p>
                  </a:txBody>
                  <a:tcPr/>
                </a:tc>
                <a:tc>
                  <a:txBody>
                    <a:bodyPr/>
                    <a:lstStyle/>
                    <a:p>
                      <a:pPr algn="l" fontAlgn="b"/>
                      <a:endParaRPr lang="fr-FR" sz="1200" b="0" i="0" u="none" strike="noStrike" dirty="0">
                        <a:solidFill>
                          <a:srgbClr val="000000"/>
                        </a:solidFill>
                        <a:effectLst/>
                        <a:latin typeface="Calibri" panose="020F0502020204030204" pitchFamily="34" charset="0"/>
                      </a:endParaRPr>
                    </a:p>
                  </a:txBody>
                  <a:tcPr marL="0" marR="0" marT="0" marB="0" anchor="b"/>
                </a:tc>
              </a:tr>
              <a:tr h="216698">
                <a:tc>
                  <a:txBody>
                    <a:bodyPr/>
                    <a:lstStyle/>
                    <a:p>
                      <a:pPr algn="l" fontAlgn="t"/>
                      <a:endParaRPr lang="fr-FR" sz="1200" b="0" i="0" u="none" strike="noStrike">
                        <a:solidFill>
                          <a:srgbClr val="FF0000"/>
                        </a:solidFill>
                        <a:effectLst/>
                        <a:latin typeface="Calibri" panose="020F0502020204030204" pitchFamily="34" charset="0"/>
                      </a:endParaRPr>
                    </a:p>
                  </a:txBody>
                  <a:tcPr marL="0" marR="0" marT="0" marB="0"/>
                </a:tc>
                <a:tc gridSpan="2">
                  <a:txBody>
                    <a:bodyPr/>
                    <a:lstStyle/>
                    <a:p>
                      <a:pPr algn="l" fontAlgn="t"/>
                      <a:r>
                        <a:rPr lang="en-US" sz="1200" u="none" strike="noStrike" dirty="0">
                          <a:effectLst/>
                        </a:rPr>
                        <a:t>· the performance of all cavities dropped significantly w.r.t. the vertical test result</a:t>
                      </a:r>
                      <a:endParaRPr lang="en-US" sz="1200" b="0" i="0" u="none" strike="noStrike" dirty="0">
                        <a:solidFill>
                          <a:srgbClr val="000000"/>
                        </a:solidFill>
                        <a:effectLst/>
                        <a:latin typeface="Calibri" panose="020F0502020204030204" pitchFamily="34" charset="0"/>
                      </a:endParaRPr>
                    </a:p>
                  </a:txBody>
                  <a:tcPr marL="0" marR="0" marT="0" marB="0"/>
                </a:tc>
                <a:tc hMerge="1">
                  <a:txBody>
                    <a:bodyPr/>
                    <a:lstStyle/>
                    <a:p>
                      <a:endParaRPr lang="fr-FR"/>
                    </a:p>
                  </a:txBody>
                  <a:tcPr/>
                </a:tc>
              </a:tr>
              <a:tr h="234756">
                <a:tc>
                  <a:txBody>
                    <a:bodyPr/>
                    <a:lstStyle/>
                    <a:p>
                      <a:pPr algn="l" fontAlgn="t"/>
                      <a:endParaRPr lang="fr-FR" sz="1200" b="0" i="0" u="none" strike="noStrike">
                        <a:solidFill>
                          <a:srgbClr val="FF0000"/>
                        </a:solidFill>
                        <a:effectLst/>
                        <a:latin typeface="Calibri" panose="020F0502020204030204" pitchFamily="34" charset="0"/>
                      </a:endParaRPr>
                    </a:p>
                  </a:txBody>
                  <a:tcPr marL="0" marR="0" marT="0" marB="0"/>
                </a:tc>
                <a:tc gridSpan="2">
                  <a:txBody>
                    <a:bodyPr/>
                    <a:lstStyle/>
                    <a:p>
                      <a:pPr algn="l" fontAlgn="t"/>
                      <a:r>
                        <a:rPr lang="fr-FR" sz="1200" u="none" strike="noStrike" dirty="0">
                          <a:effectLst/>
                        </a:rPr>
                        <a:t>· </a:t>
                      </a:r>
                      <a:r>
                        <a:rPr lang="fr-FR" sz="1200" u="none" strike="noStrike" dirty="0" err="1">
                          <a:effectLst/>
                        </a:rPr>
                        <a:t>average</a:t>
                      </a:r>
                      <a:r>
                        <a:rPr lang="fr-FR" sz="1200" u="none" strike="noStrike" dirty="0">
                          <a:effectLst/>
                        </a:rPr>
                        <a:t> gradient: 19,7 MV/m Not usable!</a:t>
                      </a:r>
                      <a:endParaRPr lang="fr-FR" sz="1200" b="0" i="0" u="none" strike="noStrike" dirty="0">
                        <a:solidFill>
                          <a:srgbClr val="000000"/>
                        </a:solidFill>
                        <a:effectLst/>
                        <a:latin typeface="Calibri" panose="020F0502020204030204" pitchFamily="34" charset="0"/>
                      </a:endParaRPr>
                    </a:p>
                  </a:txBody>
                  <a:tcPr marL="0" marR="0" marT="0" marB="0"/>
                </a:tc>
                <a:tc hMerge="1">
                  <a:txBody>
                    <a:bodyPr/>
                    <a:lstStyle/>
                    <a:p>
                      <a:endParaRPr lang="fr-FR"/>
                    </a:p>
                  </a:txBody>
                  <a:tcPr/>
                </a:tc>
              </a:tr>
              <a:tr h="388252">
                <a:tc>
                  <a:txBody>
                    <a:bodyPr/>
                    <a:lstStyle/>
                    <a:p>
                      <a:pPr algn="l" fontAlgn="t"/>
                      <a:endParaRPr lang="fr-FR" sz="1200" b="0" i="0" u="none" strike="noStrike">
                        <a:solidFill>
                          <a:srgbClr val="FF0000"/>
                        </a:solidFill>
                        <a:effectLst/>
                        <a:latin typeface="Calibri" panose="020F0502020204030204" pitchFamily="34" charset="0"/>
                      </a:endParaRPr>
                    </a:p>
                  </a:txBody>
                  <a:tcPr marL="0" marR="0" marT="0" marB="0"/>
                </a:tc>
                <a:tc gridSpan="2">
                  <a:txBody>
                    <a:bodyPr/>
                    <a:lstStyle/>
                    <a:p>
                      <a:pPr algn="l" fontAlgn="t"/>
                      <a:r>
                        <a:rPr lang="en-US" sz="1200" u="none" strike="noStrike" dirty="0">
                          <a:effectLst/>
                        </a:rPr>
                        <a:t>· dark current data has been taken: operating an average gradient of 19,7 MV/m the dark current is ten times higher than one would have accepted for modules operated in FLASH</a:t>
                      </a:r>
                      <a:endParaRPr lang="en-US" sz="1200" b="0" i="0" u="none" strike="noStrike" dirty="0">
                        <a:solidFill>
                          <a:srgbClr val="000000"/>
                        </a:solidFill>
                        <a:effectLst/>
                        <a:latin typeface="Calibri" panose="020F0502020204030204" pitchFamily="34" charset="0"/>
                      </a:endParaRPr>
                    </a:p>
                  </a:txBody>
                  <a:tcPr marL="0" marR="0" marT="0" marB="0"/>
                </a:tc>
                <a:tc hMerge="1">
                  <a:txBody>
                    <a:bodyPr/>
                    <a:lstStyle/>
                    <a:p>
                      <a:endParaRPr lang="fr-FR"/>
                    </a:p>
                  </a:txBody>
                  <a:tcPr/>
                </a:tc>
              </a:tr>
              <a:tr h="388252">
                <a:tc>
                  <a:txBody>
                    <a:bodyPr/>
                    <a:lstStyle/>
                    <a:p>
                      <a:pPr algn="l" fontAlgn="t"/>
                      <a:endParaRPr lang="fr-FR" sz="1200" b="0" i="0" u="none" strike="noStrike">
                        <a:solidFill>
                          <a:srgbClr val="FF0000"/>
                        </a:solidFill>
                        <a:effectLst/>
                        <a:latin typeface="Calibri" panose="020F0502020204030204" pitchFamily="34" charset="0"/>
                      </a:endParaRPr>
                    </a:p>
                  </a:txBody>
                  <a:tcPr marL="0" marR="0" marT="0" marB="0"/>
                </a:tc>
                <a:tc gridSpan="2">
                  <a:txBody>
                    <a:bodyPr/>
                    <a:lstStyle/>
                    <a:p>
                      <a:pPr algn="l" fontAlgn="t"/>
                      <a:r>
                        <a:rPr lang="en-US" sz="1200" u="none" strike="noStrike" dirty="0">
                          <a:effectLst/>
                        </a:rPr>
                        <a:t>· In succession to the normal test program, different lower gradients where operated while measuring dark current to figure out an operating gradient with acceptable dark current. 14 MV/m has been found as highest reasonable usable gradient.</a:t>
                      </a:r>
                      <a:endParaRPr lang="en-US" sz="1200" b="0" i="0" u="none" strike="noStrike" dirty="0">
                        <a:solidFill>
                          <a:srgbClr val="000000"/>
                        </a:solidFill>
                        <a:effectLst/>
                        <a:latin typeface="Calibri" panose="020F0502020204030204" pitchFamily="34" charset="0"/>
                      </a:endParaRPr>
                    </a:p>
                  </a:txBody>
                  <a:tcPr marL="0" marR="0" marT="0" marB="0"/>
                </a:tc>
                <a:tc hMerge="1">
                  <a:txBody>
                    <a:bodyPr/>
                    <a:lstStyle/>
                    <a:p>
                      <a:endParaRPr lang="fr-FR"/>
                    </a:p>
                  </a:txBody>
                  <a:tcPr/>
                </a:tc>
              </a:tr>
              <a:tr h="270871">
                <a:tc>
                  <a:txBody>
                    <a:bodyPr/>
                    <a:lstStyle/>
                    <a:p>
                      <a:pPr algn="l" fontAlgn="ctr"/>
                      <a:endParaRPr lang="fr-FR" sz="1200" b="0" i="0" u="none" strike="noStrike">
                        <a:solidFill>
                          <a:srgbClr val="000000"/>
                        </a:solidFill>
                        <a:effectLst/>
                        <a:latin typeface="Symbol" panose="05050102010706020507" pitchFamily="18" charset="2"/>
                      </a:endParaRPr>
                    </a:p>
                  </a:txBody>
                  <a:tcPr marL="0" marR="0" marT="0" marB="0" anchor="ctr"/>
                </a:tc>
                <a:tc gridSpan="2">
                  <a:txBody>
                    <a:bodyPr/>
                    <a:lstStyle/>
                    <a:p>
                      <a:pPr algn="l" fontAlgn="t"/>
                      <a:r>
                        <a:rPr lang="en-US" sz="1200" u="none" strike="noStrike" dirty="0">
                          <a:effectLst/>
                        </a:rPr>
                        <a:t>· characteristic of one HOM filter is out of spec. but still ok</a:t>
                      </a:r>
                      <a:endParaRPr lang="en-US" sz="1200" b="0" i="0" u="none" strike="noStrike" dirty="0">
                        <a:solidFill>
                          <a:srgbClr val="000000"/>
                        </a:solidFill>
                        <a:effectLst/>
                        <a:latin typeface="Calibri" panose="020F0502020204030204" pitchFamily="34" charset="0"/>
                      </a:endParaRPr>
                    </a:p>
                  </a:txBody>
                  <a:tcPr marL="0" marR="0" marT="0" marB="0"/>
                </a:tc>
                <a:tc hMerge="1">
                  <a:txBody>
                    <a:bodyPr/>
                    <a:lstStyle/>
                    <a:p>
                      <a:endParaRPr lang="fr-FR"/>
                    </a:p>
                  </a:txBody>
                  <a:tcPr/>
                </a:tc>
              </a:tr>
              <a:tr h="243785">
                <a:tc>
                  <a:txBody>
                    <a:bodyPr/>
                    <a:lstStyle/>
                    <a:p>
                      <a:pPr algn="l" fontAlgn="ctr"/>
                      <a:endParaRPr lang="fr-FR" sz="1200" b="0" i="0" u="none" strike="noStrike">
                        <a:solidFill>
                          <a:srgbClr val="000000"/>
                        </a:solidFill>
                        <a:effectLst/>
                        <a:latin typeface="Symbol" panose="05050102010706020507" pitchFamily="18" charset="2"/>
                      </a:endParaRPr>
                    </a:p>
                  </a:txBody>
                  <a:tcPr marL="0" marR="0" marT="0" marB="0" anchor="ctr"/>
                </a:tc>
                <a:tc gridSpan="2">
                  <a:txBody>
                    <a:bodyPr/>
                    <a:lstStyle/>
                    <a:p>
                      <a:pPr algn="l" fontAlgn="t"/>
                      <a:r>
                        <a:rPr lang="en-US" sz="1200" u="none" strike="noStrike" dirty="0">
                          <a:effectLst/>
                        </a:rPr>
                        <a:t>· heat load within cryogenic plant budget for "19,7 MV/m operation"</a:t>
                      </a:r>
                      <a:endParaRPr lang="en-US" sz="1200" b="0" i="0" u="none" strike="noStrike" dirty="0">
                        <a:solidFill>
                          <a:srgbClr val="000000"/>
                        </a:solidFill>
                        <a:effectLst/>
                        <a:latin typeface="Calibri" panose="020F0502020204030204" pitchFamily="34" charset="0"/>
                      </a:endParaRPr>
                    </a:p>
                  </a:txBody>
                  <a:tcPr marL="0" marR="0" marT="0" marB="0"/>
                </a:tc>
                <a:tc hMerge="1">
                  <a:txBody>
                    <a:bodyPr/>
                    <a:lstStyle/>
                    <a:p>
                      <a:endParaRPr lang="fr-FR"/>
                    </a:p>
                  </a:txBody>
                  <a:tcPr/>
                </a:tc>
              </a:tr>
              <a:tr h="207669">
                <a:tc>
                  <a:txBody>
                    <a:bodyPr/>
                    <a:lstStyle/>
                    <a:p>
                      <a:pPr algn="l" fontAlgn="ctr"/>
                      <a:endParaRPr lang="fr-FR" sz="1200" b="0" i="0" u="none" strike="noStrike">
                        <a:solidFill>
                          <a:srgbClr val="000000"/>
                        </a:solidFill>
                        <a:effectLst/>
                        <a:latin typeface="Symbol" panose="05050102010706020507" pitchFamily="18" charset="2"/>
                      </a:endParaRPr>
                    </a:p>
                  </a:txBody>
                  <a:tcPr marL="0" marR="0" marT="0" marB="0" anchor="ctr"/>
                </a:tc>
                <a:tc gridSpan="2">
                  <a:txBody>
                    <a:bodyPr/>
                    <a:lstStyle/>
                    <a:p>
                      <a:pPr algn="l" fontAlgn="t"/>
                      <a:r>
                        <a:rPr lang="en-US" sz="1200" u="none" strike="noStrike" dirty="0">
                          <a:effectLst/>
                        </a:rPr>
                        <a:t>· the testing took 25 plus 6 days</a:t>
                      </a:r>
                      <a:endParaRPr lang="en-US" sz="1200" b="0" i="0" u="none" strike="noStrike" dirty="0">
                        <a:solidFill>
                          <a:srgbClr val="000000"/>
                        </a:solidFill>
                        <a:effectLst/>
                        <a:latin typeface="Calibri" panose="020F0502020204030204" pitchFamily="34" charset="0"/>
                      </a:endParaRPr>
                    </a:p>
                  </a:txBody>
                  <a:tcPr marL="0" marR="0" marT="0" marB="0"/>
                </a:tc>
                <a:tc hMerge="1">
                  <a:txBody>
                    <a:bodyPr/>
                    <a:lstStyle/>
                    <a:p>
                      <a:endParaRPr lang="fr-FR"/>
                    </a:p>
                  </a:txBody>
                  <a:tcPr/>
                </a:tc>
              </a:tr>
              <a:tr h="397279">
                <a:tc gridSpan="2">
                  <a:txBody>
                    <a:bodyPr/>
                    <a:lstStyle/>
                    <a:p>
                      <a:pPr algn="l" fontAlgn="t"/>
                      <a:r>
                        <a:rPr lang="en-US" sz="1200" u="none" strike="noStrike">
                          <a:effectLst/>
                        </a:rPr>
                        <a:t>· DK expresses the worry the module may spoil neighboring modules with its high dark current level. Eight in phase operating and radiating cavities may worsen the situation seriously.</a:t>
                      </a:r>
                      <a:endParaRPr lang="en-US" sz="1200" b="0" i="0" u="none" strike="noStrike">
                        <a:solidFill>
                          <a:srgbClr val="000000"/>
                        </a:solidFill>
                        <a:effectLst/>
                        <a:latin typeface="Calibri" panose="020F0502020204030204" pitchFamily="34" charset="0"/>
                      </a:endParaRPr>
                    </a:p>
                  </a:txBody>
                  <a:tcPr marL="0" marR="0" marT="0" marB="0"/>
                </a:tc>
                <a:tc hMerge="1">
                  <a:txBody>
                    <a:bodyPr/>
                    <a:lstStyle/>
                    <a:p>
                      <a:endParaRPr lang="fr-FR"/>
                    </a:p>
                  </a:txBody>
                  <a:tcPr/>
                </a:tc>
                <a:tc>
                  <a:txBody>
                    <a:bodyPr/>
                    <a:lstStyle/>
                    <a:p>
                      <a:pPr algn="l" fontAlgn="t"/>
                      <a:endParaRPr lang="fr-FR" sz="1200" b="0" i="0" u="none" strike="noStrike">
                        <a:solidFill>
                          <a:srgbClr val="000000"/>
                        </a:solidFill>
                        <a:effectLst/>
                        <a:latin typeface="Calibri" panose="020F0502020204030204" pitchFamily="34" charset="0"/>
                      </a:endParaRPr>
                    </a:p>
                  </a:txBody>
                  <a:tcPr marL="0" marR="0" marT="0" marB="0"/>
                </a:tc>
              </a:tr>
              <a:tr h="424368">
                <a:tc gridSpan="2">
                  <a:txBody>
                    <a:bodyPr/>
                    <a:lstStyle/>
                    <a:p>
                      <a:pPr algn="l" fontAlgn="t"/>
                      <a:r>
                        <a:rPr lang="en-US" sz="1200" u="none" strike="noStrike" dirty="0">
                          <a:effectLst/>
                        </a:rPr>
                        <a:t>· Case history: </a:t>
                      </a:r>
                      <a:r>
                        <a:rPr lang="en-US" sz="1200" u="none" strike="noStrike" dirty="0">
                          <a:solidFill>
                            <a:schemeClr val="tx2"/>
                          </a:solidFill>
                          <a:effectLst/>
                        </a:rPr>
                        <a:t>A leak at the 2 K circuit required warm up. To overcome the leak problem, the oval GRP flanges have been made more round and new GRP adapters installed.</a:t>
                      </a:r>
                      <a:endParaRPr lang="en-US" sz="1200" b="0" i="0" u="none" strike="noStrike" dirty="0">
                        <a:solidFill>
                          <a:schemeClr val="tx2"/>
                        </a:solidFill>
                        <a:effectLst/>
                        <a:latin typeface="Calibri" panose="020F0502020204030204" pitchFamily="34" charset="0"/>
                      </a:endParaRPr>
                    </a:p>
                  </a:txBody>
                  <a:tcPr marL="0" marR="0" marT="0" marB="0"/>
                </a:tc>
                <a:tc hMerge="1">
                  <a:txBody>
                    <a:bodyPr/>
                    <a:lstStyle/>
                    <a:p>
                      <a:endParaRPr lang="fr-FR"/>
                    </a:p>
                  </a:txBody>
                  <a:tcPr/>
                </a:tc>
                <a:tc>
                  <a:txBody>
                    <a:bodyPr/>
                    <a:lstStyle/>
                    <a:p>
                      <a:pPr algn="l" fontAlgn="t"/>
                      <a:endParaRPr lang="fr-FR" sz="1200" b="0" i="0" u="none" strike="noStrike">
                        <a:solidFill>
                          <a:srgbClr val="000000"/>
                        </a:solidFill>
                        <a:effectLst/>
                        <a:latin typeface="Calibri" panose="020F0502020204030204" pitchFamily="34" charset="0"/>
                      </a:endParaRPr>
                    </a:p>
                  </a:txBody>
                  <a:tcPr marL="0" marR="0" marT="0" marB="0"/>
                </a:tc>
              </a:tr>
              <a:tr h="207669">
                <a:tc gridSpan="2">
                  <a:txBody>
                    <a:bodyPr/>
                    <a:lstStyle/>
                    <a:p>
                      <a:pPr algn="l" fontAlgn="t"/>
                      <a:r>
                        <a:rPr lang="en-US" sz="1200" u="none" strike="noStrike" dirty="0">
                          <a:effectLst/>
                        </a:rPr>
                        <a:t>· Case history: The </a:t>
                      </a:r>
                      <a:r>
                        <a:rPr lang="en-US" sz="1200" u="none" strike="noStrike" dirty="0">
                          <a:solidFill>
                            <a:schemeClr val="tx2"/>
                          </a:solidFill>
                          <a:effectLst/>
                        </a:rPr>
                        <a:t>coupler condition </a:t>
                      </a:r>
                      <a:r>
                        <a:rPr lang="en-US" sz="1200" u="none" strike="noStrike" dirty="0">
                          <a:effectLst/>
                        </a:rPr>
                        <a:t>didn't show any progress applying the standard method; hence</a:t>
                      </a:r>
                      <a:endParaRPr lang="en-US" sz="1200" b="0" i="0" u="none" strike="noStrike" dirty="0">
                        <a:solidFill>
                          <a:srgbClr val="000000"/>
                        </a:solidFill>
                        <a:effectLst/>
                        <a:latin typeface="Calibri" panose="020F0502020204030204" pitchFamily="34" charset="0"/>
                      </a:endParaRPr>
                    </a:p>
                  </a:txBody>
                  <a:tcPr marL="0" marR="0" marT="0" marB="0"/>
                </a:tc>
                <a:tc hMerge="1">
                  <a:txBody>
                    <a:bodyPr/>
                    <a:lstStyle/>
                    <a:p>
                      <a:endParaRPr lang="fr-FR"/>
                    </a:p>
                  </a:txBody>
                  <a:tcPr/>
                </a:tc>
                <a:tc>
                  <a:txBody>
                    <a:bodyPr/>
                    <a:lstStyle/>
                    <a:p>
                      <a:pPr algn="l" fontAlgn="t"/>
                      <a:endParaRPr lang="fr-FR" sz="1200" b="0" i="0" u="none" strike="noStrike">
                        <a:solidFill>
                          <a:srgbClr val="000000"/>
                        </a:solidFill>
                        <a:effectLst/>
                        <a:latin typeface="Calibri" panose="020F0502020204030204" pitchFamily="34" charset="0"/>
                      </a:endParaRPr>
                    </a:p>
                  </a:txBody>
                  <a:tcPr marL="0" marR="0" marT="0" marB="0"/>
                </a:tc>
              </a:tr>
              <a:tr h="207669">
                <a:tc>
                  <a:txBody>
                    <a:bodyPr/>
                    <a:lstStyle/>
                    <a:p>
                      <a:pPr algn="l" fontAlgn="ctr"/>
                      <a:endParaRPr lang="fr-FR" sz="1200" b="0" i="0" u="none" strike="noStrike">
                        <a:solidFill>
                          <a:srgbClr val="000000"/>
                        </a:solidFill>
                        <a:effectLst/>
                        <a:latin typeface="Symbol" panose="05050102010706020507" pitchFamily="18" charset="2"/>
                      </a:endParaRPr>
                    </a:p>
                  </a:txBody>
                  <a:tcPr marL="0" marR="0" marT="0" marB="0" anchor="ctr"/>
                </a:tc>
                <a:tc gridSpan="2">
                  <a:txBody>
                    <a:bodyPr/>
                    <a:lstStyle/>
                    <a:p>
                      <a:pPr algn="l" fontAlgn="t"/>
                      <a:r>
                        <a:rPr lang="en-US" sz="1200" u="none" strike="noStrike" dirty="0">
                          <a:effectLst/>
                        </a:rPr>
                        <a:t>· the interlock levels have slightly been increased</a:t>
                      </a:r>
                      <a:endParaRPr lang="en-US" sz="1200" b="0" i="0" u="none" strike="noStrike" dirty="0">
                        <a:solidFill>
                          <a:srgbClr val="000000"/>
                        </a:solidFill>
                        <a:effectLst/>
                        <a:latin typeface="Calibri" panose="020F0502020204030204" pitchFamily="34" charset="0"/>
                      </a:endParaRPr>
                    </a:p>
                  </a:txBody>
                  <a:tcPr marL="0" marR="0" marT="0" marB="0"/>
                </a:tc>
                <a:tc hMerge="1">
                  <a:txBody>
                    <a:bodyPr/>
                    <a:lstStyle/>
                    <a:p>
                      <a:endParaRPr lang="fr-FR"/>
                    </a:p>
                  </a:txBody>
                  <a:tcPr/>
                </a:tc>
              </a:tr>
              <a:tr h="397279">
                <a:tc>
                  <a:txBody>
                    <a:bodyPr/>
                    <a:lstStyle/>
                    <a:p>
                      <a:pPr algn="l" fontAlgn="ctr"/>
                      <a:endParaRPr lang="fr-FR" sz="1200" b="0" i="0" u="none" strike="noStrike">
                        <a:solidFill>
                          <a:srgbClr val="000000"/>
                        </a:solidFill>
                        <a:effectLst/>
                        <a:latin typeface="Symbol" panose="05050102010706020507" pitchFamily="18" charset="2"/>
                      </a:endParaRPr>
                    </a:p>
                  </a:txBody>
                  <a:tcPr marL="0" marR="0" marT="0" marB="0" anchor="ctr"/>
                </a:tc>
                <a:tc gridSpan="2">
                  <a:txBody>
                    <a:bodyPr/>
                    <a:lstStyle/>
                    <a:p>
                      <a:pPr algn="l" fontAlgn="t"/>
                      <a:r>
                        <a:rPr lang="en-US" sz="1200" u="none" strike="noStrike" dirty="0">
                          <a:effectLst/>
                        </a:rPr>
                        <a:t>· A new vacuum pump station has been installed for additional investigations. </a:t>
                      </a:r>
                      <a:r>
                        <a:rPr lang="en-US" sz="1200" u="none" strike="noStrike" dirty="0">
                          <a:solidFill>
                            <a:schemeClr val="bg2"/>
                          </a:solidFill>
                          <a:effectLst/>
                        </a:rPr>
                        <a:t>No water </a:t>
                      </a:r>
                      <a:r>
                        <a:rPr lang="en-US" sz="1200" u="none" strike="noStrike" dirty="0">
                          <a:effectLst/>
                        </a:rPr>
                        <a:t>was found in the mass spectrum of the coupler vacuum but according to LL some other contamination.</a:t>
                      </a:r>
                      <a:endParaRPr lang="en-US" sz="1200" b="0" i="0" u="none" strike="noStrike" dirty="0">
                        <a:solidFill>
                          <a:srgbClr val="000000"/>
                        </a:solidFill>
                        <a:effectLst/>
                        <a:latin typeface="Calibri" panose="020F0502020204030204" pitchFamily="34" charset="0"/>
                      </a:endParaRPr>
                    </a:p>
                  </a:txBody>
                  <a:tcPr marL="0" marR="0" marT="0" marB="0"/>
                </a:tc>
                <a:tc hMerge="1">
                  <a:txBody>
                    <a:bodyPr/>
                    <a:lstStyle/>
                    <a:p>
                      <a:endParaRPr lang="fr-FR"/>
                    </a:p>
                  </a:txBody>
                  <a:tcPr/>
                </a:tc>
              </a:tr>
              <a:tr h="225726">
                <a:tc>
                  <a:txBody>
                    <a:bodyPr/>
                    <a:lstStyle/>
                    <a:p>
                      <a:pPr algn="l" fontAlgn="ctr"/>
                      <a:endParaRPr lang="fr-FR" sz="1200" b="0" i="0" u="none" strike="noStrike">
                        <a:solidFill>
                          <a:srgbClr val="000000"/>
                        </a:solidFill>
                        <a:effectLst/>
                        <a:latin typeface="Symbol" panose="05050102010706020507" pitchFamily="18" charset="2"/>
                      </a:endParaRPr>
                    </a:p>
                  </a:txBody>
                  <a:tcPr marL="0" marR="0" marT="0" marB="0" anchor="ctr"/>
                </a:tc>
                <a:tc gridSpan="2">
                  <a:txBody>
                    <a:bodyPr/>
                    <a:lstStyle/>
                    <a:p>
                      <a:pPr algn="l" fontAlgn="t"/>
                      <a:r>
                        <a:rPr lang="en-US" sz="1200" u="none" strike="noStrike" dirty="0">
                          <a:effectLst/>
                        </a:rPr>
                        <a:t>· The warm coupler conditioning proceeded and the first four couplers have finally been processed successfully.</a:t>
                      </a:r>
                      <a:endParaRPr lang="en-US" sz="1200" b="0" i="0" u="none" strike="noStrike" dirty="0">
                        <a:solidFill>
                          <a:srgbClr val="000000"/>
                        </a:solidFill>
                        <a:effectLst/>
                        <a:latin typeface="Calibri" panose="020F0502020204030204" pitchFamily="34" charset="0"/>
                      </a:endParaRPr>
                    </a:p>
                  </a:txBody>
                  <a:tcPr marL="0" marR="0" marT="0" marB="0"/>
                </a:tc>
                <a:tc hMerge="1">
                  <a:txBody>
                    <a:bodyPr/>
                    <a:lstStyle/>
                    <a:p>
                      <a:endParaRPr lang="fr-FR"/>
                    </a:p>
                  </a:txBody>
                  <a:tcPr/>
                </a:tc>
              </a:tr>
              <a:tr h="207669">
                <a:tc>
                  <a:txBody>
                    <a:bodyPr/>
                    <a:lstStyle/>
                    <a:p>
                      <a:pPr algn="l" fontAlgn="ctr"/>
                      <a:endParaRPr lang="fr-FR" sz="1200" b="0" i="0" u="none" strike="noStrike">
                        <a:solidFill>
                          <a:srgbClr val="000000"/>
                        </a:solidFill>
                        <a:effectLst/>
                        <a:latin typeface="Symbol" panose="05050102010706020507" pitchFamily="18" charset="2"/>
                      </a:endParaRPr>
                    </a:p>
                  </a:txBody>
                  <a:tcPr marL="0" marR="0" marT="0" marB="0" anchor="ctr"/>
                </a:tc>
                <a:tc gridSpan="2">
                  <a:txBody>
                    <a:bodyPr/>
                    <a:lstStyle/>
                    <a:p>
                      <a:pPr algn="l" fontAlgn="t"/>
                      <a:r>
                        <a:rPr lang="en-US" sz="1200" u="none" strike="noStrike">
                          <a:effectLst/>
                        </a:rPr>
                        <a:t>· Full operation with the standard interlock levels is possible now.</a:t>
                      </a:r>
                      <a:endParaRPr lang="en-US" sz="1200" b="0" i="0" u="none" strike="noStrike">
                        <a:solidFill>
                          <a:srgbClr val="000000"/>
                        </a:solidFill>
                        <a:effectLst/>
                        <a:latin typeface="Calibri" panose="020F0502020204030204" pitchFamily="34" charset="0"/>
                      </a:endParaRPr>
                    </a:p>
                  </a:txBody>
                  <a:tcPr marL="0" marR="0" marT="0" marB="0"/>
                </a:tc>
                <a:tc hMerge="1">
                  <a:txBody>
                    <a:bodyPr/>
                    <a:lstStyle/>
                    <a:p>
                      <a:endParaRPr lang="fr-FR"/>
                    </a:p>
                  </a:txBody>
                  <a:tcPr/>
                </a:tc>
              </a:tr>
              <a:tr h="207669">
                <a:tc>
                  <a:txBody>
                    <a:bodyPr/>
                    <a:lstStyle/>
                    <a:p>
                      <a:pPr algn="l" fontAlgn="ctr"/>
                      <a:endParaRPr lang="fr-FR" sz="1200" b="0" i="0" u="none" strike="noStrike">
                        <a:solidFill>
                          <a:srgbClr val="000000"/>
                        </a:solidFill>
                        <a:effectLst/>
                        <a:latin typeface="Symbol" panose="05050102010706020507" pitchFamily="18" charset="2"/>
                      </a:endParaRPr>
                    </a:p>
                  </a:txBody>
                  <a:tcPr marL="0" marR="0" marT="0" marB="0" anchor="ctr"/>
                </a:tc>
                <a:tc gridSpan="2">
                  <a:txBody>
                    <a:bodyPr/>
                    <a:lstStyle/>
                    <a:p>
                      <a:pPr algn="l" fontAlgn="t"/>
                      <a:r>
                        <a:rPr lang="en-US" sz="1200" u="none" strike="noStrike">
                          <a:effectLst/>
                        </a:rPr>
                        <a:t>· The procedure will now be repeated for the second four couplers.</a:t>
                      </a:r>
                      <a:endParaRPr lang="en-US" sz="1200" b="0" i="0" u="none" strike="noStrike">
                        <a:solidFill>
                          <a:srgbClr val="000000"/>
                        </a:solidFill>
                        <a:effectLst/>
                        <a:latin typeface="Calibri" panose="020F0502020204030204" pitchFamily="34" charset="0"/>
                      </a:endParaRPr>
                    </a:p>
                  </a:txBody>
                  <a:tcPr marL="0" marR="0" marT="0" marB="0"/>
                </a:tc>
                <a:tc hMerge="1">
                  <a:txBody>
                    <a:bodyPr/>
                    <a:lstStyle/>
                    <a:p>
                      <a:endParaRPr lang="fr-FR"/>
                    </a:p>
                  </a:txBody>
                  <a:tcPr/>
                </a:tc>
              </a:tr>
              <a:tr h="207669">
                <a:tc>
                  <a:txBody>
                    <a:bodyPr/>
                    <a:lstStyle/>
                    <a:p>
                      <a:pPr algn="l" fontAlgn="ctr"/>
                      <a:endParaRPr lang="fr-FR" sz="1200" b="0" i="0" u="none" strike="noStrike">
                        <a:solidFill>
                          <a:srgbClr val="000000"/>
                        </a:solidFill>
                        <a:effectLst/>
                        <a:latin typeface="Symbol" panose="05050102010706020507" pitchFamily="18" charset="2"/>
                      </a:endParaRPr>
                    </a:p>
                  </a:txBody>
                  <a:tcPr marL="0" marR="0" marT="0" marB="0" anchor="ctr"/>
                </a:tc>
                <a:tc gridSpan="2">
                  <a:txBody>
                    <a:bodyPr/>
                    <a:lstStyle/>
                    <a:p>
                      <a:pPr algn="l" fontAlgn="t"/>
                      <a:r>
                        <a:rPr lang="en-US" sz="1200" u="none" strike="noStrike">
                          <a:effectLst/>
                        </a:rPr>
                        <a:t>· Until tomorrow lunchtime the module is expected being ready for cool down.</a:t>
                      </a:r>
                      <a:endParaRPr lang="en-US" sz="1200" b="0" i="0" u="none" strike="noStrike">
                        <a:solidFill>
                          <a:srgbClr val="000000"/>
                        </a:solidFill>
                        <a:effectLst/>
                        <a:latin typeface="Calibri" panose="020F0502020204030204" pitchFamily="34" charset="0"/>
                      </a:endParaRPr>
                    </a:p>
                  </a:txBody>
                  <a:tcPr marL="0" marR="0" marT="0" marB="0"/>
                </a:tc>
                <a:tc hMerge="1">
                  <a:txBody>
                    <a:bodyPr/>
                    <a:lstStyle/>
                    <a:p>
                      <a:endParaRPr lang="fr-FR"/>
                    </a:p>
                  </a:txBody>
                  <a:tcPr/>
                </a:tc>
              </a:tr>
              <a:tr h="207669">
                <a:tc>
                  <a:txBody>
                    <a:bodyPr/>
                    <a:lstStyle/>
                    <a:p>
                      <a:pPr algn="l" fontAlgn="ctr"/>
                      <a:endParaRPr lang="fr-FR" sz="1200" b="0" i="0" u="none" strike="noStrike">
                        <a:solidFill>
                          <a:srgbClr val="000000"/>
                        </a:solidFill>
                        <a:effectLst/>
                        <a:latin typeface="Symbol" panose="05050102010706020507" pitchFamily="18" charset="2"/>
                      </a:endParaRPr>
                    </a:p>
                  </a:txBody>
                  <a:tcPr marL="0" marR="0" marT="0" marB="0" anchor="ctr"/>
                </a:tc>
                <a:tc gridSpan="2">
                  <a:txBody>
                    <a:bodyPr/>
                    <a:lstStyle/>
                    <a:p>
                      <a:pPr algn="l" fontAlgn="t"/>
                      <a:r>
                        <a:rPr lang="en-US" sz="1200" u="none" strike="noStrike">
                          <a:effectLst/>
                        </a:rPr>
                        <a:t>· In all, one week has been lost.</a:t>
                      </a:r>
                      <a:endParaRPr lang="en-US" sz="1200" b="0" i="0" u="none" strike="noStrike">
                        <a:solidFill>
                          <a:srgbClr val="000000"/>
                        </a:solidFill>
                        <a:effectLst/>
                        <a:latin typeface="Calibri" panose="020F0502020204030204" pitchFamily="34" charset="0"/>
                      </a:endParaRPr>
                    </a:p>
                  </a:txBody>
                  <a:tcPr marL="0" marR="0" marT="0" marB="0"/>
                </a:tc>
                <a:tc hMerge="1">
                  <a:txBody>
                    <a:bodyPr/>
                    <a:lstStyle/>
                    <a:p>
                      <a:endParaRPr lang="fr-FR"/>
                    </a:p>
                  </a:txBody>
                  <a:tcPr/>
                </a:tc>
              </a:tr>
              <a:tr h="182738">
                <a:tc>
                  <a:txBody>
                    <a:bodyPr/>
                    <a:lstStyle/>
                    <a:p>
                      <a:pPr algn="l" fontAlgn="ctr"/>
                      <a:endParaRPr lang="fr-FR" sz="1200" b="0" i="0" u="none" strike="noStrike">
                        <a:solidFill>
                          <a:srgbClr val="C00000"/>
                        </a:solidFill>
                        <a:effectLst/>
                        <a:latin typeface="Calibri" panose="020F0502020204030204" pitchFamily="34" charset="0"/>
                      </a:endParaRPr>
                    </a:p>
                  </a:txBody>
                  <a:tcPr marL="0" marR="0" marT="0" marB="0" anchor="ctr"/>
                </a:tc>
                <a:tc gridSpan="2">
                  <a:txBody>
                    <a:bodyPr/>
                    <a:lstStyle/>
                    <a:p>
                      <a:pPr algn="l" fontAlgn="t"/>
                      <a:r>
                        <a:rPr lang="en-US" sz="1200" u="none" strike="noStrike" dirty="0">
                          <a:effectLst/>
                        </a:rPr>
                        <a:t>· WDM expresses the concern that the module may also need a long conditioning time in the XFEL tunnel.</a:t>
                      </a:r>
                      <a:endParaRPr lang="en-US" sz="1200" b="0" i="0" u="none" strike="noStrike" dirty="0">
                        <a:solidFill>
                          <a:srgbClr val="000000"/>
                        </a:solidFill>
                        <a:effectLst/>
                        <a:latin typeface="Calibri" panose="020F0502020204030204" pitchFamily="34" charset="0"/>
                      </a:endParaRPr>
                    </a:p>
                  </a:txBody>
                  <a:tcPr marL="0" marR="0" marT="0" marB="0"/>
                </a:tc>
                <a:tc hMerge="1">
                  <a:txBody>
                    <a:bodyPr/>
                    <a:lstStyle/>
                    <a:p>
                      <a:endParaRPr lang="fr-FR"/>
                    </a:p>
                  </a:txBody>
                  <a:tcPr/>
                </a:tc>
              </a:tr>
            </a:tbl>
          </a:graphicData>
        </a:graphic>
      </p:graphicFrame>
    </p:spTree>
    <p:extLst>
      <p:ext uri="{BB962C8B-B14F-4D97-AF65-F5344CB8AC3E}">
        <p14:creationId xmlns:p14="http://schemas.microsoft.com/office/powerpoint/2010/main" val="42015358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RGA on AMTF </a:t>
            </a:r>
            <a:r>
              <a:rPr lang="en-GB" cap="none" dirty="0" smtClean="0"/>
              <a:t>wo</a:t>
            </a:r>
            <a:r>
              <a:rPr lang="en-GB" dirty="0" smtClean="0"/>
              <a:t> RF: conform</a:t>
            </a:r>
            <a:endParaRPr lang="fr-FR" dirty="0"/>
          </a:p>
        </p:txBody>
      </p:sp>
      <p:sp>
        <p:nvSpPr>
          <p:cNvPr id="4" name="Espace réservé du numéro de diapositive 3"/>
          <p:cNvSpPr>
            <a:spLocks noGrp="1"/>
          </p:cNvSpPr>
          <p:nvPr>
            <p:ph type="sldNum" sz="quarter" idx="11"/>
          </p:nvPr>
        </p:nvSpPr>
        <p:spPr>
          <a:xfrm>
            <a:off x="8025304" y="6518665"/>
            <a:ext cx="1118696" cy="365125"/>
          </a:xfrm>
        </p:spPr>
        <p:txBody>
          <a:bodyPr/>
          <a:lstStyle/>
          <a:p>
            <a:r>
              <a:rPr lang="fr-FR" smtClean="0"/>
              <a:t>|  PAGE </a:t>
            </a:r>
            <a:fld id="{AEFB9B6D-867A-40B8-ACB0-35CC9F272C9C}" type="slidenum">
              <a:rPr lang="fr-FR" smtClean="0"/>
              <a:pPr/>
              <a:t>11</a:t>
            </a:fld>
            <a:endParaRPr lang="fr-FR" dirty="0"/>
          </a:p>
        </p:txBody>
      </p:sp>
      <p:sp>
        <p:nvSpPr>
          <p:cNvPr id="5" name="Espace réservé du pied de page 4"/>
          <p:cNvSpPr>
            <a:spLocks noGrp="1"/>
          </p:cNvSpPr>
          <p:nvPr>
            <p:ph type="ftr" sz="quarter" idx="12"/>
          </p:nvPr>
        </p:nvSpPr>
        <p:spPr>
          <a:xfrm>
            <a:off x="2051720" y="6520259"/>
            <a:ext cx="5939824" cy="365125"/>
          </a:xfrm>
        </p:spPr>
        <p:txBody>
          <a:bodyPr/>
          <a:lstStyle/>
          <a:p>
            <a:r>
              <a:rPr lang="en-US" dirty="0"/>
              <a:t>Beam vacuum leak repair without schedule impact: XM46</a:t>
            </a:r>
            <a:r>
              <a:rPr lang="fr-FR" dirty="0" smtClean="0"/>
              <a:t>– </a:t>
            </a:r>
            <a:r>
              <a:rPr lang="fr-FR" dirty="0"/>
              <a:t>TTC 2015 @ SLAC</a:t>
            </a:r>
          </a:p>
        </p:txBody>
      </p:sp>
      <p:pic>
        <p:nvPicPr>
          <p:cNvPr id="4098" name="Picture 3" descr="http://ttfinfo.desy.de/AMTFelog/data/2015/41/2015-10-05T16:04: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47626"/>
            <a:ext cx="9201151" cy="54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27271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RGA on AMTF </a:t>
            </a:r>
            <a:r>
              <a:rPr lang="en-GB" cap="none" dirty="0" smtClean="0"/>
              <a:t>with</a:t>
            </a:r>
            <a:r>
              <a:rPr lang="en-GB" dirty="0" smtClean="0"/>
              <a:t> RF: NON conform</a:t>
            </a:r>
            <a:endParaRPr lang="fr-FR" dirty="0"/>
          </a:p>
        </p:txBody>
      </p:sp>
      <p:sp>
        <p:nvSpPr>
          <p:cNvPr id="4" name="Espace réservé du numéro de diapositive 3"/>
          <p:cNvSpPr>
            <a:spLocks noGrp="1"/>
          </p:cNvSpPr>
          <p:nvPr>
            <p:ph type="sldNum" sz="quarter" idx="11"/>
          </p:nvPr>
        </p:nvSpPr>
        <p:spPr>
          <a:xfrm>
            <a:off x="8025304" y="6518665"/>
            <a:ext cx="1118696" cy="365125"/>
          </a:xfrm>
        </p:spPr>
        <p:txBody>
          <a:bodyPr/>
          <a:lstStyle/>
          <a:p>
            <a:r>
              <a:rPr lang="fr-FR" smtClean="0"/>
              <a:t>|  PAGE </a:t>
            </a:r>
            <a:fld id="{AEFB9B6D-867A-40B8-ACB0-35CC9F272C9C}" type="slidenum">
              <a:rPr lang="fr-FR" smtClean="0"/>
              <a:pPr/>
              <a:t>12</a:t>
            </a:fld>
            <a:endParaRPr lang="fr-FR" dirty="0"/>
          </a:p>
        </p:txBody>
      </p:sp>
      <p:sp>
        <p:nvSpPr>
          <p:cNvPr id="5" name="Espace réservé du pied de page 4"/>
          <p:cNvSpPr>
            <a:spLocks noGrp="1"/>
          </p:cNvSpPr>
          <p:nvPr>
            <p:ph type="ftr" sz="quarter" idx="12"/>
          </p:nvPr>
        </p:nvSpPr>
        <p:spPr>
          <a:xfrm>
            <a:off x="2051720" y="6520259"/>
            <a:ext cx="5939824" cy="365125"/>
          </a:xfrm>
        </p:spPr>
        <p:txBody>
          <a:bodyPr/>
          <a:lstStyle/>
          <a:p>
            <a:r>
              <a:rPr lang="en-US" dirty="0"/>
              <a:t>Beam vacuum leak repair without schedule impact: XM46</a:t>
            </a:r>
            <a:r>
              <a:rPr lang="fr-FR" dirty="0" smtClean="0"/>
              <a:t>– </a:t>
            </a:r>
            <a:r>
              <a:rPr lang="fr-FR" dirty="0"/>
              <a:t>TTC 2015 @ SLAC</a:t>
            </a:r>
          </a:p>
        </p:txBody>
      </p:sp>
      <p:pic>
        <p:nvPicPr>
          <p:cNvPr id="5122" name="Picture 1" descr="http://ttfinfo.desy.de/AMTFelog/data/2015/41/2015-10-05T17:30:5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1472"/>
            <a:ext cx="9201151" cy="54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09595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DSM	</a:t>
            </a:r>
            <a:br>
              <a:rPr lang="fr-FR" dirty="0" smtClean="0"/>
            </a:br>
            <a:r>
              <a:rPr lang="fr-FR" dirty="0" err="1" smtClean="0"/>
              <a:t>Irfu</a:t>
            </a:r>
            <a:r>
              <a:rPr lang="fr-FR" dirty="0" smtClean="0"/>
              <a:t/>
            </a:r>
            <a:br>
              <a:rPr lang="fr-FR" dirty="0" smtClean="0"/>
            </a:br>
            <a:r>
              <a:rPr lang="fr-FR" dirty="0" smtClean="0"/>
              <a:t>DIR</a:t>
            </a:r>
            <a:endParaRPr lang="fr-FR" dirty="0"/>
          </a:p>
        </p:txBody>
      </p:sp>
      <p:sp>
        <p:nvSpPr>
          <p:cNvPr id="7" name="Espace réservé du contenu 6"/>
          <p:cNvSpPr>
            <a:spLocks noGrp="1"/>
          </p:cNvSpPr>
          <p:nvPr>
            <p:ph idx="1"/>
          </p:nvPr>
        </p:nvSpPr>
        <p:spPr/>
        <p:txBody>
          <a:bodyPr/>
          <a:lstStyle/>
          <a:p>
            <a:r>
              <a:rPr lang="fr-FR" dirty="0" smtClean="0"/>
              <a:t>Commissariat à l’énergie atomique et aux énergies alternatives</a:t>
            </a:r>
          </a:p>
          <a:p>
            <a:r>
              <a:rPr lang="fr-FR" dirty="0" smtClean="0"/>
              <a:t>Centre de Saclay</a:t>
            </a:r>
            <a:r>
              <a:rPr lang="fr-FR" sz="950" b="1" dirty="0" smtClean="0"/>
              <a:t> </a:t>
            </a:r>
            <a:r>
              <a:rPr lang="fr-FR" sz="950" b="1" dirty="0" smtClean="0">
                <a:solidFill>
                  <a:schemeClr val="bg2"/>
                </a:solidFill>
              </a:rPr>
              <a:t>| </a:t>
            </a:r>
            <a:r>
              <a:rPr lang="fr-FR" dirty="0" smtClean="0"/>
              <a:t>91191 Gif-sur-Yvette Cedex</a:t>
            </a:r>
          </a:p>
          <a:p>
            <a:r>
              <a:rPr lang="fr-FR" dirty="0" smtClean="0"/>
              <a:t>T. +33 (0)1 69 08 xx </a:t>
            </a:r>
            <a:r>
              <a:rPr lang="fr-FR" dirty="0" err="1" smtClean="0"/>
              <a:t>xx</a:t>
            </a:r>
            <a:r>
              <a:rPr lang="fr-FR" dirty="0" smtClean="0"/>
              <a:t> </a:t>
            </a:r>
            <a:r>
              <a:rPr lang="fr-FR" sz="950" b="1" dirty="0" smtClean="0">
                <a:solidFill>
                  <a:schemeClr val="bg2"/>
                </a:solidFill>
              </a:rPr>
              <a:t>|</a:t>
            </a:r>
            <a:r>
              <a:rPr lang="fr-FR" dirty="0" smtClean="0"/>
              <a:t> F. +33 (0)1 69 08 99 89</a:t>
            </a:r>
          </a:p>
          <a:p>
            <a:pPr lvl="1"/>
            <a:r>
              <a:rPr lang="fr-FR" dirty="0" smtClean="0"/>
              <a:t>Etablissement public à caractère industriel et commercial </a:t>
            </a:r>
            <a:r>
              <a:rPr lang="fr-FR" sz="800" b="1" dirty="0" smtClean="0">
                <a:solidFill>
                  <a:schemeClr val="bg2"/>
                </a:solidFill>
              </a:rPr>
              <a:t>|</a:t>
            </a:r>
            <a:r>
              <a:rPr lang="fr-FR" dirty="0" smtClean="0"/>
              <a:t> RCS Paris B 775 685 019</a:t>
            </a:r>
            <a:endParaRPr lang="fr-FR" dirty="0"/>
          </a:p>
        </p:txBody>
      </p:sp>
      <p:sp>
        <p:nvSpPr>
          <p:cNvPr id="3" name="Espace réservé du numéro de diapositive 2"/>
          <p:cNvSpPr>
            <a:spLocks noGrp="1"/>
          </p:cNvSpPr>
          <p:nvPr>
            <p:ph type="sldNum" sz="quarter" idx="11"/>
          </p:nvPr>
        </p:nvSpPr>
        <p:spPr/>
        <p:txBody>
          <a:bodyPr/>
          <a:lstStyle/>
          <a:p>
            <a:r>
              <a:rPr lang="fr-FR" smtClean="0"/>
              <a:t>|  PAGE </a:t>
            </a:r>
            <a:fld id="{AEFB9B6D-867A-40B8-ACB0-35CC9F272C9C}" type="slidenum">
              <a:rPr lang="fr-FR" smtClean="0"/>
              <a:pPr/>
              <a:t>13</a:t>
            </a:fld>
            <a:endParaRPr lang="fr-FR" dirty="0"/>
          </a:p>
        </p:txBody>
      </p:sp>
      <p:sp>
        <p:nvSpPr>
          <p:cNvPr id="4" name="Espace réservé du pied de page 3"/>
          <p:cNvSpPr>
            <a:spLocks noGrp="1"/>
          </p:cNvSpPr>
          <p:nvPr>
            <p:ph type="ftr" sz="quarter" idx="12"/>
          </p:nvPr>
        </p:nvSpPr>
        <p:spPr/>
        <p:txBody>
          <a:bodyPr/>
          <a:lstStyle/>
          <a:p>
            <a:r>
              <a:rPr lang="fr-FR" dirty="0" smtClean="0"/>
              <a:t>Production des cryomodules XFEL - Journées AFF-CSS @ Aussois 2015</a:t>
            </a:r>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err="1" smtClean="0"/>
              <a:t>Cryomodule</a:t>
            </a:r>
            <a:r>
              <a:rPr lang="en-GB" dirty="0" smtClean="0"/>
              <a:t> assembly principle</a:t>
            </a:r>
            <a:endParaRPr lang="en-GB" dirty="0"/>
          </a:p>
        </p:txBody>
      </p:sp>
      <p:sp>
        <p:nvSpPr>
          <p:cNvPr id="4" name="Espace réservé du numéro de diapositive 3"/>
          <p:cNvSpPr>
            <a:spLocks noGrp="1"/>
          </p:cNvSpPr>
          <p:nvPr>
            <p:ph type="sldNum" sz="quarter" idx="11"/>
          </p:nvPr>
        </p:nvSpPr>
        <p:spPr/>
        <p:txBody>
          <a:bodyPr/>
          <a:lstStyle/>
          <a:p>
            <a:r>
              <a:rPr lang="fr-FR" smtClean="0"/>
              <a:t>|  PAGE </a:t>
            </a:r>
            <a:fld id="{AEFB9B6D-867A-40B8-ACB0-35CC9F272C9C}" type="slidenum">
              <a:rPr lang="fr-FR" smtClean="0"/>
              <a:pPr/>
              <a:t>2</a:t>
            </a:fld>
            <a:endParaRPr lang="fr-FR" dirty="0"/>
          </a:p>
        </p:txBody>
      </p:sp>
      <p:sp>
        <p:nvSpPr>
          <p:cNvPr id="5" name="Espace réservé du pied de page 4"/>
          <p:cNvSpPr>
            <a:spLocks noGrp="1"/>
          </p:cNvSpPr>
          <p:nvPr>
            <p:ph type="ftr" sz="quarter" idx="12"/>
          </p:nvPr>
        </p:nvSpPr>
        <p:spPr/>
        <p:txBody>
          <a:bodyPr/>
          <a:lstStyle/>
          <a:p>
            <a:r>
              <a:rPr lang="fr-FR" smtClean="0"/>
              <a:t>Production des cryomodules XFEL - Journées AFF-CSS @ Aussois 2015</a:t>
            </a:r>
            <a:endParaRPr lang="fr-FR" dirty="0"/>
          </a:p>
        </p:txBody>
      </p:sp>
      <p:sp>
        <p:nvSpPr>
          <p:cNvPr id="3" name="Espace réservé du contenu 2"/>
          <p:cNvSpPr>
            <a:spLocks noGrp="1"/>
          </p:cNvSpPr>
          <p:nvPr>
            <p:ph idx="1"/>
          </p:nvPr>
        </p:nvSpPr>
        <p:spPr>
          <a:xfrm>
            <a:off x="251520" y="1238253"/>
            <a:ext cx="8892480" cy="5430469"/>
          </a:xfrm>
          <a:solidFill>
            <a:schemeClr val="bg1"/>
          </a:solidFill>
        </p:spPr>
        <p:txBody>
          <a:bodyPr/>
          <a:lstStyle/>
          <a:p>
            <a:pPr marL="1076325" indent="-538163">
              <a:spcBef>
                <a:spcPts val="0"/>
              </a:spcBef>
              <a:spcAft>
                <a:spcPts val="600"/>
              </a:spcAft>
              <a:buFont typeface="Wingdings" panose="05000000000000000000" pitchFamily="2" charset="2"/>
              <a:buChar char="q"/>
            </a:pPr>
            <a:r>
              <a:rPr lang="en-GB" dirty="0" smtClean="0">
                <a:solidFill>
                  <a:schemeClr val="tx1"/>
                </a:solidFill>
              </a:rPr>
              <a:t>The </a:t>
            </a:r>
            <a:r>
              <a:rPr lang="en-GB" dirty="0" err="1">
                <a:solidFill>
                  <a:schemeClr val="tx1"/>
                </a:solidFill>
              </a:rPr>
              <a:t>c</a:t>
            </a:r>
            <a:r>
              <a:rPr lang="en-GB" dirty="0" err="1" smtClean="0">
                <a:solidFill>
                  <a:schemeClr val="tx1"/>
                </a:solidFill>
              </a:rPr>
              <a:t>ryomodule</a:t>
            </a:r>
            <a:r>
              <a:rPr lang="en-GB" dirty="0" smtClean="0">
                <a:solidFill>
                  <a:schemeClr val="tx1"/>
                </a:solidFill>
              </a:rPr>
              <a:t> assembly process consist in a chain of 7 WS.</a:t>
            </a:r>
          </a:p>
          <a:p>
            <a:pPr marL="1076325" indent="-538163">
              <a:spcBef>
                <a:spcPts val="0"/>
              </a:spcBef>
              <a:spcAft>
                <a:spcPts val="600"/>
              </a:spcAft>
              <a:buFont typeface="Wingdings" panose="05000000000000000000" pitchFamily="2" charset="2"/>
              <a:buChar char="q"/>
            </a:pPr>
            <a:endParaRPr lang="en-GB" dirty="0">
              <a:solidFill>
                <a:schemeClr val="tx1"/>
              </a:solidFill>
            </a:endParaRPr>
          </a:p>
          <a:p>
            <a:pPr marL="1076325" indent="-538163">
              <a:spcBef>
                <a:spcPts val="0"/>
              </a:spcBef>
              <a:spcAft>
                <a:spcPts val="600"/>
              </a:spcAft>
              <a:buFont typeface="Wingdings" panose="05000000000000000000" pitchFamily="2" charset="2"/>
              <a:buChar char="q"/>
            </a:pPr>
            <a:endParaRPr lang="en-GB" dirty="0" smtClean="0">
              <a:solidFill>
                <a:schemeClr val="tx1"/>
              </a:solidFill>
            </a:endParaRPr>
          </a:p>
          <a:p>
            <a:pPr marL="1076325" indent="-538163">
              <a:spcBef>
                <a:spcPts val="0"/>
              </a:spcBef>
              <a:spcAft>
                <a:spcPts val="600"/>
              </a:spcAft>
              <a:buFont typeface="Wingdings" panose="05000000000000000000" pitchFamily="2" charset="2"/>
              <a:buChar char="q"/>
            </a:pPr>
            <a:endParaRPr lang="en-GB" dirty="0" smtClean="0">
              <a:solidFill>
                <a:schemeClr val="tx1"/>
              </a:solidFill>
            </a:endParaRPr>
          </a:p>
          <a:p>
            <a:pPr marL="1076325" indent="-538163">
              <a:spcBef>
                <a:spcPts val="0"/>
              </a:spcBef>
              <a:spcAft>
                <a:spcPts val="600"/>
              </a:spcAft>
              <a:buFont typeface="Wingdings" panose="05000000000000000000" pitchFamily="2" charset="2"/>
              <a:buChar char="q"/>
            </a:pPr>
            <a:endParaRPr lang="en-GB" dirty="0" smtClean="0">
              <a:solidFill>
                <a:schemeClr val="tx1"/>
              </a:solidFill>
            </a:endParaRPr>
          </a:p>
          <a:p>
            <a:pPr marL="1076325" indent="-538163">
              <a:spcBef>
                <a:spcPts val="0"/>
              </a:spcBef>
              <a:spcAft>
                <a:spcPts val="600"/>
              </a:spcAft>
              <a:buFont typeface="Wingdings" panose="05000000000000000000" pitchFamily="2" charset="2"/>
              <a:buChar char="q"/>
            </a:pPr>
            <a:endParaRPr lang="en-GB" dirty="0">
              <a:solidFill>
                <a:schemeClr val="tx1"/>
              </a:solidFill>
            </a:endParaRPr>
          </a:p>
          <a:p>
            <a:pPr marL="1076325" indent="-538163">
              <a:spcBef>
                <a:spcPts val="0"/>
              </a:spcBef>
              <a:spcAft>
                <a:spcPts val="600"/>
              </a:spcAft>
              <a:buFont typeface="Wingdings" panose="05000000000000000000" pitchFamily="2" charset="2"/>
              <a:buChar char="q"/>
            </a:pPr>
            <a:endParaRPr lang="en-GB" dirty="0" smtClean="0">
              <a:solidFill>
                <a:schemeClr val="tx1"/>
              </a:solidFill>
            </a:endParaRPr>
          </a:p>
          <a:p>
            <a:pPr marL="1076325" indent="-538163">
              <a:spcBef>
                <a:spcPts val="0"/>
              </a:spcBef>
              <a:spcAft>
                <a:spcPts val="600"/>
              </a:spcAft>
              <a:buFont typeface="Wingdings" panose="05000000000000000000" pitchFamily="2" charset="2"/>
              <a:buChar char="q"/>
            </a:pPr>
            <a:r>
              <a:rPr lang="en-GB" dirty="0" smtClean="0">
                <a:solidFill>
                  <a:schemeClr val="tx1"/>
                </a:solidFill>
              </a:rPr>
              <a:t>Each WS has a </a:t>
            </a:r>
            <a:r>
              <a:rPr lang="en-GB" dirty="0" err="1" smtClean="0">
                <a:solidFill>
                  <a:schemeClr val="tx1"/>
                </a:solidFill>
              </a:rPr>
              <a:t>cryomodule</a:t>
            </a:r>
            <a:r>
              <a:rPr lang="en-GB" dirty="0" smtClean="0">
                <a:solidFill>
                  <a:schemeClr val="tx1"/>
                </a:solidFill>
              </a:rPr>
              <a:t> at a different stage of the assembly. </a:t>
            </a:r>
          </a:p>
          <a:p>
            <a:pPr marL="1076325" indent="-538163">
              <a:spcBef>
                <a:spcPts val="0"/>
              </a:spcBef>
              <a:spcAft>
                <a:spcPts val="600"/>
              </a:spcAft>
              <a:buFont typeface="Wingdings" panose="05000000000000000000" pitchFamily="2" charset="2"/>
              <a:buChar char="q"/>
            </a:pPr>
            <a:r>
              <a:rPr lang="en-GB" dirty="0" smtClean="0">
                <a:solidFill>
                  <a:schemeClr val="tx1"/>
                </a:solidFill>
              </a:rPr>
              <a:t>The transfer from a WS to the following one is done every 4 days.</a:t>
            </a:r>
          </a:p>
          <a:p>
            <a:endParaRPr lang="en-GB" sz="1800" dirty="0">
              <a:solidFill>
                <a:schemeClr val="tx1"/>
              </a:solidFill>
            </a:endParaRPr>
          </a:p>
        </p:txBody>
      </p:sp>
      <p:pic>
        <p:nvPicPr>
          <p:cNvPr id="11" name="Image 10"/>
          <p:cNvPicPr>
            <a:picLocks noChangeAspect="1"/>
          </p:cNvPicPr>
          <p:nvPr/>
        </p:nvPicPr>
        <p:blipFill>
          <a:blip r:embed="rId2"/>
          <a:stretch>
            <a:fillRect/>
          </a:stretch>
        </p:blipFill>
        <p:spPr>
          <a:xfrm>
            <a:off x="1002588" y="1707780"/>
            <a:ext cx="1421008" cy="112978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839" name="Image 32" descr="P1000630.JPG"/>
          <p:cNvPicPr>
            <a:picLocks noChangeAspect="1"/>
          </p:cNvPicPr>
          <p:nvPr/>
        </p:nvPicPr>
        <p:blipFill rotWithShape="1">
          <a:blip r:embed="rId3" cstate="screen">
            <a:extLst>
              <a:ext uri="{28A0092B-C50C-407E-A947-70E740481C1C}">
                <a14:useLocalDpi xmlns:a14="http://schemas.microsoft.com/office/drawing/2010/main"/>
              </a:ext>
            </a:extLst>
          </a:blip>
          <a:srcRect l="8543" t="26374" r="22147" b="4550"/>
          <a:stretch/>
        </p:blipFill>
        <p:spPr bwMode="auto">
          <a:xfrm>
            <a:off x="2651187" y="1693638"/>
            <a:ext cx="2001872" cy="1143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1" name="Image 840"/>
          <p:cNvPicPr>
            <a:picLocks noChangeAspect="1"/>
          </p:cNvPicPr>
          <p:nvPr/>
        </p:nvPicPr>
        <p:blipFill rotWithShape="1">
          <a:blip r:embed="rId4" cstate="print">
            <a:extLst>
              <a:ext uri="{28A0092B-C50C-407E-A947-70E740481C1C}">
                <a14:useLocalDpi xmlns:a14="http://schemas.microsoft.com/office/drawing/2010/main" val="0"/>
              </a:ext>
            </a:extLst>
          </a:blip>
          <a:srcRect t="4424"/>
          <a:stretch/>
        </p:blipFill>
        <p:spPr>
          <a:xfrm>
            <a:off x="1876361" y="3006462"/>
            <a:ext cx="1549651" cy="1110823"/>
          </a:xfrm>
          <a:prstGeom prst="rect">
            <a:avLst/>
          </a:prstGeom>
        </p:spPr>
      </p:pic>
      <p:pic>
        <p:nvPicPr>
          <p:cNvPr id="842" name="Image 841"/>
          <p:cNvPicPr>
            <a:picLocks noChangeAspect="1"/>
          </p:cNvPicPr>
          <p:nvPr/>
        </p:nvPicPr>
        <p:blipFill rotWithShape="1">
          <a:blip r:embed="rId5" cstate="print">
            <a:extLst>
              <a:ext uri="{28A0092B-C50C-407E-A947-70E740481C1C}">
                <a14:useLocalDpi xmlns:a14="http://schemas.microsoft.com/office/drawing/2010/main" val="0"/>
              </a:ext>
            </a:extLst>
          </a:blip>
          <a:srcRect b="3774"/>
          <a:stretch/>
        </p:blipFill>
        <p:spPr>
          <a:xfrm rot="10800000" flipH="1" flipV="1">
            <a:off x="3874895" y="3006462"/>
            <a:ext cx="1477532" cy="1066334"/>
          </a:xfrm>
          <a:prstGeom prst="rect">
            <a:avLst/>
          </a:prstGeom>
        </p:spPr>
      </p:pic>
      <p:pic>
        <p:nvPicPr>
          <p:cNvPr id="843" name="Image 842"/>
          <p:cNvPicPr>
            <a:picLocks noChangeAspect="1"/>
          </p:cNvPicPr>
          <p:nvPr/>
        </p:nvPicPr>
        <p:blipFill rotWithShape="1">
          <a:blip r:embed="rId6"/>
          <a:srcRect l="17432" t="18168" r="14323" b="6904"/>
          <a:stretch/>
        </p:blipFill>
        <p:spPr>
          <a:xfrm>
            <a:off x="5862642" y="3005298"/>
            <a:ext cx="1694574" cy="1046033"/>
          </a:xfrm>
          <a:prstGeom prst="rect">
            <a:avLst/>
          </a:prstGeom>
        </p:spPr>
      </p:pic>
      <p:pic>
        <p:nvPicPr>
          <p:cNvPr id="13" name="Image 12"/>
          <p:cNvPicPr>
            <a:picLocks noChangeAspect="1"/>
          </p:cNvPicPr>
          <p:nvPr/>
        </p:nvPicPr>
        <p:blipFill rotWithShape="1">
          <a:blip r:embed="rId7" cstate="print">
            <a:extLst>
              <a:ext uri="{28A0092B-C50C-407E-A947-70E740481C1C}">
                <a14:useLocalDpi xmlns:a14="http://schemas.microsoft.com/office/drawing/2010/main" val="0"/>
              </a:ext>
            </a:extLst>
          </a:blip>
          <a:srcRect l="13472" t="16236" b="3645"/>
          <a:stretch/>
        </p:blipFill>
        <p:spPr>
          <a:xfrm rot="10800000" flipV="1">
            <a:off x="4856699" y="1707780"/>
            <a:ext cx="1649590" cy="1145561"/>
          </a:xfrm>
          <a:prstGeom prst="rect">
            <a:avLst/>
          </a:prstGeom>
        </p:spPr>
      </p:pic>
      <p:pic>
        <p:nvPicPr>
          <p:cNvPr id="840" name="Image 839"/>
          <p:cNvPicPr>
            <a:picLocks noChangeAspect="1"/>
          </p:cNvPicPr>
          <p:nvPr/>
        </p:nvPicPr>
        <p:blipFill rotWithShape="1">
          <a:blip r:embed="rId8" cstate="print">
            <a:extLst>
              <a:ext uri="{28A0092B-C50C-407E-A947-70E740481C1C}">
                <a14:useLocalDpi xmlns:a14="http://schemas.microsoft.com/office/drawing/2010/main" val="0"/>
              </a:ext>
            </a:extLst>
          </a:blip>
          <a:srcRect b="6096"/>
          <a:stretch/>
        </p:blipFill>
        <p:spPr>
          <a:xfrm>
            <a:off x="6709929" y="1693638"/>
            <a:ext cx="1606487" cy="1131420"/>
          </a:xfrm>
          <a:prstGeom prst="rect">
            <a:avLst/>
          </a:prstGeom>
        </p:spPr>
      </p:pic>
      <p:sp>
        <p:nvSpPr>
          <p:cNvPr id="6" name="Rectangle 5"/>
          <p:cNvSpPr/>
          <p:nvPr/>
        </p:nvSpPr>
        <p:spPr>
          <a:xfrm>
            <a:off x="2645037" y="1686246"/>
            <a:ext cx="2008022" cy="115970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3854620" y="2960442"/>
            <a:ext cx="1497807" cy="115970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5862642" y="2957581"/>
            <a:ext cx="1694574" cy="115970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6060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rotWithShape="1">
          <a:blip r:embed="rId2"/>
          <a:srcRect t="5773"/>
          <a:stretch/>
        </p:blipFill>
        <p:spPr>
          <a:xfrm>
            <a:off x="107504" y="936104"/>
            <a:ext cx="7637235" cy="5949280"/>
          </a:xfrm>
          <a:prstGeom prst="rect">
            <a:avLst/>
          </a:prstGeom>
        </p:spPr>
      </p:pic>
      <p:sp>
        <p:nvSpPr>
          <p:cNvPr id="2" name="Titre 1"/>
          <p:cNvSpPr>
            <a:spLocks noGrp="1"/>
          </p:cNvSpPr>
          <p:nvPr>
            <p:ph type="title"/>
          </p:nvPr>
        </p:nvSpPr>
        <p:spPr/>
        <p:txBody>
          <a:bodyPr/>
          <a:lstStyle/>
          <a:p>
            <a:r>
              <a:rPr lang="en-GB" dirty="0" smtClean="0"/>
              <a:t>Flexible assembly line @CEA (2010)</a:t>
            </a:r>
            <a:endParaRPr lang="fr-FR" dirty="0"/>
          </a:p>
        </p:txBody>
      </p:sp>
      <p:sp>
        <p:nvSpPr>
          <p:cNvPr id="4" name="Espace réservé du numéro de diapositive 3"/>
          <p:cNvSpPr>
            <a:spLocks noGrp="1"/>
          </p:cNvSpPr>
          <p:nvPr>
            <p:ph type="sldNum" sz="quarter" idx="11"/>
          </p:nvPr>
        </p:nvSpPr>
        <p:spPr>
          <a:xfrm>
            <a:off x="8025304" y="6518665"/>
            <a:ext cx="1118696" cy="365125"/>
          </a:xfrm>
        </p:spPr>
        <p:txBody>
          <a:bodyPr/>
          <a:lstStyle/>
          <a:p>
            <a:r>
              <a:rPr lang="fr-FR" smtClean="0"/>
              <a:t>|  PAGE </a:t>
            </a:r>
            <a:fld id="{AEFB9B6D-867A-40B8-ACB0-35CC9F272C9C}" type="slidenum">
              <a:rPr lang="fr-FR" smtClean="0"/>
              <a:pPr/>
              <a:t>3</a:t>
            </a:fld>
            <a:endParaRPr lang="fr-FR" dirty="0"/>
          </a:p>
        </p:txBody>
      </p:sp>
      <p:sp>
        <p:nvSpPr>
          <p:cNvPr id="5" name="Espace réservé du pied de page 4"/>
          <p:cNvSpPr>
            <a:spLocks noGrp="1"/>
          </p:cNvSpPr>
          <p:nvPr>
            <p:ph type="ftr" sz="quarter" idx="12"/>
          </p:nvPr>
        </p:nvSpPr>
        <p:spPr>
          <a:xfrm>
            <a:off x="2051720" y="6520259"/>
            <a:ext cx="5939824" cy="365125"/>
          </a:xfrm>
        </p:spPr>
        <p:txBody>
          <a:bodyPr/>
          <a:lstStyle/>
          <a:p>
            <a:r>
              <a:rPr lang="en-US" dirty="0"/>
              <a:t>Beam vacuum leak repair without schedule impact: XM46</a:t>
            </a:r>
            <a:r>
              <a:rPr lang="fr-FR" dirty="0" smtClean="0"/>
              <a:t>– </a:t>
            </a:r>
            <a:r>
              <a:rPr lang="fr-FR" dirty="0"/>
              <a:t>TTC 2015 @ SLAC</a:t>
            </a:r>
          </a:p>
        </p:txBody>
      </p:sp>
      <p:pic>
        <p:nvPicPr>
          <p:cNvPr id="8" name="Image 7"/>
          <p:cNvPicPr>
            <a:picLocks noChangeAspect="1"/>
          </p:cNvPicPr>
          <p:nvPr/>
        </p:nvPicPr>
        <p:blipFill>
          <a:blip r:embed="rId3"/>
          <a:stretch>
            <a:fillRect/>
          </a:stretch>
        </p:blipFill>
        <p:spPr>
          <a:xfrm>
            <a:off x="4798918" y="5377915"/>
            <a:ext cx="4380088" cy="1140750"/>
          </a:xfrm>
          <a:prstGeom prst="rect">
            <a:avLst/>
          </a:prstGeom>
        </p:spPr>
      </p:pic>
    </p:spTree>
    <p:extLst>
      <p:ext uri="{BB962C8B-B14F-4D97-AF65-F5344CB8AC3E}">
        <p14:creationId xmlns:p14="http://schemas.microsoft.com/office/powerpoint/2010/main" val="14265043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Cryomodule</a:t>
            </a:r>
            <a:r>
              <a:rPr lang="fr-FR" dirty="0" smtClean="0"/>
              <a:t> </a:t>
            </a:r>
            <a:r>
              <a:rPr lang="fr-FR" dirty="0" err="1" smtClean="0"/>
              <a:t>perfromance</a:t>
            </a:r>
            <a:r>
              <a:rPr lang="fr-FR" dirty="0" smtClean="0"/>
              <a:t>: XM46 </a:t>
            </a:r>
            <a:r>
              <a:rPr lang="fr-FR" dirty="0" smtClean="0">
                <a:sym typeface="Wingdings" panose="05000000000000000000" pitchFamily="2" charset="2"/>
              </a:rPr>
              <a:t></a:t>
            </a:r>
            <a:r>
              <a:rPr lang="fr-FR" dirty="0">
                <a:sym typeface="Wingdings" panose="05000000000000000000" pitchFamily="2" charset="2"/>
              </a:rPr>
              <a:t> </a:t>
            </a:r>
            <a:endParaRPr lang="fr-FR" dirty="0"/>
          </a:p>
        </p:txBody>
      </p:sp>
      <p:sp>
        <p:nvSpPr>
          <p:cNvPr id="4" name="Espace réservé du numéro de diapositive 3"/>
          <p:cNvSpPr>
            <a:spLocks noGrp="1"/>
          </p:cNvSpPr>
          <p:nvPr>
            <p:ph type="sldNum" sz="quarter" idx="11"/>
          </p:nvPr>
        </p:nvSpPr>
        <p:spPr/>
        <p:txBody>
          <a:bodyPr/>
          <a:lstStyle/>
          <a:p>
            <a:r>
              <a:rPr lang="fr-FR" smtClean="0"/>
              <a:t>|  PAGE </a:t>
            </a:r>
            <a:fld id="{AEFB9B6D-867A-40B8-ACB0-35CC9F272C9C}" type="slidenum">
              <a:rPr lang="fr-FR" smtClean="0"/>
              <a:pPr/>
              <a:t>4</a:t>
            </a:fld>
            <a:endParaRPr lang="fr-FR" dirty="0"/>
          </a:p>
        </p:txBody>
      </p:sp>
      <p:sp>
        <p:nvSpPr>
          <p:cNvPr id="5" name="Espace réservé du pied de page 4"/>
          <p:cNvSpPr>
            <a:spLocks noGrp="1"/>
          </p:cNvSpPr>
          <p:nvPr>
            <p:ph type="ftr" sz="quarter" idx="12"/>
          </p:nvPr>
        </p:nvSpPr>
        <p:spPr/>
        <p:txBody>
          <a:bodyPr/>
          <a:lstStyle/>
          <a:p>
            <a:r>
              <a:rPr lang="fr-FR" smtClean="0"/>
              <a:t>Production des cryomodules XFEL - Journées AFF-CSS @ Aussois 2015</a:t>
            </a:r>
            <a:endParaRPr lang="fr-FR" dirty="0"/>
          </a:p>
        </p:txBody>
      </p:sp>
      <p:pic>
        <p:nvPicPr>
          <p:cNvPr id="6" name="Imag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063" y="973585"/>
            <a:ext cx="8628648" cy="422030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291403" y="5653697"/>
            <a:ext cx="8721968" cy="1015663"/>
          </a:xfrm>
          <a:prstGeom prst="rect">
            <a:avLst/>
          </a:prstGeom>
          <a:solidFill>
            <a:schemeClr val="bg1"/>
          </a:solidFill>
        </p:spPr>
        <p:txBody>
          <a:bodyPr wrap="square" rtlCol="0">
            <a:spAutoFit/>
          </a:bodyPr>
          <a:lstStyle/>
          <a:p>
            <a:pPr algn="ctr"/>
            <a:r>
              <a:rPr lang="en-GB" sz="2000" b="0" dirty="0" smtClean="0"/>
              <a:t>XM46 string was </a:t>
            </a:r>
            <a:r>
              <a:rPr lang="en-GB" sz="2000" dirty="0" smtClean="0"/>
              <a:t>leaky in the clean room AND before shipment</a:t>
            </a:r>
            <a:r>
              <a:rPr lang="en-GB" sz="2000" b="0" dirty="0" smtClean="0"/>
              <a:t>. Both leaks have been repaired at </a:t>
            </a:r>
            <a:r>
              <a:rPr lang="en-GB" sz="2000" b="0" dirty="0" err="1" smtClean="0"/>
              <a:t>Saclay</a:t>
            </a:r>
            <a:r>
              <a:rPr lang="en-GB" sz="2000" b="0" dirty="0" smtClean="0"/>
              <a:t> but they </a:t>
            </a:r>
            <a:r>
              <a:rPr lang="en-GB" sz="2000" b="0" smtClean="0"/>
              <a:t>generated 2 </a:t>
            </a:r>
            <a:r>
              <a:rPr lang="en-GB" sz="2000" b="0" dirty="0" smtClean="0"/>
              <a:t>extra connections of the beam vacuum to pumping groups, and 2 additional venting-pumping</a:t>
            </a:r>
          </a:p>
        </p:txBody>
      </p:sp>
      <p:sp>
        <p:nvSpPr>
          <p:cNvPr id="8" name="ZoneTexte 7"/>
          <p:cNvSpPr txBox="1"/>
          <p:nvPr/>
        </p:nvSpPr>
        <p:spPr>
          <a:xfrm>
            <a:off x="2940925" y="5192032"/>
            <a:ext cx="2787943" cy="461665"/>
          </a:xfrm>
          <a:prstGeom prst="rect">
            <a:avLst/>
          </a:prstGeom>
          <a:noFill/>
        </p:spPr>
        <p:txBody>
          <a:bodyPr wrap="none" rtlCol="0">
            <a:spAutoFit/>
          </a:bodyPr>
          <a:lstStyle/>
          <a:p>
            <a:r>
              <a:rPr lang="fr-FR" sz="2400" dirty="0">
                <a:sym typeface="Symbol"/>
              </a:rPr>
              <a:t></a:t>
            </a:r>
            <a:r>
              <a:rPr lang="fr-FR" sz="2400" dirty="0" err="1"/>
              <a:t>E</a:t>
            </a:r>
            <a:r>
              <a:rPr lang="fr-FR" sz="2400" baseline="-25000" dirty="0" err="1"/>
              <a:t>acc</a:t>
            </a:r>
            <a:r>
              <a:rPr lang="fr-FR" sz="2400" dirty="0">
                <a:sym typeface="Symbol"/>
              </a:rPr>
              <a:t></a:t>
            </a:r>
            <a:r>
              <a:rPr lang="fr-FR" sz="2400" dirty="0" smtClean="0"/>
              <a:t> = 19,7 MV/m</a:t>
            </a:r>
            <a:endParaRPr lang="en-US" sz="2400"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5176" y="1013124"/>
            <a:ext cx="5347607" cy="374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01840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err="1" smtClean="0"/>
              <a:t>Particules</a:t>
            </a:r>
            <a:r>
              <a:rPr lang="en-GB" dirty="0" smtClean="0"/>
              <a:t> counting @ CEA</a:t>
            </a:r>
            <a:endParaRPr lang="en-GB" dirty="0"/>
          </a:p>
        </p:txBody>
      </p:sp>
      <p:sp>
        <p:nvSpPr>
          <p:cNvPr id="4" name="Espace réservé du numéro de diapositive 3"/>
          <p:cNvSpPr>
            <a:spLocks noGrp="1"/>
          </p:cNvSpPr>
          <p:nvPr>
            <p:ph type="sldNum" sz="quarter" idx="11"/>
          </p:nvPr>
        </p:nvSpPr>
        <p:spPr/>
        <p:txBody>
          <a:bodyPr/>
          <a:lstStyle/>
          <a:p>
            <a:r>
              <a:rPr lang="fr-FR" smtClean="0"/>
              <a:t>|  PAGE </a:t>
            </a:r>
            <a:fld id="{AEFB9B6D-867A-40B8-ACB0-35CC9F272C9C}" type="slidenum">
              <a:rPr lang="fr-FR" smtClean="0"/>
              <a:pPr/>
              <a:t>5</a:t>
            </a:fld>
            <a:endParaRPr lang="fr-FR" dirty="0"/>
          </a:p>
        </p:txBody>
      </p:sp>
      <p:sp>
        <p:nvSpPr>
          <p:cNvPr id="5" name="Espace réservé du pied de page 4"/>
          <p:cNvSpPr>
            <a:spLocks noGrp="1"/>
          </p:cNvSpPr>
          <p:nvPr>
            <p:ph type="ftr" sz="quarter" idx="12"/>
          </p:nvPr>
        </p:nvSpPr>
        <p:spPr/>
        <p:txBody>
          <a:bodyPr/>
          <a:lstStyle/>
          <a:p>
            <a:r>
              <a:rPr lang="en-US" dirty="0"/>
              <a:t>Beam vacuum leak repair without schedule impact: XM46</a:t>
            </a:r>
            <a:r>
              <a:rPr lang="fr-FR" dirty="0" smtClean="0"/>
              <a:t>– TTC 2015 @ SLAC</a:t>
            </a:r>
            <a:endParaRPr lang="fr-FR" dirty="0"/>
          </a:p>
        </p:txBody>
      </p:sp>
      <p:pic>
        <p:nvPicPr>
          <p:cNvPr id="7" name="Image 6"/>
          <p:cNvPicPr>
            <a:picLocks noChangeAspect="1"/>
          </p:cNvPicPr>
          <p:nvPr/>
        </p:nvPicPr>
        <p:blipFill>
          <a:blip r:embed="rId2"/>
          <a:stretch>
            <a:fillRect/>
          </a:stretch>
        </p:blipFill>
        <p:spPr>
          <a:xfrm>
            <a:off x="179512" y="1124744"/>
            <a:ext cx="7176044" cy="745875"/>
          </a:xfrm>
          <a:prstGeom prst="rect">
            <a:avLst/>
          </a:prstGeom>
        </p:spPr>
      </p:pic>
      <p:pic>
        <p:nvPicPr>
          <p:cNvPr id="11" name="Image 10"/>
          <p:cNvPicPr>
            <a:picLocks noChangeAspect="1"/>
          </p:cNvPicPr>
          <p:nvPr/>
        </p:nvPicPr>
        <p:blipFill>
          <a:blip r:embed="rId3"/>
          <a:stretch>
            <a:fillRect/>
          </a:stretch>
        </p:blipFill>
        <p:spPr>
          <a:xfrm>
            <a:off x="179512" y="1850147"/>
            <a:ext cx="7176044" cy="2647125"/>
          </a:xfrm>
          <a:prstGeom prst="rect">
            <a:avLst/>
          </a:prstGeom>
        </p:spPr>
      </p:pic>
      <p:sp>
        <p:nvSpPr>
          <p:cNvPr id="12" name="ZoneTexte 11"/>
          <p:cNvSpPr txBox="1"/>
          <p:nvPr/>
        </p:nvSpPr>
        <p:spPr>
          <a:xfrm>
            <a:off x="3707904" y="5157192"/>
            <a:ext cx="5519524" cy="369332"/>
          </a:xfrm>
          <a:prstGeom prst="rect">
            <a:avLst/>
          </a:prstGeom>
          <a:noFill/>
        </p:spPr>
        <p:txBody>
          <a:bodyPr wrap="none" rtlCol="0">
            <a:spAutoFit/>
          </a:bodyPr>
          <a:lstStyle/>
          <a:p>
            <a:r>
              <a:rPr lang="fr-FR" dirty="0" smtClean="0"/>
              <a:t>Show an </a:t>
            </a:r>
            <a:r>
              <a:rPr lang="fr-FR" dirty="0" err="1" smtClean="0"/>
              <a:t>Assembly</a:t>
            </a:r>
            <a:r>
              <a:rPr lang="fr-FR" dirty="0" smtClean="0"/>
              <a:t> report </a:t>
            </a:r>
            <a:r>
              <a:rPr lang="fr-FR" dirty="0" err="1" smtClean="0"/>
              <a:t>with</a:t>
            </a:r>
            <a:r>
              <a:rPr lang="fr-FR" dirty="0" smtClean="0"/>
              <a:t> </a:t>
            </a:r>
            <a:r>
              <a:rPr lang="fr-FR" dirty="0" err="1" smtClean="0"/>
              <a:t>part.counting</a:t>
            </a:r>
            <a:r>
              <a:rPr lang="fr-FR" dirty="0" smtClean="0"/>
              <a:t> </a:t>
            </a:r>
            <a:r>
              <a:rPr lang="fr-FR" dirty="0" err="1" smtClean="0"/>
              <a:t>number</a:t>
            </a:r>
            <a:endParaRPr lang="fr-FR" dirty="0"/>
          </a:p>
        </p:txBody>
      </p:sp>
    </p:spTree>
    <p:extLst>
      <p:ext uri="{BB962C8B-B14F-4D97-AF65-F5344CB8AC3E}">
        <p14:creationId xmlns:p14="http://schemas.microsoft.com/office/powerpoint/2010/main" val="1766605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problems @ CEA</a:t>
            </a:r>
            <a:endParaRPr lang="en-GB" dirty="0"/>
          </a:p>
        </p:txBody>
      </p:sp>
      <p:sp>
        <p:nvSpPr>
          <p:cNvPr id="4" name="Espace réservé du numéro de diapositive 3"/>
          <p:cNvSpPr>
            <a:spLocks noGrp="1"/>
          </p:cNvSpPr>
          <p:nvPr>
            <p:ph type="sldNum" sz="quarter" idx="11"/>
          </p:nvPr>
        </p:nvSpPr>
        <p:spPr/>
        <p:txBody>
          <a:bodyPr/>
          <a:lstStyle/>
          <a:p>
            <a:r>
              <a:rPr lang="fr-FR" smtClean="0"/>
              <a:t>|  PAGE </a:t>
            </a:r>
            <a:fld id="{AEFB9B6D-867A-40B8-ACB0-35CC9F272C9C}" type="slidenum">
              <a:rPr lang="fr-FR" smtClean="0"/>
              <a:pPr/>
              <a:t>6</a:t>
            </a:fld>
            <a:endParaRPr lang="fr-FR" dirty="0"/>
          </a:p>
        </p:txBody>
      </p:sp>
      <p:sp>
        <p:nvSpPr>
          <p:cNvPr id="5" name="Espace réservé du pied de page 4"/>
          <p:cNvSpPr>
            <a:spLocks noGrp="1"/>
          </p:cNvSpPr>
          <p:nvPr>
            <p:ph type="ftr" sz="quarter" idx="12"/>
          </p:nvPr>
        </p:nvSpPr>
        <p:spPr/>
        <p:txBody>
          <a:bodyPr/>
          <a:lstStyle/>
          <a:p>
            <a:r>
              <a:rPr lang="en-US" dirty="0"/>
              <a:t>Beam vacuum leak repair without schedule impact: XM46</a:t>
            </a:r>
            <a:r>
              <a:rPr lang="fr-FR" dirty="0" smtClean="0"/>
              <a:t>– TTC 2015 @ SLAC</a:t>
            </a:r>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3161291573"/>
              </p:ext>
            </p:extLst>
          </p:nvPr>
        </p:nvGraphicFramePr>
        <p:xfrm>
          <a:off x="179512" y="1124743"/>
          <a:ext cx="8424936" cy="4267200"/>
        </p:xfrm>
        <a:graphic>
          <a:graphicData uri="http://schemas.openxmlformats.org/drawingml/2006/table">
            <a:tbl>
              <a:tblPr>
                <a:tableStyleId>{5C22544A-7EE6-4342-B048-85BDC9FD1C3A}</a:tableStyleId>
              </a:tblPr>
              <a:tblGrid>
                <a:gridCol w="8424936"/>
              </a:tblGrid>
              <a:tr h="1832774">
                <a:tc>
                  <a:txBody>
                    <a:bodyPr/>
                    <a:lstStyle/>
                    <a:p>
                      <a:pPr algn="l" fontAlgn="t"/>
                      <a:r>
                        <a:rPr lang="en-US" sz="2000" u="none" strike="noStrike" dirty="0">
                          <a:effectLst/>
                        </a:rPr>
                        <a:t>· ON points out the XM46 string was already leaky in the clean room requiring already re-tightening in the clean room. Together with the repair of the beam line leak discovered after the full module assembly this generated three extra connections of the beam vacuum to the pumping units and two times additional venting and pumping. Furthermore, XM46 is the successor of XM45. XM45 suffered from a power break in the clean room and showed bad </a:t>
                      </a:r>
                      <a:r>
                        <a:rPr lang="en-US" sz="2000" u="none" strike="noStrike" dirty="0" err="1" smtClean="0">
                          <a:effectLst/>
                        </a:rPr>
                        <a:t>RFresults</a:t>
                      </a:r>
                      <a:r>
                        <a:rPr lang="en-US" sz="2000" u="none" strike="noStrike" dirty="0" smtClean="0">
                          <a:effectLst/>
                        </a:rPr>
                        <a:t> </a:t>
                      </a:r>
                      <a:r>
                        <a:rPr lang="en-US" sz="2000" u="none" strike="noStrike" dirty="0">
                          <a:effectLst/>
                        </a:rPr>
                        <a:t>too.</a:t>
                      </a:r>
                      <a:endParaRPr lang="en-US" sz="2000" b="0" i="0" u="none" strike="noStrike" dirty="0">
                        <a:solidFill>
                          <a:srgbClr val="000000"/>
                        </a:solidFill>
                        <a:effectLst/>
                        <a:latin typeface="Calibri" panose="020F0502020204030204" pitchFamily="34" charset="0"/>
                      </a:endParaRPr>
                    </a:p>
                  </a:txBody>
                  <a:tcPr marL="0" marR="0" marT="0" marB="0"/>
                </a:tc>
              </a:tr>
              <a:tr h="1374581">
                <a:tc>
                  <a:txBody>
                    <a:bodyPr/>
                    <a:lstStyle/>
                    <a:p>
                      <a:pPr algn="l" fontAlgn="t"/>
                      <a:r>
                        <a:rPr lang="en-US" sz="2000" u="none" strike="noStrike" dirty="0">
                          <a:effectLst/>
                        </a:rPr>
                        <a:t>· Case history: After the first complete assembly a </a:t>
                      </a:r>
                      <a:r>
                        <a:rPr lang="en-US" sz="2000" u="none" strike="noStrike" dirty="0">
                          <a:solidFill>
                            <a:schemeClr val="tx2"/>
                          </a:solidFill>
                          <a:effectLst/>
                        </a:rPr>
                        <a:t>10-7 </a:t>
                      </a:r>
                      <a:r>
                        <a:rPr lang="en-US" sz="2000" u="none" strike="noStrike" dirty="0" err="1" smtClean="0">
                          <a:solidFill>
                            <a:schemeClr val="tx2"/>
                          </a:solidFill>
                          <a:effectLst/>
                        </a:rPr>
                        <a:t>mbarL</a:t>
                      </a:r>
                      <a:r>
                        <a:rPr lang="en-US" sz="2000" u="none" strike="noStrike" dirty="0" smtClean="0">
                          <a:solidFill>
                            <a:schemeClr val="tx2"/>
                          </a:solidFill>
                          <a:effectLst/>
                        </a:rPr>
                        <a:t>/s</a:t>
                      </a:r>
                      <a:r>
                        <a:rPr lang="en-US" sz="2000" u="none" strike="noStrike" dirty="0" smtClean="0">
                          <a:effectLst/>
                        </a:rPr>
                        <a:t> </a:t>
                      </a:r>
                      <a:r>
                        <a:rPr lang="en-US" sz="2000" u="none" strike="noStrike" dirty="0">
                          <a:effectLst/>
                        </a:rPr>
                        <a:t>leak between beam-cavity and insulation vacuum appeared. Examinations revealed the leak between cavity #3 and cavity #4. The module has been dis-assembled the leak sealed by re-tightening the vacuum flange screws. Then the module has been re-assembled.</a:t>
                      </a:r>
                      <a:endParaRPr lang="en-US" sz="2000" b="0" i="0" u="none" strike="noStrike" dirty="0">
                        <a:solidFill>
                          <a:srgbClr val="000000"/>
                        </a:solidFill>
                        <a:effectLst/>
                        <a:latin typeface="Calibri" panose="020F0502020204030204" pitchFamily="34" charset="0"/>
                      </a:endParaRPr>
                    </a:p>
                  </a:txBody>
                  <a:tcPr marL="0" marR="0" marT="0" marB="0"/>
                </a:tc>
              </a:tr>
              <a:tr h="492201">
                <a:tc>
                  <a:txBody>
                    <a:bodyPr/>
                    <a:lstStyle/>
                    <a:p>
                      <a:pPr algn="l" fontAlgn="t"/>
                      <a:r>
                        <a:rPr lang="en-US" sz="2000" u="none" strike="noStrike" dirty="0">
                          <a:effectLst/>
                        </a:rPr>
                        <a:t>· Case history: (at the re-assembly of the module) the ceramic of two warm coupler parts (#4, #6) showed scratches and required some repair action.</a:t>
                      </a:r>
                      <a:endParaRPr lang="en-US" sz="2000" b="0" i="0" u="none" strike="noStrike" dirty="0">
                        <a:solidFill>
                          <a:srgbClr val="000000"/>
                        </a:solidFill>
                        <a:effectLst/>
                        <a:latin typeface="Calibri" panose="020F0502020204030204" pitchFamily="34" charset="0"/>
                      </a:endParaRPr>
                    </a:p>
                  </a:txBody>
                  <a:tcPr marL="0" marR="0" marT="0" marB="0"/>
                </a:tc>
              </a:tr>
            </a:tbl>
          </a:graphicData>
        </a:graphic>
      </p:graphicFrame>
      <p:sp>
        <p:nvSpPr>
          <p:cNvPr id="9" name="ZoneTexte 8"/>
          <p:cNvSpPr txBox="1"/>
          <p:nvPr/>
        </p:nvSpPr>
        <p:spPr>
          <a:xfrm>
            <a:off x="1316144" y="2014727"/>
            <a:ext cx="735576" cy="369332"/>
          </a:xfrm>
          <a:prstGeom prst="rect">
            <a:avLst/>
          </a:prstGeom>
          <a:solidFill>
            <a:schemeClr val="bg1"/>
          </a:solidFill>
        </p:spPr>
        <p:txBody>
          <a:bodyPr wrap="square" rtlCol="0">
            <a:spAutoFit/>
          </a:bodyPr>
          <a:lstStyle/>
          <a:p>
            <a:r>
              <a:rPr lang="fr-FR" dirty="0" smtClean="0"/>
              <a:t>TWO</a:t>
            </a:r>
            <a:endParaRPr lang="fr-FR" dirty="0"/>
          </a:p>
        </p:txBody>
      </p:sp>
      <p:sp>
        <p:nvSpPr>
          <p:cNvPr id="10" name="ZoneTexte 9"/>
          <p:cNvSpPr txBox="1"/>
          <p:nvPr/>
        </p:nvSpPr>
        <p:spPr>
          <a:xfrm>
            <a:off x="1979712" y="5445224"/>
            <a:ext cx="5211683" cy="923330"/>
          </a:xfrm>
          <a:prstGeom prst="rect">
            <a:avLst/>
          </a:prstGeom>
          <a:noFill/>
        </p:spPr>
        <p:txBody>
          <a:bodyPr wrap="none" rtlCol="0">
            <a:spAutoFit/>
          </a:bodyPr>
          <a:lstStyle/>
          <a:p>
            <a:r>
              <a:rPr lang="fr-FR" dirty="0" smtClean="0"/>
              <a:t>1 10</a:t>
            </a:r>
            <a:r>
              <a:rPr lang="fr-FR" baseline="30000" dirty="0" smtClean="0"/>
              <a:t>-8</a:t>
            </a:r>
            <a:r>
              <a:rPr lang="fr-FR" dirty="0" smtClean="0"/>
              <a:t>mbarL/s non contaminant </a:t>
            </a:r>
            <a:r>
              <a:rPr lang="fr-FR" dirty="0" err="1" smtClean="0"/>
              <a:t>leak</a:t>
            </a:r>
            <a:r>
              <a:rPr lang="fr-FR" dirty="0" smtClean="0"/>
              <a:t> </a:t>
            </a:r>
            <a:r>
              <a:rPr lang="fr-FR" dirty="0" err="1" smtClean="0"/>
              <a:t>threshold</a:t>
            </a:r>
            <a:r>
              <a:rPr lang="fr-FR" dirty="0" smtClean="0"/>
              <a:t> !?</a:t>
            </a:r>
          </a:p>
          <a:p>
            <a:r>
              <a:rPr lang="fr-FR" dirty="0" err="1" smtClean="0"/>
              <a:t>Waiting</a:t>
            </a:r>
            <a:r>
              <a:rPr lang="fr-FR" dirty="0" smtClean="0"/>
              <a:t> for XM50 </a:t>
            </a:r>
            <a:r>
              <a:rPr lang="fr-FR" dirty="0" err="1" smtClean="0"/>
              <a:t>results</a:t>
            </a:r>
            <a:r>
              <a:rPr lang="fr-FR" smtClean="0"/>
              <a:t> </a:t>
            </a:r>
            <a:r>
              <a:rPr lang="fr-FR" smtClean="0"/>
              <a:t>(10-9mbarL/s)</a:t>
            </a:r>
            <a:endParaRPr lang="fr-FR" dirty="0" smtClean="0"/>
          </a:p>
          <a:p>
            <a:r>
              <a:rPr lang="fr-FR" dirty="0" err="1" smtClean="0">
                <a:solidFill>
                  <a:schemeClr val="bg2"/>
                </a:solidFill>
              </a:rPr>
              <a:t>What</a:t>
            </a:r>
            <a:r>
              <a:rPr lang="fr-FR" dirty="0" smtClean="0">
                <a:solidFill>
                  <a:schemeClr val="bg2"/>
                </a:solidFill>
              </a:rPr>
              <a:t> are real machine </a:t>
            </a:r>
            <a:r>
              <a:rPr lang="fr-FR" dirty="0" err="1" smtClean="0">
                <a:solidFill>
                  <a:schemeClr val="bg2"/>
                </a:solidFill>
              </a:rPr>
              <a:t>experience</a:t>
            </a:r>
            <a:r>
              <a:rPr lang="fr-FR" dirty="0" smtClean="0">
                <a:solidFill>
                  <a:schemeClr val="bg2"/>
                </a:solidFill>
              </a:rPr>
              <a:t> for </a:t>
            </a:r>
            <a:r>
              <a:rPr lang="fr-FR" dirty="0" err="1" smtClean="0">
                <a:solidFill>
                  <a:schemeClr val="bg2"/>
                </a:solidFill>
              </a:rPr>
              <a:t>this</a:t>
            </a:r>
            <a:r>
              <a:rPr lang="fr-FR" dirty="0" smtClean="0">
                <a:solidFill>
                  <a:schemeClr val="bg2"/>
                </a:solidFill>
              </a:rPr>
              <a:t> point ?</a:t>
            </a:r>
            <a:endParaRPr lang="fr-FR" dirty="0">
              <a:solidFill>
                <a:schemeClr val="bg2"/>
              </a:solidFill>
            </a:endParaRPr>
          </a:p>
        </p:txBody>
      </p:sp>
    </p:spTree>
    <p:extLst>
      <p:ext uri="{BB962C8B-B14F-4D97-AF65-F5344CB8AC3E}">
        <p14:creationId xmlns:p14="http://schemas.microsoft.com/office/powerpoint/2010/main" val="75991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r>
              <a:rPr lang="en-US" altLang="fr-FR" dirty="0"/>
              <a:t>XM46 vacuum beam leak search </a:t>
            </a:r>
            <a:r>
              <a:rPr lang="en-US" altLang="fr-FR" dirty="0" smtClean="0"/>
              <a:t>in SA</a:t>
            </a:r>
            <a:endParaRPr lang="fr-FR" dirty="0"/>
          </a:p>
        </p:txBody>
      </p:sp>
      <p:sp>
        <p:nvSpPr>
          <p:cNvPr id="4" name="Espace réservé du numéro de diapositive 3"/>
          <p:cNvSpPr>
            <a:spLocks noGrp="1"/>
          </p:cNvSpPr>
          <p:nvPr>
            <p:ph type="sldNum" sz="quarter" idx="11"/>
          </p:nvPr>
        </p:nvSpPr>
        <p:spPr>
          <a:xfrm>
            <a:off x="8025304" y="6518665"/>
            <a:ext cx="1118696" cy="365125"/>
          </a:xfrm>
        </p:spPr>
        <p:txBody>
          <a:bodyPr/>
          <a:lstStyle/>
          <a:p>
            <a:r>
              <a:rPr lang="fr-FR" smtClean="0"/>
              <a:t>|  PAGE </a:t>
            </a:r>
            <a:fld id="{AEFB9B6D-867A-40B8-ACB0-35CC9F272C9C}" type="slidenum">
              <a:rPr lang="fr-FR" smtClean="0"/>
              <a:pPr/>
              <a:t>7</a:t>
            </a:fld>
            <a:endParaRPr lang="fr-FR" dirty="0"/>
          </a:p>
        </p:txBody>
      </p:sp>
      <p:sp>
        <p:nvSpPr>
          <p:cNvPr id="5" name="Espace réservé du pied de page 4"/>
          <p:cNvSpPr>
            <a:spLocks noGrp="1"/>
          </p:cNvSpPr>
          <p:nvPr>
            <p:ph type="ftr" sz="quarter" idx="12"/>
          </p:nvPr>
        </p:nvSpPr>
        <p:spPr>
          <a:xfrm>
            <a:off x="2051720" y="6520259"/>
            <a:ext cx="5939824" cy="365125"/>
          </a:xfrm>
        </p:spPr>
        <p:txBody>
          <a:bodyPr/>
          <a:lstStyle/>
          <a:p>
            <a:r>
              <a:rPr lang="en-US" dirty="0"/>
              <a:t>Beam vacuum leak repair without schedule impact: XM46</a:t>
            </a:r>
            <a:r>
              <a:rPr lang="fr-FR" dirty="0"/>
              <a:t>– TTC 2015 @ SLAC</a:t>
            </a:r>
          </a:p>
        </p:txBody>
      </p:sp>
      <p:sp>
        <p:nvSpPr>
          <p:cNvPr id="20" name="Rectangle 17"/>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Rectangle 2"/>
          <p:cNvSpPr/>
          <p:nvPr/>
        </p:nvSpPr>
        <p:spPr>
          <a:xfrm>
            <a:off x="0" y="-747464"/>
            <a:ext cx="9144000" cy="7493333"/>
          </a:xfrm>
          <a:prstGeom prst="rect">
            <a:avLst/>
          </a:prstGeom>
          <a:solidFill>
            <a:schemeClr val="bg1"/>
          </a:solidFill>
        </p:spPr>
        <p:txBody>
          <a:bodyPr wrap="square">
            <a:spAutoFit/>
          </a:bodyPr>
          <a:lstStyle/>
          <a:p>
            <a:pPr>
              <a:lnSpc>
                <a:spcPct val="115000"/>
              </a:lnSpc>
              <a:spcAft>
                <a:spcPts val="1000"/>
              </a:spcAft>
            </a:pPr>
            <a:r>
              <a:rPr lang="en-US" b="1" dirty="0">
                <a:latin typeface="Calibri" panose="020F0502020204030204" pitchFamily="34" charset="0"/>
                <a:ea typeface="Calibri" panose="020F0502020204030204" pitchFamily="34" charset="0"/>
                <a:cs typeface="Times New Roman" panose="02020603050405020304" pitchFamily="18" charset="0"/>
              </a:rPr>
              <a:t>Communication with Lutz:</a:t>
            </a:r>
            <a:r>
              <a:rPr lang="en-US" dirty="0">
                <a:latin typeface="Calibri" panose="020F0502020204030204" pitchFamily="34" charset="0"/>
                <a:ea typeface="Calibri" panose="020F0502020204030204" pitchFamily="34" charset="0"/>
                <a:cs typeface="Times New Roman" panose="02020603050405020304" pitchFamily="18" charset="0"/>
              </a:rPr>
              <a:t> advice to perform the complete leak test again.</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16h30 switch to LS mode to check the sensitivity of the mass; signal </a:t>
            </a:r>
            <a:r>
              <a:rPr lang="en-US" b="1" dirty="0">
                <a:latin typeface="Calibri" panose="020F0502020204030204" pitchFamily="34" charset="0"/>
                <a:ea typeface="Calibri" panose="020F0502020204030204" pitchFamily="34" charset="0"/>
                <a:cs typeface="Times New Roman" panose="02020603050405020304" pitchFamily="18" charset="0"/>
              </a:rPr>
              <a:t>abnormally high</a:t>
            </a:r>
            <a:r>
              <a:rPr lang="en-US" dirty="0">
                <a:latin typeface="Calibri" panose="020F0502020204030204" pitchFamily="34" charset="0"/>
                <a:ea typeface="Calibri" panose="020F0502020204030204" pitchFamily="34" charset="0"/>
                <a:cs typeface="Times New Roman" panose="02020603050405020304" pitchFamily="18" charset="0"/>
              </a:rPr>
              <a:t> (hypothesis: the helium introduced in the filter was maybe not detected rapidly and finally permeate slowly)</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16h41 tightening of DN16CF -&gt; no effect on Leak Signal</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16h43 decision to remove of the filter</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16h50 removal of the elbow and filter </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16h52 introduction of helium against the valve DN16CF: no effect on the Leak Signal</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b="1" dirty="0">
                <a:latin typeface="Calibri" panose="020F0502020204030204" pitchFamily="34" charset="0"/>
                <a:ea typeface="Calibri" panose="020F0502020204030204" pitchFamily="34" charset="0"/>
                <a:cs typeface="Times New Roman" panose="02020603050405020304" pitchFamily="18" charset="0"/>
              </a:rPr>
              <a:t>The DN16CF valve is NOT leaky on line</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b="1" dirty="0">
                <a:latin typeface="Calibri" panose="020F0502020204030204" pitchFamily="34" charset="0"/>
                <a:ea typeface="Calibri" panose="020F0502020204030204" pitchFamily="34" charset="0"/>
                <a:cs typeface="Times New Roman" panose="02020603050405020304" pitchFamily="18" charset="0"/>
              </a:rPr>
              <a:t>Such high level of helium signal can be detected by helium spraying</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16h55 decision to make leak detection by spraying helium over the full string (from QP to position 1+GV)</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The leak might come from cold ceramic of the</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17h start to open the cold ceramic one by one and inject helium from position 1 to position 8</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17h13 close the angle valve of the string</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17h15 the pressure (FRM) decrease because the volume pumped is smaller) and </a:t>
            </a:r>
            <a:r>
              <a:rPr lang="en-US" b="1" dirty="0">
                <a:latin typeface="Calibri" panose="020F0502020204030204" pitchFamily="34" charset="0"/>
                <a:ea typeface="Calibri" panose="020F0502020204030204" pitchFamily="34" charset="0"/>
                <a:cs typeface="Times New Roman" panose="02020603050405020304" pitchFamily="18" charset="0"/>
              </a:rPr>
              <a:t>BUT</a:t>
            </a:r>
            <a:r>
              <a:rPr lang="en-US" dirty="0">
                <a:latin typeface="Calibri" panose="020F0502020204030204" pitchFamily="34" charset="0"/>
                <a:ea typeface="Calibri" panose="020F0502020204030204" pitchFamily="34" charset="0"/>
                <a:cs typeface="Times New Roman" panose="02020603050405020304" pitchFamily="18" charset="0"/>
              </a:rPr>
              <a:t> the leak signal doesn’t change.</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 The leak is on the pumping line and  </a:t>
            </a:r>
            <a:r>
              <a:rPr lang="en-US" b="1" dirty="0">
                <a:latin typeface="Calibri" panose="020F0502020204030204" pitchFamily="34" charset="0"/>
                <a:ea typeface="Calibri" panose="020F0502020204030204" pitchFamily="34" charset="0"/>
                <a:cs typeface="Times New Roman" panose="02020603050405020304" pitchFamily="18" charset="0"/>
              </a:rPr>
              <a:t>NOT on the STRING</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152400" y="976227"/>
            <a:ext cx="9144000" cy="7493333"/>
          </a:xfrm>
          <a:prstGeom prst="rect">
            <a:avLst/>
          </a:prstGeom>
        </p:spPr>
        <p:txBody>
          <a:bodyPr wrap="square">
            <a:spAutoFit/>
          </a:bodyPr>
          <a:lstStyle/>
          <a:p>
            <a:pPr>
              <a:lnSpc>
                <a:spcPct val="115000"/>
              </a:lnSpc>
              <a:spcAft>
                <a:spcPts val="1000"/>
              </a:spcAft>
            </a:pPr>
            <a:r>
              <a:rPr lang="en-US" b="1" dirty="0">
                <a:latin typeface="Calibri" panose="020F0502020204030204" pitchFamily="34" charset="0"/>
                <a:ea typeface="Calibri" panose="020F0502020204030204" pitchFamily="34" charset="0"/>
                <a:cs typeface="Times New Roman" panose="02020603050405020304" pitchFamily="18" charset="0"/>
              </a:rPr>
              <a:t>Communication with Lutz:</a:t>
            </a:r>
            <a:r>
              <a:rPr lang="en-US" dirty="0">
                <a:latin typeface="Calibri" panose="020F0502020204030204" pitchFamily="34" charset="0"/>
                <a:ea typeface="Calibri" panose="020F0502020204030204" pitchFamily="34" charset="0"/>
                <a:cs typeface="Times New Roman" panose="02020603050405020304" pitchFamily="18" charset="0"/>
              </a:rPr>
              <a:t> advice to perform the complete leak test again.</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16h30 switch to LS mode to check the sensitivity of the mass; signal </a:t>
            </a:r>
            <a:r>
              <a:rPr lang="en-US" b="1" dirty="0">
                <a:latin typeface="Calibri" panose="020F0502020204030204" pitchFamily="34" charset="0"/>
                <a:ea typeface="Calibri" panose="020F0502020204030204" pitchFamily="34" charset="0"/>
                <a:cs typeface="Times New Roman" panose="02020603050405020304" pitchFamily="18" charset="0"/>
              </a:rPr>
              <a:t>abnormally high</a:t>
            </a:r>
            <a:r>
              <a:rPr lang="en-US" dirty="0">
                <a:latin typeface="Calibri" panose="020F0502020204030204" pitchFamily="34" charset="0"/>
                <a:ea typeface="Calibri" panose="020F0502020204030204" pitchFamily="34" charset="0"/>
                <a:cs typeface="Times New Roman" panose="02020603050405020304" pitchFamily="18" charset="0"/>
              </a:rPr>
              <a:t> (hypothesis: the helium introduced in the filter was maybe not detected rapidly and finally permeate slowly)</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16h41 tightening of DN16CF -&gt; no effect on Leak Signal</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16h43 decision to remove of the filter</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16h50 removal of the elbow and filter </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16h52 introduction of helium against the valve DN16CF: no effect on the Leak Signal</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b="1" dirty="0">
                <a:latin typeface="Calibri" panose="020F0502020204030204" pitchFamily="34" charset="0"/>
                <a:ea typeface="Calibri" panose="020F0502020204030204" pitchFamily="34" charset="0"/>
                <a:cs typeface="Times New Roman" panose="02020603050405020304" pitchFamily="18" charset="0"/>
              </a:rPr>
              <a:t>The DN16CF valve is NOT leaky on line</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b="1" dirty="0">
                <a:latin typeface="Calibri" panose="020F0502020204030204" pitchFamily="34" charset="0"/>
                <a:ea typeface="Calibri" panose="020F0502020204030204" pitchFamily="34" charset="0"/>
                <a:cs typeface="Times New Roman" panose="02020603050405020304" pitchFamily="18" charset="0"/>
              </a:rPr>
              <a:t>Such high level of helium signal can be detected by helium spraying</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16h55 decision to make leak detection by spraying helium over the full string (from QP to position 1+GV)</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The leak might come from cold ceramic of the</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17h start to open the cold ceramic one by one and inject helium from position 1 to position 8</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17h13 close the angle valve of the string</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17h15 the pressure (FRM) decrease because the volume pumped is smaller) and </a:t>
            </a:r>
            <a:r>
              <a:rPr lang="en-US" b="1" dirty="0">
                <a:latin typeface="Calibri" panose="020F0502020204030204" pitchFamily="34" charset="0"/>
                <a:ea typeface="Calibri" panose="020F0502020204030204" pitchFamily="34" charset="0"/>
                <a:cs typeface="Times New Roman" panose="02020603050405020304" pitchFamily="18" charset="0"/>
              </a:rPr>
              <a:t>BUT</a:t>
            </a:r>
            <a:r>
              <a:rPr lang="en-US" dirty="0">
                <a:latin typeface="Calibri" panose="020F0502020204030204" pitchFamily="34" charset="0"/>
                <a:ea typeface="Calibri" panose="020F0502020204030204" pitchFamily="34" charset="0"/>
                <a:cs typeface="Times New Roman" panose="02020603050405020304" pitchFamily="18" charset="0"/>
              </a:rPr>
              <a:t> the leak signal doesn’t change.</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 The leak is on the pumping line and  </a:t>
            </a:r>
            <a:r>
              <a:rPr lang="en-US" b="1" dirty="0">
                <a:latin typeface="Calibri" panose="020F0502020204030204" pitchFamily="34" charset="0"/>
                <a:ea typeface="Calibri" panose="020F0502020204030204" pitchFamily="34" charset="0"/>
                <a:cs typeface="Times New Roman" panose="02020603050405020304" pitchFamily="18" charset="0"/>
              </a:rPr>
              <a:t>NOT on the STRING</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198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r>
              <a:rPr lang="en-US" altLang="fr-FR" dirty="0"/>
              <a:t>XM46 vacuum beam leak search report </a:t>
            </a:r>
            <a:endParaRPr lang="fr-FR" dirty="0"/>
          </a:p>
        </p:txBody>
      </p:sp>
      <p:sp>
        <p:nvSpPr>
          <p:cNvPr id="4" name="Espace réservé du numéro de diapositive 3"/>
          <p:cNvSpPr>
            <a:spLocks noGrp="1"/>
          </p:cNvSpPr>
          <p:nvPr>
            <p:ph type="sldNum" sz="quarter" idx="11"/>
          </p:nvPr>
        </p:nvSpPr>
        <p:spPr>
          <a:xfrm>
            <a:off x="8025304" y="6518665"/>
            <a:ext cx="1118696" cy="365125"/>
          </a:xfrm>
        </p:spPr>
        <p:txBody>
          <a:bodyPr/>
          <a:lstStyle/>
          <a:p>
            <a:r>
              <a:rPr lang="fr-FR" smtClean="0"/>
              <a:t>|  PAGE </a:t>
            </a:r>
            <a:fld id="{AEFB9B6D-867A-40B8-ACB0-35CC9F272C9C}" type="slidenum">
              <a:rPr lang="fr-FR" smtClean="0"/>
              <a:pPr/>
              <a:t>8</a:t>
            </a:fld>
            <a:endParaRPr lang="fr-FR" dirty="0"/>
          </a:p>
        </p:txBody>
      </p:sp>
      <p:sp>
        <p:nvSpPr>
          <p:cNvPr id="5" name="Espace réservé du pied de page 4"/>
          <p:cNvSpPr>
            <a:spLocks noGrp="1"/>
          </p:cNvSpPr>
          <p:nvPr>
            <p:ph type="ftr" sz="quarter" idx="12"/>
          </p:nvPr>
        </p:nvSpPr>
        <p:spPr>
          <a:xfrm>
            <a:off x="2051720" y="6520259"/>
            <a:ext cx="5939824" cy="365125"/>
          </a:xfrm>
        </p:spPr>
        <p:txBody>
          <a:bodyPr/>
          <a:lstStyle/>
          <a:p>
            <a:r>
              <a:rPr lang="en-US" dirty="0"/>
              <a:t>Beam vacuum leak repair without schedule impact: XM46</a:t>
            </a:r>
            <a:r>
              <a:rPr lang="fr-FR" dirty="0"/>
              <a:t>– TTC 2015 @ SLAC</a:t>
            </a:r>
          </a:p>
        </p:txBody>
      </p:sp>
      <p:sp>
        <p:nvSpPr>
          <p:cNvPr id="20" name="Rectangle 17"/>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23" name="Image 22"/>
          <p:cNvPicPr>
            <a:picLocks noChangeAspect="1"/>
          </p:cNvPicPr>
          <p:nvPr/>
        </p:nvPicPr>
        <p:blipFill rotWithShape="1">
          <a:blip r:embed="rId2"/>
          <a:srcRect l="11259" t="22438" r="17901" b="6972"/>
          <a:stretch/>
        </p:blipFill>
        <p:spPr>
          <a:xfrm>
            <a:off x="0" y="1782419"/>
            <a:ext cx="9108504" cy="5102965"/>
          </a:xfrm>
          <a:prstGeom prst="rect">
            <a:avLst/>
          </a:prstGeom>
        </p:spPr>
      </p:pic>
      <p:pic>
        <p:nvPicPr>
          <p:cNvPr id="7" name="Image 6"/>
          <p:cNvPicPr>
            <a:picLocks noChangeAspect="1"/>
          </p:cNvPicPr>
          <p:nvPr/>
        </p:nvPicPr>
        <p:blipFill rotWithShape="1">
          <a:blip r:embed="rId3"/>
          <a:srcRect l="10152" t="28344" r="16794" b="20469"/>
          <a:stretch/>
        </p:blipFill>
        <p:spPr>
          <a:xfrm>
            <a:off x="-46366" y="764704"/>
            <a:ext cx="9180512" cy="3616565"/>
          </a:xfrm>
          <a:prstGeom prst="rect">
            <a:avLst/>
          </a:prstGeom>
        </p:spPr>
      </p:pic>
    </p:spTree>
    <p:extLst>
      <p:ext uri="{BB962C8B-B14F-4D97-AF65-F5344CB8AC3E}">
        <p14:creationId xmlns:p14="http://schemas.microsoft.com/office/powerpoint/2010/main" val="12019834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r>
              <a:rPr lang="en-US" altLang="fr-FR" dirty="0"/>
              <a:t>XM46 vacuum beam leak search report </a:t>
            </a:r>
            <a:endParaRPr lang="fr-FR" dirty="0"/>
          </a:p>
        </p:txBody>
      </p:sp>
      <p:sp>
        <p:nvSpPr>
          <p:cNvPr id="4" name="Espace réservé du numéro de diapositive 3"/>
          <p:cNvSpPr>
            <a:spLocks noGrp="1"/>
          </p:cNvSpPr>
          <p:nvPr>
            <p:ph type="sldNum" sz="quarter" idx="11"/>
          </p:nvPr>
        </p:nvSpPr>
        <p:spPr>
          <a:xfrm>
            <a:off x="8025304" y="6518665"/>
            <a:ext cx="1118696" cy="365125"/>
          </a:xfrm>
        </p:spPr>
        <p:txBody>
          <a:bodyPr/>
          <a:lstStyle/>
          <a:p>
            <a:r>
              <a:rPr lang="fr-FR" smtClean="0"/>
              <a:t>|  PAGE </a:t>
            </a:r>
            <a:fld id="{AEFB9B6D-867A-40B8-ACB0-35CC9F272C9C}" type="slidenum">
              <a:rPr lang="fr-FR" smtClean="0"/>
              <a:pPr/>
              <a:t>9</a:t>
            </a:fld>
            <a:endParaRPr lang="fr-FR" dirty="0"/>
          </a:p>
        </p:txBody>
      </p:sp>
      <p:sp>
        <p:nvSpPr>
          <p:cNvPr id="5" name="Espace réservé du pied de page 4"/>
          <p:cNvSpPr>
            <a:spLocks noGrp="1"/>
          </p:cNvSpPr>
          <p:nvPr>
            <p:ph type="ftr" sz="quarter" idx="12"/>
          </p:nvPr>
        </p:nvSpPr>
        <p:spPr>
          <a:xfrm>
            <a:off x="2051720" y="6520259"/>
            <a:ext cx="5939824" cy="365125"/>
          </a:xfrm>
        </p:spPr>
        <p:txBody>
          <a:bodyPr/>
          <a:lstStyle/>
          <a:p>
            <a:r>
              <a:rPr lang="en-US" dirty="0"/>
              <a:t>Beam vacuum leak repair without schedule impact: XM46</a:t>
            </a:r>
            <a:r>
              <a:rPr lang="fr-FR" dirty="0"/>
              <a:t>– TTC 2015 @ SLAC</a:t>
            </a:r>
          </a:p>
        </p:txBody>
      </p:sp>
      <p:sp>
        <p:nvSpPr>
          <p:cNvPr id="20" name="Rectangle 17"/>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3" name="Image 2"/>
          <p:cNvPicPr>
            <a:picLocks noChangeAspect="1"/>
          </p:cNvPicPr>
          <p:nvPr/>
        </p:nvPicPr>
        <p:blipFill rotWithShape="1">
          <a:blip r:embed="rId2"/>
          <a:srcRect l="10707" t="22439" r="17347" b="6688"/>
          <a:stretch/>
        </p:blipFill>
        <p:spPr>
          <a:xfrm>
            <a:off x="7493" y="1844824"/>
            <a:ext cx="9101012" cy="5040560"/>
          </a:xfrm>
          <a:prstGeom prst="rect">
            <a:avLst/>
          </a:prstGeom>
        </p:spPr>
      </p:pic>
      <p:pic>
        <p:nvPicPr>
          <p:cNvPr id="8" name="Image 7"/>
          <p:cNvPicPr>
            <a:picLocks noChangeAspect="1"/>
          </p:cNvPicPr>
          <p:nvPr/>
        </p:nvPicPr>
        <p:blipFill rotWithShape="1">
          <a:blip r:embed="rId3"/>
          <a:srcRect l="8492" t="23422" r="16794" b="24407"/>
          <a:stretch/>
        </p:blipFill>
        <p:spPr>
          <a:xfrm>
            <a:off x="0" y="-27384"/>
            <a:ext cx="9180512" cy="3604201"/>
          </a:xfrm>
          <a:prstGeom prst="rect">
            <a:avLst/>
          </a:prstGeom>
        </p:spPr>
      </p:pic>
    </p:spTree>
    <p:extLst>
      <p:ext uri="{BB962C8B-B14F-4D97-AF65-F5344CB8AC3E}">
        <p14:creationId xmlns:p14="http://schemas.microsoft.com/office/powerpoint/2010/main" val="249529213"/>
      </p:ext>
    </p:extLst>
  </p:cSld>
  <p:clrMapOvr>
    <a:masterClrMapping/>
  </p:clrMapOvr>
  <p:timing>
    <p:tnLst>
      <p:par>
        <p:cTn id="1" dur="indefinite" restart="never" nodeType="tmRoot"/>
      </p:par>
    </p:tnLst>
  </p:timing>
</p:sld>
</file>

<file path=ppt/theme/theme1.xml><?xml version="1.0" encoding="utf-8"?>
<a:theme xmlns:a="http://schemas.openxmlformats.org/drawingml/2006/main" name="Exemple_powerpoint_Irfu">
  <a:themeElements>
    <a:clrScheme name="CEA">
      <a:dk1>
        <a:sysClr val="windowText" lastClr="000000"/>
      </a:dk1>
      <a:lt1>
        <a:sysClr val="window" lastClr="FFFFFF"/>
      </a:lt1>
      <a:dk2>
        <a:srgbClr val="DC0528"/>
      </a:dk2>
      <a:lt2>
        <a:srgbClr val="96C31E"/>
      </a:lt2>
      <a:accent1>
        <a:srgbClr val="781469"/>
      </a:accent1>
      <a:accent2>
        <a:srgbClr val="F08728"/>
      </a:accent2>
      <a:accent3>
        <a:srgbClr val="FAB45F"/>
      </a:accent3>
      <a:accent4>
        <a:srgbClr val="0091C3"/>
      </a:accent4>
      <a:accent5>
        <a:srgbClr val="006937"/>
      </a:accent5>
      <a:accent6>
        <a:srgbClr val="87000A"/>
      </a:accent6>
      <a:hlink>
        <a:srgbClr val="0000FF"/>
      </a:hlink>
      <a:folHlink>
        <a:srgbClr val="800080"/>
      </a:folHlink>
    </a:clrScheme>
    <a:fontScheme name="C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Mod_powerpoint_CEA_Irfu</Template>
  <TotalTime>5937</TotalTime>
  <Words>1374</Words>
  <Application>Microsoft Office PowerPoint</Application>
  <PresentationFormat>Affichage à l'écran (4:3)</PresentationFormat>
  <Paragraphs>111</Paragraphs>
  <Slides>13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13</vt:i4>
      </vt:variant>
    </vt:vector>
  </HeadingPairs>
  <TitlesOfParts>
    <vt:vector size="19" baseType="lpstr">
      <vt:lpstr>Arial</vt:lpstr>
      <vt:lpstr>Calibri</vt:lpstr>
      <vt:lpstr>Symbol</vt:lpstr>
      <vt:lpstr>Times New Roman</vt:lpstr>
      <vt:lpstr>Wingdings</vt:lpstr>
      <vt:lpstr>Exemple_powerpoint_Irfu</vt:lpstr>
      <vt:lpstr>Beam vacuum leak repair without schedule impact: XM46</vt:lpstr>
      <vt:lpstr>Cryomodule assembly principle</vt:lpstr>
      <vt:lpstr>Flexible assembly line @CEA (2010)</vt:lpstr>
      <vt:lpstr>Cryomodule perfromance: XM46  </vt:lpstr>
      <vt:lpstr>Particules counting @ CEA</vt:lpstr>
      <vt:lpstr>problems @ CEA</vt:lpstr>
      <vt:lpstr>XM46 vacuum beam leak search in SA</vt:lpstr>
      <vt:lpstr>XM46 vacuum beam leak search report </vt:lpstr>
      <vt:lpstr>XM46 vacuum beam leak search report </vt:lpstr>
      <vt:lpstr>problems @ DESY</vt:lpstr>
      <vt:lpstr>RGA on AMTF wo RF: conform</vt:lpstr>
      <vt:lpstr>RGA on AMTF with RF: NON conform</vt:lpstr>
      <vt:lpstr>DSM  Irfu DIR</vt:lpstr>
    </vt:vector>
  </TitlesOfParts>
  <Company>CEA Saclay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Production des cryomodules XFEL</dc:title>
  <dc:creator>TRUBLET Thierry</dc:creator>
  <cp:lastModifiedBy>BERRY Stéphane</cp:lastModifiedBy>
  <cp:revision>368</cp:revision>
  <dcterms:created xsi:type="dcterms:W3CDTF">2015-04-24T07:38:38Z</dcterms:created>
  <dcterms:modified xsi:type="dcterms:W3CDTF">2015-12-02T19:05:40Z</dcterms:modified>
</cp:coreProperties>
</file>