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65" r:id="rId3"/>
    <p:sldId id="273" r:id="rId4"/>
    <p:sldId id="301" r:id="rId5"/>
    <p:sldId id="306" r:id="rId6"/>
    <p:sldId id="310" r:id="rId7"/>
    <p:sldId id="286" r:id="rId8"/>
    <p:sldId id="308" r:id="rId9"/>
    <p:sldId id="288" r:id="rId10"/>
    <p:sldId id="289" r:id="rId11"/>
    <p:sldId id="290" r:id="rId12"/>
    <p:sldId id="276" r:id="rId13"/>
    <p:sldId id="277" r:id="rId14"/>
    <p:sldId id="293" r:id="rId15"/>
    <p:sldId id="295" r:id="rId16"/>
    <p:sldId id="294" r:id="rId17"/>
    <p:sldId id="311" r:id="rId18"/>
    <p:sldId id="309" r:id="rId19"/>
    <p:sldId id="299" r:id="rId20"/>
    <p:sldId id="279" r:id="rId21"/>
    <p:sldId id="296" r:id="rId22"/>
    <p:sldId id="298" r:id="rId23"/>
    <p:sldId id="297" r:id="rId24"/>
    <p:sldId id="300" r:id="rId25"/>
    <p:sldId id="285" r:id="rId26"/>
    <p:sldId id="282" r:id="rId27"/>
    <p:sldId id="303" r:id="rId28"/>
    <p:sldId id="284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79" autoAdjust="0"/>
  </p:normalViewPr>
  <p:slideViewPr>
    <p:cSldViewPr snapToGrid="0" snapToObjects="1">
      <p:cViewPr>
        <p:scale>
          <a:sx n="75" d="100"/>
          <a:sy n="75" d="100"/>
        </p:scale>
        <p:origin x="12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11/30/2015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11/30/2015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a few </a:t>
            </a:r>
            <a:r>
              <a:rPr lang="en-US" dirty="0" err="1" smtClean="0"/>
              <a:t>mG</a:t>
            </a:r>
            <a:r>
              <a:rPr lang="en-US" dirty="0" smtClean="0"/>
              <a:t> can have a dramatic</a:t>
            </a:r>
            <a:r>
              <a:rPr lang="en-US" baseline="0" dirty="0" smtClean="0"/>
              <a:t> </a:t>
            </a:r>
            <a:r>
              <a:rPr lang="en-US" dirty="0" smtClean="0"/>
              <a:t>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7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93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5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important question is what</a:t>
            </a:r>
            <a:r>
              <a:rPr lang="en-US" baseline="0" dirty="0" smtClean="0"/>
              <a:t> qualities are important to pinning? For example, in N-doped niobium, we have surface features like nitrides and N-rich material—how does the pinning strength of </a:t>
            </a:r>
            <a:r>
              <a:rPr lang="en-US" baseline="0" smtClean="0"/>
              <a:t>these features compare </a:t>
            </a:r>
            <a:r>
              <a:rPr lang="en-US" baseline="0" dirty="0" smtClean="0"/>
              <a:t>to that </a:t>
            </a:r>
            <a:r>
              <a:rPr lang="en-US" baseline="0" smtClean="0"/>
              <a:t>of bgrain </a:t>
            </a:r>
            <a:r>
              <a:rPr lang="en-US" baseline="0" dirty="0" smtClean="0"/>
              <a:t>boundaries and dislocations?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6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N-doping, so limited understanding of dependence on state of surface</a:t>
            </a:r>
            <a:endParaRPr lang="en-US" baseline="0" dirty="0" smtClean="0"/>
          </a:p>
          <a:p>
            <a:r>
              <a:rPr lang="en-US" dirty="0" smtClean="0"/>
              <a:t>Before understanding that thermal gradient plays an</a:t>
            </a:r>
            <a:r>
              <a:rPr lang="en-US" baseline="0" dirty="0" smtClean="0"/>
              <a:t> important role in expulsion</a:t>
            </a:r>
          </a:p>
          <a:p>
            <a:r>
              <a:rPr lang="en-US" baseline="0" dirty="0" smtClean="0"/>
              <a:t>Difficult to extract quantitative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6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last year or two we’ve recognized that cooling through transition with a spatial thermal gradient</a:t>
            </a:r>
            <a:r>
              <a:rPr lang="en-US" baseline="0" dirty="0" smtClean="0"/>
              <a:t> strongly affects the amount of flux that is trapped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82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74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thing that quickly became apparent</a:t>
            </a:r>
            <a:r>
              <a:rPr lang="en-US" baseline="0" dirty="0" smtClean="0"/>
              <a:t> is that the first batch tends to grow very large grains after a few cycles of 800 C. Expulsion from large grain material would be similar to what was seen in the sample studies, but the trend with </a:t>
            </a:r>
            <a:r>
              <a:rPr lang="en-US" baseline="0" dirty="0" err="1" smtClean="0"/>
              <a:t>deltaT</a:t>
            </a:r>
            <a:r>
              <a:rPr lang="en-US" baseline="0" dirty="0" smtClean="0"/>
              <a:t> gives us a much clearer picture of the range of expulsion that is possible for a given cavity depending on cooldown.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7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thing that quickly became apparent</a:t>
            </a:r>
            <a:r>
              <a:rPr lang="en-US" baseline="0" dirty="0" smtClean="0"/>
              <a:t> is that the first batch tends to grow very large grains after a few cycles of 800 C. Expulsion from large grain material would be similar to what was seen in the sample studies, but the trend with </a:t>
            </a:r>
            <a:r>
              <a:rPr lang="en-US" baseline="0" dirty="0" err="1" smtClean="0"/>
              <a:t>deltaT</a:t>
            </a:r>
            <a:r>
              <a:rPr lang="en-US" baseline="0" dirty="0" smtClean="0"/>
              <a:t> gives us a much clearer picture of the range of expulsion that is possible for a given cavity depending on cooldown.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852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N-doping, so limited understanding of dependence on state of surface</a:t>
            </a:r>
            <a:endParaRPr lang="en-US" baseline="0" dirty="0" smtClean="0"/>
          </a:p>
          <a:p>
            <a:r>
              <a:rPr lang="en-US" dirty="0" smtClean="0"/>
              <a:t>Before understanding that thermal gradient plays an</a:t>
            </a:r>
            <a:r>
              <a:rPr lang="en-US" baseline="0" dirty="0" smtClean="0"/>
              <a:t> important role in expulsion</a:t>
            </a:r>
          </a:p>
          <a:p>
            <a:r>
              <a:rPr lang="en-US" baseline="0" dirty="0" smtClean="0"/>
              <a:t>Difficult to extract quantitative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72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708E641-B951-4862-9151-116B131C4B14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7A94B6CE-AE07-432F-AB24-E1081BC337CA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3713E1A-617E-4A34-815A-144445853995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820E74-C19D-4E26-B794-C059DC554F5B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9DF05C17-D472-4EBF-A4E7-AFD4C3D569E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529B40A-610F-451E-A0D9-D82A91549260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7A131969-0CF8-4C66-B38F-2564EE682DBB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005AD2F0-F44E-4CFE-A665-FDFB2F2665AB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9DCB5315-1A80-45EB-8D2D-2066D4FFCCEB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Flux expulsion efficiency for different cavity materials and treatments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Sam Posen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TTC Meeting, SLAC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 December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Flux Expulsion During Transition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8881" y="4874137"/>
            <a:ext cx="3541726" cy="41530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Poor expulsion: 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NC </a:t>
            </a:r>
            <a:r>
              <a:rPr lang="en-US" sz="1800" dirty="0" smtClean="0">
                <a:solidFill>
                  <a:schemeClr val="bg1"/>
                </a:solidFill>
              </a:rPr>
              <a:t>~ 1.1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01418" y="4874137"/>
            <a:ext cx="3746030" cy="418000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Good expulsion: 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NC </a:t>
            </a:r>
            <a:r>
              <a:rPr lang="en-US" sz="1800" dirty="0" smtClean="0">
                <a:solidFill>
                  <a:schemeClr val="bg1"/>
                </a:solidFill>
              </a:rPr>
              <a:t>~ 1.6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43" y="1016001"/>
            <a:ext cx="4940979" cy="3705735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287" y="1016001"/>
            <a:ext cx="4924061" cy="369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" y="912758"/>
            <a:ext cx="8318346" cy="511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Cavity that Expels Flux Well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" name="Right Arrow 11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83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Cavity that Expels Flux Poorly (Large Trapping)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900192"/>
            <a:ext cx="8423910" cy="51831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7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many single cell 1.3 GHz cavities</a:t>
            </a:r>
          </a:p>
          <a:p>
            <a:r>
              <a:rPr lang="en-US" dirty="0" smtClean="0"/>
              <a:t>Thermal cycles – start from 15-100 K, cool down to 7 K, warm up</a:t>
            </a:r>
          </a:p>
          <a:p>
            <a:r>
              <a:rPr lang="en-US" dirty="0" smtClean="0"/>
              <a:t>Parasitic measurements on other experiments</a:t>
            </a:r>
          </a:p>
          <a:p>
            <a:r>
              <a:rPr lang="en-US" dirty="0" smtClean="0"/>
              <a:t>22 </a:t>
            </a:r>
            <a:r>
              <a:rPr lang="en-US" dirty="0" smtClean="0"/>
              <a:t>datasets measured (i.e. treatment then into </a:t>
            </a:r>
            <a:r>
              <a:rPr lang="en-US" dirty="0" err="1" smtClean="0"/>
              <a:t>dewar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7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Apparent Trend With </a:t>
            </a:r>
            <a:r>
              <a:rPr lang="en-US" dirty="0" smtClean="0"/>
              <a:t>Batches </a:t>
            </a:r>
            <a:r>
              <a:rPr lang="en-US" dirty="0" smtClean="0"/>
              <a:t>of AES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29590"/>
            <a:ext cx="4898597" cy="3948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84" y="1229590"/>
            <a:ext cx="4869952" cy="39254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52258" y="5409529"/>
            <a:ext cx="3167342" cy="41530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AES Single Cells Batch 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1595" y="5406831"/>
            <a:ext cx="3019005" cy="418000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>
                <a:solidFill>
                  <a:schemeClr val="bg1"/>
                </a:solidFill>
              </a:rPr>
              <a:t>AES Single Cells Batch </a:t>
            </a:r>
            <a:r>
              <a:rPr lang="en-US" sz="1800" dirty="0" smtClean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Apparent Trend With Batch of AES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29590"/>
            <a:ext cx="4898597" cy="3948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84" y="1229590"/>
            <a:ext cx="4869952" cy="39254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52258" y="5409529"/>
            <a:ext cx="3167342" cy="41530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AES Single Cells Batch 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1595" y="5406831"/>
            <a:ext cx="3019005" cy="418000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>
                <a:solidFill>
                  <a:schemeClr val="bg1"/>
                </a:solidFill>
              </a:rPr>
              <a:t>AES Single Cells Batch </a:t>
            </a:r>
            <a:r>
              <a:rPr lang="en-US" sz="1800" dirty="0" smtClean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 descr="C:\Users\acc52\Desktop\22May15 0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b="442"/>
          <a:stretch/>
        </p:blipFill>
        <p:spPr bwMode="auto">
          <a:xfrm>
            <a:off x="1709663" y="613914"/>
            <a:ext cx="6108829" cy="4541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76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Apparent Trend With Batch of AES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29590"/>
            <a:ext cx="4898597" cy="3948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84" y="1229590"/>
            <a:ext cx="4869952" cy="39254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52258" y="5409529"/>
            <a:ext cx="3167342" cy="415302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AES Single Cells Batch 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1595" y="5406831"/>
            <a:ext cx="3019005" cy="418000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>
                <a:solidFill>
                  <a:schemeClr val="bg1"/>
                </a:solidFill>
              </a:rPr>
              <a:t>AES Single Cells Batch </a:t>
            </a:r>
            <a:r>
              <a:rPr lang="en-US" sz="1800" dirty="0" smtClean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 descr="C:\Users\acc52\Desktop\22May15 0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b="442"/>
          <a:stretch/>
        </p:blipFill>
        <p:spPr bwMode="auto">
          <a:xfrm>
            <a:off x="1709663" y="613914"/>
            <a:ext cx="6108829" cy="4541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7227" y="2082332"/>
            <a:ext cx="29337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Large grains?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Dislocations?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sample studies</a:t>
            </a:r>
            <a:r>
              <a:rPr lang="en-US" dirty="0" smtClean="0"/>
              <a:t>, e.g.</a:t>
            </a:r>
          </a:p>
          <a:p>
            <a:pPr lvl="1"/>
            <a:r>
              <a:rPr lang="de-DE" dirty="0"/>
              <a:t>Aull, Kugeler and Knobloch, </a:t>
            </a:r>
            <a:r>
              <a:rPr lang="de-DE" i="1" dirty="0"/>
              <a:t>PRSTAB </a:t>
            </a:r>
            <a:r>
              <a:rPr lang="de-DE" dirty="0"/>
              <a:t>15, 062001 (2012</a:t>
            </a:r>
            <a:r>
              <a:rPr lang="de-DE" dirty="0" smtClean="0"/>
              <a:t>)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Dhavale</a:t>
            </a:r>
            <a:r>
              <a:rPr lang="en-US" dirty="0" smtClean="0"/>
              <a:t> et al, </a:t>
            </a:r>
            <a:r>
              <a:rPr lang="en-US" i="1" dirty="0" err="1" smtClean="0"/>
              <a:t>Supercond</a:t>
            </a:r>
            <a:r>
              <a:rPr lang="en-US" i="1" dirty="0" smtClean="0"/>
              <a:t>. Sci. Tech</a:t>
            </a:r>
            <a:r>
              <a:rPr lang="en-US" dirty="0" smtClean="0"/>
              <a:t>., 25, 065014 (2012)</a:t>
            </a:r>
          </a:p>
          <a:p>
            <a:r>
              <a:rPr lang="en-US" dirty="0" smtClean="0"/>
              <a:t>No measurement as a function of thermal gradient, but qualitative trend: larger grain material seems to expel better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857" t="51905" r="31619" b="2735"/>
          <a:stretch/>
        </p:blipFill>
        <p:spPr>
          <a:xfrm>
            <a:off x="2669767" y="3316514"/>
            <a:ext cx="4469198" cy="26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Fine Grain Cavities – Poor Expulsion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730" y="901597"/>
            <a:ext cx="8560632" cy="52347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367" y="2063947"/>
            <a:ext cx="4642896" cy="338554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Poor expulsion observed for other fine grain cavities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5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Grain Cavity – Strong Expulsion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9" name="Right Arrow 8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28" y="873990"/>
            <a:ext cx="8497570" cy="5196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3294" y="1388398"/>
            <a:ext cx="3678687" cy="338554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Strong expulsion observed for LG cavity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97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High Q</a:t>
            </a:r>
            <a:r>
              <a:rPr lang="en-US" baseline="-25000" dirty="0"/>
              <a:t>0</a:t>
            </a:r>
            <a:r>
              <a:rPr lang="en-US" dirty="0"/>
              <a:t> in Presence of External B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can reduce cryogenic costs in high duty factor SRF </a:t>
            </a:r>
            <a:r>
              <a:rPr lang="en-US" dirty="0" err="1" smtClean="0"/>
              <a:t>linacs</a:t>
            </a:r>
            <a:r>
              <a:rPr lang="en-US" dirty="0" smtClean="0"/>
              <a:t> by tens of millions of dollars</a:t>
            </a:r>
            <a:endParaRPr lang="en-US" dirty="0" smtClean="0"/>
          </a:p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in vertical test must be preserved to 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 smtClean="0"/>
              <a:t>Significant source of Q</a:t>
            </a:r>
            <a:r>
              <a:rPr lang="en-US" baseline="-25000" dirty="0" smtClean="0"/>
              <a:t>0</a:t>
            </a:r>
            <a:r>
              <a:rPr lang="en-US" dirty="0" smtClean="0"/>
              <a:t> degradation: flux losses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5665-8A3E-46C1-8A83-8F0B5EE48DF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1" name="Freeform 10"/>
          <p:cNvSpPr/>
          <p:nvPr/>
        </p:nvSpPr>
        <p:spPr>
          <a:xfrm>
            <a:off x="354013" y="2795541"/>
            <a:ext cx="886464" cy="1266379"/>
          </a:xfrm>
          <a:custGeom>
            <a:avLst/>
            <a:gdLst>
              <a:gd name="connsiteX0" fmla="*/ 0 w 1266378"/>
              <a:gd name="connsiteY0" fmla="*/ 0 h 886464"/>
              <a:gd name="connsiteX1" fmla="*/ 823146 w 1266378"/>
              <a:gd name="connsiteY1" fmla="*/ 0 h 886464"/>
              <a:gd name="connsiteX2" fmla="*/ 1266378 w 1266378"/>
              <a:gd name="connsiteY2" fmla="*/ 443232 h 886464"/>
              <a:gd name="connsiteX3" fmla="*/ 823146 w 1266378"/>
              <a:gd name="connsiteY3" fmla="*/ 886464 h 886464"/>
              <a:gd name="connsiteX4" fmla="*/ 0 w 1266378"/>
              <a:gd name="connsiteY4" fmla="*/ 886464 h 886464"/>
              <a:gd name="connsiteX5" fmla="*/ 443232 w 1266378"/>
              <a:gd name="connsiteY5" fmla="*/ 443232 h 886464"/>
              <a:gd name="connsiteX6" fmla="*/ 0 w 1266378"/>
              <a:gd name="connsiteY6" fmla="*/ 0 h 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78" h="886464">
                <a:moveTo>
                  <a:pt x="1266378" y="0"/>
                </a:moveTo>
                <a:lnTo>
                  <a:pt x="1266378" y="576202"/>
                </a:lnTo>
                <a:lnTo>
                  <a:pt x="633189" y="886464"/>
                </a:lnTo>
                <a:lnTo>
                  <a:pt x="0" y="576202"/>
                </a:lnTo>
                <a:lnTo>
                  <a:pt x="0" y="0"/>
                </a:lnTo>
                <a:lnTo>
                  <a:pt x="633189" y="310262"/>
                </a:lnTo>
                <a:lnTo>
                  <a:pt x="1266378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454663" rIns="11430" bIns="4546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B</a:t>
            </a:r>
            <a:r>
              <a:rPr lang="en-US" sz="1800" kern="1200" baseline="-25000" dirty="0" err="1" smtClean="0"/>
              <a:t>ext</a:t>
            </a:r>
            <a:endParaRPr lang="en-US" sz="1800" kern="1200" baseline="-25000" dirty="0"/>
          </a:p>
        </p:txBody>
      </p:sp>
      <p:sp>
        <p:nvSpPr>
          <p:cNvPr id="12" name="Freeform 11"/>
          <p:cNvSpPr/>
          <p:nvPr/>
        </p:nvSpPr>
        <p:spPr>
          <a:xfrm>
            <a:off x="1240476" y="2795543"/>
            <a:ext cx="7814622" cy="823146"/>
          </a:xfrm>
          <a:custGeom>
            <a:avLst/>
            <a:gdLst>
              <a:gd name="connsiteX0" fmla="*/ 137194 w 823146"/>
              <a:gd name="connsiteY0" fmla="*/ 0 h 7814622"/>
              <a:gd name="connsiteX1" fmla="*/ 685952 w 823146"/>
              <a:gd name="connsiteY1" fmla="*/ 0 h 7814622"/>
              <a:gd name="connsiteX2" fmla="*/ 823146 w 823146"/>
              <a:gd name="connsiteY2" fmla="*/ 137194 h 7814622"/>
              <a:gd name="connsiteX3" fmla="*/ 823146 w 823146"/>
              <a:gd name="connsiteY3" fmla="*/ 7814622 h 7814622"/>
              <a:gd name="connsiteX4" fmla="*/ 823146 w 823146"/>
              <a:gd name="connsiteY4" fmla="*/ 7814622 h 7814622"/>
              <a:gd name="connsiteX5" fmla="*/ 0 w 823146"/>
              <a:gd name="connsiteY5" fmla="*/ 7814622 h 7814622"/>
              <a:gd name="connsiteX6" fmla="*/ 0 w 823146"/>
              <a:gd name="connsiteY6" fmla="*/ 7814622 h 7814622"/>
              <a:gd name="connsiteX7" fmla="*/ 0 w 823146"/>
              <a:gd name="connsiteY7" fmla="*/ 137194 h 7814622"/>
              <a:gd name="connsiteX8" fmla="*/ 137194 w 823146"/>
              <a:gd name="connsiteY8" fmla="*/ 0 h 7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46" h="7814622">
                <a:moveTo>
                  <a:pt x="823146" y="1302465"/>
                </a:moveTo>
                <a:lnTo>
                  <a:pt x="823146" y="6512157"/>
                </a:lnTo>
                <a:cubicBezTo>
                  <a:pt x="823146" y="7231487"/>
                  <a:pt x="816676" y="7814622"/>
                  <a:pt x="808695" y="7814622"/>
                </a:cubicBezTo>
                <a:lnTo>
                  <a:pt x="0" y="7814622"/>
                </a:lnTo>
                <a:lnTo>
                  <a:pt x="0" y="7814622"/>
                </a:lnTo>
                <a:lnTo>
                  <a:pt x="0" y="0"/>
                </a:lnTo>
                <a:lnTo>
                  <a:pt x="0" y="0"/>
                </a:lnTo>
                <a:lnTo>
                  <a:pt x="808695" y="0"/>
                </a:lnTo>
                <a:cubicBezTo>
                  <a:pt x="816676" y="0"/>
                  <a:pt x="823146" y="583135"/>
                  <a:pt x="823146" y="1302465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5422" rIns="55422" bIns="55424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accent3">
                    <a:lumMod val="75000"/>
                  </a:schemeClr>
                </a:solidFill>
              </a:rPr>
              <a:t>Use of non-magnetic components</a:t>
            </a:r>
            <a:endParaRPr lang="en-US" sz="2400" kern="1200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accent3">
                    <a:lumMod val="75000"/>
                  </a:schemeClr>
                </a:solidFill>
              </a:rPr>
              <a:t>Magnetic shielding/active compensation</a:t>
            </a:r>
            <a:endParaRPr lang="en-US" sz="2400" kern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4013" y="3862610"/>
            <a:ext cx="886464" cy="1266378"/>
          </a:xfrm>
          <a:custGeom>
            <a:avLst/>
            <a:gdLst>
              <a:gd name="connsiteX0" fmla="*/ 0 w 1266378"/>
              <a:gd name="connsiteY0" fmla="*/ 0 h 886464"/>
              <a:gd name="connsiteX1" fmla="*/ 823146 w 1266378"/>
              <a:gd name="connsiteY1" fmla="*/ 0 h 886464"/>
              <a:gd name="connsiteX2" fmla="*/ 1266378 w 1266378"/>
              <a:gd name="connsiteY2" fmla="*/ 443232 h 886464"/>
              <a:gd name="connsiteX3" fmla="*/ 823146 w 1266378"/>
              <a:gd name="connsiteY3" fmla="*/ 886464 h 886464"/>
              <a:gd name="connsiteX4" fmla="*/ 0 w 1266378"/>
              <a:gd name="connsiteY4" fmla="*/ 886464 h 886464"/>
              <a:gd name="connsiteX5" fmla="*/ 443232 w 1266378"/>
              <a:gd name="connsiteY5" fmla="*/ 443232 h 886464"/>
              <a:gd name="connsiteX6" fmla="*/ 0 w 1266378"/>
              <a:gd name="connsiteY6" fmla="*/ 0 h 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78" h="886464">
                <a:moveTo>
                  <a:pt x="1266378" y="0"/>
                </a:moveTo>
                <a:lnTo>
                  <a:pt x="1266378" y="576202"/>
                </a:lnTo>
                <a:lnTo>
                  <a:pt x="633189" y="886464"/>
                </a:lnTo>
                <a:lnTo>
                  <a:pt x="0" y="576202"/>
                </a:lnTo>
                <a:lnTo>
                  <a:pt x="0" y="0"/>
                </a:lnTo>
                <a:lnTo>
                  <a:pt x="633189" y="310262"/>
                </a:lnTo>
                <a:lnTo>
                  <a:pt x="1266378" y="0"/>
                </a:lnTo>
                <a:close/>
              </a:path>
            </a:pathLst>
          </a:custGeom>
        </p:spPr>
        <p:style>
          <a:lnRef idx="2">
            <a:schemeClr val="accent3">
              <a:hueOff val="7780537"/>
              <a:satOff val="721"/>
              <a:lumOff val="2353"/>
              <a:alphaOff val="0"/>
            </a:schemeClr>
          </a:lnRef>
          <a:fillRef idx="1">
            <a:schemeClr val="accent3">
              <a:hueOff val="7780537"/>
              <a:satOff val="721"/>
              <a:lumOff val="2353"/>
              <a:alphaOff val="0"/>
            </a:schemeClr>
          </a:fillRef>
          <a:effectRef idx="0">
            <a:schemeClr val="accent3">
              <a:hueOff val="7780537"/>
              <a:satOff val="721"/>
              <a:lumOff val="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454662" rIns="11430" bIns="4546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B</a:t>
            </a:r>
            <a:r>
              <a:rPr lang="en-US" sz="1800" kern="1200" baseline="-25000" dirty="0" err="1" smtClean="0"/>
              <a:t>trap</a:t>
            </a:r>
            <a:endParaRPr lang="en-US" sz="1800" kern="1200" baseline="-25000" dirty="0"/>
          </a:p>
        </p:txBody>
      </p:sp>
      <p:sp>
        <p:nvSpPr>
          <p:cNvPr id="14" name="Freeform 13"/>
          <p:cNvSpPr/>
          <p:nvPr/>
        </p:nvSpPr>
        <p:spPr>
          <a:xfrm>
            <a:off x="1240476" y="3862611"/>
            <a:ext cx="7814622" cy="823146"/>
          </a:xfrm>
          <a:custGeom>
            <a:avLst/>
            <a:gdLst>
              <a:gd name="connsiteX0" fmla="*/ 137194 w 823146"/>
              <a:gd name="connsiteY0" fmla="*/ 0 h 7814622"/>
              <a:gd name="connsiteX1" fmla="*/ 685952 w 823146"/>
              <a:gd name="connsiteY1" fmla="*/ 0 h 7814622"/>
              <a:gd name="connsiteX2" fmla="*/ 823146 w 823146"/>
              <a:gd name="connsiteY2" fmla="*/ 137194 h 7814622"/>
              <a:gd name="connsiteX3" fmla="*/ 823146 w 823146"/>
              <a:gd name="connsiteY3" fmla="*/ 7814622 h 7814622"/>
              <a:gd name="connsiteX4" fmla="*/ 823146 w 823146"/>
              <a:gd name="connsiteY4" fmla="*/ 7814622 h 7814622"/>
              <a:gd name="connsiteX5" fmla="*/ 0 w 823146"/>
              <a:gd name="connsiteY5" fmla="*/ 7814622 h 7814622"/>
              <a:gd name="connsiteX6" fmla="*/ 0 w 823146"/>
              <a:gd name="connsiteY6" fmla="*/ 7814622 h 7814622"/>
              <a:gd name="connsiteX7" fmla="*/ 0 w 823146"/>
              <a:gd name="connsiteY7" fmla="*/ 137194 h 7814622"/>
              <a:gd name="connsiteX8" fmla="*/ 137194 w 823146"/>
              <a:gd name="connsiteY8" fmla="*/ 0 h 7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46" h="7814622">
                <a:moveTo>
                  <a:pt x="823146" y="1302465"/>
                </a:moveTo>
                <a:lnTo>
                  <a:pt x="823146" y="6512157"/>
                </a:lnTo>
                <a:cubicBezTo>
                  <a:pt x="823146" y="7231487"/>
                  <a:pt x="816676" y="7814622"/>
                  <a:pt x="808695" y="7814622"/>
                </a:cubicBezTo>
                <a:lnTo>
                  <a:pt x="0" y="7814622"/>
                </a:lnTo>
                <a:lnTo>
                  <a:pt x="0" y="7814622"/>
                </a:lnTo>
                <a:lnTo>
                  <a:pt x="0" y="0"/>
                </a:lnTo>
                <a:lnTo>
                  <a:pt x="0" y="0"/>
                </a:lnTo>
                <a:lnTo>
                  <a:pt x="808695" y="0"/>
                </a:lnTo>
                <a:cubicBezTo>
                  <a:pt x="816676" y="0"/>
                  <a:pt x="823146" y="583135"/>
                  <a:pt x="823146" y="1302465"/>
                </a:cubicBezTo>
                <a:close/>
              </a:path>
            </a:pathLst>
          </a:custGeom>
        </p:spPr>
        <p:style>
          <a:lnRef idx="2">
            <a:schemeClr val="accent3">
              <a:hueOff val="7780537"/>
              <a:satOff val="721"/>
              <a:lumOff val="23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5422" rIns="55422" bIns="55424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Cool through transition with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(bulk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Nb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Minimize pinning centers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013" y="4929678"/>
            <a:ext cx="886464" cy="1266378"/>
          </a:xfrm>
          <a:custGeom>
            <a:avLst/>
            <a:gdLst>
              <a:gd name="connsiteX0" fmla="*/ 0 w 1266378"/>
              <a:gd name="connsiteY0" fmla="*/ 0 h 886464"/>
              <a:gd name="connsiteX1" fmla="*/ 823146 w 1266378"/>
              <a:gd name="connsiteY1" fmla="*/ 0 h 886464"/>
              <a:gd name="connsiteX2" fmla="*/ 1266378 w 1266378"/>
              <a:gd name="connsiteY2" fmla="*/ 443232 h 886464"/>
              <a:gd name="connsiteX3" fmla="*/ 823146 w 1266378"/>
              <a:gd name="connsiteY3" fmla="*/ 886464 h 886464"/>
              <a:gd name="connsiteX4" fmla="*/ 0 w 1266378"/>
              <a:gd name="connsiteY4" fmla="*/ 886464 h 886464"/>
              <a:gd name="connsiteX5" fmla="*/ 443232 w 1266378"/>
              <a:gd name="connsiteY5" fmla="*/ 443232 h 886464"/>
              <a:gd name="connsiteX6" fmla="*/ 0 w 1266378"/>
              <a:gd name="connsiteY6" fmla="*/ 0 h 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78" h="886464">
                <a:moveTo>
                  <a:pt x="1266378" y="0"/>
                </a:moveTo>
                <a:lnTo>
                  <a:pt x="1266378" y="576202"/>
                </a:lnTo>
                <a:lnTo>
                  <a:pt x="633189" y="886464"/>
                </a:lnTo>
                <a:lnTo>
                  <a:pt x="0" y="576202"/>
                </a:lnTo>
                <a:lnTo>
                  <a:pt x="0" y="0"/>
                </a:lnTo>
                <a:lnTo>
                  <a:pt x="633189" y="310262"/>
                </a:lnTo>
                <a:lnTo>
                  <a:pt x="1266378" y="0"/>
                </a:lnTo>
                <a:close/>
              </a:path>
            </a:pathLst>
          </a:custGeom>
        </p:spPr>
        <p:style>
          <a:lnRef idx="2">
            <a:schemeClr val="accent3">
              <a:hueOff val="15561074"/>
              <a:satOff val="1443"/>
              <a:lumOff val="4707"/>
              <a:alphaOff val="0"/>
            </a:schemeClr>
          </a:lnRef>
          <a:fillRef idx="1">
            <a:schemeClr val="accent3">
              <a:hueOff val="15561074"/>
              <a:satOff val="1443"/>
              <a:lumOff val="4707"/>
              <a:alphaOff val="0"/>
            </a:schemeClr>
          </a:fillRef>
          <a:effectRef idx="0">
            <a:schemeClr val="accent3">
              <a:hueOff val="15561074"/>
              <a:satOff val="1443"/>
              <a:lumOff val="47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454662" rIns="11430" bIns="4546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R</a:t>
            </a:r>
            <a:r>
              <a:rPr lang="en-US" sz="1800" kern="1200" baseline="-25000" dirty="0" err="1" smtClean="0"/>
              <a:t>s</a:t>
            </a: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240476" y="4929679"/>
            <a:ext cx="7814622" cy="823146"/>
          </a:xfrm>
          <a:custGeom>
            <a:avLst/>
            <a:gdLst>
              <a:gd name="connsiteX0" fmla="*/ 137194 w 823146"/>
              <a:gd name="connsiteY0" fmla="*/ 0 h 7814622"/>
              <a:gd name="connsiteX1" fmla="*/ 685952 w 823146"/>
              <a:gd name="connsiteY1" fmla="*/ 0 h 7814622"/>
              <a:gd name="connsiteX2" fmla="*/ 823146 w 823146"/>
              <a:gd name="connsiteY2" fmla="*/ 137194 h 7814622"/>
              <a:gd name="connsiteX3" fmla="*/ 823146 w 823146"/>
              <a:gd name="connsiteY3" fmla="*/ 7814622 h 7814622"/>
              <a:gd name="connsiteX4" fmla="*/ 823146 w 823146"/>
              <a:gd name="connsiteY4" fmla="*/ 7814622 h 7814622"/>
              <a:gd name="connsiteX5" fmla="*/ 0 w 823146"/>
              <a:gd name="connsiteY5" fmla="*/ 7814622 h 7814622"/>
              <a:gd name="connsiteX6" fmla="*/ 0 w 823146"/>
              <a:gd name="connsiteY6" fmla="*/ 7814622 h 7814622"/>
              <a:gd name="connsiteX7" fmla="*/ 0 w 823146"/>
              <a:gd name="connsiteY7" fmla="*/ 137194 h 7814622"/>
              <a:gd name="connsiteX8" fmla="*/ 137194 w 823146"/>
              <a:gd name="connsiteY8" fmla="*/ 0 h 7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46" h="7814622">
                <a:moveTo>
                  <a:pt x="823146" y="1302465"/>
                </a:moveTo>
                <a:lnTo>
                  <a:pt x="823146" y="6512157"/>
                </a:lnTo>
                <a:cubicBezTo>
                  <a:pt x="823146" y="7231487"/>
                  <a:pt x="816676" y="7814622"/>
                  <a:pt x="808695" y="7814622"/>
                </a:cubicBezTo>
                <a:lnTo>
                  <a:pt x="0" y="7814622"/>
                </a:lnTo>
                <a:lnTo>
                  <a:pt x="0" y="7814622"/>
                </a:lnTo>
                <a:lnTo>
                  <a:pt x="0" y="0"/>
                </a:lnTo>
                <a:lnTo>
                  <a:pt x="0" y="0"/>
                </a:lnTo>
                <a:lnTo>
                  <a:pt x="808695" y="0"/>
                </a:lnTo>
                <a:cubicBezTo>
                  <a:pt x="816676" y="0"/>
                  <a:pt x="823146" y="583135"/>
                  <a:pt x="823146" y="1302465"/>
                </a:cubicBezTo>
                <a:close/>
              </a:path>
            </a:pathLst>
          </a:custGeom>
        </p:spPr>
        <p:style>
          <a:lnRef idx="2">
            <a:schemeClr val="accent3">
              <a:hueOff val="15561074"/>
              <a:satOff val="1443"/>
              <a:lumOff val="470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5422" rIns="55422" bIns="55424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accent4">
                    <a:lumMod val="75000"/>
                  </a:schemeClr>
                </a:solidFill>
              </a:rPr>
              <a:t>Optimize mean free </a:t>
            </a:r>
            <a:r>
              <a:rPr lang="en-US" sz="2400" kern="1200" dirty="0" smtClean="0">
                <a:solidFill>
                  <a:schemeClr val="accent4">
                    <a:lumMod val="75000"/>
                  </a:schemeClr>
                </a:solidFill>
              </a:rPr>
              <a:t>path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From Poor to Strong Expulsion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5" y="949854"/>
            <a:ext cx="8311815" cy="508264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74" y="2524258"/>
            <a:ext cx="3436755" cy="1933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4410" y="3181997"/>
            <a:ext cx="1504515" cy="830997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1000 C 4 h vastly improves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877950" y="2966448"/>
            <a:ext cx="639925" cy="104945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Treatment at 800 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Right Arrow 7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9" y="887320"/>
            <a:ext cx="8529934" cy="5216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9325" y="3369284"/>
            <a:ext cx="3324352" cy="584775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After 5 days at 800 C, good expulsion observed in cavity from “Batch 2”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54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Treatment at 800 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40" y="923924"/>
            <a:ext cx="8405869" cy="51401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3180" y="2687895"/>
            <a:ext cx="2019899" cy="107721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Continued studies needed to optimize furnace treatment using standard 800 C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5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3" y="720197"/>
            <a:ext cx="3434535" cy="261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0" y="3604095"/>
            <a:ext cx="3434535" cy="26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Alteration With No Significant Effect on Expulsion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67402" y="4431181"/>
            <a:ext cx="140788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anose="020F0502020204030204"/>
                <a:ea typeface="+mn-ea"/>
              </a:rPr>
              <a:t>EP vs BCP</a:t>
            </a:r>
            <a:endParaRPr lang="en-US" sz="2000" b="1" dirty="0">
              <a:latin typeface="Calibri" panose="020F0502020204030204"/>
              <a:ea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571" y="3625981"/>
            <a:ext cx="3434535" cy="261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184" y="3625981"/>
            <a:ext cx="3434535" cy="261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88175" y="4348743"/>
            <a:ext cx="163943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anose="020F0502020204030204"/>
                <a:ea typeface="+mn-ea"/>
              </a:rPr>
              <a:t>Heavy doping</a:t>
            </a:r>
            <a:endParaRPr lang="en-US" sz="2000" b="1" dirty="0">
              <a:latin typeface="Calibri" panose="020F0502020204030204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750" y="4477348"/>
            <a:ext cx="163943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anose="020F0502020204030204"/>
                <a:ea typeface="+mn-ea"/>
              </a:rPr>
              <a:t>90 C bake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latin typeface="Calibri" panose="020F0502020204030204"/>
                <a:ea typeface="+mn-ea"/>
              </a:rPr>
              <a:t>Add’l</a:t>
            </a:r>
            <a:r>
              <a:rPr lang="en-US" sz="2000" b="1" dirty="0" smtClean="0">
                <a:latin typeface="Calibri" panose="020F0502020204030204"/>
                <a:ea typeface="+mn-ea"/>
              </a:rPr>
              <a:t> EP</a:t>
            </a:r>
            <a:endParaRPr lang="en-US" sz="2000" b="1" dirty="0">
              <a:latin typeface="Calibri" panose="020F0502020204030204"/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572" y="709254"/>
            <a:ext cx="3434535" cy="261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27461" y="1075874"/>
            <a:ext cx="243766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anose="020F0502020204030204"/>
                <a:ea typeface="+mn-ea"/>
              </a:rPr>
              <a:t>Outside BCP</a:t>
            </a:r>
            <a:endParaRPr lang="en-US" sz="2000" b="1" dirty="0">
              <a:latin typeface="Calibri" panose="020F0502020204030204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376" y="709254"/>
            <a:ext cx="3434535" cy="26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2997" y="1475984"/>
            <a:ext cx="140788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anose="020F0502020204030204"/>
                <a:ea typeface="+mn-ea"/>
              </a:rPr>
              <a:t>120 C bake</a:t>
            </a:r>
            <a:endParaRPr lang="en-US" sz="2000" b="1" dirty="0">
              <a:latin typeface="Calibri" panose="020F0502020204030204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851" y="1494260"/>
            <a:ext cx="243766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anose="020F0502020204030204"/>
                <a:ea typeface="+mn-ea"/>
              </a:rPr>
              <a:t>N-dope 2/6</a:t>
            </a:r>
            <a:endParaRPr lang="en-US" sz="2000" b="1" dirty="0">
              <a:latin typeface="Calibri" panose="020F0502020204030204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19" y="3426601"/>
            <a:ext cx="7619961" cy="276999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ea typeface="+mn-ea"/>
              </a:rPr>
              <a:t>Different surface conditions in cavities with similar bulk history: similar expulsion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2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Q vs 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9" name="Right Arrow 8"/>
          <p:cNvSpPr/>
          <p:nvPr/>
        </p:nvSpPr>
        <p:spPr>
          <a:xfrm>
            <a:off x="3992563" y="2648909"/>
            <a:ext cx="1014699" cy="1084891"/>
          </a:xfrm>
          <a:prstGeom prst="rightArrow">
            <a:avLst>
              <a:gd name="adj1" fmla="val 50000"/>
              <a:gd name="adj2" fmla="val 2798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1000 C Bake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729"/>
            <a:ext cx="4300922" cy="322569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79" y="1722969"/>
            <a:ext cx="4300921" cy="3225691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47731" y="5193745"/>
            <a:ext cx="3407605" cy="423873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 anchor="ctr" anchorCtr="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Poor expulsion: 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NC </a:t>
            </a:r>
            <a:r>
              <a:rPr lang="en-US" sz="1800" dirty="0" smtClean="0">
                <a:solidFill>
                  <a:schemeClr val="bg1"/>
                </a:solidFill>
              </a:rPr>
              <a:t>~ 1.1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30467" y="5190991"/>
            <a:ext cx="3506458" cy="426627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 anchor="ctr" anchorCtr="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Good expulsion: 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SC</a:t>
            </a:r>
            <a:r>
              <a:rPr lang="en-US" sz="1800" dirty="0">
                <a:solidFill>
                  <a:schemeClr val="bg1"/>
                </a:solidFill>
              </a:rPr>
              <a:t>/</a:t>
            </a:r>
            <a:r>
              <a:rPr lang="en-US" sz="1800" i="1" dirty="0">
                <a:solidFill>
                  <a:schemeClr val="bg1"/>
                </a:solidFill>
              </a:rPr>
              <a:t>B</a:t>
            </a:r>
            <a:r>
              <a:rPr lang="en-US" sz="1800" i="1" baseline="-25000" dirty="0">
                <a:solidFill>
                  <a:schemeClr val="bg1"/>
                </a:solidFill>
              </a:rPr>
              <a:t>NC </a:t>
            </a:r>
            <a:r>
              <a:rPr lang="en-US" sz="1800" dirty="0" smtClean="0">
                <a:solidFill>
                  <a:schemeClr val="bg1"/>
                </a:solidFill>
              </a:rPr>
              <a:t>~ 1.6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85320" y="1068329"/>
            <a:ext cx="3094818" cy="382965"/>
          </a:xfrm>
          <a:prstGeom prst="rect">
            <a:avLst/>
          </a:prstGeom>
          <a:solidFill>
            <a:srgbClr val="0C4E97"/>
          </a:solidFill>
          <a:ln w="38100">
            <a:solidFill>
              <a:schemeClr val="tx1"/>
            </a:solidFill>
          </a:ln>
        </p:spPr>
        <p:txBody>
          <a:bodyPr lIns="182880" rIns="182880">
            <a:noAutofit/>
          </a:bodyPr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AES017 cooled in 10 </a:t>
            </a:r>
            <a:r>
              <a:rPr lang="en-US" sz="1800" dirty="0" err="1" smtClean="0">
                <a:solidFill>
                  <a:schemeClr val="bg1"/>
                </a:solidFill>
              </a:rPr>
              <a:t>mG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0476"/>
            <a:ext cx="8672513" cy="5269619"/>
          </a:xfrm>
        </p:spPr>
        <p:txBody>
          <a:bodyPr/>
          <a:lstStyle/>
          <a:p>
            <a:r>
              <a:rPr lang="en-US" dirty="0" smtClean="0"/>
              <a:t>Treating for strong e</a:t>
            </a:r>
            <a:r>
              <a:rPr lang="en-US" dirty="0" smtClean="0"/>
              <a:t>xpulsion </a:t>
            </a:r>
            <a:r>
              <a:rPr lang="en-US" dirty="0" smtClean="0"/>
              <a:t>can reduce requirements for:</a:t>
            </a:r>
          </a:p>
          <a:p>
            <a:pPr lvl="1"/>
            <a:r>
              <a:rPr lang="en-US" dirty="0" smtClean="0"/>
              <a:t>Shielding/active compensation of external fields –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ext</a:t>
            </a:r>
            <a:endParaRPr lang="en-US" baseline="-25000" dirty="0" smtClean="0"/>
          </a:p>
          <a:p>
            <a:pPr lvl="1"/>
            <a:r>
              <a:rPr lang="en-US" dirty="0" smtClean="0"/>
              <a:t>Sensitivity </a:t>
            </a:r>
            <a:r>
              <a:rPr lang="en-US" dirty="0" smtClean="0"/>
              <a:t>to trapped flux –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trap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Cryogenic plant size and power </a:t>
            </a:r>
            <a:r>
              <a:rPr lang="en-US" dirty="0" smtClean="0"/>
              <a:t>consumption</a:t>
            </a:r>
          </a:p>
          <a:p>
            <a:r>
              <a:rPr lang="en-US" dirty="0" smtClean="0"/>
              <a:t>Experiment: Measure trapped flux as a function of treatment and spatial temperature gradient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4C97"/>
                </a:solidFill>
              </a:rPr>
              <a:t>Thermal gradient </a:t>
            </a:r>
            <a:r>
              <a:rPr lang="en-US" sz="2400" dirty="0" smtClean="0"/>
              <a:t>at transition critical for all preparations</a:t>
            </a:r>
          </a:p>
          <a:p>
            <a:r>
              <a:rPr lang="en-US" dirty="0" smtClean="0"/>
              <a:t>Modification of </a:t>
            </a:r>
            <a:r>
              <a:rPr lang="en-US" b="1" dirty="0" smtClean="0">
                <a:solidFill>
                  <a:schemeClr val="tx2"/>
                </a:solidFill>
              </a:rPr>
              <a:t>bulk structure </a:t>
            </a:r>
            <a:r>
              <a:rPr lang="en-US" dirty="0" smtClean="0"/>
              <a:t>through furnace treatment shows trend of </a:t>
            </a:r>
            <a:r>
              <a:rPr lang="en-US" b="1" dirty="0" smtClean="0">
                <a:solidFill>
                  <a:schemeClr val="tx2"/>
                </a:solidFill>
              </a:rPr>
              <a:t>improved </a:t>
            </a:r>
            <a:r>
              <a:rPr lang="en-US" dirty="0" smtClean="0"/>
              <a:t>flux expulsion</a:t>
            </a:r>
          </a:p>
          <a:p>
            <a:r>
              <a:rPr lang="en-US" dirty="0" smtClean="0"/>
              <a:t>Modification of </a:t>
            </a:r>
            <a:r>
              <a:rPr lang="en-US" b="1" dirty="0" smtClean="0">
                <a:solidFill>
                  <a:schemeClr val="tx2"/>
                </a:solidFill>
              </a:rPr>
              <a:t>surface structure </a:t>
            </a:r>
            <a:r>
              <a:rPr lang="en-US" dirty="0" smtClean="0"/>
              <a:t>shows </a:t>
            </a:r>
            <a:r>
              <a:rPr lang="en-US" b="1" dirty="0" smtClean="0">
                <a:solidFill>
                  <a:schemeClr val="tx2"/>
                </a:solidFill>
              </a:rPr>
              <a:t>minimal influence </a:t>
            </a:r>
            <a:r>
              <a:rPr lang="en-US" dirty="0" smtClean="0"/>
              <a:t>on flux expulsion</a:t>
            </a:r>
          </a:p>
          <a:p>
            <a:r>
              <a:rPr lang="en-US" dirty="0" smtClean="0"/>
              <a:t>Additional </a:t>
            </a:r>
            <a:r>
              <a:rPr lang="en-US" dirty="0"/>
              <a:t>studies are required to determine reproducible conditions for strong expulsion of </a:t>
            </a:r>
            <a:r>
              <a:rPr lang="en-US" dirty="0" smtClean="0"/>
              <a:t>flux (try at 800 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2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Achieving High Q</a:t>
            </a:r>
            <a:r>
              <a:rPr lang="en-US" baseline="-25000" dirty="0" smtClean="0"/>
              <a:t>0</a:t>
            </a:r>
            <a:r>
              <a:rPr lang="en-US" dirty="0" smtClean="0"/>
              <a:t> in </a:t>
            </a:r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0476"/>
            <a:ext cx="8672513" cy="5269619"/>
          </a:xfrm>
        </p:spPr>
        <p:txBody>
          <a:bodyPr/>
          <a:lstStyle/>
          <a:p>
            <a:r>
              <a:rPr lang="en-US" dirty="0" smtClean="0"/>
              <a:t>If reduced </a:t>
            </a:r>
            <a:r>
              <a:rPr lang="en-US" b="1" dirty="0" smtClean="0"/>
              <a:t>grain boundary density </a:t>
            </a:r>
            <a:r>
              <a:rPr lang="en-US" dirty="0" smtClean="0"/>
              <a:t>improves expulsion, </a:t>
            </a:r>
            <a:r>
              <a:rPr lang="en-US" dirty="0" smtClean="0"/>
              <a:t>path to </a:t>
            </a:r>
            <a:r>
              <a:rPr lang="en-US" dirty="0" smtClean="0"/>
              <a:t>optimize </a:t>
            </a:r>
            <a:r>
              <a:rPr lang="en-US" dirty="0" smtClean="0"/>
              <a:t>preparation – </a:t>
            </a:r>
            <a:r>
              <a:rPr lang="en-US" dirty="0"/>
              <a:t>furnace treatment, </a:t>
            </a:r>
            <a:r>
              <a:rPr lang="en-US" dirty="0" smtClean="0"/>
              <a:t>larger ASTM spec for half-cell sheets, ingot </a:t>
            </a:r>
            <a:r>
              <a:rPr lang="en-US" dirty="0" smtClean="0"/>
              <a:t>LG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smtClean="0"/>
              <a:t>for sheets</a:t>
            </a:r>
          </a:p>
          <a:p>
            <a:r>
              <a:rPr lang="en-US" dirty="0" smtClean="0"/>
              <a:t>Consistent with high Q</a:t>
            </a:r>
            <a:r>
              <a:rPr lang="en-US" baseline="-25000" dirty="0" smtClean="0"/>
              <a:t>0</a:t>
            </a:r>
            <a:r>
              <a:rPr lang="en-US" dirty="0" smtClean="0"/>
              <a:t> in LG studies, e.g. W</a:t>
            </a:r>
            <a:r>
              <a:rPr lang="en-US" dirty="0"/>
              <a:t>. Singer et al., Phys. Rev. ST-AB, 16, 012003 (2013</a:t>
            </a:r>
            <a:r>
              <a:rPr lang="en-US" dirty="0" smtClean="0"/>
              <a:t>)</a:t>
            </a:r>
          </a:p>
          <a:p>
            <a:r>
              <a:rPr lang="en-US" dirty="0"/>
              <a:t>N-doping discovery made on cavity with strong expulsion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1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86" y="994459"/>
            <a:ext cx="8593114" cy="4987867"/>
          </a:xfrm>
        </p:spPr>
        <p:txBody>
          <a:bodyPr/>
          <a:lstStyle/>
          <a:p>
            <a:r>
              <a:rPr lang="en-US" dirty="0"/>
              <a:t>Cavity studies – Progressive measurements with 6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smtClean="0"/>
              <a:t>800 C furnace </a:t>
            </a:r>
            <a:r>
              <a:rPr lang="en-US" dirty="0"/>
              <a:t>treatments</a:t>
            </a:r>
          </a:p>
          <a:p>
            <a:r>
              <a:rPr lang="en-US" dirty="0" smtClean="0"/>
              <a:t>Sample </a:t>
            </a:r>
            <a:r>
              <a:rPr lang="en-US" dirty="0" smtClean="0"/>
              <a:t>studies – with progressive steps of 6 </a:t>
            </a:r>
            <a:r>
              <a:rPr lang="en-US" dirty="0" err="1" smtClean="0"/>
              <a:t>hr</a:t>
            </a:r>
            <a:r>
              <a:rPr lang="en-US" dirty="0" smtClean="0"/>
              <a:t> at 800 C, measure:</a:t>
            </a:r>
          </a:p>
          <a:p>
            <a:pPr lvl="1"/>
            <a:r>
              <a:rPr lang="en-US" dirty="0" smtClean="0"/>
              <a:t>Grain size and dislocation content (SEM-EBSD)</a:t>
            </a:r>
          </a:p>
          <a:p>
            <a:pPr lvl="1"/>
            <a:r>
              <a:rPr lang="en-US" dirty="0" smtClean="0"/>
              <a:t>Mechanical properties (tensile test)</a:t>
            </a:r>
          </a:p>
          <a:p>
            <a:pPr lvl="1"/>
            <a:r>
              <a:rPr lang="en-US" dirty="0" smtClean="0"/>
              <a:t>Flux expulsion (small </a:t>
            </a:r>
            <a:r>
              <a:rPr lang="en-US" dirty="0" err="1" smtClean="0"/>
              <a:t>dewar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026" name="Picture 2" descr="https://lh3.googleusercontent.com/KfUrzYpaGbA_fdSF2HDQNGrJ1LcB5IGqjMg3TguWEdsYwZx1L-sqVe6nz7S4oOpVbdrqrQ0vaCNoOtSJTWDH2AV5pTgZ202IhIjF5UaG2hQNv4RYWvo-navvZMX3dj_hlrN0QjDByQKAtnaQ5Geepb99-qAvnpnbO2isnUsLaFBZQnd4UTrkORz5q_3SUENNsOFrX-34iLibm6TvWf3ki4YIEwYABD4jDCOFtBI-a6kcxZ2spyhU2eH7UnAy1F5r9JT245lEP21EyWFgdSEJ4soaENOB2aWzUYDsTnqcDHhksAJoN7Uh2tz-NqDhHGPUVxOvV64-39-F8jeyQsetOLXVNwApi-Y00PZsOayf7pBUCYBecCFRz5N6NIYncj6p3TrjxGFlE-LTSGOS9orbe5kzIkx2JmtAO5ceEeFFAOL5JSCXcy8Qr_8YIaUkTZ9RtSCBMFP33JHhuSht1HfWyUx7aoyar_XKHCHn_JbBVJwmVlQ6QaPfJmFaKwcgyEd-aEVMWQXSOmvqKr9MegjSr3tLrF1TC0VX6_rZUilWhvA=w514-h911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36177" r="13061" b="22612"/>
          <a:stretch/>
        </p:blipFill>
        <p:spPr bwMode="auto">
          <a:xfrm>
            <a:off x="3655423" y="3857898"/>
            <a:ext cx="2290354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High Q</a:t>
            </a:r>
            <a:r>
              <a:rPr lang="en-US" baseline="-25000" dirty="0"/>
              <a:t>0</a:t>
            </a:r>
            <a:r>
              <a:rPr lang="en-US" dirty="0"/>
              <a:t> in Presence of External B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can reduce cryogenic costs in high duty factor SRF </a:t>
            </a:r>
            <a:r>
              <a:rPr lang="en-US" dirty="0" err="1" smtClean="0"/>
              <a:t>linacs</a:t>
            </a:r>
            <a:r>
              <a:rPr lang="en-US" dirty="0" smtClean="0"/>
              <a:t> by tens of millions of dollars</a:t>
            </a:r>
          </a:p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in vertical test must be preserved to 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 smtClean="0"/>
              <a:t>Significant source of Q</a:t>
            </a:r>
            <a:r>
              <a:rPr lang="en-US" baseline="-25000" dirty="0" smtClean="0"/>
              <a:t>0</a:t>
            </a:r>
            <a:r>
              <a:rPr lang="en-US" dirty="0" smtClean="0"/>
              <a:t> degradation: flux losses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5665-8A3E-46C1-8A83-8F0B5EE48DF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Freeform 10"/>
          <p:cNvSpPr/>
          <p:nvPr/>
        </p:nvSpPr>
        <p:spPr>
          <a:xfrm>
            <a:off x="354013" y="2795541"/>
            <a:ext cx="886464" cy="1266379"/>
          </a:xfrm>
          <a:custGeom>
            <a:avLst/>
            <a:gdLst>
              <a:gd name="connsiteX0" fmla="*/ 0 w 1266378"/>
              <a:gd name="connsiteY0" fmla="*/ 0 h 886464"/>
              <a:gd name="connsiteX1" fmla="*/ 823146 w 1266378"/>
              <a:gd name="connsiteY1" fmla="*/ 0 h 886464"/>
              <a:gd name="connsiteX2" fmla="*/ 1266378 w 1266378"/>
              <a:gd name="connsiteY2" fmla="*/ 443232 h 886464"/>
              <a:gd name="connsiteX3" fmla="*/ 823146 w 1266378"/>
              <a:gd name="connsiteY3" fmla="*/ 886464 h 886464"/>
              <a:gd name="connsiteX4" fmla="*/ 0 w 1266378"/>
              <a:gd name="connsiteY4" fmla="*/ 886464 h 886464"/>
              <a:gd name="connsiteX5" fmla="*/ 443232 w 1266378"/>
              <a:gd name="connsiteY5" fmla="*/ 443232 h 886464"/>
              <a:gd name="connsiteX6" fmla="*/ 0 w 1266378"/>
              <a:gd name="connsiteY6" fmla="*/ 0 h 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78" h="886464">
                <a:moveTo>
                  <a:pt x="1266378" y="0"/>
                </a:moveTo>
                <a:lnTo>
                  <a:pt x="1266378" y="576202"/>
                </a:lnTo>
                <a:lnTo>
                  <a:pt x="633189" y="886464"/>
                </a:lnTo>
                <a:lnTo>
                  <a:pt x="0" y="576202"/>
                </a:lnTo>
                <a:lnTo>
                  <a:pt x="0" y="0"/>
                </a:lnTo>
                <a:lnTo>
                  <a:pt x="633189" y="310262"/>
                </a:lnTo>
                <a:lnTo>
                  <a:pt x="126637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454663" rIns="11430" bIns="4546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solidFill>
                  <a:schemeClr val="bg1"/>
                </a:solidFill>
              </a:rPr>
              <a:t>B</a:t>
            </a:r>
            <a:r>
              <a:rPr lang="en-US" sz="1800" kern="1200" baseline="-25000" dirty="0" err="1" smtClean="0">
                <a:solidFill>
                  <a:schemeClr val="bg1"/>
                </a:solidFill>
              </a:rPr>
              <a:t>ext</a:t>
            </a:r>
            <a:endParaRPr lang="en-US" sz="1800" kern="1200" baseline="-250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240476" y="2795543"/>
            <a:ext cx="7814622" cy="823146"/>
          </a:xfrm>
          <a:custGeom>
            <a:avLst/>
            <a:gdLst>
              <a:gd name="connsiteX0" fmla="*/ 137194 w 823146"/>
              <a:gd name="connsiteY0" fmla="*/ 0 h 7814622"/>
              <a:gd name="connsiteX1" fmla="*/ 685952 w 823146"/>
              <a:gd name="connsiteY1" fmla="*/ 0 h 7814622"/>
              <a:gd name="connsiteX2" fmla="*/ 823146 w 823146"/>
              <a:gd name="connsiteY2" fmla="*/ 137194 h 7814622"/>
              <a:gd name="connsiteX3" fmla="*/ 823146 w 823146"/>
              <a:gd name="connsiteY3" fmla="*/ 7814622 h 7814622"/>
              <a:gd name="connsiteX4" fmla="*/ 823146 w 823146"/>
              <a:gd name="connsiteY4" fmla="*/ 7814622 h 7814622"/>
              <a:gd name="connsiteX5" fmla="*/ 0 w 823146"/>
              <a:gd name="connsiteY5" fmla="*/ 7814622 h 7814622"/>
              <a:gd name="connsiteX6" fmla="*/ 0 w 823146"/>
              <a:gd name="connsiteY6" fmla="*/ 7814622 h 7814622"/>
              <a:gd name="connsiteX7" fmla="*/ 0 w 823146"/>
              <a:gd name="connsiteY7" fmla="*/ 137194 h 7814622"/>
              <a:gd name="connsiteX8" fmla="*/ 137194 w 823146"/>
              <a:gd name="connsiteY8" fmla="*/ 0 h 7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46" h="7814622">
                <a:moveTo>
                  <a:pt x="823146" y="1302465"/>
                </a:moveTo>
                <a:lnTo>
                  <a:pt x="823146" y="6512157"/>
                </a:lnTo>
                <a:cubicBezTo>
                  <a:pt x="823146" y="7231487"/>
                  <a:pt x="816676" y="7814622"/>
                  <a:pt x="808695" y="7814622"/>
                </a:cubicBezTo>
                <a:lnTo>
                  <a:pt x="0" y="7814622"/>
                </a:lnTo>
                <a:lnTo>
                  <a:pt x="0" y="7814622"/>
                </a:lnTo>
                <a:lnTo>
                  <a:pt x="0" y="0"/>
                </a:lnTo>
                <a:lnTo>
                  <a:pt x="0" y="0"/>
                </a:lnTo>
                <a:lnTo>
                  <a:pt x="808695" y="0"/>
                </a:lnTo>
                <a:cubicBezTo>
                  <a:pt x="816676" y="0"/>
                  <a:pt x="823146" y="583135"/>
                  <a:pt x="823146" y="1302465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5422" rIns="55422" bIns="55424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bg1">
                    <a:lumMod val="75000"/>
                  </a:schemeClr>
                </a:solidFill>
              </a:rPr>
              <a:t>Use of non-magnetic components</a:t>
            </a:r>
            <a:endParaRPr lang="en-US" sz="2400" kern="1200" dirty="0">
              <a:solidFill>
                <a:schemeClr val="bg1">
                  <a:lumMod val="75000"/>
                </a:schemeClr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bg1">
                    <a:lumMod val="75000"/>
                  </a:schemeClr>
                </a:solidFill>
              </a:rPr>
              <a:t>Magnetic shielding/active compensation</a:t>
            </a:r>
            <a:endParaRPr lang="en-US" sz="24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4013" y="3862610"/>
            <a:ext cx="886464" cy="1266378"/>
          </a:xfrm>
          <a:custGeom>
            <a:avLst/>
            <a:gdLst>
              <a:gd name="connsiteX0" fmla="*/ 0 w 1266378"/>
              <a:gd name="connsiteY0" fmla="*/ 0 h 886464"/>
              <a:gd name="connsiteX1" fmla="*/ 823146 w 1266378"/>
              <a:gd name="connsiteY1" fmla="*/ 0 h 886464"/>
              <a:gd name="connsiteX2" fmla="*/ 1266378 w 1266378"/>
              <a:gd name="connsiteY2" fmla="*/ 443232 h 886464"/>
              <a:gd name="connsiteX3" fmla="*/ 823146 w 1266378"/>
              <a:gd name="connsiteY3" fmla="*/ 886464 h 886464"/>
              <a:gd name="connsiteX4" fmla="*/ 0 w 1266378"/>
              <a:gd name="connsiteY4" fmla="*/ 886464 h 886464"/>
              <a:gd name="connsiteX5" fmla="*/ 443232 w 1266378"/>
              <a:gd name="connsiteY5" fmla="*/ 443232 h 886464"/>
              <a:gd name="connsiteX6" fmla="*/ 0 w 1266378"/>
              <a:gd name="connsiteY6" fmla="*/ 0 h 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78" h="886464">
                <a:moveTo>
                  <a:pt x="1266378" y="0"/>
                </a:moveTo>
                <a:lnTo>
                  <a:pt x="1266378" y="576202"/>
                </a:lnTo>
                <a:lnTo>
                  <a:pt x="633189" y="886464"/>
                </a:lnTo>
                <a:lnTo>
                  <a:pt x="0" y="576202"/>
                </a:lnTo>
                <a:lnTo>
                  <a:pt x="0" y="0"/>
                </a:lnTo>
                <a:lnTo>
                  <a:pt x="633189" y="310262"/>
                </a:lnTo>
                <a:lnTo>
                  <a:pt x="1266378" y="0"/>
                </a:lnTo>
                <a:close/>
              </a:path>
            </a:pathLst>
          </a:custGeom>
        </p:spPr>
        <p:style>
          <a:lnRef idx="2">
            <a:schemeClr val="accent3">
              <a:hueOff val="7780537"/>
              <a:satOff val="721"/>
              <a:lumOff val="2353"/>
              <a:alphaOff val="0"/>
            </a:schemeClr>
          </a:lnRef>
          <a:fillRef idx="1">
            <a:schemeClr val="accent3">
              <a:hueOff val="7780537"/>
              <a:satOff val="721"/>
              <a:lumOff val="2353"/>
              <a:alphaOff val="0"/>
            </a:schemeClr>
          </a:fillRef>
          <a:effectRef idx="0">
            <a:schemeClr val="accent3">
              <a:hueOff val="7780537"/>
              <a:satOff val="721"/>
              <a:lumOff val="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454662" rIns="11430" bIns="4546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B</a:t>
            </a:r>
            <a:r>
              <a:rPr lang="en-US" sz="1800" kern="1200" baseline="-25000" dirty="0" err="1" smtClean="0"/>
              <a:t>trap</a:t>
            </a:r>
            <a:endParaRPr lang="en-US" sz="1800" kern="1200" baseline="-25000" dirty="0"/>
          </a:p>
        </p:txBody>
      </p:sp>
      <p:sp>
        <p:nvSpPr>
          <p:cNvPr id="14" name="Freeform 13"/>
          <p:cNvSpPr/>
          <p:nvPr/>
        </p:nvSpPr>
        <p:spPr>
          <a:xfrm>
            <a:off x="1240476" y="3862611"/>
            <a:ext cx="7814622" cy="823146"/>
          </a:xfrm>
          <a:custGeom>
            <a:avLst/>
            <a:gdLst>
              <a:gd name="connsiteX0" fmla="*/ 137194 w 823146"/>
              <a:gd name="connsiteY0" fmla="*/ 0 h 7814622"/>
              <a:gd name="connsiteX1" fmla="*/ 685952 w 823146"/>
              <a:gd name="connsiteY1" fmla="*/ 0 h 7814622"/>
              <a:gd name="connsiteX2" fmla="*/ 823146 w 823146"/>
              <a:gd name="connsiteY2" fmla="*/ 137194 h 7814622"/>
              <a:gd name="connsiteX3" fmla="*/ 823146 w 823146"/>
              <a:gd name="connsiteY3" fmla="*/ 7814622 h 7814622"/>
              <a:gd name="connsiteX4" fmla="*/ 823146 w 823146"/>
              <a:gd name="connsiteY4" fmla="*/ 7814622 h 7814622"/>
              <a:gd name="connsiteX5" fmla="*/ 0 w 823146"/>
              <a:gd name="connsiteY5" fmla="*/ 7814622 h 7814622"/>
              <a:gd name="connsiteX6" fmla="*/ 0 w 823146"/>
              <a:gd name="connsiteY6" fmla="*/ 7814622 h 7814622"/>
              <a:gd name="connsiteX7" fmla="*/ 0 w 823146"/>
              <a:gd name="connsiteY7" fmla="*/ 137194 h 7814622"/>
              <a:gd name="connsiteX8" fmla="*/ 137194 w 823146"/>
              <a:gd name="connsiteY8" fmla="*/ 0 h 7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46" h="7814622">
                <a:moveTo>
                  <a:pt x="823146" y="1302465"/>
                </a:moveTo>
                <a:lnTo>
                  <a:pt x="823146" y="6512157"/>
                </a:lnTo>
                <a:cubicBezTo>
                  <a:pt x="823146" y="7231487"/>
                  <a:pt x="816676" y="7814622"/>
                  <a:pt x="808695" y="7814622"/>
                </a:cubicBezTo>
                <a:lnTo>
                  <a:pt x="0" y="7814622"/>
                </a:lnTo>
                <a:lnTo>
                  <a:pt x="0" y="7814622"/>
                </a:lnTo>
                <a:lnTo>
                  <a:pt x="0" y="0"/>
                </a:lnTo>
                <a:lnTo>
                  <a:pt x="0" y="0"/>
                </a:lnTo>
                <a:lnTo>
                  <a:pt x="808695" y="0"/>
                </a:lnTo>
                <a:cubicBezTo>
                  <a:pt x="816676" y="0"/>
                  <a:pt x="823146" y="583135"/>
                  <a:pt x="823146" y="1302465"/>
                </a:cubicBezTo>
                <a:close/>
              </a:path>
            </a:pathLst>
          </a:custGeom>
        </p:spPr>
        <p:style>
          <a:lnRef idx="2">
            <a:schemeClr val="accent3">
              <a:hueOff val="7780537"/>
              <a:satOff val="721"/>
              <a:lumOff val="23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5422" rIns="55422" bIns="55424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Cool through transition with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dT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dy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(bulk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Nb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Minimize pinning centers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013" y="4929678"/>
            <a:ext cx="886464" cy="1266378"/>
          </a:xfrm>
          <a:custGeom>
            <a:avLst/>
            <a:gdLst>
              <a:gd name="connsiteX0" fmla="*/ 0 w 1266378"/>
              <a:gd name="connsiteY0" fmla="*/ 0 h 886464"/>
              <a:gd name="connsiteX1" fmla="*/ 823146 w 1266378"/>
              <a:gd name="connsiteY1" fmla="*/ 0 h 886464"/>
              <a:gd name="connsiteX2" fmla="*/ 1266378 w 1266378"/>
              <a:gd name="connsiteY2" fmla="*/ 443232 h 886464"/>
              <a:gd name="connsiteX3" fmla="*/ 823146 w 1266378"/>
              <a:gd name="connsiteY3" fmla="*/ 886464 h 886464"/>
              <a:gd name="connsiteX4" fmla="*/ 0 w 1266378"/>
              <a:gd name="connsiteY4" fmla="*/ 886464 h 886464"/>
              <a:gd name="connsiteX5" fmla="*/ 443232 w 1266378"/>
              <a:gd name="connsiteY5" fmla="*/ 443232 h 886464"/>
              <a:gd name="connsiteX6" fmla="*/ 0 w 1266378"/>
              <a:gd name="connsiteY6" fmla="*/ 0 h 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78" h="886464">
                <a:moveTo>
                  <a:pt x="1266378" y="0"/>
                </a:moveTo>
                <a:lnTo>
                  <a:pt x="1266378" y="576202"/>
                </a:lnTo>
                <a:lnTo>
                  <a:pt x="633189" y="886464"/>
                </a:lnTo>
                <a:lnTo>
                  <a:pt x="0" y="576202"/>
                </a:lnTo>
                <a:lnTo>
                  <a:pt x="0" y="0"/>
                </a:lnTo>
                <a:lnTo>
                  <a:pt x="633189" y="310262"/>
                </a:lnTo>
                <a:lnTo>
                  <a:pt x="126637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hueOff val="15561074"/>
              <a:satOff val="1443"/>
              <a:lumOff val="4707"/>
              <a:alphaOff val="0"/>
            </a:schemeClr>
          </a:lnRef>
          <a:fillRef idx="1">
            <a:schemeClr val="accent3">
              <a:hueOff val="15561074"/>
              <a:satOff val="1443"/>
              <a:lumOff val="4707"/>
              <a:alphaOff val="0"/>
            </a:schemeClr>
          </a:fillRef>
          <a:effectRef idx="0">
            <a:schemeClr val="accent3">
              <a:hueOff val="15561074"/>
              <a:satOff val="1443"/>
              <a:lumOff val="47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454662" rIns="11430" bIns="4546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solidFill>
                  <a:schemeClr val="bg1"/>
                </a:solidFill>
              </a:rPr>
              <a:t>R</a:t>
            </a:r>
            <a:r>
              <a:rPr lang="en-US" sz="1800" kern="1200" baseline="-25000" dirty="0" err="1" smtClean="0">
                <a:solidFill>
                  <a:schemeClr val="bg1"/>
                </a:solidFill>
              </a:rPr>
              <a:t>s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40476" y="4929679"/>
            <a:ext cx="7814622" cy="823146"/>
          </a:xfrm>
          <a:custGeom>
            <a:avLst/>
            <a:gdLst>
              <a:gd name="connsiteX0" fmla="*/ 137194 w 823146"/>
              <a:gd name="connsiteY0" fmla="*/ 0 h 7814622"/>
              <a:gd name="connsiteX1" fmla="*/ 685952 w 823146"/>
              <a:gd name="connsiteY1" fmla="*/ 0 h 7814622"/>
              <a:gd name="connsiteX2" fmla="*/ 823146 w 823146"/>
              <a:gd name="connsiteY2" fmla="*/ 137194 h 7814622"/>
              <a:gd name="connsiteX3" fmla="*/ 823146 w 823146"/>
              <a:gd name="connsiteY3" fmla="*/ 7814622 h 7814622"/>
              <a:gd name="connsiteX4" fmla="*/ 823146 w 823146"/>
              <a:gd name="connsiteY4" fmla="*/ 7814622 h 7814622"/>
              <a:gd name="connsiteX5" fmla="*/ 0 w 823146"/>
              <a:gd name="connsiteY5" fmla="*/ 7814622 h 7814622"/>
              <a:gd name="connsiteX6" fmla="*/ 0 w 823146"/>
              <a:gd name="connsiteY6" fmla="*/ 7814622 h 7814622"/>
              <a:gd name="connsiteX7" fmla="*/ 0 w 823146"/>
              <a:gd name="connsiteY7" fmla="*/ 137194 h 7814622"/>
              <a:gd name="connsiteX8" fmla="*/ 137194 w 823146"/>
              <a:gd name="connsiteY8" fmla="*/ 0 h 78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46" h="7814622">
                <a:moveTo>
                  <a:pt x="823146" y="1302465"/>
                </a:moveTo>
                <a:lnTo>
                  <a:pt x="823146" y="6512157"/>
                </a:lnTo>
                <a:cubicBezTo>
                  <a:pt x="823146" y="7231487"/>
                  <a:pt x="816676" y="7814622"/>
                  <a:pt x="808695" y="7814622"/>
                </a:cubicBezTo>
                <a:lnTo>
                  <a:pt x="0" y="7814622"/>
                </a:lnTo>
                <a:lnTo>
                  <a:pt x="0" y="7814622"/>
                </a:lnTo>
                <a:lnTo>
                  <a:pt x="0" y="0"/>
                </a:lnTo>
                <a:lnTo>
                  <a:pt x="0" y="0"/>
                </a:lnTo>
                <a:lnTo>
                  <a:pt x="808695" y="0"/>
                </a:lnTo>
                <a:cubicBezTo>
                  <a:pt x="816676" y="0"/>
                  <a:pt x="823146" y="583135"/>
                  <a:pt x="823146" y="1302465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hueOff val="15561074"/>
              <a:satOff val="1443"/>
              <a:lumOff val="470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55422" rIns="55422" bIns="55424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solidFill>
                  <a:schemeClr val="bg1">
                    <a:lumMod val="75000"/>
                  </a:schemeClr>
                </a:solidFill>
              </a:rPr>
              <a:t>Optimize mean free </a:t>
            </a:r>
            <a:r>
              <a:rPr lang="en-US" sz="2400" kern="1200" dirty="0" smtClean="0">
                <a:solidFill>
                  <a:schemeClr val="bg1">
                    <a:lumMod val="75000"/>
                  </a:schemeClr>
                </a:solidFill>
              </a:rPr>
              <a:t>path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6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Trapping 1: Cool through T</a:t>
            </a:r>
            <a:r>
              <a:rPr lang="en-US" baseline="-25000" dirty="0" smtClean="0"/>
              <a:t>c</a:t>
            </a:r>
            <a:r>
              <a:rPr lang="en-US" dirty="0" smtClean="0"/>
              <a:t> with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(bulk </a:t>
            </a:r>
            <a:r>
              <a:rPr lang="en-US" dirty="0" err="1" smtClean="0"/>
              <a:t>Nb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4833" t="22093" r="44667" b="15581"/>
          <a:stretch/>
        </p:blipFill>
        <p:spPr>
          <a:xfrm>
            <a:off x="1824766" y="1084207"/>
            <a:ext cx="5261834" cy="43523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5499" y="5544213"/>
            <a:ext cx="515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. Romanenko et al., </a:t>
            </a:r>
            <a:r>
              <a:rPr lang="fr-FR" sz="1600" b="1" i="1" dirty="0" err="1">
                <a:solidFill>
                  <a:schemeClr val="accent6">
                    <a:lumMod val="50000"/>
                  </a:schemeClr>
                </a:solidFill>
              </a:rPr>
              <a:t>Appl</a:t>
            </a:r>
            <a:r>
              <a:rPr lang="fr-FR" sz="1600" b="1" i="1" dirty="0">
                <a:solidFill>
                  <a:schemeClr val="accent6">
                    <a:lumMod val="50000"/>
                  </a:schemeClr>
                </a:solidFill>
              </a:rPr>
              <a:t>. Phys. </a:t>
            </a:r>
            <a:r>
              <a:rPr lang="fr-FR" sz="1600" b="1" i="1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fr-FR" sz="16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105, 234103 (2014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Trapping 1: Cool through T</a:t>
            </a:r>
            <a:r>
              <a:rPr lang="en-US" baseline="-25000" dirty="0" smtClean="0"/>
              <a:t>c</a:t>
            </a:r>
            <a:r>
              <a:rPr lang="en-US" dirty="0" smtClean="0"/>
              <a:t> with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(bulk </a:t>
            </a:r>
            <a:r>
              <a:rPr lang="en-US" dirty="0" err="1" smtClean="0"/>
              <a:t>Nb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4833" t="22093" r="44667" b="15581"/>
          <a:stretch/>
        </p:blipFill>
        <p:spPr>
          <a:xfrm>
            <a:off x="1824766" y="1084207"/>
            <a:ext cx="5261834" cy="43523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5499" y="5544213"/>
            <a:ext cx="515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. Romanenko et al., </a:t>
            </a:r>
            <a:r>
              <a:rPr lang="fr-FR" sz="1600" b="1" i="1" dirty="0" err="1">
                <a:solidFill>
                  <a:schemeClr val="accent6">
                    <a:lumMod val="50000"/>
                  </a:schemeClr>
                </a:solidFill>
              </a:rPr>
              <a:t>Appl</a:t>
            </a:r>
            <a:r>
              <a:rPr lang="fr-FR" sz="1600" b="1" i="1" dirty="0">
                <a:solidFill>
                  <a:schemeClr val="accent6">
                    <a:lumMod val="50000"/>
                  </a:schemeClr>
                </a:solidFill>
              </a:rPr>
              <a:t>. Phys. </a:t>
            </a:r>
            <a:r>
              <a:rPr lang="fr-FR" sz="1600" b="1" i="1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fr-FR" sz="16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105, 234103 (2014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6067" y="2580953"/>
            <a:ext cx="27518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Clear trend –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necessary for expulsion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Trapping 2: Minimize Pinning in SRF-Treated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732644" cy="4987867"/>
          </a:xfrm>
        </p:spPr>
        <p:txBody>
          <a:bodyPr/>
          <a:lstStyle/>
          <a:p>
            <a:r>
              <a:rPr lang="en-US" dirty="0" smtClean="0"/>
              <a:t>Surface features:</a:t>
            </a:r>
          </a:p>
          <a:p>
            <a:pPr lvl="1"/>
            <a:r>
              <a:rPr lang="en-US" dirty="0" smtClean="0"/>
              <a:t>Oxides</a:t>
            </a:r>
          </a:p>
          <a:p>
            <a:pPr lvl="1"/>
            <a:r>
              <a:rPr lang="en-US" dirty="0" smtClean="0"/>
              <a:t>Nitrides</a:t>
            </a:r>
          </a:p>
          <a:p>
            <a:pPr lvl="1"/>
            <a:r>
              <a:rPr lang="en-US" dirty="0" smtClean="0"/>
              <a:t>N- or O-rich niobium</a:t>
            </a:r>
          </a:p>
          <a:p>
            <a:pPr lvl="1"/>
            <a:r>
              <a:rPr lang="en-US" dirty="0" smtClean="0"/>
              <a:t>Mechanical damage</a:t>
            </a:r>
          </a:p>
          <a:p>
            <a:pPr lvl="1"/>
            <a:r>
              <a:rPr lang="en-US" dirty="0" smtClean="0"/>
              <a:t>Contamination</a:t>
            </a:r>
          </a:p>
          <a:p>
            <a:r>
              <a:rPr lang="en-US" dirty="0" smtClean="0"/>
              <a:t>Bulk features:</a:t>
            </a:r>
          </a:p>
          <a:p>
            <a:pPr lvl="1"/>
            <a:r>
              <a:rPr lang="en-US" dirty="0" smtClean="0"/>
              <a:t>Grain boundaries</a:t>
            </a:r>
          </a:p>
          <a:p>
            <a:pPr lvl="1"/>
            <a:r>
              <a:rPr lang="en-US" dirty="0" smtClean="0"/>
              <a:t>Dislocations</a:t>
            </a:r>
          </a:p>
          <a:p>
            <a:pPr lvl="1"/>
            <a:r>
              <a:rPr lang="en-US" dirty="0" smtClean="0"/>
              <a:t>Impurities</a:t>
            </a:r>
          </a:p>
          <a:p>
            <a:r>
              <a:rPr lang="en-US" dirty="0" smtClean="0"/>
              <a:t>How important are these to pinning?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 flipH="1">
            <a:off x="7230018" y="1078774"/>
            <a:ext cx="1181268" cy="4525379"/>
          </a:xfrm>
          <a:prstGeom prst="rect">
            <a:avLst/>
          </a:prstGeom>
          <a:gradFill>
            <a:gsLst>
              <a:gs pos="90000">
                <a:srgbClr val="92D050"/>
              </a:gs>
              <a:gs pos="53000">
                <a:srgbClr val="FF0000"/>
              </a:gs>
              <a:gs pos="83000">
                <a:srgbClr val="FF0000"/>
              </a:gs>
              <a:gs pos="100000">
                <a:srgbClr val="00B050"/>
              </a:gs>
            </a:gsLst>
            <a:lin ang="108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1021" y="1078775"/>
            <a:ext cx="1249000" cy="4525378"/>
          </a:xfrm>
          <a:prstGeom prst="rect">
            <a:avLst/>
          </a:prstGeom>
          <a:gradFill>
            <a:gsLst>
              <a:gs pos="90000">
                <a:srgbClr val="92D050"/>
              </a:gs>
              <a:gs pos="53000">
                <a:srgbClr val="FF0000"/>
              </a:gs>
              <a:gs pos="83000">
                <a:srgbClr val="FF0000"/>
              </a:gs>
              <a:gs pos="100000">
                <a:srgbClr val="00B050"/>
              </a:gs>
            </a:gsLst>
            <a:lin ang="108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81021" y="1716084"/>
            <a:ext cx="932901" cy="495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10722" y="2211384"/>
            <a:ext cx="183448" cy="8255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96219" y="1716084"/>
            <a:ext cx="844706" cy="4714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53573" y="1716084"/>
            <a:ext cx="725445" cy="90805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>
            <a:off x="6710722" y="2999718"/>
            <a:ext cx="1693869" cy="34174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77588" y="3201986"/>
            <a:ext cx="152750" cy="102317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89796" y="3023531"/>
            <a:ext cx="727710" cy="564247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77588" y="4225158"/>
            <a:ext cx="932901" cy="495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33701" y="4218287"/>
            <a:ext cx="639523" cy="511227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81020" y="4071965"/>
            <a:ext cx="1249001" cy="15321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39594" y="1087368"/>
            <a:ext cx="713979" cy="616809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740925" y="1375163"/>
            <a:ext cx="769564" cy="340921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981021" y="4720458"/>
            <a:ext cx="952680" cy="386527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04591" y="1078774"/>
            <a:ext cx="130169" cy="4525379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4854" y="5849680"/>
            <a:ext cx="14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Inner surface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5701" y="5846247"/>
            <a:ext cx="14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Outer surface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7471" y="5851746"/>
            <a:ext cx="14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Bulk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91180" y="5627966"/>
            <a:ext cx="59100" cy="276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8381223" y="5634863"/>
            <a:ext cx="81465" cy="2768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188214" y="5634863"/>
            <a:ext cx="1" cy="2611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studies, e.g.</a:t>
            </a:r>
          </a:p>
          <a:p>
            <a:pPr lvl="1"/>
            <a:r>
              <a:rPr lang="de-DE" dirty="0"/>
              <a:t>Aull, Kugeler and Knobloch, </a:t>
            </a:r>
            <a:r>
              <a:rPr lang="de-DE" i="1" dirty="0"/>
              <a:t>PRSTAB </a:t>
            </a:r>
            <a:r>
              <a:rPr lang="de-DE" dirty="0"/>
              <a:t>15, 062001 (2012</a:t>
            </a:r>
            <a:r>
              <a:rPr lang="de-DE" dirty="0" smtClean="0"/>
              <a:t>)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Dhavale</a:t>
            </a:r>
            <a:r>
              <a:rPr lang="en-US" dirty="0" smtClean="0"/>
              <a:t> et al, </a:t>
            </a:r>
            <a:r>
              <a:rPr lang="en-US" i="1" dirty="0" err="1" smtClean="0"/>
              <a:t>Supercond</a:t>
            </a:r>
            <a:r>
              <a:rPr lang="en-US" i="1" dirty="0" smtClean="0"/>
              <a:t>. Sci. Tech</a:t>
            </a:r>
            <a:r>
              <a:rPr lang="en-US" dirty="0" smtClean="0"/>
              <a:t>., 25, 065014 (2012)</a:t>
            </a:r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Ciovati</a:t>
            </a:r>
            <a:r>
              <a:rPr lang="en-US" dirty="0" smtClean="0"/>
              <a:t>, and A. </a:t>
            </a:r>
            <a:r>
              <a:rPr lang="en-US" dirty="0" err="1" smtClean="0"/>
              <a:t>Gurevich</a:t>
            </a:r>
            <a:r>
              <a:rPr lang="en-US" dirty="0" smtClean="0"/>
              <a:t>, Proc. SRF 2007, TUP13 (2007)</a:t>
            </a:r>
          </a:p>
          <a:p>
            <a:r>
              <a:rPr lang="en-US" dirty="0"/>
              <a:t>Qualitative trends, but </a:t>
            </a:r>
            <a:r>
              <a:rPr lang="en-US" dirty="0" smtClean="0"/>
              <a:t>no measurement </a:t>
            </a:r>
            <a:r>
              <a:rPr lang="en-US" dirty="0"/>
              <a:t>as a function of thermal </a:t>
            </a:r>
            <a:r>
              <a:rPr lang="en-US" dirty="0" smtClean="0"/>
              <a:t>gradient, which is </a:t>
            </a:r>
            <a:r>
              <a:rPr lang="en-US" b="1" dirty="0" smtClean="0">
                <a:solidFill>
                  <a:srgbClr val="004C97"/>
                </a:solidFill>
              </a:rPr>
              <a:t>crucial</a:t>
            </a:r>
            <a:endParaRPr lang="en-US" b="1" dirty="0" smtClean="0">
              <a:solidFill>
                <a:srgbClr val="004C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857" t="51905" r="31619" b="2735"/>
          <a:stretch/>
        </p:blipFill>
        <p:spPr>
          <a:xfrm>
            <a:off x="2542767" y="3570514"/>
            <a:ext cx="4469198" cy="26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507" y="1313012"/>
            <a:ext cx="5712893" cy="4987867"/>
          </a:xfrm>
        </p:spPr>
        <p:txBody>
          <a:bodyPr/>
          <a:lstStyle/>
          <a:p>
            <a:r>
              <a:rPr lang="en-US" dirty="0" smtClean="0"/>
              <a:t>Goal: measure flux trapping as a function of </a:t>
            </a:r>
            <a:r>
              <a:rPr lang="en-US" b="1" dirty="0" smtClean="0">
                <a:solidFill>
                  <a:srgbClr val="004C97"/>
                </a:solidFill>
              </a:rPr>
              <a:t>thermal gradient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4C97"/>
                </a:solidFill>
              </a:rPr>
              <a:t>material </a:t>
            </a:r>
            <a:r>
              <a:rPr lang="en-US" b="1" dirty="0" smtClean="0">
                <a:solidFill>
                  <a:srgbClr val="004C97"/>
                </a:solidFill>
              </a:rPr>
              <a:t>treatment</a:t>
            </a:r>
            <a:endParaRPr lang="en-US" b="1" dirty="0" smtClean="0">
              <a:solidFill>
                <a:srgbClr val="004C97"/>
              </a:solidFill>
            </a:endParaRPr>
          </a:p>
          <a:p>
            <a:r>
              <a:rPr lang="en-US" dirty="0" smtClean="0"/>
              <a:t>Connection </a:t>
            </a:r>
            <a:r>
              <a:rPr lang="en-US" dirty="0" smtClean="0"/>
              <a:t>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– Performing </a:t>
            </a:r>
            <a:r>
              <a:rPr lang="en-US" dirty="0" smtClean="0"/>
              <a:t>study on cavities directly determines required conditions to avoid severely degraded RF </a:t>
            </a:r>
            <a:r>
              <a:rPr lang="en-US" dirty="0" smtClean="0"/>
              <a:t>performance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23" name="Picture 22" descr="https://lh3.googleusercontent.com/26AXggLR1g4_Gb1Il1BQYpUAPGkswwokCVGW8aK7hpiU96VNe2tZewmgNHmQPf8Pkop6_SgYDwnGlGpx13AHCewGhzc0rIYWvwbLXXu5w7kQZwofXYP4DjkYVsBe4s9ieX6uaYO9OyCp3YpsS21I9GBrSwHeILCClSpDINO9u94jpG-sNELmq3fdsrNaoUw_x8SvDTCoIpHRaDjOduDA7RMgasuOE2qcV0MJ3AP03c6T_nlehHIgtnJHMpSjtlobxPTQHFJ5cfzUZ1NK8LmKSy8YMZqt-YL5jQSpsNeUCJ0_9SKTImI4FVvvsyWEQS2O5ruaJ8mPHGdzoUkrNpRfyyArD-z_TveJtmK3tiFcjOpT2kDFlRg0DJM25zLHLVuLeXVl9wzf9jn_9XPjNaztG2J4CRE7_cHZNvupDg02INUs8q9iJSP8RuttX7H2qsMtf1wmoW1EwR_JzKm_OQ6nNB_6IFCwV5oHmfE9PZX2AQzwIAps3EBPLT0yqO0GH97k1cqostaK1-buSYaDBhnASgc=w513-h911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8021" r="22992" b="34923"/>
          <a:stretch/>
        </p:blipFill>
        <p:spPr bwMode="auto">
          <a:xfrm>
            <a:off x="452437" y="1080994"/>
            <a:ext cx="2533175" cy="45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Flux Expulsion During Transition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025693" y="1083499"/>
            <a:ext cx="5958835" cy="1447079"/>
          </a:xfrm>
          <a:prstGeom prst="rect">
            <a:avLst/>
          </a:prstGeom>
          <a:solidFill>
            <a:sysClr val="window" lastClr="FFFFFF"/>
          </a:solidFill>
          <a:ln w="38100">
            <a:noFill/>
          </a:ln>
        </p:spPr>
        <p:txBody>
          <a:bodyPr lIns="182880" rIns="182880">
            <a:no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axial magnetic field on the order of 10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applied during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cooldown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Fluxgate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magnetometers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equator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measured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magnetic field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after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superconducting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transition.</a:t>
            </a:r>
          </a:p>
        </p:txBody>
      </p:sp>
      <p:pic>
        <p:nvPicPr>
          <p:cNvPr id="27" name="Picture 26" descr="https://lh3.googleusercontent.com/26AXggLR1g4_Gb1Il1BQYpUAPGkswwokCVGW8aK7hpiU96VNe2tZewmgNHmQPf8Pkop6_SgYDwnGlGpx13AHCewGhzc0rIYWvwbLXXu5w7kQZwofXYP4DjkYVsBe4s9ieX6uaYO9OyCp3YpsS21I9GBrSwHeILCClSpDINO9u94jpG-sNELmq3fdsrNaoUw_x8SvDTCoIpHRaDjOduDA7RMgasuOE2qcV0MJ3AP03c6T_nlehHIgtnJHMpSjtlobxPTQHFJ5cfzUZ1NK8LmKSy8YMZqt-YL5jQSpsNeUCJ0_9SKTImI4FVvvsyWEQS2O5ruaJ8mPHGdzoUkrNpRfyyArD-z_TveJtmK3tiFcjOpT2kDFlRg0DJM25zLHLVuLeXVl9wzf9jn_9XPjNaztG2J4CRE7_cHZNvupDg02INUs8q9iJSP8RuttX7H2qsMtf1wmoW1EwR_JzKm_OQ6nNB_6IFCwV5oHmfE9PZX2AQzwIAps3EBPLT0yqO0GH97k1cqostaK1-buSYaDBhnASgc=w513-h911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8021" r="22992" b="34923"/>
          <a:stretch/>
        </p:blipFill>
        <p:spPr bwMode="auto">
          <a:xfrm>
            <a:off x="452437" y="1080994"/>
            <a:ext cx="2533175" cy="45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6800" t="44979" r="50833" b="16090"/>
          <a:stretch/>
        </p:blipFill>
        <p:spPr>
          <a:xfrm>
            <a:off x="7137994" y="2564624"/>
            <a:ext cx="1833580" cy="315055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2350041" y="3406345"/>
            <a:ext cx="965284" cy="552459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H="1" flipV="1">
            <a:off x="1016674" y="3478945"/>
            <a:ext cx="2132351" cy="715609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Arrow Connector 30"/>
          <p:cNvCxnSpPr/>
          <p:nvPr/>
        </p:nvCxnSpPr>
        <p:spPr>
          <a:xfrm flipH="1" flipV="1">
            <a:off x="1896679" y="3441878"/>
            <a:ext cx="468229" cy="234374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ysDot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/>
          <p:cNvCxnSpPr/>
          <p:nvPr/>
        </p:nvCxnSpPr>
        <p:spPr>
          <a:xfrm>
            <a:off x="2339476" y="3663578"/>
            <a:ext cx="827318" cy="440641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2048"/>
          <p:cNvSpPr txBox="1"/>
          <p:nvPr/>
        </p:nvSpPr>
        <p:spPr>
          <a:xfrm>
            <a:off x="3246953" y="3990581"/>
            <a:ext cx="313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Fluxgate magnetometers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131"/>
          <p:cNvSpPr txBox="1"/>
          <p:nvPr/>
        </p:nvSpPr>
        <p:spPr>
          <a:xfrm>
            <a:off x="3071907" y="2847740"/>
            <a:ext cx="330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sensors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043900" y="2982418"/>
            <a:ext cx="131652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Arrow Connector 35"/>
          <p:cNvCxnSpPr/>
          <p:nvPr/>
        </p:nvCxnSpPr>
        <p:spPr>
          <a:xfrm flipH="1">
            <a:off x="2043900" y="3079328"/>
            <a:ext cx="1316524" cy="8052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3003381" y="4825758"/>
            <a:ext cx="4028931" cy="938934"/>
          </a:xfrm>
          <a:prstGeom prst="rect">
            <a:avLst/>
          </a:prstGeom>
          <a:solidFill>
            <a:sysClr val="window" lastClr="FFFFFF"/>
          </a:solidFill>
          <a:ln w="38100">
            <a:noFill/>
          </a:ln>
        </p:spPr>
        <p:txBody>
          <a:bodyPr lIns="182880" rIns="182880">
            <a:no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trapping: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expulsion: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 1.8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140"/>
          <p:cNvSpPr txBox="1"/>
          <p:nvPr/>
        </p:nvSpPr>
        <p:spPr>
          <a:xfrm>
            <a:off x="3462371" y="3378293"/>
            <a:ext cx="215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219456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field coils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408800" y="2754580"/>
            <a:ext cx="1006401" cy="732368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Arrow Connector 39"/>
          <p:cNvCxnSpPr/>
          <p:nvPr/>
        </p:nvCxnSpPr>
        <p:spPr>
          <a:xfrm flipH="1">
            <a:off x="2644185" y="3609503"/>
            <a:ext cx="771016" cy="373850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-55286" y="6002005"/>
            <a:ext cx="780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Measurement technique from A. Romanenko et al., </a:t>
            </a:r>
            <a:r>
              <a:rPr lang="fr-FR" sz="1600" b="1" i="1" dirty="0" err="1">
                <a:solidFill>
                  <a:schemeClr val="accent6">
                    <a:lumMod val="50000"/>
                  </a:schemeClr>
                </a:solidFill>
              </a:rPr>
              <a:t>Appl</a:t>
            </a:r>
            <a:r>
              <a:rPr lang="fr-FR" sz="1600" b="1" i="1" dirty="0">
                <a:solidFill>
                  <a:schemeClr val="accent6">
                    <a:lumMod val="50000"/>
                  </a:schemeClr>
                </a:solidFill>
              </a:rPr>
              <a:t>. Phys. </a:t>
            </a:r>
            <a:r>
              <a:rPr lang="fr-FR" sz="1600" b="1" i="1" dirty="0" err="1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fr-FR" sz="16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105, 234103 (2014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6048</TotalTime>
  <Words>1580</Words>
  <Application>Microsoft Office PowerPoint</Application>
  <PresentationFormat>On-screen Show (4:3)</PresentationFormat>
  <Paragraphs>249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Flux expulsion efficiency for different cavity materials and treatments</vt:lpstr>
      <vt:lpstr>Maintaining High Q0 in Presence of External B Fields</vt:lpstr>
      <vt:lpstr>Maintaining High Q0 in Presence of External B Fields</vt:lpstr>
      <vt:lpstr>Minimize Trapping 1: Cool through Tc with dT/dy (bulk Nb)</vt:lpstr>
      <vt:lpstr>Minimize Trapping 1: Cool through Tc with dT/dy (bulk Nb)</vt:lpstr>
      <vt:lpstr>Minimize Trapping 2: Minimize Pinning in SRF-Treated Nb</vt:lpstr>
      <vt:lpstr>Previous Studies</vt:lpstr>
      <vt:lpstr>Experimental Considerations</vt:lpstr>
      <vt:lpstr>Measuring Flux Expulsion During Transition</vt:lpstr>
      <vt:lpstr>Measuring Flux Expulsion During Transition</vt:lpstr>
      <vt:lpstr>Example of Cavity that Expels Flux Well</vt:lpstr>
      <vt:lpstr>Example of Cavity that Expels Flux Poorly (Large Trapping)</vt:lpstr>
      <vt:lpstr>Large Survey</vt:lpstr>
      <vt:lpstr>Quickly Apparent Trend With Batches of AES Cavities</vt:lpstr>
      <vt:lpstr>Quickly Apparent Trend With Batch of AES Cavities</vt:lpstr>
      <vt:lpstr>Quickly Apparent Trend With Batch of AES Cavities</vt:lpstr>
      <vt:lpstr>Previous Studies</vt:lpstr>
      <vt:lpstr>Other Fine Grain Cavities – Poor Expulsion</vt:lpstr>
      <vt:lpstr>Large Grain Cavity – Strong Expulsion</vt:lpstr>
      <vt:lpstr>Conversion to From Poor to Strong Expulsion</vt:lpstr>
      <vt:lpstr>Long Treatment at 800 C</vt:lpstr>
      <vt:lpstr>Long Treatment at 800 C</vt:lpstr>
      <vt:lpstr>Surface Alteration With No Significant Effect on Expulsion</vt:lpstr>
      <vt:lpstr>Effect on Q vs E</vt:lpstr>
      <vt:lpstr>Summary</vt:lpstr>
      <vt:lpstr>Implications for Achieving High Q0 in Cryomodules</vt:lpstr>
      <vt:lpstr>Outlook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Samuel Posen x 30810N</dc:creator>
  <cp:lastModifiedBy>Fermilab SRF</cp:lastModifiedBy>
  <cp:revision>180</cp:revision>
  <cp:lastPrinted>2014-01-20T19:40:21Z</cp:lastPrinted>
  <dcterms:created xsi:type="dcterms:W3CDTF">2015-11-24T00:15:41Z</dcterms:created>
  <dcterms:modified xsi:type="dcterms:W3CDTF">2015-12-02T07:04:22Z</dcterms:modified>
</cp:coreProperties>
</file>