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64" r:id="rId4"/>
    <p:sldId id="261" r:id="rId5"/>
    <p:sldId id="267" r:id="rId6"/>
    <p:sldId id="270" r:id="rId7"/>
    <p:sldId id="269" r:id="rId8"/>
    <p:sldId id="266" r:id="rId9"/>
    <p:sldId id="268" r:id="rId10"/>
    <p:sldId id="274" r:id="rId11"/>
    <p:sldId id="279" r:id="rId12"/>
    <p:sldId id="275" r:id="rId13"/>
    <p:sldId id="280" r:id="rId14"/>
    <p:sldId id="273" r:id="rId15"/>
    <p:sldId id="277" r:id="rId16"/>
    <p:sldId id="281" r:id="rId17"/>
    <p:sldId id="284" r:id="rId18"/>
    <p:sldId id="285" r:id="rId19"/>
    <p:sldId id="271" r:id="rId20"/>
    <p:sldId id="286" r:id="rId21"/>
    <p:sldId id="282" r:id="rId22"/>
    <p:sldId id="283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56">
          <p15:clr>
            <a:srgbClr val="A4A3A4"/>
          </p15:clr>
        </p15:guide>
        <p15:guide id="2" orient="horz" pos="900">
          <p15:clr>
            <a:srgbClr val="A4A3A4"/>
          </p15:clr>
        </p15:guide>
        <p15:guide id="3" orient="horz" pos="2446">
          <p15:clr>
            <a:srgbClr val="A4A3A4"/>
          </p15:clr>
        </p15:guide>
        <p15:guide id="4" orient="horz" pos="4038">
          <p15:clr>
            <a:srgbClr val="A4A3A4"/>
          </p15:clr>
        </p15:guide>
        <p15:guide id="5" pos="5277">
          <p15:clr>
            <a:srgbClr val="A4A3A4"/>
          </p15:clr>
        </p15:guide>
        <p15:guide id="6" pos="1750">
          <p15:clr>
            <a:srgbClr val="A4A3A4"/>
          </p15:clr>
        </p15:guide>
        <p15:guide id="7" pos="4023">
          <p15:clr>
            <a:srgbClr val="A4A3A4"/>
          </p15:clr>
        </p15:guide>
        <p15:guide id="8" pos="5685">
          <p15:clr>
            <a:srgbClr val="A4A3A4"/>
          </p15:clr>
        </p15:guide>
        <p15:guide id="9" pos="255">
          <p15:clr>
            <a:srgbClr val="A4A3A4"/>
          </p15:clr>
        </p15:guide>
        <p15:guide id="10" pos="5318">
          <p15:clr>
            <a:srgbClr val="A4A3A4"/>
          </p15:clr>
        </p15:guide>
        <p15:guide id="11" pos="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5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6866" autoAdjust="0"/>
  </p:normalViewPr>
  <p:slideViewPr>
    <p:cSldViewPr snapToGrid="0" showGuides="1">
      <p:cViewPr varScale="1">
        <p:scale>
          <a:sx n="74" d="100"/>
          <a:sy n="74" d="100"/>
        </p:scale>
        <p:origin x="-1158" y="-9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Lower </a:t>
            </a:r>
            <a:r>
              <a:rPr lang="en-GB" sz="1100"/>
              <a:t>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 smtClean="0"/>
              <a:t>your </a:t>
            </a:r>
            <a:r>
              <a:rPr lang="en-GB" sz="1100"/>
              <a:t>name and affiliation, </a:t>
            </a:r>
            <a:r>
              <a:rPr lang="en-GB" sz="1100" smtClean="0"/>
              <a:t>max</a:t>
            </a:r>
            <a:r>
              <a:rPr lang="en-GB" sz="1100"/>
              <a:t>. 4 rows of the defined size (32 </a:t>
            </a:r>
            <a:r>
              <a:rPr lang="en-GB" sz="1100" err="1"/>
              <a:t>pt</a:t>
            </a:r>
            <a:r>
              <a:rPr lang="en-GB" sz="1100" smtClean="0"/>
              <a:t>)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14903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smtClean="0"/>
              <a:t>Before you start</a:t>
            </a:r>
            <a:r>
              <a:rPr lang="en-GB" sz="1200" smtClean="0"/>
              <a:t> editing the slides of your talk change to the </a:t>
            </a:r>
            <a:r>
              <a:rPr lang="en-GB" sz="1200" b="1" smtClean="0"/>
              <a:t>Master Slide view</a:t>
            </a:r>
            <a:r>
              <a:rPr lang="en-GB" sz="120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smtClean="0"/>
              <a:t>Menu button “View”</a:t>
            </a:r>
            <a:r>
              <a:rPr lang="en-GB" sz="1200" baseline="0" smtClean="0"/>
              <a:t> &gt; </a:t>
            </a:r>
            <a:r>
              <a:rPr lang="en-GB" sz="120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smtClean="0">
                <a:sym typeface="Wingdings" pitchFamily="2" charset="2"/>
              </a:rPr>
              <a:t>1. O</a:t>
            </a:r>
            <a:r>
              <a:rPr lang="en-GB" sz="1200" b="1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smtClean="0">
                <a:sym typeface="Wingdings" pitchFamily="2" charset="2"/>
              </a:rPr>
              <a:t>     </a:t>
            </a:r>
            <a:r>
              <a:rPr lang="en-GB" sz="1200" b="0" baseline="0" smtClean="0">
                <a:sym typeface="Wingdings" pitchFamily="2" charset="2"/>
              </a:rPr>
              <a:t> a) C</a:t>
            </a:r>
            <a:r>
              <a:rPr lang="en-GB" sz="1200" smtClean="0">
                <a:sym typeface="Wingdings" pitchFamily="2" charset="2"/>
              </a:rPr>
              <a:t>lick to add title of your</a:t>
            </a:r>
            <a:r>
              <a:rPr lang="en-GB" sz="1200" baseline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smtClean="0">
                <a:sym typeface="Wingdings" pitchFamily="2" charset="2"/>
              </a:rPr>
              <a:t>      b) </a:t>
            </a:r>
            <a:r>
              <a:rPr lang="en-GB" sz="1200" smtClean="0">
                <a:sym typeface="Wingdings" pitchFamily="2" charset="2"/>
              </a:rPr>
              <a:t>Click to add subtitle</a:t>
            </a:r>
            <a:r>
              <a:rPr lang="en-GB" sz="1200" baseline="0" smtClean="0">
                <a:sym typeface="Wingdings" pitchFamily="2" charset="2"/>
              </a:rPr>
              <a:t> </a:t>
            </a:r>
            <a:r>
              <a:rPr lang="en-GB" noProof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mtClean="0">
                <a:sym typeface="Wingdings" pitchFamily="2" charset="2"/>
              </a:rPr>
              <a:t>2. O</a:t>
            </a:r>
            <a:r>
              <a:rPr lang="en-GB" sz="1200" b="1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smtClean="0">
                <a:sym typeface="Wingdings" pitchFamily="2" charset="2"/>
              </a:rPr>
              <a:t>      a) The </a:t>
            </a:r>
            <a:r>
              <a:rPr lang="en-GB" sz="1200" smtClean="0">
                <a:sym typeface="Wingdings" pitchFamily="2" charset="2"/>
              </a:rPr>
              <a:t>1st row in the violet header: </a:t>
            </a:r>
            <a:r>
              <a:rPr lang="de-DE" sz="1200" smtClean="0">
                <a:sym typeface="Wingdings" pitchFamily="2" charset="2"/>
              </a:rPr>
              <a:t>D</a:t>
            </a:r>
            <a:r>
              <a:rPr lang="en-GB" sz="1200" err="1" smtClean="0">
                <a:sym typeface="Wingdings" pitchFamily="2" charset="2"/>
              </a:rPr>
              <a:t>elete</a:t>
            </a:r>
            <a:r>
              <a:rPr lang="en-GB" sz="120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smtClean="0">
                <a:sym typeface="Wingdings" pitchFamily="2" charset="2"/>
              </a:rPr>
            </a:br>
            <a:r>
              <a:rPr lang="en-GB" sz="120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smtClean="0">
                <a:sym typeface="Wingdings" pitchFamily="2" charset="2"/>
              </a:rPr>
            </a:br>
            <a:endParaRPr lang="en-GB" sz="1200" b="1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smtClean="0">
                <a:sym typeface="Wingdings" pitchFamily="2" charset="2"/>
              </a:rPr>
              <a:t>Close Master View</a:t>
            </a:r>
            <a:endParaRPr lang="en-GB" sz="12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smtClean="0">
                <a:solidFill>
                  <a:schemeClr val="bg1"/>
                </a:solidFill>
              </a:rPr>
              <a:t>XFEL Tuner – Review of quality control strategy</a:t>
            </a:r>
            <a:endParaRPr lang="en-GB" sz="1000" noProof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smtClean="0"/>
              <a:t>2015 Dec. 3</a:t>
            </a:r>
            <a:r>
              <a:rPr lang="en-GB" baseline="30000" noProof="0" smtClean="0"/>
              <a:t>rd</a:t>
            </a:r>
            <a:r>
              <a:rPr lang="en-GB" noProof="0" smtClean="0"/>
              <a:t>, TTC Meeting</a:t>
            </a:r>
            <a:r>
              <a:rPr lang="en-GB" baseline="0" noProof="0" smtClean="0"/>
              <a:t> 2015, SLAC</a:t>
            </a:r>
            <a:endParaRPr lang="en-GB" noProof="0" smtClean="0"/>
          </a:p>
          <a:p>
            <a:pPr lvl="0"/>
            <a:r>
              <a:rPr lang="en-GB" noProof="0" smtClean="0"/>
              <a:t>R. Paparella, INFN Milano – Lab. LASA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943229/files/care-conf-05-022.pdf" TargetMode="External"/><Relationship Id="rId2" Type="http://schemas.openxmlformats.org/officeDocument/2006/relationships/hyperlink" Target="http://accelconf.web.cern.ch/AccelConf/e06/PAPERS/MOPCH14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srf.mi.infn.it/publications/papers/2005/file/note-2005-020-SRF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Review of quality control strategy</a:t>
            </a:r>
          </a:p>
          <a:p>
            <a:endParaRPr lang="en-GB" dirty="0"/>
          </a:p>
          <a:p>
            <a:r>
              <a:rPr lang="en-GB" sz="2400" dirty="0" smtClean="0"/>
              <a:t>Rocco Paparella</a:t>
            </a:r>
          </a:p>
          <a:p>
            <a:r>
              <a:rPr lang="en-GB" sz="2400" dirty="0" smtClean="0"/>
              <a:t>On behalf of WP07-Tuner group</a:t>
            </a:r>
            <a:endParaRPr lang="en-GB" sz="24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European-XFEL </a:t>
            </a:r>
            <a:br>
              <a:rPr lang="en-GB" dirty="0" smtClean="0"/>
            </a:br>
            <a:r>
              <a:rPr lang="en-GB" dirty="0" smtClean="0"/>
              <a:t>tuners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Tuner test during Module Assembly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457" y="1137610"/>
            <a:ext cx="5778272" cy="4907869"/>
          </a:xfrm>
        </p:spPr>
        <p:txBody>
          <a:bodyPr/>
          <a:lstStyle/>
          <a:p>
            <a:r>
              <a:rPr lang="en-US" sz="1500" dirty="0" smtClean="0"/>
              <a:t>Constraints:</a:t>
            </a:r>
          </a:p>
          <a:p>
            <a:pPr lvl="1"/>
            <a:r>
              <a:rPr lang="en-US" sz="1500" dirty="0" smtClean="0"/>
              <a:t>Minimally perturbing</a:t>
            </a:r>
          </a:p>
          <a:p>
            <a:pPr lvl="1"/>
            <a:r>
              <a:rPr lang="en-US" sz="1500" dirty="0" smtClean="0"/>
              <a:t>VNA not be used</a:t>
            </a:r>
          </a:p>
          <a:p>
            <a:pPr lvl="1"/>
            <a:r>
              <a:rPr lang="en-US" sz="1500" dirty="0" smtClean="0"/>
              <a:t>Performed by non-expert  personnel in a </a:t>
            </a:r>
            <a:br>
              <a:rPr lang="en-US" sz="1500" dirty="0" smtClean="0"/>
            </a:br>
            <a:r>
              <a:rPr lang="en-US" sz="1500" dirty="0" smtClean="0"/>
              <a:t>non-testing environment</a:t>
            </a:r>
          </a:p>
          <a:p>
            <a:r>
              <a:rPr lang="en-US" sz="1500" dirty="0" smtClean="0"/>
              <a:t>Functionalities of tuner are checked indirectly</a:t>
            </a:r>
          </a:p>
          <a:p>
            <a:pPr lvl="1"/>
            <a:r>
              <a:rPr lang="en-US" sz="1500" dirty="0" smtClean="0"/>
              <a:t>LVDT displacement sensor at the cavity</a:t>
            </a:r>
          </a:p>
          <a:p>
            <a:pPr lvl="1"/>
            <a:r>
              <a:rPr lang="en-US" sz="1500" dirty="0" smtClean="0"/>
              <a:t>Piezo coupling and polarity passively checked through reverse piezoelectric effect</a:t>
            </a:r>
          </a:p>
          <a:p>
            <a:r>
              <a:rPr lang="en-US" sz="1500" dirty="0" smtClean="0"/>
              <a:t>Main objectives are to detect:</a:t>
            </a:r>
          </a:p>
          <a:p>
            <a:pPr lvl="1"/>
            <a:r>
              <a:rPr lang="en-US" sz="1500" dirty="0" smtClean="0"/>
              <a:t>Failing actuators</a:t>
            </a:r>
          </a:p>
          <a:p>
            <a:pPr lvl="1"/>
            <a:r>
              <a:rPr lang="en-US" sz="1500" dirty="0" smtClean="0"/>
              <a:t>Loose mechanics assembly</a:t>
            </a:r>
          </a:p>
          <a:p>
            <a:pPr lvl="1"/>
            <a:r>
              <a:rPr lang="en-US" sz="1500" dirty="0" smtClean="0"/>
              <a:t>Cabling failures, polarity inversion</a:t>
            </a:r>
          </a:p>
          <a:p>
            <a:r>
              <a:rPr lang="en-US" sz="1500" dirty="0" smtClean="0"/>
              <a:t>Test sequence </a:t>
            </a:r>
          </a:p>
          <a:p>
            <a:pPr lvl="1"/>
            <a:r>
              <a:rPr lang="en-US" sz="1500" dirty="0" smtClean="0"/>
              <a:t>+2 motor turns</a:t>
            </a:r>
          </a:p>
          <a:p>
            <a:pPr lvl="1"/>
            <a:r>
              <a:rPr lang="en-US" sz="1500" dirty="0" smtClean="0"/>
              <a:t>Measure piezo charging on 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turn</a:t>
            </a:r>
          </a:p>
          <a:p>
            <a:pPr lvl="1"/>
            <a:r>
              <a:rPr lang="en-US" sz="1500" dirty="0" smtClean="0"/>
              <a:t>Measure LVDT stroke on 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turn</a:t>
            </a:r>
          </a:p>
          <a:p>
            <a:pPr lvl="1"/>
            <a:r>
              <a:rPr lang="en-US" sz="1500" dirty="0" smtClean="0"/>
              <a:t>Back -2 turns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8914" y="1090929"/>
            <a:ext cx="4218066" cy="314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28" y="4232641"/>
            <a:ext cx="2873643" cy="21552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772" y="4398700"/>
            <a:ext cx="2661192" cy="198917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521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QCs and measurements at later stages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813" y="1253447"/>
            <a:ext cx="7972425" cy="4932362"/>
          </a:xfrm>
        </p:spPr>
        <p:txBody>
          <a:bodyPr/>
          <a:lstStyle/>
          <a:p>
            <a:r>
              <a:rPr lang="en-US" sz="1800" dirty="0" smtClean="0"/>
              <a:t>Incoming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Inspection at DESY</a:t>
            </a:r>
          </a:p>
          <a:p>
            <a:pPr lvl="1"/>
            <a:r>
              <a:rPr lang="en-US" sz="1800" dirty="0" smtClean="0"/>
              <a:t>Piezo electrical capacitance</a:t>
            </a:r>
          </a:p>
          <a:p>
            <a:pPr lvl="1"/>
            <a:r>
              <a:rPr lang="en-US" sz="1800" dirty="0" smtClean="0"/>
              <a:t>Cavity frequency shift in response to +1 drive turn</a:t>
            </a:r>
          </a:p>
          <a:p>
            <a:pPr lvl="1"/>
            <a:endParaRPr lang="en-US" sz="1800" dirty="0" smtClean="0"/>
          </a:p>
          <a:p>
            <a:r>
              <a:rPr lang="en-US" sz="1800" dirty="0" err="1" smtClean="0"/>
              <a:t>Cryomodule</a:t>
            </a:r>
            <a:r>
              <a:rPr lang="en-US" sz="1800" dirty="0" smtClean="0"/>
              <a:t> Cold LLRF Test at AMTF</a:t>
            </a:r>
          </a:p>
          <a:p>
            <a:pPr lvl="1"/>
            <a:r>
              <a:rPr lang="en-US" sz="1800" dirty="0" smtClean="0"/>
              <a:t>Piezo electrical capacitance</a:t>
            </a:r>
          </a:p>
          <a:p>
            <a:pPr lvl="1"/>
            <a:r>
              <a:rPr lang="en-US" sz="1800" dirty="0" smtClean="0"/>
              <a:t>Steps-to-tune, from CD frequency to 1.3 GHz</a:t>
            </a:r>
          </a:p>
          <a:p>
            <a:pPr lvl="1"/>
            <a:r>
              <a:rPr lang="en-US" sz="1800" dirty="0" smtClean="0"/>
              <a:t>Motor drive tuning sensitivity and hysteresis (+/- </a:t>
            </a:r>
            <a:r>
              <a:rPr lang="en-US" sz="1800" dirty="0"/>
              <a:t>1200 </a:t>
            </a:r>
            <a:r>
              <a:rPr lang="en-US" sz="1800" dirty="0" smtClean="0"/>
              <a:t>steps around working point at cold)</a:t>
            </a:r>
          </a:p>
          <a:p>
            <a:pPr lvl="1"/>
            <a:r>
              <a:rPr lang="en-US" sz="1800" dirty="0" smtClean="0"/>
              <a:t>Cavity frequency shift in response to piezo DC scan (-65 V to +65 V)</a:t>
            </a:r>
          </a:p>
          <a:p>
            <a:pPr lvl="1"/>
            <a:r>
              <a:rPr lang="en-US" sz="1800" dirty="0" smtClean="0"/>
              <a:t>Complete data set for LFD compensation</a:t>
            </a:r>
          </a:p>
          <a:p>
            <a:pPr lvl="2"/>
            <a:r>
              <a:rPr lang="en-US" sz="1800" dirty="0" smtClean="0"/>
              <a:t>LFD static and dynamic coefficients</a:t>
            </a:r>
          </a:p>
          <a:p>
            <a:pPr lvl="2"/>
            <a:r>
              <a:rPr lang="en-US" sz="1800" dirty="0" smtClean="0"/>
              <a:t>Best LFD compensating pulse (AC, DC, delay, frequency)</a:t>
            </a:r>
          </a:p>
          <a:p>
            <a:pPr lvl="2"/>
            <a:r>
              <a:rPr lang="en-US" sz="1800" dirty="0" smtClean="0"/>
              <a:t>Residual detuning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43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instructions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907" y="1082218"/>
            <a:ext cx="8651741" cy="5074784"/>
          </a:xfrm>
        </p:spPr>
        <p:txBody>
          <a:bodyPr/>
          <a:lstStyle/>
          <a:p>
            <a:r>
              <a:rPr lang="en-US" sz="1600" dirty="0" smtClean="0"/>
              <a:t>A large effort has been devoted to the realization of assembly instruction document sets for each tuner stage</a:t>
            </a:r>
          </a:p>
          <a:p>
            <a:pPr lvl="1"/>
            <a:r>
              <a:rPr lang="en-US" sz="1600" dirty="0" smtClean="0"/>
              <a:t>Very detailed, step-by-step</a:t>
            </a:r>
          </a:p>
          <a:p>
            <a:pPr lvl="1"/>
            <a:r>
              <a:rPr lang="en-US" sz="1600" dirty="0" smtClean="0"/>
              <a:t>Assembly procedure initially written and debugged by experts, then reviewed by operators</a:t>
            </a:r>
          </a:p>
          <a:p>
            <a:pPr lvl="1"/>
            <a:r>
              <a:rPr lang="en-US" sz="1600" dirty="0" smtClean="0"/>
              <a:t>Meant to guide assembly for non-expert personnel</a:t>
            </a:r>
          </a:p>
          <a:p>
            <a:pPr lvl="1"/>
            <a:r>
              <a:rPr lang="en-US" sz="1600" dirty="0" smtClean="0"/>
              <a:t>Jointly developed and reviewed by the partners involved</a:t>
            </a:r>
          </a:p>
          <a:p>
            <a:r>
              <a:rPr lang="en-US" sz="1600" dirty="0" smtClean="0"/>
              <a:t>Final revision in use at Assembly stages:</a:t>
            </a:r>
          </a:p>
          <a:p>
            <a:pPr lvl="1"/>
            <a:r>
              <a:rPr lang="en-US" sz="1600" dirty="0" smtClean="0"/>
              <a:t>Complete BOM for parts and tools</a:t>
            </a:r>
          </a:p>
          <a:p>
            <a:pPr lvl="1"/>
            <a:r>
              <a:rPr lang="en-US" sz="1600" dirty="0" smtClean="0"/>
              <a:t>Reference to EDMS </a:t>
            </a:r>
            <a:r>
              <a:rPr lang="en-US" sz="1600" dirty="0" err="1" smtClean="0"/>
              <a:t>p/n</a:t>
            </a:r>
            <a:endParaRPr lang="en-US" sz="16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8"/>
          <a:stretch/>
        </p:blipFill>
        <p:spPr bwMode="auto">
          <a:xfrm>
            <a:off x="3937623" y="3096416"/>
            <a:ext cx="4899025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34030" r="-593" b="34466"/>
          <a:stretch/>
        </p:blipFill>
        <p:spPr bwMode="auto">
          <a:xfrm>
            <a:off x="4189071" y="3921575"/>
            <a:ext cx="4899025" cy="18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8"/>
          <a:stretch/>
        </p:blipFill>
        <p:spPr bwMode="auto">
          <a:xfrm>
            <a:off x="4372655" y="5130571"/>
            <a:ext cx="4899025" cy="15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37678" t="17101" r="29817" b="9724"/>
          <a:stretch/>
        </p:blipFill>
        <p:spPr>
          <a:xfrm>
            <a:off x="2146549" y="3921575"/>
            <a:ext cx="1791074" cy="252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37640" t="17067" r="29921" b="9799"/>
          <a:stretch/>
        </p:blipFill>
        <p:spPr>
          <a:xfrm>
            <a:off x="314069" y="3901575"/>
            <a:ext cx="180258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unit – Numbers and stats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16977"/>
              </p:ext>
            </p:extLst>
          </p:nvPr>
        </p:nvGraphicFramePr>
        <p:xfrm>
          <a:off x="0" y="1227682"/>
          <a:ext cx="9118032" cy="459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257"/>
                <a:gridCol w="1454468"/>
                <a:gridCol w="794068"/>
                <a:gridCol w="892493"/>
                <a:gridCol w="949135"/>
                <a:gridCol w="1225868"/>
                <a:gridCol w="18767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Source / Phase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Measurement</a:t>
                      </a:r>
                      <a:endParaRPr lang="en-US" sz="140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noProof="0" dirty="0" smtClean="0"/>
                        <a:t>Statistics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Acceptance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Comments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Mean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Std. Dev.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FAT, room </a:t>
                      </a:r>
                      <a:r>
                        <a:rPr lang="it-IT" sz="1400" noProof="0" dirty="0" err="1" smtClean="0"/>
                        <a:t>temp</a:t>
                      </a:r>
                      <a:r>
                        <a:rPr lang="it-IT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err="1" smtClean="0"/>
                        <a:t>Step-loss</a:t>
                      </a:r>
                      <a:r>
                        <a:rPr lang="it-IT" sz="1400" noProof="0" dirty="0" smtClean="0"/>
                        <a:t> </a:t>
                      </a:r>
                      <a:r>
                        <a:rPr lang="it-IT" sz="1400" noProof="0" dirty="0" err="1" smtClean="0"/>
                        <a:t>curr</a:t>
                      </a:r>
                      <a:r>
                        <a:rPr lang="it-IT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852</a:t>
                      </a:r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0.43 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0.16 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 37%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FAT, LN2</a:t>
                      </a:r>
                      <a:r>
                        <a:rPr lang="en-US" sz="1400" baseline="0" noProof="0" dirty="0" smtClean="0"/>
                        <a:t> temp.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err="1" smtClean="0"/>
                        <a:t>Step-loss</a:t>
                      </a:r>
                      <a:r>
                        <a:rPr lang="it-IT" sz="1400" noProof="0" dirty="0" smtClean="0"/>
                        <a:t> </a:t>
                      </a:r>
                      <a:r>
                        <a:rPr lang="it-IT" sz="1400" noProof="0" dirty="0" err="1" smtClean="0"/>
                        <a:t>curr</a:t>
                      </a:r>
                      <a:r>
                        <a:rPr lang="it-IT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852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0.60 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0.14 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 23%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Automated</a:t>
                      </a:r>
                      <a:r>
                        <a:rPr lang="en-US" sz="1400" baseline="0" noProof="0" dirty="0" smtClean="0"/>
                        <a:t> Test, CEA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LVDT stroke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548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0.22 V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0.10</a:t>
                      </a:r>
                      <a:r>
                        <a:rPr lang="en-US" sz="1400" baseline="0" noProof="0" dirty="0" smtClean="0"/>
                        <a:t> V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0.175</a:t>
                      </a:r>
                      <a:r>
                        <a:rPr lang="en-US" sz="1400" baseline="0" noProof="0" dirty="0" smtClean="0"/>
                        <a:t> 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+/- 47%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Within 0.07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÷ 0.42 V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!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Incoming Inspection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Cavity freq. shift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551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15.6 kHz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1.3 kHz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15 +/- 2 kHz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+/- 8.1%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Cold test, AMTF</a:t>
                      </a:r>
                    </a:p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Tun. </a:t>
                      </a:r>
                      <a:r>
                        <a:rPr lang="en-US" sz="1400" baseline="0" noProof="0" dirty="0" smtClean="0"/>
                        <a:t>Sensitivity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447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-0.49 Hz/step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-0.028 Hz/step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+/- 5.9%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Cold test, AMTF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Tun. Hysteresis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454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-83 step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-65 step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300 steps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+/- 78%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 with larger hysteresis than acceptance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8 short-</a:t>
                      </a:r>
                      <a:r>
                        <a:rPr lang="it-IT" sz="1400" noProof="0" dirty="0" err="1" smtClean="0"/>
                        <a:t>circuited</a:t>
                      </a:r>
                      <a:endParaRPr lang="en-US" sz="1400" noProof="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6403" y="4772070"/>
            <a:ext cx="6299200" cy="161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8450" lvl="0" indent="-298450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+mn-ea"/>
              </a:rPr>
              <a:t>Only few minor issues, basically all solved (or soon solved) by re-soldering at vessel feed-through connectors. Namely:</a:t>
            </a:r>
          </a:p>
          <a:p>
            <a:pPr marL="558800" lvl="1" indent="-258763">
              <a:spcBef>
                <a:spcPts val="600"/>
              </a:spcBef>
              <a:buClr>
                <a:srgbClr val="261748"/>
              </a:buClr>
              <a:buFont typeface="Wingdings" pitchFamily="2" charset="2"/>
              <a:buChar char="§"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+mn-ea"/>
              </a:rPr>
              <a:t>Bad soldering, missing thermo-retractable tube, easily detached cable</a:t>
            </a:r>
          </a:p>
          <a:p>
            <a:pPr marL="298450" indent="-298450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Coil center tap (grounding pin) is used by XFEL motor driver but not by the driver in use for tests at Module Assembly stage (unipolar vs bipolar)</a:t>
            </a:r>
          </a:p>
          <a:p>
            <a:pPr marL="755650" lvl="1" indent="-298450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+mn-ea"/>
              </a:rPr>
              <a:t>Cabling/problem on center tap were not detected</a:t>
            </a:r>
          </a:p>
        </p:txBody>
      </p:sp>
    </p:spTree>
    <p:extLst>
      <p:ext uri="{BB962C8B-B14F-4D97-AF65-F5344CB8AC3E}">
        <p14:creationId xmlns:p14="http://schemas.microsoft.com/office/powerpoint/2010/main" val="19157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Piezo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- Numbers and stats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649985"/>
              </p:ext>
            </p:extLst>
          </p:nvPr>
        </p:nvGraphicFramePr>
        <p:xfrm>
          <a:off x="7257" y="1209897"/>
          <a:ext cx="91180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257"/>
                <a:gridCol w="1454468"/>
                <a:gridCol w="794068"/>
                <a:gridCol w="892493"/>
                <a:gridCol w="949135"/>
                <a:gridCol w="1225868"/>
                <a:gridCol w="18767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Source / Phase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Measurement</a:t>
                      </a:r>
                      <a:endParaRPr lang="en-US" sz="140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noProof="0" dirty="0" smtClean="0"/>
                        <a:t>Statistics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Acceptance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Comments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Mean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Std. Dev.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Datasheets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Stroke, free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30 um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+/- 10%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Burn-in at factory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Passed y/n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1648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 failed and replaced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FAT, before burn-in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Stroke, ass.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1644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22.7 um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1.8 um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+/- 7.9%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FAT, after burn-in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Stroke, ass,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1641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22.8 um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1.7 um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10 ÷ 26 um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+/- 7.5%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Automated</a:t>
                      </a:r>
                      <a:r>
                        <a:rPr lang="en-US" sz="1400" baseline="0" noProof="0" dirty="0" smtClean="0"/>
                        <a:t> Test, CEA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Piezo charging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1083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0.82 V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0.26 V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&gt; 0.5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+/- 32%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Within 0.2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÷ 1.6 V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!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400" noProof="0" dirty="0" smtClean="0"/>
                        <a:t>Cold test, AMTF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noProof="0" dirty="0" smtClean="0"/>
                        <a:t>Cavity freq. shift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noProof="0" dirty="0" smtClean="0"/>
                        <a:t>949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noProof="0" dirty="0" smtClean="0"/>
                        <a:t>1040 Hz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noProof="0" dirty="0" smtClean="0"/>
                        <a:t>135 Hz</a:t>
                      </a:r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noProof="0" dirty="0" smtClean="0"/>
                        <a:t>&gt; 850 Hz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noProof="0" dirty="0" smtClean="0"/>
                        <a:t>Spread</a:t>
                      </a:r>
                      <a:r>
                        <a:rPr lang="en-US" sz="1400" noProof="0" dirty="0" smtClean="0"/>
                        <a:t> +/- 13%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37 </a:t>
                      </a:r>
                      <a:r>
                        <a:rPr lang="en-US" sz="1400" baseline="0" noProof="0" dirty="0" smtClean="0"/>
                        <a:t>rev. polarity</a:t>
                      </a:r>
                      <a:endParaRPr lang="en-US" sz="1400" noProof="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6 short-circuited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noProof="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Both </a:t>
                      </a:r>
                      <a:r>
                        <a:rPr lang="en-US" sz="1400" noProof="0" dirty="0" err="1" smtClean="0"/>
                        <a:t>ss</a:t>
                      </a:r>
                      <a:r>
                        <a:rPr lang="en-US" sz="1400" noProof="0" dirty="0" smtClean="0"/>
                        <a:t> on XM5-C1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44287" y="4673600"/>
            <a:ext cx="62992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8450" lvl="0" indent="-298450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+mn-ea"/>
              </a:rPr>
              <a:t>Only few minor issues, basically all solved (or soon solved) by re-soldering at vessel feed-through connectors. Namely:</a:t>
            </a:r>
          </a:p>
          <a:p>
            <a:pPr marL="558800" lvl="1" indent="-258763">
              <a:spcBef>
                <a:spcPts val="600"/>
              </a:spcBef>
              <a:buClr>
                <a:srgbClr val="261748"/>
              </a:buClr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+mn-ea"/>
              </a:rPr>
              <a:t>Assembly problem, cable pressed into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  <a:ea typeface="+mn-ea"/>
              </a:rPr>
              <a:t>isovac</a:t>
            </a:r>
            <a:r>
              <a:rPr lang="en-US" sz="1400" kern="0" dirty="0">
                <a:solidFill>
                  <a:srgbClr val="000000"/>
                </a:solidFill>
                <a:latin typeface="Arial"/>
                <a:ea typeface="+mn-ea"/>
              </a:rPr>
              <a:t> seal (1 case)</a:t>
            </a:r>
          </a:p>
          <a:p>
            <a:pPr marL="558800" lvl="1" indent="-258763">
              <a:spcBef>
                <a:spcPts val="600"/>
              </a:spcBef>
              <a:buClr>
                <a:srgbClr val="261748"/>
              </a:buClr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+mn-ea"/>
              </a:rPr>
              <a:t>Handling problem, damaged FT plug (3 cases, 2 CMs)</a:t>
            </a:r>
          </a:p>
          <a:p>
            <a:pPr marL="558800" lvl="1" indent="-258763">
              <a:spcBef>
                <a:spcPts val="600"/>
              </a:spcBef>
              <a:buClr>
                <a:srgbClr val="261748"/>
              </a:buClr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+mn-ea"/>
              </a:rPr>
              <a:t>Soldering problem, short-circuit at the FT (2 cases, 2 CMs)</a:t>
            </a:r>
          </a:p>
          <a:p>
            <a:pPr marL="558800" lvl="1" indent="-258763">
              <a:spcBef>
                <a:spcPts val="600"/>
              </a:spcBef>
              <a:buClr>
                <a:srgbClr val="261748"/>
              </a:buClr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+mn-ea"/>
              </a:rPr>
              <a:t>?? (see below), reverse stack polarity (37 cases, 5 CMs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91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Notable facts</a:t>
            </a:r>
            <a:endParaRPr lang="en-US" noProof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355" y="1173615"/>
            <a:ext cx="7972425" cy="4932362"/>
          </a:xfrm>
        </p:spPr>
        <p:txBody>
          <a:bodyPr/>
          <a:lstStyle/>
          <a:p>
            <a:r>
              <a:rPr lang="en-US" sz="2000" noProof="1" smtClean="0"/>
              <a:t>Reversed piezo polarity at module cold test stage</a:t>
            </a:r>
          </a:p>
          <a:p>
            <a:pPr lvl="1"/>
            <a:r>
              <a:rPr lang="it-IT" sz="2000" noProof="1" smtClean="0"/>
              <a:t>37 piezo stacks in 5 CMs</a:t>
            </a:r>
          </a:p>
          <a:p>
            <a:pPr lvl="1"/>
            <a:r>
              <a:rPr lang="it-IT" sz="2000" noProof="1" smtClean="0"/>
              <a:t>Not detected by any of previous QC stages</a:t>
            </a:r>
          </a:p>
          <a:p>
            <a:pPr lvl="2"/>
            <a:r>
              <a:rPr lang="it-IT" sz="2000" noProof="1" smtClean="0"/>
              <a:t>Auto test at Module Assembly routinely cross-checked by reversing cables on purpose and error is always detected</a:t>
            </a:r>
          </a:p>
          <a:p>
            <a:pPr lvl="1"/>
            <a:r>
              <a:rPr lang="it-IT" sz="2000" noProof="1" smtClean="0"/>
              <a:t>Inspection at vessel flanges always revealed correct cabling (red on +, black on -)</a:t>
            </a:r>
          </a:p>
          <a:p>
            <a:pPr lvl="1"/>
            <a:r>
              <a:rPr lang="it-IT" sz="2000" noProof="1" smtClean="0"/>
              <a:t>A regular pattern is almost always found</a:t>
            </a:r>
          </a:p>
          <a:p>
            <a:pPr lvl="2"/>
            <a:r>
              <a:rPr lang="it-IT" sz="2000" noProof="1" smtClean="0"/>
              <a:t>All P1 or all P2 with reverse polarity in the same module</a:t>
            </a:r>
          </a:p>
          <a:p>
            <a:pPr lvl="1"/>
            <a:r>
              <a:rPr lang="it-IT" sz="2000" noProof="1" smtClean="0"/>
              <a:t>Piezo stacks were not coming from homogeneus production batches </a:t>
            </a:r>
          </a:p>
          <a:p>
            <a:pPr lvl="1"/>
            <a:r>
              <a:rPr lang="it-IT" sz="2000" noProof="1" smtClean="0"/>
              <a:t>Reverse soldering at the vessel FT was decided</a:t>
            </a:r>
          </a:p>
          <a:p>
            <a:pPr lvl="1"/>
            <a:r>
              <a:rPr lang="it-IT" sz="2000" noProof="1" smtClean="0"/>
              <a:t>??</a:t>
            </a:r>
            <a:endParaRPr lang="en-US" sz="2000" noProof="1"/>
          </a:p>
        </p:txBody>
      </p:sp>
    </p:spTree>
    <p:extLst>
      <p:ext uri="{BB962C8B-B14F-4D97-AF65-F5344CB8AC3E}">
        <p14:creationId xmlns:p14="http://schemas.microsoft.com/office/powerpoint/2010/main" val="18915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 – Lessons learned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813" y="1180877"/>
            <a:ext cx="8434387" cy="4932362"/>
          </a:xfrm>
        </p:spPr>
        <p:txBody>
          <a:bodyPr/>
          <a:lstStyle/>
          <a:p>
            <a:r>
              <a:rPr lang="en-US" sz="1600" dirty="0" smtClean="0"/>
              <a:t>Fully successful story so far, each cavity has functional tuner. As of today:</a:t>
            </a:r>
          </a:p>
          <a:p>
            <a:pPr lvl="1"/>
            <a:r>
              <a:rPr lang="en-US" sz="1600" dirty="0" smtClean="0"/>
              <a:t>XM76 at Assembly stage</a:t>
            </a:r>
          </a:p>
          <a:p>
            <a:pPr lvl="1"/>
            <a:r>
              <a:rPr lang="en-US" sz="1600" dirty="0" smtClean="0"/>
              <a:t>XM72 at Incoming Inspection, 68 CMs inspected</a:t>
            </a:r>
          </a:p>
          <a:p>
            <a:pPr lvl="1"/>
            <a:r>
              <a:rPr lang="en-US" sz="1600" dirty="0" smtClean="0"/>
              <a:t>XM71 at cold test, 64 CMs tested</a:t>
            </a:r>
          </a:p>
          <a:p>
            <a:r>
              <a:rPr lang="en-US" sz="1600" dirty="0" smtClean="0"/>
              <a:t>Still some minor issues, all solved or soon to be solved</a:t>
            </a:r>
          </a:p>
          <a:p>
            <a:pPr lvl="1"/>
            <a:r>
              <a:rPr lang="en-US" sz="1600" dirty="0" smtClean="0"/>
              <a:t>For actuators, by re-soldering at vessel FTs</a:t>
            </a:r>
          </a:p>
          <a:p>
            <a:pPr lvl="1"/>
            <a:r>
              <a:rPr lang="en-US" sz="1600" dirty="0" smtClean="0"/>
              <a:t>For mechanics, by small reworking before assembly</a:t>
            </a:r>
          </a:p>
          <a:p>
            <a:r>
              <a:rPr lang="en-US" sz="1600" dirty="0" smtClean="0"/>
              <a:t>The largest contributions to this achievement are coming from pre-assembly stages:</a:t>
            </a:r>
          </a:p>
          <a:p>
            <a:pPr lvl="1"/>
            <a:r>
              <a:rPr lang="en-US" sz="1600" dirty="0" smtClean="0"/>
              <a:t>Large effort spent in qualifying alternative options</a:t>
            </a:r>
          </a:p>
          <a:p>
            <a:pPr lvl="1"/>
            <a:r>
              <a:rPr lang="en-US" sz="1600" dirty="0" smtClean="0"/>
              <a:t>Fruitful collaboration with manufacturers to achieve rigorous requirements including decisive feedbacks from companies</a:t>
            </a:r>
          </a:p>
          <a:p>
            <a:pPr lvl="1"/>
            <a:r>
              <a:rPr lang="en-US" sz="1600" dirty="0" smtClean="0"/>
              <a:t>Detailed, thoroughly reviewed and jointly approved step-by-step instructions.</a:t>
            </a:r>
          </a:p>
          <a:p>
            <a:r>
              <a:rPr lang="en-US" sz="1600" dirty="0" smtClean="0"/>
              <a:t>Auto test at module assembly stage revealed to be not consistent enough</a:t>
            </a:r>
          </a:p>
          <a:p>
            <a:pPr lvl="1"/>
            <a:r>
              <a:rPr lang="en-US" sz="1600" dirty="0" smtClean="0"/>
              <a:t>Constraints and problems prevented the measurement to be performed homogeneously for each module</a:t>
            </a:r>
          </a:p>
          <a:p>
            <a:pPr lvl="1"/>
            <a:r>
              <a:rPr lang="en-US" sz="1600" dirty="0" smtClean="0"/>
              <a:t>Anyway, large scatter compared to other measurements. Still somehow unable to detect puzzling polarity errors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30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813" y="1347788"/>
            <a:ext cx="8202158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people from different Working Groups contributed with their work, support and measurements to the activity presented here: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L.Lilje</a:t>
            </a:r>
            <a:r>
              <a:rPr lang="en-US" dirty="0" smtClean="0"/>
              <a:t>, A. Bosotti and the WP07 team</a:t>
            </a:r>
          </a:p>
          <a:p>
            <a:pPr marL="0" indent="0" algn="ctr">
              <a:buNone/>
            </a:pPr>
            <a:r>
              <a:rPr lang="en-US" dirty="0" smtClean="0"/>
              <a:t>O. </a:t>
            </a:r>
            <a:r>
              <a:rPr lang="en-US" dirty="0" err="1" smtClean="0"/>
              <a:t>Napoly</a:t>
            </a:r>
            <a:r>
              <a:rPr lang="en-US" dirty="0" smtClean="0"/>
              <a:t>, C. </a:t>
            </a:r>
            <a:r>
              <a:rPr lang="en-US" dirty="0" err="1" smtClean="0"/>
              <a:t>Madec</a:t>
            </a:r>
            <a:r>
              <a:rPr lang="en-US" dirty="0" smtClean="0"/>
              <a:t> and the CEA Module Assembly Team</a:t>
            </a:r>
          </a:p>
          <a:p>
            <a:pPr marL="0" indent="0" algn="ctr">
              <a:buNone/>
            </a:pPr>
            <a:r>
              <a:rPr lang="en-US" dirty="0" smtClean="0"/>
              <a:t>J. Branlard, M. </a:t>
            </a:r>
            <a:r>
              <a:rPr lang="en-US" dirty="0" err="1" smtClean="0"/>
              <a:t>Grecki</a:t>
            </a:r>
            <a:r>
              <a:rPr lang="en-US" dirty="0" smtClean="0"/>
              <a:t> and the WP02 team</a:t>
            </a:r>
          </a:p>
          <a:p>
            <a:pPr marL="0" indent="0" algn="ctr">
              <a:buNone/>
            </a:pPr>
            <a:r>
              <a:rPr lang="en-US" dirty="0" smtClean="0"/>
              <a:t>S. Barbanotti, K. </a:t>
            </a:r>
            <a:r>
              <a:rPr lang="en-US" dirty="0" err="1" smtClean="0"/>
              <a:t>Jensch</a:t>
            </a:r>
            <a:r>
              <a:rPr lang="en-US" dirty="0" smtClean="0"/>
              <a:t> and the WP03 team</a:t>
            </a:r>
          </a:p>
          <a:p>
            <a:pPr marL="0" indent="0" algn="ctr">
              <a:buNone/>
            </a:pPr>
            <a:r>
              <a:rPr lang="en-US" dirty="0" smtClean="0"/>
              <a:t>The WP10 and IFJ-PAN teams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Addendum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of vendors - mechanics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261" y="1139053"/>
            <a:ext cx="6136047" cy="5209001"/>
          </a:xfrm>
        </p:spPr>
        <p:txBody>
          <a:bodyPr/>
          <a:lstStyle/>
          <a:p>
            <a:r>
              <a:rPr lang="en-US" sz="1600" dirty="0" smtClean="0"/>
              <a:t>Mechanics originally supplied by CEA</a:t>
            </a:r>
          </a:p>
          <a:p>
            <a:pPr lvl="1"/>
            <a:r>
              <a:rPr lang="en-US" sz="1600" dirty="0" smtClean="0"/>
              <a:t>Drawings and production adapted to local supplier in France</a:t>
            </a:r>
          </a:p>
          <a:p>
            <a:r>
              <a:rPr lang="en-US" sz="1600" dirty="0" smtClean="0"/>
              <a:t>In view of XFEL series production, companies experienced </a:t>
            </a:r>
            <a:br>
              <a:rPr lang="en-US" sz="1600" dirty="0" smtClean="0"/>
            </a:br>
            <a:r>
              <a:rPr lang="en-US" sz="1600" dirty="0" smtClean="0"/>
              <a:t>in mass production of precision machined pieces </a:t>
            </a:r>
            <a:br>
              <a:rPr lang="en-US" sz="1600" dirty="0" smtClean="0"/>
            </a:br>
            <a:r>
              <a:rPr lang="en-US" sz="1600" dirty="0" smtClean="0"/>
              <a:t>(for Airbus etc.) have been contacted</a:t>
            </a:r>
          </a:p>
          <a:p>
            <a:pPr lvl="1"/>
            <a:r>
              <a:rPr lang="en-US" sz="1600" dirty="0" smtClean="0"/>
              <a:t>Cost reduction</a:t>
            </a:r>
          </a:p>
          <a:p>
            <a:pPr lvl="1"/>
            <a:r>
              <a:rPr lang="en-US" sz="1600" dirty="0" smtClean="0"/>
              <a:t>Adequate control on material quality (low magnetic permeability)</a:t>
            </a:r>
          </a:p>
          <a:p>
            <a:r>
              <a:rPr lang="en-US" sz="1600" dirty="0" smtClean="0"/>
              <a:t>Drawings details significantly simplified and tolerances relaxed to reduce costs for precision machine time</a:t>
            </a:r>
          </a:p>
          <a:p>
            <a:r>
              <a:rPr lang="en-US" sz="1600" dirty="0" smtClean="0"/>
              <a:t>Contract awarded to Astro-und-</a:t>
            </a:r>
            <a:r>
              <a:rPr lang="en-US" sz="1600" dirty="0" err="1" smtClean="0"/>
              <a:t>Feinwerktechnik</a:t>
            </a:r>
            <a:r>
              <a:rPr lang="en-US" sz="1600" dirty="0" smtClean="0"/>
              <a:t>, Berlin, Germany.</a:t>
            </a:r>
          </a:p>
          <a:p>
            <a:pPr lvl="1"/>
            <a:r>
              <a:rPr lang="en-US" sz="1600" dirty="0" smtClean="0"/>
              <a:t>Minor adaption of drawings</a:t>
            </a:r>
          </a:p>
          <a:p>
            <a:pPr lvl="1"/>
            <a:r>
              <a:rPr lang="en-US" sz="1600" dirty="0" smtClean="0"/>
              <a:t>Agreement on essential measures at part survey</a:t>
            </a:r>
          </a:p>
          <a:p>
            <a:pPr lvl="1"/>
            <a:r>
              <a:rPr lang="en-US" sz="1600" dirty="0" smtClean="0"/>
              <a:t>Pre-series cross-checked at DESY, series at CEA</a:t>
            </a:r>
          </a:p>
          <a:p>
            <a:pPr lvl="2"/>
            <a:r>
              <a:rPr lang="en-US" sz="1600" dirty="0" smtClean="0"/>
              <a:t>Good numbers from current records, see T. </a:t>
            </a:r>
            <a:r>
              <a:rPr lang="en-US" sz="1600" dirty="0" err="1" smtClean="0"/>
              <a:t>Trublet</a:t>
            </a:r>
            <a:r>
              <a:rPr lang="en-US" sz="1600" dirty="0" smtClean="0"/>
              <a:t> talk</a:t>
            </a:r>
          </a:p>
          <a:p>
            <a:pPr lvl="1"/>
            <a:r>
              <a:rPr lang="en-US" sz="1600" dirty="0" smtClean="0"/>
              <a:t>Piezo fixture incoming check at Piezo company</a:t>
            </a:r>
          </a:p>
          <a:p>
            <a:pPr lvl="1"/>
            <a:r>
              <a:rPr lang="en-US" sz="1600" dirty="0" smtClean="0"/>
              <a:t>QC protocols delivered into DESY EDMS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2708" r="61470" b="10593"/>
          <a:stretch/>
        </p:blipFill>
        <p:spPr bwMode="auto">
          <a:xfrm>
            <a:off x="6317477" y="3472542"/>
            <a:ext cx="2768466" cy="29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23750" r="53812" b="10434"/>
          <a:stretch/>
        </p:blipFill>
        <p:spPr bwMode="auto">
          <a:xfrm>
            <a:off x="6291609" y="1094296"/>
            <a:ext cx="2794334" cy="237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XFEL Tuning System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7452" t="12001" r="9095" b="14823"/>
          <a:stretch/>
        </p:blipFill>
        <p:spPr>
          <a:xfrm>
            <a:off x="5263662" y="2989376"/>
            <a:ext cx="3880338" cy="2416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28" t="11503" r="22374" b="7862"/>
          <a:stretch/>
        </p:blipFill>
        <p:spPr>
          <a:xfrm>
            <a:off x="5969178" y="1009292"/>
            <a:ext cx="3174822" cy="2662325"/>
          </a:xfrm>
          <a:prstGeom prst="rect">
            <a:avLst/>
          </a:prstGeom>
        </p:spPr>
      </p:pic>
      <p:sp>
        <p:nvSpPr>
          <p:cNvPr id="149" name="Segnaposto contenuto 2"/>
          <p:cNvSpPr txBox="1">
            <a:spLocks/>
          </p:cNvSpPr>
          <p:nvPr/>
        </p:nvSpPr>
        <p:spPr bwMode="auto">
          <a:xfrm>
            <a:off x="163559" y="1260776"/>
            <a:ext cx="5363871" cy="49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/>
              <a:t>Main </a:t>
            </a:r>
            <a:r>
              <a:rPr lang="en-US" sz="2000" kern="0" dirty="0" err="1" smtClean="0"/>
              <a:t>linac</a:t>
            </a:r>
            <a:endParaRPr lang="en-US" sz="2000" kern="0" dirty="0" smtClean="0"/>
          </a:p>
          <a:p>
            <a:pPr lvl="1"/>
            <a:r>
              <a:rPr lang="en-US" sz="2000" dirty="0" smtClean="0"/>
              <a:t>Double asymmetric leverage</a:t>
            </a:r>
          </a:p>
          <a:p>
            <a:pPr lvl="1"/>
            <a:r>
              <a:rPr lang="en-US" sz="2000" dirty="0" smtClean="0"/>
              <a:t>Cold stepper motor with HD gearbox</a:t>
            </a:r>
          </a:p>
          <a:p>
            <a:pPr lvl="1"/>
            <a:r>
              <a:rPr lang="en-US" sz="2000" dirty="0" smtClean="0"/>
              <a:t>Cold piezo actuators</a:t>
            </a:r>
          </a:p>
          <a:p>
            <a:pPr lvl="2"/>
            <a:r>
              <a:rPr lang="en-US" sz="2000" dirty="0" smtClean="0"/>
              <a:t>Fast action introduced for TTF by DESY</a:t>
            </a:r>
          </a:p>
          <a:p>
            <a:pPr lvl="2"/>
            <a:r>
              <a:rPr lang="en-US" sz="2000" dirty="0" smtClean="0"/>
              <a:t>Two stacks in a single preloading frame</a:t>
            </a:r>
          </a:p>
          <a:p>
            <a:endParaRPr lang="en-US" sz="1800" dirty="0" smtClean="0"/>
          </a:p>
          <a:p>
            <a:r>
              <a:rPr lang="en-US" sz="1800" dirty="0" smtClean="0"/>
              <a:t>Third-Harmonic module</a:t>
            </a:r>
          </a:p>
          <a:p>
            <a:pPr lvl="1"/>
            <a:r>
              <a:rPr lang="en-US" sz="1800" dirty="0" smtClean="0"/>
              <a:t>Tuners are a scaled replica of ILC coaxial Blade Tuners</a:t>
            </a:r>
          </a:p>
          <a:p>
            <a:pPr lvl="1"/>
            <a:r>
              <a:rPr lang="en-US" sz="1800" dirty="0" smtClean="0"/>
              <a:t>Same motor drive unit than main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1"/>
            <a:r>
              <a:rPr lang="en-US" sz="1800" dirty="0" smtClean="0"/>
              <a:t>No piezo: moderate gradient and LFD sensitivity.</a:t>
            </a:r>
          </a:p>
          <a:p>
            <a:endParaRPr lang="en-US" sz="1800" dirty="0" smtClean="0"/>
          </a:p>
        </p:txBody>
      </p:sp>
      <p:pic>
        <p:nvPicPr>
          <p:cNvPr id="150" name="Immagine 14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b="4947"/>
          <a:stretch/>
        </p:blipFill>
        <p:spPr>
          <a:xfrm>
            <a:off x="5035062" y="4832993"/>
            <a:ext cx="1676400" cy="15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of vendors – 3H mechanics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182" y="1416325"/>
            <a:ext cx="7531711" cy="3966734"/>
          </a:xfrm>
        </p:spPr>
        <p:txBody>
          <a:bodyPr/>
          <a:lstStyle/>
          <a:p>
            <a:r>
              <a:rPr lang="en-US" sz="2000" dirty="0" smtClean="0"/>
              <a:t>All technical solutions have been acquired from «larger brother»</a:t>
            </a:r>
          </a:p>
          <a:p>
            <a:pPr lvl="1"/>
            <a:r>
              <a:rPr lang="en-US" sz="2000" dirty="0" smtClean="0"/>
              <a:t>Titanium blades EBW in full penetration</a:t>
            </a:r>
          </a:p>
          <a:p>
            <a:pPr lvl="1"/>
            <a:r>
              <a:rPr lang="en-US" sz="2000" dirty="0" smtClean="0"/>
              <a:t>Large simplification of machining </a:t>
            </a:r>
          </a:p>
          <a:p>
            <a:r>
              <a:rPr lang="en-US" sz="2000" dirty="0" smtClean="0"/>
              <a:t>Small series, 1+1 CMs, 16 tuners in total</a:t>
            </a:r>
          </a:p>
          <a:p>
            <a:pPr lvl="1"/>
            <a:r>
              <a:rPr lang="en-US" sz="2000" dirty="0" smtClean="0"/>
              <a:t>No further qualification stage, E. </a:t>
            </a:r>
            <a:r>
              <a:rPr lang="en-US" sz="2000" dirty="0" err="1" smtClean="0"/>
              <a:t>Zanon</a:t>
            </a:r>
            <a:r>
              <a:rPr lang="en-US" sz="2000" dirty="0" smtClean="0"/>
              <a:t> has been </a:t>
            </a:r>
            <a:br>
              <a:rPr lang="en-US" sz="2000" dirty="0" smtClean="0"/>
            </a:br>
            <a:r>
              <a:rPr lang="en-US" sz="2000" dirty="0" smtClean="0"/>
              <a:t>awarded after producing the 1.3 GHz model</a:t>
            </a:r>
          </a:p>
          <a:p>
            <a:pPr lvl="1"/>
            <a:r>
              <a:rPr lang="en-US" sz="2000" dirty="0" smtClean="0"/>
              <a:t>Inspection at </a:t>
            </a:r>
            <a:r>
              <a:rPr lang="en-US" sz="2000" dirty="0" err="1" smtClean="0"/>
              <a:t>Zanon</a:t>
            </a:r>
            <a:r>
              <a:rPr lang="en-US" sz="2000" dirty="0" smtClean="0"/>
              <a:t> by INFN</a:t>
            </a:r>
          </a:p>
          <a:p>
            <a:pPr lvl="1"/>
            <a:r>
              <a:rPr lang="en-US" sz="2000" dirty="0" smtClean="0"/>
              <a:t>RT acceptance tests at INFN with cavity </a:t>
            </a:r>
            <a:br>
              <a:rPr lang="en-US" sz="2000" dirty="0" smtClean="0"/>
            </a:br>
            <a:r>
              <a:rPr lang="en-US" sz="2000" dirty="0" smtClean="0"/>
              <a:t>mock-up for loaded vs. unloaded test</a:t>
            </a:r>
          </a:p>
          <a:p>
            <a:pPr lvl="1"/>
            <a:r>
              <a:rPr lang="en-US" sz="2000" dirty="0" smtClean="0"/>
              <a:t>HT at AMTF with a single </a:t>
            </a:r>
            <a:br>
              <a:rPr lang="en-US" sz="2000" dirty="0" smtClean="0"/>
            </a:br>
            <a:r>
              <a:rPr lang="en-US" sz="2000" dirty="0" smtClean="0"/>
              <a:t>cavity adapter</a:t>
            </a:r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8" y="3285055"/>
            <a:ext cx="5132590" cy="31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facts - 2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1" smtClean="0"/>
              <a:t>Cavity 1 tuner seems to exihibit, on average, a sligthly lower mechanical coupling</a:t>
            </a:r>
          </a:p>
          <a:p>
            <a:pPr lvl="1"/>
            <a:r>
              <a:rPr lang="en-US" sz="2000" noProof="1" smtClean="0"/>
              <a:t>Tuner design is specular compared to cavities 2-8, modification required to have clereance for gate-valve</a:t>
            </a:r>
          </a:p>
          <a:p>
            <a:endParaRPr lang="en-US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24" y="3015406"/>
            <a:ext cx="4628576" cy="32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406"/>
            <a:ext cx="462857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facts - 3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813" y="1130074"/>
            <a:ext cx="7972425" cy="4932362"/>
          </a:xfrm>
        </p:spPr>
        <p:txBody>
          <a:bodyPr/>
          <a:lstStyle/>
          <a:p>
            <a:r>
              <a:rPr lang="en-US" sz="2000" noProof="1" smtClean="0"/>
              <a:t>No discrepancy between piezo parameters before and after the burn-in test at factory with 10</a:t>
            </a:r>
            <a:r>
              <a:rPr lang="en-US" sz="2000" baseline="30000" noProof="1" smtClean="0"/>
              <a:t>6</a:t>
            </a:r>
            <a:r>
              <a:rPr lang="en-US" sz="2000" noProof="1" smtClean="0"/>
              <a:t> cycles</a:t>
            </a:r>
          </a:p>
          <a:p>
            <a:pPr lvl="1" fontAlgn="t"/>
            <a:r>
              <a:rPr lang="en-US" sz="2000" noProof="1" smtClean="0"/>
              <a:t>See stroke, </a:t>
            </a:r>
            <a:r>
              <a:rPr lang="en-US" sz="2000" b="1" dirty="0" smtClean="0"/>
              <a:t>22.7 +/- 1.8 </a:t>
            </a:r>
            <a:r>
              <a:rPr lang="en-US" sz="2000" dirty="0" smtClean="0"/>
              <a:t>vs</a:t>
            </a:r>
            <a:r>
              <a:rPr lang="en-US" sz="2000" b="1" dirty="0" smtClean="0"/>
              <a:t> 22.8 +/- 1.7 </a:t>
            </a:r>
            <a:r>
              <a:rPr lang="en-US" sz="2000" dirty="0" smtClean="0"/>
              <a:t>um</a:t>
            </a:r>
            <a:endParaRPr lang="en-US" sz="2800" dirty="0" smtClean="0"/>
          </a:p>
          <a:p>
            <a:r>
              <a:rPr lang="en-US" sz="2000" noProof="1" smtClean="0"/>
              <a:t>What happened at the manufacturer at the middle of piezo system production?</a:t>
            </a:r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7" y="2688772"/>
            <a:ext cx="51428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	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828" y="1223509"/>
            <a:ext cx="8418287" cy="5119233"/>
          </a:xfrm>
        </p:spPr>
        <p:txBody>
          <a:bodyPr/>
          <a:lstStyle/>
          <a:p>
            <a:r>
              <a:rPr lang="en-US" sz="1800" dirty="0" smtClean="0"/>
              <a:t>Priceless experience at DESY with TTF/FLASH, cold piezo and motors since almost two decades</a:t>
            </a:r>
          </a:p>
          <a:p>
            <a:pPr lvl="2"/>
            <a:r>
              <a:rPr lang="en-US" sz="1800" dirty="0" smtClean="0"/>
              <a:t>Qualifications from R&amp;D, specially on piezo</a:t>
            </a:r>
          </a:p>
          <a:p>
            <a:pPr lvl="3"/>
            <a:r>
              <a:rPr lang="en-US" sz="1200" dirty="0" smtClean="0"/>
              <a:t>Radiation hardness: 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http://accelconf.web.cern.ch/AccelConf/e06/PAPERS/MOPCH144.PDF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pPr lvl="3"/>
            <a:r>
              <a:rPr lang="en-US" sz="1200" dirty="0" smtClean="0"/>
              <a:t>Cryogenic performances: 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http://cdsweb.cern.ch/record/943229/files/care-conf-05-022.pdf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pPr lvl="3"/>
            <a:r>
              <a:rPr lang="en-US" sz="1200" dirty="0" smtClean="0">
                <a:solidFill>
                  <a:schemeClr val="tx2"/>
                </a:solidFill>
              </a:rPr>
              <a:t>Life-time, unipolar: </a:t>
            </a:r>
            <a:r>
              <a:rPr lang="en-US" sz="1200" dirty="0" smtClean="0">
                <a:solidFill>
                  <a:srgbClr val="FF0000"/>
                </a:solidFill>
                <a:hlinkClick r:id="rId4"/>
              </a:rPr>
              <a:t>http://wwwsrf.mi.infn.it/publications/papers/2005/file/note-2005-020-SRF.pdf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pPr lvl="3"/>
            <a:r>
              <a:rPr lang="en-US" sz="1200" dirty="0" smtClean="0">
                <a:solidFill>
                  <a:schemeClr val="tx2"/>
                </a:solidFill>
              </a:rPr>
              <a:t>Life-time, bipolar: INFN, DESY, to be published soon</a:t>
            </a:r>
          </a:p>
          <a:p>
            <a:pPr lvl="1"/>
            <a:r>
              <a:rPr lang="en-US" sz="1800" dirty="0" smtClean="0"/>
              <a:t>Currently at FLASH:</a:t>
            </a:r>
          </a:p>
          <a:p>
            <a:pPr lvl="2"/>
            <a:r>
              <a:rPr lang="en-US" sz="1800" dirty="0" smtClean="0"/>
              <a:t>7 CMs with 8 cavity each, same tuners than XFEL:</a:t>
            </a:r>
          </a:p>
          <a:p>
            <a:pPr lvl="3"/>
            <a:r>
              <a:rPr lang="en-US" sz="1800" dirty="0" smtClean="0"/>
              <a:t>LFD compensation routinely operated, up to +35 MV/m</a:t>
            </a:r>
          </a:p>
          <a:p>
            <a:pPr lvl="4"/>
            <a:r>
              <a:rPr lang="en-US" sz="1800" dirty="0" err="1" smtClean="0"/>
              <a:t>FeedForward</a:t>
            </a:r>
            <a:r>
              <a:rPr lang="en-US" sz="1800" dirty="0" smtClean="0"/>
              <a:t> scheme, single pulse</a:t>
            </a:r>
          </a:p>
          <a:p>
            <a:pPr lvl="4"/>
            <a:r>
              <a:rPr lang="en-US" sz="1800" dirty="0" smtClean="0"/>
              <a:t>Single piezo used, second as sensor or for redundancy</a:t>
            </a:r>
          </a:p>
          <a:p>
            <a:pPr lvl="4"/>
            <a:r>
              <a:rPr lang="en-US" sz="1800" dirty="0" smtClean="0"/>
              <a:t>4 piezo failures recorded, out of standard operations</a:t>
            </a:r>
          </a:p>
          <a:p>
            <a:pPr lvl="5"/>
            <a:r>
              <a:rPr lang="en-US" sz="1800" dirty="0" smtClean="0"/>
              <a:t>During DC scan, fast transition from -70 to + 70 V</a:t>
            </a:r>
          </a:p>
          <a:p>
            <a:pPr lvl="5"/>
            <a:r>
              <a:rPr lang="en-US" sz="1800" dirty="0" smtClean="0"/>
              <a:t>Other piezo driver related events</a:t>
            </a:r>
          </a:p>
          <a:p>
            <a:pPr lvl="3"/>
            <a:r>
              <a:rPr lang="en-US" sz="1800" dirty="0" smtClean="0"/>
              <a:t>piezo and motors from different vendors already in use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20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choices - Before CFTs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71587"/>
            <a:ext cx="8627804" cy="4875212"/>
          </a:xfrm>
        </p:spPr>
        <p:txBody>
          <a:bodyPr/>
          <a:lstStyle/>
          <a:p>
            <a:r>
              <a:rPr lang="en-GB" sz="2000" dirty="0" smtClean="0"/>
              <a:t>Tuner performances already assessed, focus should be on preservation of manufacturing and assembling quality with industrialization.</a:t>
            </a:r>
          </a:p>
          <a:p>
            <a:r>
              <a:rPr lang="en-GB" sz="2000" dirty="0" smtClean="0"/>
              <a:t>Minimize the number of parts to be procured. Tuner systems divided into three main subsets:</a:t>
            </a:r>
          </a:p>
          <a:p>
            <a:pPr lvl="2"/>
            <a:r>
              <a:rPr lang="en-GB" sz="2000" dirty="0" smtClean="0"/>
              <a:t>Mechanics: leverage, joints</a:t>
            </a:r>
          </a:p>
          <a:p>
            <a:pPr lvl="2"/>
            <a:r>
              <a:rPr lang="en-GB" sz="2000" dirty="0" smtClean="0"/>
              <a:t>Drive unit: motor, gearbox, shaft and nut</a:t>
            </a:r>
          </a:p>
          <a:p>
            <a:pPr lvl="2"/>
            <a:r>
              <a:rPr lang="en-GB" sz="2000" dirty="0" smtClean="0"/>
              <a:t>Piezo system: </a:t>
            </a:r>
            <a:r>
              <a:rPr lang="en-GB" sz="2000" dirty="0" err="1" smtClean="0"/>
              <a:t>piezos</a:t>
            </a:r>
            <a:r>
              <a:rPr lang="en-GB" sz="2000" dirty="0" smtClean="0"/>
              <a:t>, frame </a:t>
            </a:r>
          </a:p>
          <a:p>
            <a:r>
              <a:rPr lang="en-GB" sz="2000" dirty="0" smtClean="0"/>
              <a:t>Get the most out of industrial partner know-how</a:t>
            </a:r>
          </a:p>
          <a:p>
            <a:pPr lvl="1"/>
            <a:r>
              <a:rPr lang="en-GB" sz="2000" dirty="0" smtClean="0"/>
              <a:t>i.e.: let piezo company assemble piezo system, so for motors</a:t>
            </a:r>
          </a:p>
          <a:p>
            <a:pPr lvl="1"/>
            <a:r>
              <a:rPr lang="en-GB" sz="2000" dirty="0" smtClean="0"/>
              <a:t>Subsets parts delivered as “ready-to-use” at CEA</a:t>
            </a:r>
            <a:endParaRPr lang="en-GB" sz="2000" dirty="0"/>
          </a:p>
          <a:p>
            <a:r>
              <a:rPr lang="en-GB" sz="2000" dirty="0" smtClean="0"/>
              <a:t>Competition between vendors, test at labs on prototypes</a:t>
            </a:r>
          </a:p>
          <a:p>
            <a:pPr lvl="1"/>
            <a:r>
              <a:rPr lang="en-GB" sz="2000" dirty="0" smtClean="0"/>
              <a:t>At least 2 companies for each subset to be qualified by DESY</a:t>
            </a:r>
          </a:p>
          <a:p>
            <a:r>
              <a:rPr lang="en-GB" sz="2000" dirty="0" smtClean="0"/>
              <a:t>Introduce an additional QC upon tuner assembly at CEA</a:t>
            </a:r>
          </a:p>
          <a:p>
            <a:pPr lvl="1"/>
            <a:r>
              <a:rPr lang="en-GB" sz="2000" dirty="0" smtClean="0"/>
              <a:t>Must be performed by non-expert personnel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75" t="24694" r="3206" b="11100"/>
          <a:stretch/>
        </p:blipFill>
        <p:spPr>
          <a:xfrm>
            <a:off x="6154738" y="2960541"/>
            <a:ext cx="2425700" cy="120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25" t="20814" r="10813" b="14804"/>
          <a:stretch/>
        </p:blipFill>
        <p:spPr>
          <a:xfrm>
            <a:off x="6948329" y="2333478"/>
            <a:ext cx="1999728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of vendors - actuators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001" y="1447859"/>
            <a:ext cx="4279900" cy="4934797"/>
          </a:xfrm>
        </p:spPr>
        <p:txBody>
          <a:bodyPr/>
          <a:lstStyle/>
          <a:p>
            <a:r>
              <a:rPr lang="en-US" sz="1500" dirty="0" smtClean="0"/>
              <a:t>Gather all DESY “in-house” developments </a:t>
            </a:r>
          </a:p>
          <a:p>
            <a:pPr lvl="1"/>
            <a:r>
              <a:rPr lang="en-US" sz="1500" dirty="0" smtClean="0"/>
              <a:t>Recipe settled for motor ball-bearings coating</a:t>
            </a:r>
          </a:p>
          <a:p>
            <a:pPr lvl="1"/>
            <a:r>
              <a:rPr lang="en-US" sz="1500" dirty="0" smtClean="0"/>
              <a:t>Parts purchased from different sources, integrated at DESY</a:t>
            </a:r>
          </a:p>
          <a:p>
            <a:r>
              <a:rPr lang="en-US" sz="1500" dirty="0" smtClean="0"/>
              <a:t>Training provided to companies to deliver complete and cold tested drive unit</a:t>
            </a:r>
          </a:p>
          <a:p>
            <a:pPr lvl="1"/>
            <a:r>
              <a:rPr lang="en-US" sz="1500" dirty="0"/>
              <a:t>Transfer to industry DESY coating recipe</a:t>
            </a:r>
          </a:p>
          <a:p>
            <a:r>
              <a:rPr lang="en-US" sz="1500" dirty="0" smtClean="0"/>
              <a:t>Large effort in order to avoid the sole-supplier dependency:</a:t>
            </a:r>
          </a:p>
          <a:p>
            <a:pPr lvl="1"/>
            <a:r>
              <a:rPr lang="en-US" sz="1500" dirty="0" smtClean="0"/>
              <a:t>Qualify at least a 2nd option for motor and gear</a:t>
            </a:r>
          </a:p>
          <a:p>
            <a:pPr lvl="1"/>
            <a:r>
              <a:rPr lang="en-US" sz="1500" dirty="0" smtClean="0"/>
              <a:t>For both technical and commercial reasons</a:t>
            </a:r>
          </a:p>
          <a:p>
            <a:r>
              <a:rPr lang="en-US" sz="1500" dirty="0" smtClean="0"/>
              <a:t>Prototypes verification</a:t>
            </a:r>
          </a:p>
          <a:p>
            <a:pPr lvl="1"/>
            <a:r>
              <a:rPr lang="en-US" sz="1500" dirty="0" smtClean="0"/>
              <a:t>Single-cavity HT long run in operating conditions at CHECHIA cryostat</a:t>
            </a:r>
          </a:p>
          <a:p>
            <a:pPr lvl="1"/>
            <a:r>
              <a:rPr lang="en-US" sz="1500" dirty="0" smtClean="0"/>
              <a:t>Life-time measured against maximum expected workload of 14 </a:t>
            </a:r>
            <a:r>
              <a:rPr lang="en-US" sz="1500" dirty="0" err="1" smtClean="0"/>
              <a:t>Msteps</a:t>
            </a:r>
            <a:endParaRPr lang="en-US" sz="1500" dirty="0" smtClean="0"/>
          </a:p>
          <a:p>
            <a:endParaRPr lang="en-US" sz="1500" dirty="0" smtClean="0"/>
          </a:p>
          <a:p>
            <a:pPr lvl="1"/>
            <a:endParaRPr lang="en-US" sz="15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4629151" y="1447859"/>
            <a:ext cx="4254499" cy="472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500" kern="0" dirty="0" smtClean="0"/>
              <a:t>Gather all the improvements made on piezo fixture assembly in the past</a:t>
            </a:r>
          </a:p>
          <a:p>
            <a:pPr lvl="1"/>
            <a:r>
              <a:rPr lang="en-US" sz="1500" kern="0" dirty="0" smtClean="0"/>
              <a:t>Grant piezo proper pre-load</a:t>
            </a:r>
          </a:p>
          <a:p>
            <a:pPr lvl="1"/>
            <a:r>
              <a:rPr lang="en-US" sz="1500" kern="0" dirty="0" smtClean="0"/>
              <a:t>Avoid loose piezo scenario</a:t>
            </a:r>
          </a:p>
          <a:p>
            <a:r>
              <a:rPr lang="en-US" sz="1500" kern="0" dirty="0" smtClean="0"/>
              <a:t>Few companies already qualified for piezo stacks but that’s not enough:</a:t>
            </a:r>
          </a:p>
          <a:p>
            <a:pPr lvl="1"/>
            <a:r>
              <a:rPr lang="en-US" sz="1500" kern="0" dirty="0" smtClean="0"/>
              <a:t>Ability to assemble the whole piezo fixture system is required. The idea is to use experience of piezo manufacturer to integrate </a:t>
            </a:r>
            <a:r>
              <a:rPr lang="en-US" sz="1500" kern="0" dirty="0" err="1" smtClean="0"/>
              <a:t>piezos</a:t>
            </a:r>
            <a:endParaRPr lang="en-US" sz="1500" kern="0" dirty="0" smtClean="0"/>
          </a:p>
          <a:p>
            <a:pPr lvl="1"/>
            <a:r>
              <a:rPr lang="en-US" sz="1500" kern="0" dirty="0" smtClean="0"/>
              <a:t>So far, operations of handling, assembling and pre-loading piezo stacks used to be ”hand-crafted” by DESY experts</a:t>
            </a:r>
          </a:p>
          <a:p>
            <a:r>
              <a:rPr lang="en-US" sz="1500" kern="0" dirty="0" smtClean="0"/>
              <a:t>Prototypes verification</a:t>
            </a:r>
          </a:p>
          <a:p>
            <a:pPr lvl="1"/>
            <a:r>
              <a:rPr lang="en-US" sz="1500" kern="0" dirty="0" smtClean="0"/>
              <a:t>Permanent test bench setup for driver electronics at FLASH</a:t>
            </a:r>
          </a:p>
          <a:p>
            <a:pPr lvl="1"/>
            <a:r>
              <a:rPr lang="en-US" sz="1500" kern="0" dirty="0" smtClean="0"/>
              <a:t>Single long run at cold in bipolar mode in a devoted facility at INFN</a:t>
            </a:r>
            <a:endParaRPr lang="en-US" sz="1500" kern="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19250" y="1022350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smtClean="0">
                <a:solidFill>
                  <a:srgbClr val="FF0000"/>
                </a:solidFill>
              </a:rPr>
              <a:t>Motor Drives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99150" y="99695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smtClean="0">
                <a:solidFill>
                  <a:srgbClr val="FF0000"/>
                </a:solidFill>
              </a:rPr>
              <a:t>Piezo system</a:t>
            </a:r>
          </a:p>
        </p:txBody>
      </p:sp>
    </p:spTree>
    <p:extLst>
      <p:ext uri="{BB962C8B-B14F-4D97-AF65-F5344CB8AC3E}">
        <p14:creationId xmlns:p14="http://schemas.microsoft.com/office/powerpoint/2010/main" val="13437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CFTs – Requirements and specs</a:t>
            </a:r>
            <a:endParaRPr lang="en-US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54001" y="1473260"/>
            <a:ext cx="4279900" cy="4927540"/>
          </a:xfrm>
        </p:spPr>
        <p:txBody>
          <a:bodyPr/>
          <a:lstStyle/>
          <a:p>
            <a:r>
              <a:rPr lang="en-US" sz="1500" dirty="0" smtClean="0"/>
              <a:t>820 motor drives</a:t>
            </a:r>
          </a:p>
          <a:p>
            <a:r>
              <a:rPr lang="en-US" sz="1500" dirty="0" smtClean="0"/>
              <a:t>Life-time 50 </a:t>
            </a:r>
            <a:r>
              <a:rPr lang="en-US" sz="1500" dirty="0" err="1" smtClean="0"/>
              <a:t>Msteps</a:t>
            </a:r>
            <a:r>
              <a:rPr lang="en-US" sz="1500" dirty="0" smtClean="0"/>
              <a:t> and 30 h run-time </a:t>
            </a:r>
          </a:p>
          <a:p>
            <a:pPr lvl="1"/>
            <a:r>
              <a:rPr lang="en-US" sz="1500" dirty="0" smtClean="0"/>
              <a:t>14 </a:t>
            </a:r>
            <a:r>
              <a:rPr lang="en-US" sz="1500" dirty="0" err="1" smtClean="0"/>
              <a:t>Msteps</a:t>
            </a:r>
            <a:r>
              <a:rPr lang="en-US" sz="1500" dirty="0" smtClean="0"/>
              <a:t> expected at most</a:t>
            </a:r>
          </a:p>
          <a:p>
            <a:r>
              <a:rPr lang="en-US" sz="1500" dirty="0" smtClean="0"/>
              <a:t>200 N axial load on spindle</a:t>
            </a:r>
          </a:p>
          <a:p>
            <a:pPr lvl="1"/>
            <a:r>
              <a:rPr lang="en-US" sz="1500" dirty="0" smtClean="0"/>
              <a:t>0.3 Nm maximum torque</a:t>
            </a:r>
          </a:p>
          <a:p>
            <a:r>
              <a:rPr lang="en-US" sz="1500" dirty="0" smtClean="0"/>
              <a:t>Remnant magnetic field at assigned distance</a:t>
            </a:r>
          </a:p>
          <a:p>
            <a:r>
              <a:rPr lang="en-US" sz="1500" dirty="0" smtClean="0"/>
              <a:t>Ability to provide the complete unit</a:t>
            </a:r>
          </a:p>
          <a:p>
            <a:pPr lvl="1"/>
            <a:r>
              <a:rPr lang="en-US" sz="1500" dirty="0" smtClean="0"/>
              <a:t>Mechanical assembly</a:t>
            </a:r>
          </a:p>
          <a:p>
            <a:pPr lvl="1"/>
            <a:r>
              <a:rPr lang="it-IT" sz="1500" dirty="0" err="1" smtClean="0"/>
              <a:t>Lubricant</a:t>
            </a:r>
            <a:r>
              <a:rPr lang="it-IT" sz="1500" dirty="0" smtClean="0"/>
              <a:t> and </a:t>
            </a:r>
            <a:r>
              <a:rPr lang="it-IT" sz="1500" dirty="0" err="1" smtClean="0"/>
              <a:t>hardening</a:t>
            </a:r>
            <a:r>
              <a:rPr lang="it-IT" sz="1500" dirty="0" smtClean="0"/>
              <a:t> </a:t>
            </a:r>
            <a:r>
              <a:rPr lang="it-IT" sz="1500" dirty="0" err="1" smtClean="0"/>
              <a:t>coating</a:t>
            </a:r>
            <a:endParaRPr lang="en-US" sz="1500" dirty="0" smtClean="0"/>
          </a:p>
          <a:p>
            <a:r>
              <a:rPr lang="en-US" sz="1500" dirty="0" smtClean="0"/>
              <a:t>Acceptance test at factory</a:t>
            </a:r>
          </a:p>
          <a:p>
            <a:pPr lvl="1"/>
            <a:r>
              <a:rPr lang="en-US" sz="1500" dirty="0" smtClean="0"/>
              <a:t>On 100% of units, including test at 77 K</a:t>
            </a:r>
          </a:p>
          <a:p>
            <a:r>
              <a:rPr lang="it-IT" sz="1500" dirty="0" smtClean="0"/>
              <a:t>Packaging and </a:t>
            </a:r>
            <a:r>
              <a:rPr lang="it-IT" sz="1500" dirty="0" err="1" smtClean="0"/>
              <a:t>storage</a:t>
            </a:r>
            <a:endParaRPr lang="it-IT" sz="1500" dirty="0"/>
          </a:p>
          <a:p>
            <a:pPr lvl="1"/>
            <a:r>
              <a:rPr lang="it-IT" sz="1500" dirty="0" smtClean="0"/>
              <a:t>ESA standard for dry-</a:t>
            </a:r>
            <a:r>
              <a:rPr lang="it-IT" sz="1500" dirty="0" err="1" smtClean="0"/>
              <a:t>lubricated</a:t>
            </a:r>
            <a:r>
              <a:rPr lang="it-IT" sz="1500" dirty="0" smtClean="0"/>
              <a:t> </a:t>
            </a:r>
            <a:r>
              <a:rPr lang="it-IT" sz="1500" dirty="0" err="1" smtClean="0"/>
              <a:t>gears</a:t>
            </a:r>
            <a:endParaRPr lang="it-IT" sz="1500" dirty="0" smtClean="0"/>
          </a:p>
          <a:p>
            <a:pPr lvl="1"/>
            <a:r>
              <a:rPr lang="en-US" sz="1500" dirty="0"/>
              <a:t>Hermetically sealed, double plastic bag with inert </a:t>
            </a:r>
            <a:r>
              <a:rPr lang="en-US" sz="1500" dirty="0" smtClean="0"/>
              <a:t>gas, desiccant gel, humidity </a:t>
            </a:r>
            <a:r>
              <a:rPr lang="en-US" sz="1500" dirty="0"/>
              <a:t>indicator </a:t>
            </a:r>
          </a:p>
          <a:p>
            <a:r>
              <a:rPr lang="en-US" sz="1500" dirty="0" smtClean="0"/>
              <a:t>FAT reports uploaded to EDMS</a:t>
            </a:r>
          </a:p>
          <a:p>
            <a:pPr lvl="1"/>
            <a:endParaRPr lang="en-US" sz="1500" dirty="0" smtClean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635500" y="1473260"/>
            <a:ext cx="4254499" cy="49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500" kern="0" dirty="0" smtClean="0"/>
              <a:t>824 piezo fixtures</a:t>
            </a:r>
          </a:p>
          <a:p>
            <a:r>
              <a:rPr lang="en-US" sz="1500" kern="0" dirty="0" smtClean="0"/>
              <a:t>UHV and </a:t>
            </a:r>
            <a:r>
              <a:rPr lang="en-US" sz="1500" kern="0" dirty="0" err="1" smtClean="0"/>
              <a:t>Cryo</a:t>
            </a:r>
            <a:r>
              <a:rPr lang="en-US" sz="1500" kern="0" dirty="0" smtClean="0"/>
              <a:t> compatibility</a:t>
            </a:r>
          </a:p>
          <a:p>
            <a:r>
              <a:rPr lang="en-US" sz="1500" kern="0" dirty="0" smtClean="0"/>
              <a:t>Radiation hardness</a:t>
            </a:r>
          </a:p>
          <a:p>
            <a:pPr lvl="1"/>
            <a:r>
              <a:rPr lang="en-US" sz="1500" kern="0" dirty="0" smtClean="0"/>
              <a:t>int</a:t>
            </a:r>
            <a:r>
              <a:rPr lang="en-US" sz="1500" kern="0" dirty="0"/>
              <a:t>. </a:t>
            </a:r>
            <a:r>
              <a:rPr lang="en-US" sz="1500" kern="0" dirty="0" err="1"/>
              <a:t>fluence</a:t>
            </a:r>
            <a:r>
              <a:rPr lang="en-US" sz="1500" kern="0" dirty="0"/>
              <a:t> &gt; 10</a:t>
            </a:r>
            <a:r>
              <a:rPr lang="en-US" sz="1500" kern="0" baseline="30000" dirty="0"/>
              <a:t>14</a:t>
            </a:r>
            <a:r>
              <a:rPr lang="en-US" sz="1500" kern="0" dirty="0"/>
              <a:t> n/cm</a:t>
            </a:r>
            <a:r>
              <a:rPr lang="en-US" sz="1500" kern="0" baseline="30000" dirty="0"/>
              <a:t>2 </a:t>
            </a:r>
            <a:r>
              <a:rPr lang="en-US" sz="1500" kern="0" baseline="30000" dirty="0" smtClean="0"/>
              <a:t> </a:t>
            </a:r>
            <a:r>
              <a:rPr lang="it-IT" sz="1500" kern="0" dirty="0" smtClean="0"/>
              <a:t>(20 y of </a:t>
            </a:r>
            <a:r>
              <a:rPr lang="it-IT" sz="1500" kern="0" dirty="0" err="1" smtClean="0"/>
              <a:t>ops</a:t>
            </a:r>
            <a:r>
              <a:rPr lang="it-IT" sz="1500" kern="0" dirty="0" smtClean="0"/>
              <a:t>.)</a:t>
            </a:r>
            <a:endParaRPr lang="en-US" sz="1500" kern="0" dirty="0" smtClean="0"/>
          </a:p>
          <a:p>
            <a:r>
              <a:rPr lang="en-US" sz="1500" kern="0" dirty="0" smtClean="0"/>
              <a:t>Cabling</a:t>
            </a:r>
            <a:r>
              <a:rPr lang="en-US" sz="1500" kern="0" dirty="0" smtClean="0"/>
              <a:t>:</a:t>
            </a:r>
          </a:p>
          <a:p>
            <a:pPr lvl="1"/>
            <a:r>
              <a:rPr lang="en-US" sz="1500" kern="0" dirty="0" smtClean="0"/>
              <a:t>Assigned ETFE twisted cable</a:t>
            </a:r>
          </a:p>
          <a:p>
            <a:pPr lvl="1"/>
            <a:r>
              <a:rPr lang="en-US" sz="1500" kern="0" dirty="0" smtClean="0"/>
              <a:t>Center soldering with stress relief</a:t>
            </a:r>
          </a:p>
          <a:p>
            <a:pPr lvl="1"/>
            <a:r>
              <a:rPr lang="en-US" sz="1500" kern="0" dirty="0" smtClean="0"/>
              <a:t>Insulation by </a:t>
            </a:r>
            <a:r>
              <a:rPr lang="en-US" sz="1500" kern="0" dirty="0" err="1" smtClean="0"/>
              <a:t>kapton</a:t>
            </a:r>
            <a:r>
              <a:rPr lang="en-US" sz="1500" kern="0" dirty="0" smtClean="0"/>
              <a:t> tape</a:t>
            </a:r>
          </a:p>
          <a:p>
            <a:r>
              <a:rPr lang="en-US" sz="1500" kern="0" dirty="0" smtClean="0"/>
              <a:t>Ability to provide mechanical assembly</a:t>
            </a:r>
          </a:p>
          <a:p>
            <a:pPr lvl="1"/>
            <a:r>
              <a:rPr lang="en-US" sz="1500" kern="0" dirty="0" smtClean="0"/>
              <a:t>Incoming QC on Fixture mechanics</a:t>
            </a:r>
          </a:p>
          <a:p>
            <a:pPr lvl="1"/>
            <a:r>
              <a:rPr lang="it-IT" sz="1500" kern="0" dirty="0" smtClean="0"/>
              <a:t>Special focus on </a:t>
            </a:r>
            <a:r>
              <a:rPr lang="it-IT" sz="1500" kern="0" dirty="0" err="1" smtClean="0"/>
              <a:t>piezo</a:t>
            </a:r>
            <a:r>
              <a:rPr lang="it-IT" sz="1500" kern="0" dirty="0" smtClean="0"/>
              <a:t> </a:t>
            </a:r>
            <a:r>
              <a:rPr lang="it-IT" sz="1500" kern="0" dirty="0" err="1" smtClean="0"/>
              <a:t>support</a:t>
            </a:r>
            <a:r>
              <a:rPr lang="it-IT" sz="1500" kern="0" dirty="0" smtClean="0"/>
              <a:t> </a:t>
            </a:r>
            <a:r>
              <a:rPr lang="it-IT" sz="1500" kern="0" dirty="0" err="1" smtClean="0"/>
              <a:t>plates</a:t>
            </a:r>
            <a:endParaRPr lang="en-US" sz="1500" kern="0" dirty="0" smtClean="0"/>
          </a:p>
          <a:p>
            <a:r>
              <a:rPr lang="en-US" sz="1500" kern="0" dirty="0" smtClean="0"/>
              <a:t>Burn-in test on piezo</a:t>
            </a:r>
          </a:p>
          <a:p>
            <a:pPr lvl="1"/>
            <a:r>
              <a:rPr lang="en-US" sz="1500" kern="0" dirty="0" smtClean="0"/>
              <a:t>On 100% of units</a:t>
            </a:r>
          </a:p>
          <a:p>
            <a:pPr lvl="1"/>
            <a:r>
              <a:rPr lang="it-IT" sz="1500" kern="0" dirty="0" smtClean="0"/>
              <a:t>RT test </a:t>
            </a:r>
            <a:r>
              <a:rPr lang="it-IT" sz="1500" kern="0" dirty="0" err="1" smtClean="0"/>
              <a:t>considered</a:t>
            </a:r>
            <a:r>
              <a:rPr lang="it-IT" sz="1500" kern="0" dirty="0" smtClean="0"/>
              <a:t> </a:t>
            </a:r>
            <a:r>
              <a:rPr lang="it-IT" sz="1500" kern="0" dirty="0" err="1" smtClean="0"/>
              <a:t>as</a:t>
            </a:r>
            <a:r>
              <a:rPr lang="it-IT" sz="1500" kern="0" dirty="0" smtClean="0"/>
              <a:t> </a:t>
            </a:r>
            <a:r>
              <a:rPr lang="it-IT" sz="1500" kern="0" dirty="0" err="1" smtClean="0"/>
              <a:t>sufficient</a:t>
            </a:r>
            <a:r>
              <a:rPr lang="it-IT" sz="1500" kern="0" dirty="0" smtClean="0"/>
              <a:t> </a:t>
            </a:r>
            <a:endParaRPr lang="en-US" sz="1500" kern="0" dirty="0" smtClean="0"/>
          </a:p>
          <a:p>
            <a:r>
              <a:rPr lang="en-US" sz="1500" kern="0" dirty="0" smtClean="0"/>
              <a:t>FAT reports uploaded to EDMS</a:t>
            </a:r>
            <a:endParaRPr lang="en-US" sz="1500" kern="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19250" y="1047750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smtClean="0">
                <a:solidFill>
                  <a:srgbClr val="FF0000"/>
                </a:solidFill>
              </a:rPr>
              <a:t>Motor Drives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99150" y="102235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smtClean="0">
                <a:solidFill>
                  <a:srgbClr val="FF0000"/>
                </a:solidFill>
              </a:rPr>
              <a:t>Piezo system</a:t>
            </a:r>
          </a:p>
        </p:txBody>
      </p:sp>
    </p:spTree>
    <p:extLst>
      <p:ext uri="{BB962C8B-B14F-4D97-AF65-F5344CB8AC3E}">
        <p14:creationId xmlns:p14="http://schemas.microsoft.com/office/powerpoint/2010/main" val="680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Motor drives Factory Acceptance Tests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013" y="1643064"/>
            <a:ext cx="4940207" cy="4080554"/>
          </a:xfrm>
        </p:spPr>
        <p:txBody>
          <a:bodyPr/>
          <a:lstStyle/>
          <a:p>
            <a:r>
              <a:rPr lang="en-US" sz="1600" dirty="0" smtClean="0"/>
              <a:t>Dimensional check on each assembled unit</a:t>
            </a:r>
          </a:p>
          <a:p>
            <a:r>
              <a:rPr lang="en-US" sz="1600" dirty="0" smtClean="0"/>
              <a:t>Cold test at LN2 temperature (77 K) for each assembled drive unit</a:t>
            </a:r>
          </a:p>
          <a:p>
            <a:r>
              <a:rPr lang="en-US" sz="1600" dirty="0" smtClean="0"/>
              <a:t>Motor parameters cross-checked at both room temperature and cold</a:t>
            </a:r>
          </a:p>
          <a:p>
            <a:pPr lvl="1"/>
            <a:r>
              <a:rPr lang="en-US" sz="1600" dirty="0" smtClean="0"/>
              <a:t>Motor temperature in operation</a:t>
            </a:r>
          </a:p>
          <a:p>
            <a:pPr lvl="1"/>
            <a:r>
              <a:rPr lang="en-US" sz="1600" dirty="0" smtClean="0"/>
              <a:t>Windings impedance and inductivity</a:t>
            </a:r>
          </a:p>
          <a:p>
            <a:pPr lvl="1"/>
            <a:r>
              <a:rPr lang="en-US" sz="1600" dirty="0" smtClean="0"/>
              <a:t>Starting current, with axial load of 200 N on spindle</a:t>
            </a:r>
          </a:p>
          <a:p>
            <a:pPr lvl="2"/>
            <a:r>
              <a:rPr lang="en-US" sz="1600" dirty="0" smtClean="0"/>
              <a:t>Both «boost» and «run» at 1 A nominal </a:t>
            </a:r>
          </a:p>
          <a:p>
            <a:pPr lvl="1"/>
            <a:r>
              <a:rPr lang="en-US" sz="1600" dirty="0" smtClean="0"/>
              <a:t>Threshold current for steps loss, with axial load of 200 N on spindle</a:t>
            </a:r>
          </a:p>
          <a:p>
            <a:pPr lvl="2"/>
            <a:r>
              <a:rPr lang="en-US" sz="1600" dirty="0" smtClean="0"/>
              <a:t>Lowering run current from 1 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2707" r="49958" b="14157"/>
          <a:stretch/>
        </p:blipFill>
        <p:spPr bwMode="auto">
          <a:xfrm>
            <a:off x="5345020" y="3683341"/>
            <a:ext cx="3658870" cy="274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24171" r="42706" b="11389"/>
          <a:stretch/>
        </p:blipFill>
        <p:spPr bwMode="auto">
          <a:xfrm>
            <a:off x="5494773" y="1052056"/>
            <a:ext cx="3562142" cy="25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1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 system Factory Acceptance Test	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814" y="1347788"/>
            <a:ext cx="8448900" cy="4932362"/>
          </a:xfrm>
        </p:spPr>
        <p:txBody>
          <a:bodyPr/>
          <a:lstStyle/>
          <a:p>
            <a:r>
              <a:rPr lang="en-US" sz="1600" dirty="0" smtClean="0"/>
              <a:t>Burn-in test on each unit, done after assembly and in addition to standard internal QCs</a:t>
            </a:r>
          </a:p>
          <a:p>
            <a:r>
              <a:rPr lang="en-US" sz="1600" dirty="0" smtClean="0"/>
              <a:t>Test done at room temperature, margins exist once at cold</a:t>
            </a:r>
          </a:p>
          <a:p>
            <a:r>
              <a:rPr lang="en-US" sz="1600" dirty="0" smtClean="0"/>
              <a:t>DC test</a:t>
            </a:r>
          </a:p>
          <a:p>
            <a:pPr lvl="1"/>
            <a:r>
              <a:rPr lang="en-US" sz="1600" dirty="0" smtClean="0"/>
              <a:t>100 % of nominal voltage for 2 hours</a:t>
            </a:r>
          </a:p>
          <a:p>
            <a:r>
              <a:rPr lang="en-US" sz="1600" dirty="0" smtClean="0"/>
              <a:t>AC test</a:t>
            </a:r>
          </a:p>
          <a:p>
            <a:pPr lvl="1"/>
            <a:r>
              <a:rPr lang="en-US" sz="1600" dirty="0" smtClean="0"/>
              <a:t>100% of nominal piezo voltage amplitude</a:t>
            </a:r>
          </a:p>
          <a:p>
            <a:pPr lvl="1"/>
            <a:r>
              <a:rPr lang="en-US" sz="1600" dirty="0" smtClean="0"/>
              <a:t>Sinusoidal half wave pulse, frequency of 1 kHz</a:t>
            </a:r>
          </a:p>
          <a:p>
            <a:pPr lvl="1"/>
            <a:r>
              <a:rPr lang="en-US" sz="1600" dirty="0" smtClean="0"/>
              <a:t>100 Hz repetition rate</a:t>
            </a:r>
          </a:p>
          <a:p>
            <a:pPr lvl="1"/>
            <a:r>
              <a:rPr lang="en-US" sz="1600" dirty="0" smtClean="0"/>
              <a:t>1 Million cycles in total</a:t>
            </a:r>
          </a:p>
          <a:p>
            <a:r>
              <a:rPr lang="en-US" sz="1600" dirty="0" smtClean="0"/>
              <a:t>Stack parameters cross-checked before and after </a:t>
            </a:r>
          </a:p>
          <a:p>
            <a:pPr lvl="1"/>
            <a:r>
              <a:rPr lang="en-US" sz="1600" dirty="0" smtClean="0"/>
              <a:t>Electrical capacitance</a:t>
            </a:r>
          </a:p>
          <a:p>
            <a:pPr lvl="1"/>
            <a:r>
              <a:rPr lang="en-US" sz="1600" dirty="0" smtClean="0"/>
              <a:t>Leakage current at nominal voltage</a:t>
            </a:r>
          </a:p>
          <a:p>
            <a:pPr lvl="1"/>
            <a:r>
              <a:rPr lang="en-US" sz="1600" dirty="0" smtClean="0"/>
              <a:t>Stroke</a:t>
            </a:r>
          </a:p>
          <a:p>
            <a:r>
              <a:rPr lang="en-US" sz="1600" dirty="0" smtClean="0"/>
              <a:t>Reports uploaded on EDMS for each test</a:t>
            </a:r>
          </a:p>
          <a:p>
            <a:pPr lvl="1"/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23750" r="60527" b="10169"/>
          <a:stretch/>
        </p:blipFill>
        <p:spPr bwMode="auto">
          <a:xfrm>
            <a:off x="5518245" y="2772229"/>
            <a:ext cx="3493675" cy="35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Production</a:t>
            </a:r>
            <a:endParaRPr lang="en-US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54001" y="1473260"/>
            <a:ext cx="4279900" cy="4927540"/>
          </a:xfrm>
        </p:spPr>
        <p:txBody>
          <a:bodyPr/>
          <a:lstStyle/>
          <a:p>
            <a:r>
              <a:rPr lang="en-US" sz="1500" dirty="0" smtClean="0"/>
              <a:t>Two vendors finally qualified for XFEL with two different technical solutions</a:t>
            </a:r>
          </a:p>
          <a:p>
            <a:pPr lvl="1"/>
            <a:r>
              <a:rPr lang="en-US" sz="1500" dirty="0" err="1" smtClean="0"/>
              <a:t>Phytron</a:t>
            </a:r>
            <a:r>
              <a:rPr lang="en-US" sz="1500" dirty="0" smtClean="0"/>
              <a:t> proposal with stepper motor and planetary gearbox (200 steps/turn, 50:1)</a:t>
            </a:r>
          </a:p>
          <a:p>
            <a:pPr lvl="1"/>
            <a:r>
              <a:rPr lang="en-US" sz="1500" dirty="0" smtClean="0"/>
              <a:t>Harmonic Drive proposal with Sanyo Denki stepper motor and coated harmonic drive gearbox (200 steps/turn, 88:1)</a:t>
            </a:r>
          </a:p>
          <a:p>
            <a:r>
              <a:rPr lang="en-US" sz="1500" dirty="0" smtClean="0"/>
              <a:t>Contract awarded to Harmonic Drive, Limburg, Germany.</a:t>
            </a:r>
          </a:p>
          <a:p>
            <a:r>
              <a:rPr lang="en-US" sz="1500" dirty="0" smtClean="0"/>
              <a:t>Several feedbacks from manufacturer gathered and implemented into actual process</a:t>
            </a:r>
          </a:p>
          <a:p>
            <a:pPr lvl="1"/>
            <a:r>
              <a:rPr lang="en-US" sz="1500" dirty="0" smtClean="0"/>
              <a:t>Minimal review of drawings</a:t>
            </a:r>
          </a:p>
          <a:p>
            <a:pPr lvl="1"/>
            <a:r>
              <a:rPr lang="en-US" sz="1500" dirty="0" smtClean="0"/>
              <a:t>Alternative motor coating proposal </a:t>
            </a:r>
          </a:p>
          <a:p>
            <a:pPr lvl="1"/>
            <a:r>
              <a:rPr lang="en-US" sz="1500" dirty="0" smtClean="0"/>
              <a:t>1 mm spindle pitch in place of 1.5 mm</a:t>
            </a:r>
          </a:p>
          <a:p>
            <a:pPr lvl="1"/>
            <a:r>
              <a:rPr lang="en-US" sz="1500" dirty="0" smtClean="0"/>
              <a:t>Minimize exposure of drive unit to air (humidity)</a:t>
            </a:r>
          </a:p>
          <a:p>
            <a:pPr lvl="2"/>
            <a:r>
              <a:rPr lang="en-US" sz="1500" dirty="0" smtClean="0"/>
              <a:t>ESA standard compliant packaging</a:t>
            </a:r>
          </a:p>
          <a:p>
            <a:pPr lvl="2"/>
            <a:r>
              <a:rPr lang="en-US" sz="1500" dirty="0" smtClean="0"/>
              <a:t>Reduce time window with vented module</a:t>
            </a:r>
          </a:p>
          <a:p>
            <a:pPr lvl="1"/>
            <a:endParaRPr lang="en-US" sz="1500" dirty="0" smtClean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635500" y="1473260"/>
            <a:ext cx="4254499" cy="49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500" kern="0" dirty="0" smtClean="0"/>
              <a:t>Two vendors finally qualified for XFEL</a:t>
            </a:r>
          </a:p>
          <a:p>
            <a:pPr lvl="1"/>
            <a:r>
              <a:rPr lang="en-US" sz="1500" kern="0" dirty="0" smtClean="0"/>
              <a:t>PI GmbH</a:t>
            </a:r>
          </a:p>
          <a:p>
            <a:pPr lvl="1"/>
            <a:r>
              <a:rPr lang="en-US" sz="1500" kern="0" dirty="0" err="1" smtClean="0"/>
              <a:t>Noliac</a:t>
            </a:r>
            <a:r>
              <a:rPr lang="en-US" sz="1500" kern="0" dirty="0" smtClean="0"/>
              <a:t> A/S </a:t>
            </a:r>
          </a:p>
          <a:p>
            <a:pPr lvl="1"/>
            <a:r>
              <a:rPr lang="en-US" sz="1500" kern="0" dirty="0" smtClean="0"/>
              <a:t>Few other vendors were available but not </a:t>
            </a:r>
            <a:r>
              <a:rPr lang="en-US" sz="1500" kern="0" dirty="0" err="1" smtClean="0"/>
              <a:t>fullfilling</a:t>
            </a:r>
            <a:r>
              <a:rPr lang="en-US" sz="1500" kern="0" dirty="0" smtClean="0"/>
              <a:t> cryogenic and radiation hardness specification</a:t>
            </a:r>
          </a:p>
          <a:p>
            <a:r>
              <a:rPr lang="en-US" sz="1500" kern="0" dirty="0" smtClean="0"/>
              <a:t>Contract awarded to PI, Karlsruhe, Germany.</a:t>
            </a:r>
          </a:p>
          <a:p>
            <a:pPr lvl="1"/>
            <a:r>
              <a:rPr lang="en-US" sz="1500" kern="0" dirty="0" smtClean="0"/>
              <a:t>PI Ceramics piezo model successfully passed the long-run test at INFN: 3,3·10</a:t>
            </a:r>
            <a:r>
              <a:rPr lang="en-US" sz="1500" kern="0" baseline="30000" dirty="0" smtClean="0"/>
              <a:t>9</a:t>
            </a:r>
            <a:r>
              <a:rPr lang="en-US" sz="1500" kern="0" dirty="0" smtClean="0"/>
              <a:t>, +/- 70 V, 500 Hz, bipolar, sinusoidal cycles at LN2 temperature</a:t>
            </a:r>
          </a:p>
          <a:p>
            <a:r>
              <a:rPr lang="en-US" sz="1500" kern="0" dirty="0" smtClean="0"/>
              <a:t>Feedbacks from manufacturer gathered and implemented into actual process</a:t>
            </a:r>
          </a:p>
          <a:p>
            <a:pPr lvl="2"/>
            <a:r>
              <a:rPr lang="en-US" sz="1500" kern="0" dirty="0" smtClean="0"/>
              <a:t>Increases thickness of the plates used for pressing the piezo elements</a:t>
            </a:r>
          </a:p>
          <a:p>
            <a:pPr lvl="2"/>
            <a:r>
              <a:rPr lang="en-US" sz="1500" kern="0" dirty="0" smtClean="0"/>
              <a:t>Explicitly define the required surface quality for the plates</a:t>
            </a:r>
          </a:p>
          <a:p>
            <a:pPr lvl="2"/>
            <a:r>
              <a:rPr lang="en-US" sz="1500" kern="0" dirty="0" smtClean="0"/>
              <a:t>Better fixation of the wiring</a:t>
            </a:r>
          </a:p>
          <a:p>
            <a:pPr lvl="1"/>
            <a:endParaRPr lang="en-US" sz="1500" kern="0" dirty="0" smtClean="0"/>
          </a:p>
          <a:p>
            <a:endParaRPr lang="en-US" sz="1500" kern="0" dirty="0" smtClean="0"/>
          </a:p>
          <a:p>
            <a:pPr lvl="1"/>
            <a:endParaRPr lang="en-US" sz="1500" kern="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19250" y="1047750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Motor Drives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99150" y="102235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Piezo system</a:t>
            </a:r>
          </a:p>
        </p:txBody>
      </p:sp>
    </p:spTree>
    <p:extLst>
      <p:ext uri="{BB962C8B-B14F-4D97-AF65-F5344CB8AC3E}">
        <p14:creationId xmlns:p14="http://schemas.microsoft.com/office/powerpoint/2010/main" val="3563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9057</TotalTime>
  <Words>2295</Words>
  <Application>Microsoft Office PowerPoint</Application>
  <PresentationFormat>Presentazione su schermo (4:3)</PresentationFormat>
  <Paragraphs>381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template-european-xfel-gmbh_presentation</vt:lpstr>
      <vt:lpstr>European-XFEL  tuners</vt:lpstr>
      <vt:lpstr>The XFEL Tuning System</vt:lpstr>
      <vt:lpstr>Starting point </vt:lpstr>
      <vt:lpstr>Key choices - Before CFTs</vt:lpstr>
      <vt:lpstr>Qualification of vendors - actuators</vt:lpstr>
      <vt:lpstr>At CFTs – Requirements and specs</vt:lpstr>
      <vt:lpstr>Motor drives Factory Acceptance Tests</vt:lpstr>
      <vt:lpstr>Piezo system Factory Acceptance Test </vt:lpstr>
      <vt:lpstr>Production</vt:lpstr>
      <vt:lpstr>Automatic Tuner test during Module Assembly</vt:lpstr>
      <vt:lpstr>QCs and measurements at later stages</vt:lpstr>
      <vt:lpstr>Assembly instructions</vt:lpstr>
      <vt:lpstr>Drive unit – Numbers and stats</vt:lpstr>
      <vt:lpstr>Piezo system - Numbers and stats</vt:lpstr>
      <vt:lpstr>Notable facts</vt:lpstr>
      <vt:lpstr>Wrapping up – Lessons learned</vt:lpstr>
      <vt:lpstr>Acknowledgments</vt:lpstr>
      <vt:lpstr>Presentazione standard di PowerPoint</vt:lpstr>
      <vt:lpstr>Qualification of vendors - mechanics</vt:lpstr>
      <vt:lpstr>Qualification of vendors – 3H mechanics</vt:lpstr>
      <vt:lpstr>Notable facts - 2</vt:lpstr>
      <vt:lpstr>Notable facts - 3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Rocco Paparella</cp:lastModifiedBy>
  <cp:revision>167</cp:revision>
  <cp:lastPrinted>2008-09-01T15:04:16Z</cp:lastPrinted>
  <dcterms:created xsi:type="dcterms:W3CDTF">2012-08-22T09:26:39Z</dcterms:created>
  <dcterms:modified xsi:type="dcterms:W3CDTF">2015-12-02T19:51:30Z</dcterms:modified>
</cp:coreProperties>
</file>