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9" r:id="rId6"/>
    <p:sldId id="270" r:id="rId7"/>
    <p:sldId id="276" r:id="rId8"/>
    <p:sldId id="263" r:id="rId9"/>
    <p:sldId id="267" r:id="rId10"/>
    <p:sldId id="271" r:id="rId11"/>
    <p:sldId id="272" r:id="rId12"/>
    <p:sldId id="273" r:id="rId13"/>
    <p:sldId id="277" r:id="rId14"/>
    <p:sldId id="274" r:id="rId15"/>
    <p:sldId id="275" r:id="rId16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3930" autoAdjust="0"/>
  </p:normalViewPr>
  <p:slideViewPr>
    <p:cSldViewPr snapToGrid="0">
      <p:cViewPr varScale="1">
        <p:scale>
          <a:sx n="67" d="100"/>
          <a:sy n="67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700A8-D6A5-42C3-A6B1-B7F70CAB1264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67EB8-5EC6-42D6-8C0D-0568B66B16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6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922F5-7B93-4567-95E4-096D8D24FE8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70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15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7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76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8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0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54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38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31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13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E9A5-570A-47DF-B09B-81B5977B1FDE}" type="datetimeFigureOut">
              <a:rPr kumimoji="1" lang="ja-JP" altLang="en-US" smtClean="0"/>
              <a:t>2015/12/2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8215-06E7-49F9-AB1E-8D00305EE7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0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N-doping trial at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KEK</a:t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lang="ja-JP" altLang="en-US" sz="4400" dirty="0" smtClean="0">
                <a:solidFill>
                  <a:srgbClr val="FF0000"/>
                </a:solidFill>
              </a:rPr>
              <a:t>～</a:t>
            </a:r>
            <a:r>
              <a:rPr lang="en-US" altLang="ja-JP" sz="4400" dirty="0" smtClean="0">
                <a:solidFill>
                  <a:srgbClr val="FF0000"/>
                </a:solidFill>
              </a:rPr>
              <a:t>not successful example</a:t>
            </a:r>
            <a:r>
              <a:rPr lang="ja-JP" altLang="en-US" sz="4400" dirty="0" smtClean="0">
                <a:solidFill>
                  <a:srgbClr val="FF0000"/>
                </a:solidFill>
              </a:rPr>
              <a:t>～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2015/12/1</a:t>
            </a:r>
          </a:p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TTC meeting WG1</a:t>
            </a:r>
          </a:p>
          <a:p>
            <a:r>
              <a:rPr lang="en-US" altLang="ja-JP" sz="2800" dirty="0" err="1" smtClean="0">
                <a:solidFill>
                  <a:srgbClr val="0070C0"/>
                </a:solidFill>
              </a:rPr>
              <a:t>Kensei</a:t>
            </a:r>
            <a:r>
              <a:rPr lang="en-US" altLang="ja-JP" sz="2800" dirty="0" smtClean="0">
                <a:solidFill>
                  <a:srgbClr val="0070C0"/>
                </a:solidFill>
              </a:rPr>
              <a:t> Umemori (KEK)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9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0152" y="87085"/>
            <a:ext cx="8543925" cy="685801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u="sng" dirty="0">
                <a:solidFill>
                  <a:srgbClr val="FF0000"/>
                </a:solidFill>
              </a:rPr>
              <a:t>History of Fine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grain(ULVAC) single-cell cavity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678151"/>
              </p:ext>
            </p:extLst>
          </p:nvPr>
        </p:nvGraphicFramePr>
        <p:xfrm>
          <a:off x="681038" y="751798"/>
          <a:ext cx="854392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2"/>
                <a:gridCol w="1807029"/>
                <a:gridCol w="513193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Details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2015/2/12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100um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Anneal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750deg, 3h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2015/3/3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20um EP-2, HPR, Assembly, Baking(140deg,</a:t>
                      </a:r>
                      <a:r>
                        <a:rPr kumimoji="1" lang="en-US" altLang="ja-JP" baseline="0" dirty="0" smtClean="0"/>
                        <a:t> 48hours)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2015/3/12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VT(1)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Confirm </a:t>
                      </a:r>
                      <a:r>
                        <a:rPr kumimoji="1" lang="en-US" altLang="ja-JP" dirty="0" err="1" smtClean="0"/>
                        <a:t>Eacc</a:t>
                      </a:r>
                      <a:r>
                        <a:rPr kumimoji="1" lang="en-US" altLang="ja-JP" dirty="0" smtClean="0"/>
                        <a:t> and </a:t>
                      </a:r>
                      <a:r>
                        <a:rPr kumimoji="1" lang="en-US" altLang="ja-JP" dirty="0" err="1" smtClean="0"/>
                        <a:t>Qo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2015/5/19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N-dope(3)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800deg,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3h + 2.7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Pa N-dope, 20min + 800deg, 6min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2015/6/2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15um</a:t>
                      </a:r>
                      <a:r>
                        <a:rPr kumimoji="1" lang="en-US" altLang="ja-JP" baseline="0" dirty="0" smtClean="0"/>
                        <a:t> EP-2</a:t>
                      </a:r>
                      <a:r>
                        <a:rPr kumimoji="1" lang="en-US" altLang="ja-JP" dirty="0" smtClean="0"/>
                        <a:t>, HPR, Assembly, Baking(140deg,</a:t>
                      </a:r>
                      <a:r>
                        <a:rPr kumimoji="1" lang="en-US" altLang="ja-JP" baseline="0" dirty="0" smtClean="0"/>
                        <a:t> 48hours)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2015/6/11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VT(2)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2015/6/16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15um</a:t>
                      </a:r>
                      <a:r>
                        <a:rPr kumimoji="1" lang="en-US" altLang="ja-JP" baseline="0" dirty="0" smtClean="0"/>
                        <a:t> EP-2</a:t>
                      </a:r>
                      <a:r>
                        <a:rPr kumimoji="1" lang="en-US" altLang="ja-JP" dirty="0" smtClean="0"/>
                        <a:t>, HPR, Assembly, Baking(140deg,</a:t>
                      </a:r>
                      <a:r>
                        <a:rPr kumimoji="1" lang="en-US" altLang="ja-JP" baseline="0" dirty="0" smtClean="0"/>
                        <a:t> 48hours)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2015/6/25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VT(3)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1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977278"/>
            <a:ext cx="4210050" cy="2817578"/>
          </a:xfr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903144"/>
            <a:ext cx="4210050" cy="28175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375366" y="4273697"/>
            <a:ext cx="18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(No</a:t>
            </a:r>
            <a:r>
              <a:rPr kumimoji="1" lang="en-US" altLang="ja-JP" dirty="0" smtClean="0">
                <a:solidFill>
                  <a:srgbClr val="0070C0"/>
                </a:solidFill>
              </a:rPr>
              <a:t> N-dope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data)</a:t>
            </a:r>
            <a:endParaRPr kumimoji="1" lang="en-US" altLang="ja-JP" dirty="0" smtClean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43286" y="1082846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       </a:t>
            </a:r>
            <a:r>
              <a:rPr lang="ja-JP" altLang="en-US" dirty="0" smtClean="0">
                <a:solidFill>
                  <a:srgbClr val="0070C0"/>
                </a:solidFill>
              </a:rPr>
              <a:t>↓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3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04" y="359175"/>
            <a:ext cx="4083733" cy="29685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362311" y="2062901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　　　　 </a:t>
            </a:r>
            <a:r>
              <a:rPr lang="ja-JP" altLang="en-US" dirty="0" smtClean="0">
                <a:solidFill>
                  <a:srgbClr val="0070C0"/>
                </a:solidFill>
              </a:rPr>
              <a:t>↑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1084" y="3888826"/>
            <a:ext cx="4882055" cy="24622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Two times VT after N-doping, with 15um EP and additional 15um EP.</a:t>
            </a:r>
            <a:endParaRPr lang="en-US" altLang="ja-JP" sz="2200" dirty="0" smtClean="0"/>
          </a:p>
          <a:p>
            <a:r>
              <a:rPr lang="ja-JP" altLang="en-US" sz="2200" dirty="0" smtClean="0"/>
              <a:t>・</a:t>
            </a:r>
            <a:r>
              <a:rPr lang="en-US" altLang="ja-JP" sz="2200" dirty="0" smtClean="0"/>
              <a:t>Q values were drastically degraded.</a:t>
            </a:r>
          </a:p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Quench field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decreased to 13MV/m</a:t>
            </a:r>
            <a:r>
              <a:rPr lang="en-US" altLang="ja-JP" sz="2200" dirty="0"/>
              <a:t>.</a:t>
            </a:r>
          </a:p>
          <a:p>
            <a:r>
              <a:rPr lang="ja-JP" altLang="en-US" sz="2200" dirty="0" smtClean="0"/>
              <a:t>・</a:t>
            </a:r>
            <a:r>
              <a:rPr lang="en-US" altLang="ja-JP" sz="2200" dirty="0" smtClean="0"/>
              <a:t>Q values and quench field recovered little bit after additional EP.</a:t>
            </a:r>
          </a:p>
          <a:p>
            <a:r>
              <a:rPr lang="ja-JP" altLang="en-US" sz="2200" dirty="0" smtClean="0"/>
              <a:t>・</a:t>
            </a:r>
            <a:r>
              <a:rPr lang="en-US" altLang="ja-JP" sz="2200" dirty="0" smtClean="0"/>
              <a:t>Quench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location was same for both VTs.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136528"/>
            <a:ext cx="5266207" cy="63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u="sng" dirty="0" smtClean="0">
                <a:solidFill>
                  <a:srgbClr val="FF0000"/>
                </a:solidFill>
              </a:rPr>
              <a:t>VT results (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2.7Pa N-dope, 20min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)</a:t>
            </a:r>
            <a:endParaRPr lang="ja-JP" alt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559433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Discussion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81038" y="1016000"/>
            <a:ext cx="8543925" cy="56184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en-US" altLang="ja-JP" sz="2400" dirty="0" smtClean="0"/>
              <a:t>Possible reason of bad results are followings.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8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600" dirty="0" smtClean="0">
                <a:solidFill>
                  <a:srgbClr val="0070C0"/>
                </a:solidFill>
              </a:rPr>
              <a:t>Nb surface was not N-doped correctly.</a:t>
            </a:r>
            <a:endParaRPr kumimoji="1" lang="en-US" altLang="ja-JP" sz="26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2200" dirty="0" smtClean="0"/>
              <a:t>Something wrong?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2200" dirty="0" smtClean="0"/>
              <a:t>Difference of vacuum system? (</a:t>
            </a:r>
            <a:r>
              <a:rPr lang="en-US" altLang="ja-JP" sz="2200" dirty="0" err="1" smtClean="0"/>
              <a:t>Cryopump</a:t>
            </a:r>
            <a:r>
              <a:rPr lang="en-US" altLang="ja-JP" sz="2200" dirty="0" smtClean="0"/>
              <a:t> or diffusion pump)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200" dirty="0" smtClean="0"/>
              <a:t>Difference on N-doping system?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FF0000"/>
                </a:solidFill>
              </a:rPr>
              <a:t>Effect doe to remnant field on vertical test cryostat.</a:t>
            </a:r>
            <a:r>
              <a:rPr lang="ja-JP" altLang="en-US" sz="2400" dirty="0" smtClean="0">
                <a:solidFill>
                  <a:srgbClr val="FF0000"/>
                </a:solidFill>
              </a:rPr>
              <a:t>縦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ja-JP" sz="2200" dirty="0" smtClean="0"/>
              <a:t>Trapping of magnetic field on N-doped surface is more sensitive to remnant field on vertical test cryostat.(More than a few </a:t>
            </a:r>
            <a:r>
              <a:rPr lang="ja-JP" altLang="en-US" sz="2200" dirty="0" smtClean="0"/>
              <a:t>～ </a:t>
            </a:r>
            <a:r>
              <a:rPr lang="en-US" altLang="ja-JP" sz="2200" dirty="0" smtClean="0"/>
              <a:t>several times sensitive?)</a:t>
            </a:r>
          </a:p>
          <a:p>
            <a:pPr lvl="1">
              <a:lnSpc>
                <a:spcPct val="120000"/>
              </a:lnSpc>
            </a:pPr>
            <a:r>
              <a:rPr lang="en-US" altLang="ja-JP" sz="2200" dirty="0" smtClean="0"/>
              <a:t>KEK’s VT cryostat has more than 10 </a:t>
            </a:r>
            <a:r>
              <a:rPr lang="en-US" altLang="ja-JP" sz="2200" dirty="0" err="1" smtClean="0"/>
              <a:t>mG</a:t>
            </a:r>
            <a:r>
              <a:rPr lang="en-US" altLang="ja-JP" sz="22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ja-JP" sz="2200" dirty="0" smtClean="0"/>
              <a:t>Also depend on cooling procedure.</a:t>
            </a:r>
          </a:p>
        </p:txBody>
      </p:sp>
    </p:spTree>
    <p:extLst>
      <p:ext uri="{BB962C8B-B14F-4D97-AF65-F5344CB8AC3E}">
        <p14:creationId xmlns:p14="http://schemas.microsoft.com/office/powerpoint/2010/main" val="3966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90807"/>
            <a:ext cx="8543925" cy="75501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Remnant field inside STF VT cryostat(@4K)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8394" y="1725930"/>
            <a:ext cx="3954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Measurement was done with support tools for 9-cell measurement at 4K.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Remnant field was 12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13mG.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Part of contribution come from support tools 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5mG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8361"/>
          <a:stretch/>
        </p:blipFill>
        <p:spPr>
          <a:xfrm>
            <a:off x="173956" y="1139363"/>
            <a:ext cx="5721138" cy="51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1038" y="212727"/>
            <a:ext cx="8543925" cy="691513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Near future trial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81038" y="975360"/>
            <a:ext cx="8543925" cy="559816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Measure our N-doped cavity at FNAL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Perform vertical test at good magnetic condition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Compare with results at KEK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Improvement of KEK vertical test system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00B050"/>
                </a:solidFill>
              </a:rPr>
              <a:t>Improvement of monitors</a:t>
            </a:r>
            <a:r>
              <a:rPr lang="en-US" altLang="ja-JP" dirty="0" smtClean="0"/>
              <a:t>: flux gate sensor, temperature sensors, etc.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Improvement of magnetic field condition</a:t>
            </a:r>
            <a:r>
              <a:rPr lang="en-US" altLang="ja-JP" dirty="0" smtClean="0"/>
              <a:t>: Better magnetic shielding. Apply coils to control magnetic field.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R&amp;D for </a:t>
            </a:r>
            <a:r>
              <a:rPr lang="en-US" altLang="ja-JP" dirty="0" smtClean="0">
                <a:solidFill>
                  <a:srgbClr val="00B050"/>
                </a:solidFill>
              </a:rPr>
              <a:t>cooling procedure</a:t>
            </a:r>
            <a:r>
              <a:rPr lang="en-US" altLang="ja-JP" dirty="0" smtClean="0"/>
              <a:t>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00B050"/>
                </a:solidFill>
              </a:rPr>
              <a:t>Re-examination of support tools </a:t>
            </a:r>
            <a:r>
              <a:rPr lang="en-US" altLang="ja-JP" dirty="0" smtClean="0"/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159611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1038" y="202567"/>
            <a:ext cx="8543925" cy="559433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Summary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81038" y="875030"/>
            <a:ext cx="8543925" cy="4508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dirty="0" smtClean="0"/>
              <a:t>N-doping systems were constructed on small and large furnace at KEK machining center and N-doping procedures were applied. </a:t>
            </a:r>
            <a:endParaRPr kumimoji="1" lang="en-US" altLang="ja-JP" sz="2400" dirty="0" smtClean="0"/>
          </a:p>
          <a:p>
            <a:pPr>
              <a:lnSpc>
                <a:spcPct val="100000"/>
              </a:lnSpc>
            </a:pPr>
            <a:r>
              <a:rPr kumimoji="1" lang="en-US" altLang="ja-JP" sz="2400" dirty="0" smtClean="0"/>
              <a:t>Three different N-doping conditions were applied, referred to  FNAL, Cornell, J-lab parameters.</a:t>
            </a:r>
          </a:p>
          <a:p>
            <a:pPr>
              <a:lnSpc>
                <a:spcPct val="100000"/>
              </a:lnSpc>
            </a:pPr>
            <a:r>
              <a:rPr kumimoji="1" lang="en-US" altLang="ja-JP" sz="2400" dirty="0" smtClean="0"/>
              <a:t>After applying EP-2, vertical tests were carried out.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kumimoji="1" lang="en-US" altLang="ja-JP" sz="2400" dirty="0" smtClean="0"/>
              <a:t>Q-values decreased after N-doping. </a:t>
            </a:r>
          </a:p>
          <a:p>
            <a:pPr>
              <a:lnSpc>
                <a:spcPct val="100000"/>
              </a:lnSpc>
            </a:pPr>
            <a:r>
              <a:rPr lang="en-US" altLang="ja-JP" sz="2400" dirty="0" smtClean="0"/>
              <a:t>Quench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field also decreased and recovered with additional EP.</a:t>
            </a:r>
          </a:p>
          <a:p>
            <a:pPr>
              <a:lnSpc>
                <a:spcPct val="100000"/>
              </a:lnSpc>
            </a:pPr>
            <a:r>
              <a:rPr kumimoji="1" lang="en-US" altLang="ja-JP" sz="2400" dirty="0" smtClean="0"/>
              <a:t>Quench locations are generally different for measurements.</a:t>
            </a:r>
          </a:p>
          <a:p>
            <a:pPr>
              <a:lnSpc>
                <a:spcPct val="100000"/>
              </a:lnSpc>
            </a:pPr>
            <a:r>
              <a:rPr lang="en-US" altLang="ja-JP" sz="2400" dirty="0" smtClean="0"/>
              <a:t>We will continue studied to understand the reason of bad performances.</a:t>
            </a:r>
            <a:endParaRPr kumimoji="1"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0070" y="5520690"/>
            <a:ext cx="886968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N-doping seems to be easy, looking at U.S. results.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But it may require actually sophisticated magnetic condition for vertical test and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cryomodules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8134" r="4764" b="2316"/>
          <a:stretch>
            <a:fillRect/>
          </a:stretch>
        </p:blipFill>
        <p:spPr>
          <a:xfrm>
            <a:off x="1844677" y="2205357"/>
            <a:ext cx="5882003" cy="4389539"/>
          </a:xfr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625532" y="182880"/>
            <a:ext cx="8320291" cy="1815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tried three N-doping parameter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(1) </a:t>
            </a:r>
            <a:r>
              <a:rPr lang="en-US" altLang="ja-JP" sz="2800" dirty="0"/>
              <a:t>800deg, 3h + </a:t>
            </a:r>
            <a:r>
              <a:rPr lang="en-US" altLang="ja-JP" sz="2800" dirty="0" smtClean="0">
                <a:solidFill>
                  <a:srgbClr val="FF0000"/>
                </a:solidFill>
              </a:rPr>
              <a:t>3.3Pa </a:t>
            </a:r>
            <a:r>
              <a:rPr lang="en-US" altLang="ja-JP" sz="2800" dirty="0">
                <a:solidFill>
                  <a:srgbClr val="FF0000"/>
                </a:solidFill>
              </a:rPr>
              <a:t>N-dope, 2min </a:t>
            </a:r>
            <a:r>
              <a:rPr lang="en-US" altLang="ja-JP" sz="2800" dirty="0">
                <a:solidFill>
                  <a:srgbClr val="0070C0"/>
                </a:solidFill>
              </a:rPr>
              <a:t>+ </a:t>
            </a:r>
            <a:r>
              <a:rPr lang="en-US" altLang="ja-JP" sz="2800" dirty="0" smtClean="0">
                <a:solidFill>
                  <a:srgbClr val="0070C0"/>
                </a:solidFill>
              </a:rPr>
              <a:t>800deg</a:t>
            </a:r>
            <a:r>
              <a:rPr lang="en-US" altLang="ja-JP" sz="2800" dirty="0">
                <a:solidFill>
                  <a:srgbClr val="0070C0"/>
                </a:solidFill>
              </a:rPr>
              <a:t>, 6min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(2) </a:t>
            </a:r>
            <a:r>
              <a:rPr lang="en-US" altLang="ja-JP" sz="2800" dirty="0"/>
              <a:t>800deg, 3h + </a:t>
            </a:r>
            <a:r>
              <a:rPr lang="en-US" altLang="ja-JP" sz="2800" dirty="0" smtClean="0">
                <a:solidFill>
                  <a:srgbClr val="FF0000"/>
                </a:solidFill>
              </a:rPr>
              <a:t>5.5Pa </a:t>
            </a:r>
            <a:r>
              <a:rPr lang="en-US" altLang="ja-JP" sz="2800" dirty="0">
                <a:solidFill>
                  <a:srgbClr val="FF0000"/>
                </a:solidFill>
              </a:rPr>
              <a:t>N-dope, 20min </a:t>
            </a:r>
            <a:r>
              <a:rPr lang="en-US" altLang="ja-JP" sz="2800" dirty="0">
                <a:solidFill>
                  <a:srgbClr val="0070C0"/>
                </a:solidFill>
              </a:rPr>
              <a:t>+ 800deg, 30min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(3) </a:t>
            </a:r>
            <a:r>
              <a:rPr lang="en-US" altLang="ja-JP" sz="2800" dirty="0"/>
              <a:t>800deg, 3h + </a:t>
            </a:r>
            <a:r>
              <a:rPr lang="en-US" altLang="ja-JP" sz="2800" dirty="0" smtClean="0">
                <a:solidFill>
                  <a:srgbClr val="FF0000"/>
                </a:solidFill>
              </a:rPr>
              <a:t>2.7Pa </a:t>
            </a:r>
            <a:r>
              <a:rPr lang="en-US" altLang="ja-JP" sz="2800" dirty="0">
                <a:solidFill>
                  <a:srgbClr val="FF0000"/>
                </a:solidFill>
              </a:rPr>
              <a:t>N-dope, 20min </a:t>
            </a:r>
            <a:r>
              <a:rPr lang="en-US" altLang="ja-JP" sz="2800" dirty="0">
                <a:solidFill>
                  <a:srgbClr val="0070C0"/>
                </a:solidFill>
              </a:rPr>
              <a:t>+ 800deg, 30min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6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68580"/>
            <a:ext cx="8229600" cy="621506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N-doping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system(1)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~small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furnace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memori\Desktop\検討事項\MHI N2 dope\150209_N_dope(single 1回目)\150209_N2_dope_デジカメ\DSC06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0" y="627906"/>
            <a:ext cx="3984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memori\Desktop\検討事項\MHI N2 dope\150209_N_dope(single 1回目)\150206_N2_dope(小型炉)\DSC06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00" y="627906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memori\Desktop\検討事項\MHI N2 dope\150209_N_dope(single 1回目)\150206_N2_dope(小型炉)\DSC067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0" y="371821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963344" y="3884846"/>
            <a:ext cx="4626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Simple N-doping system was constructed on small furnace which </a:t>
            </a:r>
            <a:r>
              <a:rPr lang="en-US" altLang="ja-JP" sz="2000" dirty="0" smtClean="0"/>
              <a:t>was </a:t>
            </a:r>
            <a:r>
              <a:rPr kumimoji="1" lang="en-US" altLang="ja-JP" sz="2000" dirty="0" smtClean="0"/>
              <a:t>for single-cell cavity annealing.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Nitrogen pressure is controlled by manual valve.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Nitrogen pressure is monitored by convection gauge.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No </a:t>
            </a:r>
            <a:r>
              <a:rPr lang="en-US" altLang="ja-JP" sz="2000" dirty="0" err="1" smtClean="0"/>
              <a:t>cryopump</a:t>
            </a:r>
            <a:r>
              <a:rPr lang="en-US" altLang="ja-JP" sz="2000" dirty="0" smtClean="0"/>
              <a:t>. Diffusion pump works.</a:t>
            </a:r>
          </a:p>
          <a:p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0481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memori\Desktop\検討事項\MHI N2 dope\150209_N_dope(single 1回目)\N_dop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3068961"/>
            <a:ext cx="5792552" cy="36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07090" y="692697"/>
            <a:ext cx="3538736" cy="1354162"/>
          </a:xfrm>
        </p:spPr>
        <p:txBody>
          <a:bodyPr>
            <a:noAutofit/>
          </a:bodyPr>
          <a:lstStyle/>
          <a:p>
            <a:r>
              <a:rPr lang="en-US" altLang="ja-JP" sz="3600" u="sng" dirty="0" smtClean="0">
                <a:solidFill>
                  <a:srgbClr val="FF0000"/>
                </a:solidFill>
              </a:rPr>
              <a:t>Typical N-doping by small furnace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memori\Desktop\検討事項\MHI N2 dope\150209_N_dope(single 1回目)\Anne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88640"/>
            <a:ext cx="52074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/>
          <p:nvPr/>
        </p:nvSpPr>
        <p:spPr>
          <a:xfrm>
            <a:off x="3008784" y="1268760"/>
            <a:ext cx="288032" cy="8640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184468" y="2132856"/>
            <a:ext cx="2200581" cy="201622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6177136" y="3140968"/>
            <a:ext cx="0" cy="28803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8107905" y="3132004"/>
            <a:ext cx="0" cy="28803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6177137" y="3356992"/>
            <a:ext cx="193076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465168" y="263691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Keep 3.3Pa 2min.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2197" y="3861048"/>
            <a:ext cx="3332543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Upto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800C with 3hours 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Keep 800C, 3hours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N-doping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</a:rPr>
              <a:t>--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Stable state within 2min.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</a:rPr>
              <a:t>--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Keep 3.3Pa, 2min.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</a:rPr>
              <a:t>--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After valve close, vacuum recover quickly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Keep 800C, 6min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Heater OFF 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⇒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cool down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81038" y="56695"/>
            <a:ext cx="8543925" cy="48178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u="sng" dirty="0">
                <a:solidFill>
                  <a:srgbClr val="FF0000"/>
                </a:solidFill>
              </a:rPr>
              <a:t>N-doping</a:t>
            </a:r>
            <a:r>
              <a:rPr lang="ja-JP" altLang="en-US" sz="3600" u="sng" dirty="0">
                <a:solidFill>
                  <a:srgbClr val="FF0000"/>
                </a:solidFill>
              </a:rPr>
              <a:t>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system(2)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~large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3600" u="sng" dirty="0">
                <a:solidFill>
                  <a:srgbClr val="FF0000"/>
                </a:solidFill>
              </a:rPr>
              <a:t>furnace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"/>
          <a:stretch/>
        </p:blipFill>
        <p:spPr>
          <a:xfrm>
            <a:off x="142014" y="538480"/>
            <a:ext cx="3824196" cy="3115797"/>
          </a:xfrm>
        </p:spPr>
      </p:pic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" y="3745055"/>
            <a:ext cx="4150594" cy="3112945"/>
          </a:xfrm>
          <a:prstGeom prst="rect">
            <a:avLst/>
          </a:prstGeom>
        </p:spPr>
      </p:pic>
      <p:pic>
        <p:nvPicPr>
          <p:cNvPr id="9" name="コンテンツ プレースホルダ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/>
          <a:stretch/>
        </p:blipFill>
        <p:spPr>
          <a:xfrm rot="5400000">
            <a:off x="3738878" y="906944"/>
            <a:ext cx="3084967" cy="2374947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19150"/>
          <a:stretch/>
        </p:blipFill>
        <p:spPr>
          <a:xfrm>
            <a:off x="6553200" y="506056"/>
            <a:ext cx="3210787" cy="3148221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4963344" y="3884846"/>
            <a:ext cx="4626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N-doping system was constructed on large furnace which </a:t>
            </a:r>
            <a:r>
              <a:rPr lang="en-US" altLang="ja-JP" sz="2000" dirty="0" smtClean="0"/>
              <a:t>was </a:t>
            </a:r>
            <a:r>
              <a:rPr kumimoji="1" lang="en-US" altLang="ja-JP" sz="2000" dirty="0" smtClean="0"/>
              <a:t>for 9-cell cavity annealing.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Nitrogen pressure is controlled by variable leak valve.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Nitrogen pressure is monitored by </a:t>
            </a:r>
            <a:r>
              <a:rPr lang="en-US" altLang="ja-JP" sz="2000" dirty="0" err="1" smtClean="0"/>
              <a:t>pirani</a:t>
            </a:r>
            <a:r>
              <a:rPr lang="en-US" altLang="ja-JP" sz="2000" dirty="0" smtClean="0"/>
              <a:t> gauge.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No </a:t>
            </a:r>
            <a:r>
              <a:rPr lang="en-US" altLang="ja-JP" sz="2000" dirty="0" err="1" smtClean="0"/>
              <a:t>cryopump</a:t>
            </a:r>
            <a:r>
              <a:rPr lang="en-US" altLang="ja-JP" sz="2000" dirty="0" smtClean="0"/>
              <a:t>. Diffusion pump works.</a:t>
            </a:r>
          </a:p>
          <a:p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7692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1038" y="111128"/>
            <a:ext cx="8543925" cy="61392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u="sng" dirty="0" smtClean="0">
                <a:solidFill>
                  <a:srgbClr val="FF0000"/>
                </a:solidFill>
              </a:rPr>
              <a:t>N-doping at large furnace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7" y="853216"/>
            <a:ext cx="6456824" cy="3228412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1082289" y="696362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800C, 3hours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91496" y="85785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N-doping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14069" y="1441245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Cool down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614727" y="1065877"/>
            <a:ext cx="0" cy="378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853392" y="1215922"/>
            <a:ext cx="1047315" cy="842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134318" y="1837831"/>
            <a:ext cx="1532779" cy="1077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4048740"/>
            <a:ext cx="5405427" cy="270271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391906" y="848042"/>
            <a:ext cx="3332543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Upto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800C with 3hours 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Keep 800C, 3hours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N-doping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</a:rPr>
              <a:t>--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Stable state within 1min.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</a:rPr>
              <a:t>--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Keep 2.7Pa, 20min.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</a:rPr>
              <a:t>--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After valve close, vacuum recover quickly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Keep 800C, 30min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Heater OFF 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⇒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cool down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 rot="-1440000">
            <a:off x="2165441" y="2951681"/>
            <a:ext cx="194643" cy="205057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606622" y="2058757"/>
            <a:ext cx="184258" cy="9044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28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" y="0"/>
            <a:ext cx="9669780" cy="4299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History of Fine grain(Tokyo-</a:t>
            </a:r>
            <a:r>
              <a:rPr lang="en-US" altLang="ja-JP" sz="3600" u="sng" dirty="0" err="1" smtClean="0">
                <a:solidFill>
                  <a:srgbClr val="FF0000"/>
                </a:solidFill>
              </a:rPr>
              <a:t>denkai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) single-cell cavity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451466"/>
              </p:ext>
            </p:extLst>
          </p:nvPr>
        </p:nvGraphicFramePr>
        <p:xfrm>
          <a:off x="670151" y="429985"/>
          <a:ext cx="8543925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2"/>
                <a:gridCol w="1807029"/>
                <a:gridCol w="513193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Details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2014/7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EP-1(100um)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⇒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anneal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⇒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EP-2(20um)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⇒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VT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⇒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EP-2(20um)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2015/1/22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VT(2)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Confirm </a:t>
                      </a:r>
                      <a:r>
                        <a:rPr kumimoji="1" lang="en-US" altLang="ja-JP" dirty="0" err="1" smtClean="0"/>
                        <a:t>Eacc</a:t>
                      </a:r>
                      <a:r>
                        <a:rPr kumimoji="1" lang="en-US" altLang="ja-JP" dirty="0" smtClean="0"/>
                        <a:t> and </a:t>
                      </a:r>
                      <a:r>
                        <a:rPr kumimoji="1" lang="en-US" altLang="ja-JP" dirty="0" err="1" smtClean="0"/>
                        <a:t>Qo</a:t>
                      </a:r>
                      <a:r>
                        <a:rPr kumimoji="1" lang="en-US" altLang="ja-JP" dirty="0" smtClean="0"/>
                        <a:t> at</a:t>
                      </a:r>
                      <a:r>
                        <a:rPr kumimoji="1" lang="en-US" altLang="ja-JP" baseline="0" dirty="0" smtClean="0"/>
                        <a:t> bulk Nb condition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2015/2/9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N-dope(1)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800deg,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3h + 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3.3Pa N-dope, 2min + 800deg, 6min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2015/2/17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5um EP-2, HPR, Assembly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2015/2/25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VT(3)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2015/3/10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10um</a:t>
                      </a:r>
                      <a:r>
                        <a:rPr kumimoji="1" lang="en-US" altLang="ja-JP" baseline="0" dirty="0" smtClean="0"/>
                        <a:t> EP-2, PR, Assembly, Baking(140deg, 48hours)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2015/3/18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VT(4)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2015/4/3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N-dope(2)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800deg,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3h + 5.5Pa 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N-dope, 20min + 800deg, 30min</a:t>
                      </a:r>
                      <a:endParaRPr kumimoji="1" lang="ja-JP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2015/4/7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EP-2(5)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15um</a:t>
                      </a:r>
                      <a:r>
                        <a:rPr kumimoji="1" lang="en-US" altLang="ja-JP" baseline="0" dirty="0" smtClean="0"/>
                        <a:t> EP-2, PR, Assembly, Baking(140deg, 48hours)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2015/4/16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VT(5)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2015/5/11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EP-2(6)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10um</a:t>
                      </a:r>
                      <a:r>
                        <a:rPr kumimoji="1" lang="en-US" altLang="ja-JP" baseline="0" dirty="0" smtClean="0"/>
                        <a:t> EP-2, PR, Assembly, Baking(140deg, 48hours)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2015/5/20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VT(6)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2015/6/9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EP-2(7)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10um</a:t>
                      </a:r>
                      <a:r>
                        <a:rPr kumimoji="1" lang="en-US" altLang="ja-JP" baseline="0" dirty="0" smtClean="0"/>
                        <a:t> EP-2, PR, Assembly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2015/6/18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VT(7)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2015/8/18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EP-2(8)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10um</a:t>
                      </a:r>
                      <a:r>
                        <a:rPr kumimoji="1" lang="en-US" altLang="ja-JP" baseline="0" dirty="0" smtClean="0"/>
                        <a:t> EP-2, PR, Assembly, Baking(140deg, 48hours)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2015/8/27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VT(8)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0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UMEMORI\Desktop\tmp_2015_March\20150318\2.0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04875"/>
            <a:ext cx="4038600" cy="2668588"/>
          </a:xfrm>
          <a:noFill/>
        </p:spPr>
      </p:pic>
      <p:pic>
        <p:nvPicPr>
          <p:cNvPr id="14341" name="Picture 2" descr="C:\Users\UMEMORI\Desktop\tmp_2015_March\20150318\1.6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4600"/>
            <a:ext cx="40386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29" y="198437"/>
            <a:ext cx="4047085" cy="329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023945" y="3888826"/>
            <a:ext cx="4761186" cy="21236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Two times VT after N-dope, with 5um EP and additional 10um</a:t>
            </a:r>
            <a:r>
              <a:rPr lang="en-US" altLang="ja-JP" sz="2200" dirty="0" smtClean="0"/>
              <a:t>EP</a:t>
            </a:r>
          </a:p>
          <a:p>
            <a:r>
              <a:rPr lang="ja-JP" altLang="en-US" sz="2200" dirty="0" smtClean="0"/>
              <a:t>・</a:t>
            </a:r>
            <a:r>
              <a:rPr lang="en-US" altLang="ja-JP" sz="2200" dirty="0" smtClean="0"/>
              <a:t>Q value degraded compared with No N-doping case.</a:t>
            </a:r>
          </a:p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Quench field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decreased to </a:t>
            </a:r>
            <a:r>
              <a:rPr kumimoji="1" lang="en-US" altLang="ja-JP" sz="2200" dirty="0" smtClean="0"/>
              <a:t>22MV/m and 30 MV/m.</a:t>
            </a:r>
            <a:endParaRPr kumimoji="1" lang="ja-JP" altLang="en-US" sz="2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7846" y="1237604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       </a:t>
            </a:r>
            <a:r>
              <a:rPr lang="ja-JP" altLang="en-US" dirty="0" smtClean="0">
                <a:solidFill>
                  <a:srgbClr val="0070C0"/>
                </a:solidFill>
              </a:rPr>
              <a:t>↓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24566" y="3906192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       </a:t>
            </a:r>
            <a:r>
              <a:rPr lang="ja-JP" altLang="en-US" dirty="0" smtClean="0">
                <a:solidFill>
                  <a:srgbClr val="0070C0"/>
                </a:solidFill>
              </a:rPr>
              <a:t>↓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36071" y="2239169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　　　　 </a:t>
            </a:r>
            <a:r>
              <a:rPr lang="ja-JP" altLang="en-US" dirty="0" smtClean="0">
                <a:solidFill>
                  <a:srgbClr val="0070C0"/>
                </a:solidFill>
              </a:rPr>
              <a:t>↑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136528"/>
            <a:ext cx="5266207" cy="63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u="sng" dirty="0" smtClean="0">
                <a:solidFill>
                  <a:srgbClr val="FF0000"/>
                </a:solidFill>
              </a:rPr>
              <a:t>VT results (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3.3Pa N-dope, 2min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)</a:t>
            </a:r>
            <a:endParaRPr lang="ja-JP" alt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6528"/>
            <a:ext cx="5266207" cy="63349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u="sng" dirty="0" smtClean="0">
                <a:solidFill>
                  <a:srgbClr val="FF0000"/>
                </a:solidFill>
              </a:rPr>
              <a:t>VT results (</a:t>
            </a:r>
            <a:r>
              <a:rPr lang="en-US" altLang="ja-JP" sz="2800" b="1" u="sng" dirty="0">
                <a:solidFill>
                  <a:srgbClr val="FF0000"/>
                </a:solidFill>
              </a:rPr>
              <a:t>5.5Pa N-dope, 20min </a:t>
            </a:r>
            <a:r>
              <a:rPr kumimoji="1" lang="en-US" altLang="ja-JP" sz="2800" u="sng" dirty="0" smtClean="0">
                <a:solidFill>
                  <a:srgbClr val="FF0000"/>
                </a:solidFill>
              </a:rPr>
              <a:t>)</a:t>
            </a:r>
            <a:endParaRPr kumimoji="1" lang="ja-JP" altLang="en-US" sz="2800" u="sng" dirty="0">
              <a:solidFill>
                <a:srgbClr val="FF0000"/>
              </a:solidFill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720107"/>
            <a:ext cx="4210050" cy="3041222"/>
          </a:xfrm>
        </p:spPr>
      </p:pic>
      <p:pic>
        <p:nvPicPr>
          <p:cNvPr id="11" name="コンテンツ プレースホルダ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22873"/>
            <a:ext cx="4210050" cy="2963036"/>
          </a:xfrm>
          <a:prstGeom prst="rect">
            <a:avLst/>
          </a:prstGeom>
        </p:spPr>
      </p:pic>
      <p:pic>
        <p:nvPicPr>
          <p:cNvPr id="8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08" y="268607"/>
            <a:ext cx="4060672" cy="33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222966" y="4021742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       </a:t>
            </a:r>
            <a:r>
              <a:rPr lang="ja-JP" altLang="en-US" dirty="0" smtClean="0">
                <a:solidFill>
                  <a:srgbClr val="0070C0"/>
                </a:solidFill>
              </a:rPr>
              <a:t>↓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0826" y="1142672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       </a:t>
            </a:r>
            <a:r>
              <a:rPr lang="ja-JP" altLang="en-US" dirty="0" smtClean="0">
                <a:solidFill>
                  <a:srgbClr val="0070C0"/>
                </a:solidFill>
              </a:rPr>
              <a:t>↓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90631" y="2168049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　　　　 </a:t>
            </a:r>
            <a:r>
              <a:rPr lang="ja-JP" altLang="en-US" dirty="0" smtClean="0">
                <a:solidFill>
                  <a:srgbClr val="0070C0"/>
                </a:solidFill>
              </a:rPr>
              <a:t>↑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Without N-dope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23945" y="3888826"/>
            <a:ext cx="4761186" cy="28007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Four times VT was carried out after N-doping, with 15um EP and additional 10um, 10um, 10um EP.</a:t>
            </a:r>
            <a:endParaRPr lang="en-US" altLang="ja-JP" sz="2200" dirty="0" smtClean="0"/>
          </a:p>
          <a:p>
            <a:r>
              <a:rPr lang="ja-JP" altLang="en-US" sz="2200" dirty="0" smtClean="0"/>
              <a:t>・</a:t>
            </a:r>
            <a:r>
              <a:rPr lang="en-US" altLang="ja-JP" sz="2200" dirty="0" smtClean="0"/>
              <a:t>Q values were always low.</a:t>
            </a:r>
          </a:p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Quench field decreased to 17MV/m, and recovere</a:t>
            </a:r>
            <a:r>
              <a:rPr lang="en-US" altLang="ja-JP" sz="2200" dirty="0" smtClean="0"/>
              <a:t>d with additional EP. Quench locations are different for every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22870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937</Words>
  <Application>Microsoft Office PowerPoint</Application>
  <PresentationFormat>A4 210 x 297 mm</PresentationFormat>
  <Paragraphs>180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</vt:lpstr>
      <vt:lpstr>Office テーマ</vt:lpstr>
      <vt:lpstr>N-doping trial at KEK ～not successful example～</vt:lpstr>
      <vt:lpstr>PowerPoint プレゼンテーション</vt:lpstr>
      <vt:lpstr>N-doping system(1) ~small furnace</vt:lpstr>
      <vt:lpstr>Typical N-doping by small furnace</vt:lpstr>
      <vt:lpstr>N-doping system(2) ~large furnace</vt:lpstr>
      <vt:lpstr>N-doping at large furnace</vt:lpstr>
      <vt:lpstr>History of Fine grain(Tokyo-denkai) single-cell cavity</vt:lpstr>
      <vt:lpstr>PowerPoint プレゼンテーション</vt:lpstr>
      <vt:lpstr>VT results (5.5Pa N-dope, 20min )</vt:lpstr>
      <vt:lpstr>History of Fine grain(ULVAC) single-cell cavity</vt:lpstr>
      <vt:lpstr>PowerPoint プレゼンテーション</vt:lpstr>
      <vt:lpstr>Discussion</vt:lpstr>
      <vt:lpstr>Remnant field inside STF VT cryostat(@4K)</vt:lpstr>
      <vt:lpstr>Near future trial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N-doping trial at KEK</dc:title>
  <dc:creator>梅森健成</dc:creator>
  <cp:lastModifiedBy>梅森健成</cp:lastModifiedBy>
  <cp:revision>14</cp:revision>
  <dcterms:created xsi:type="dcterms:W3CDTF">2015-11-28T08:47:41Z</dcterms:created>
  <dcterms:modified xsi:type="dcterms:W3CDTF">2015-12-01T16:04:43Z</dcterms:modified>
</cp:coreProperties>
</file>