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35"/>
  </p:notesMasterIdLst>
  <p:handoutMasterIdLst>
    <p:handoutMasterId r:id="rId36"/>
  </p:handoutMasterIdLst>
  <p:sldIdLst>
    <p:sldId id="256" r:id="rId3"/>
    <p:sldId id="310" r:id="rId4"/>
    <p:sldId id="305" r:id="rId5"/>
    <p:sldId id="282" r:id="rId6"/>
    <p:sldId id="284" r:id="rId7"/>
    <p:sldId id="270" r:id="rId8"/>
    <p:sldId id="280" r:id="rId9"/>
    <p:sldId id="281" r:id="rId10"/>
    <p:sldId id="288" r:id="rId11"/>
    <p:sldId id="289" r:id="rId12"/>
    <p:sldId id="295" r:id="rId13"/>
    <p:sldId id="313" r:id="rId14"/>
    <p:sldId id="285" r:id="rId15"/>
    <p:sldId id="259" r:id="rId16"/>
    <p:sldId id="308" r:id="rId17"/>
    <p:sldId id="274" r:id="rId18"/>
    <p:sldId id="296" r:id="rId19"/>
    <p:sldId id="297" r:id="rId20"/>
    <p:sldId id="298" r:id="rId21"/>
    <p:sldId id="299" r:id="rId22"/>
    <p:sldId id="273" r:id="rId23"/>
    <p:sldId id="272" r:id="rId24"/>
    <p:sldId id="301" r:id="rId25"/>
    <p:sldId id="302" r:id="rId26"/>
    <p:sldId id="277" r:id="rId27"/>
    <p:sldId id="287" r:id="rId28"/>
    <p:sldId id="304" r:id="rId29"/>
    <p:sldId id="309" r:id="rId30"/>
    <p:sldId id="276" r:id="rId31"/>
    <p:sldId id="279" r:id="rId32"/>
    <p:sldId id="294" r:id="rId33"/>
    <p:sldId id="292" r:id="rId3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D1F24"/>
    <a:srgbClr val="DA592A"/>
    <a:srgbClr val="808080"/>
    <a:srgbClr val="154D81"/>
    <a:srgbClr val="DF652C"/>
    <a:srgbClr val="E0692D"/>
    <a:srgbClr val="DF6424"/>
    <a:srgbClr val="D35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A49F855E-D5F0-F34D-8225-BB64ADA19B20}" type="datetimeFigureOut">
              <a:rPr lang="en-US"/>
              <a:pPr>
                <a:defRPr/>
              </a:pPr>
              <a:t>12/4/15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DA29F8DE-7785-C745-A2E8-93A0772623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501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280587E0-8228-E244-9FBC-7A0DCF2884E8}" type="datetimeFigureOut">
              <a:rPr lang="en-US"/>
              <a:pPr>
                <a:defRPr/>
              </a:pPr>
              <a:t>12/4/15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A4227A95-5052-4348-BBB2-6F70F11AC4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4072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7:30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74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3716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612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D8F122A2-4E94-D34E-8193-A79D218ACD3F}" type="datetime1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A. Romanenko | WG 1 Summary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492E84A3-02EC-8549-BD83-9F5790A19C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76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3BC47-1FD6-CD48-9A97-EC01782D8DAC}" type="datetime1">
              <a:rPr lang="en-US" smtClean="0"/>
              <a:t>12/4/15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Romanenko | WG 1 Summary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6B608-905B-F04B-A908-5FDAB501B1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43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63B41-F374-3E49-A52C-7E6B079428B1}" type="datetime1">
              <a:rPr lang="en-US" smtClean="0"/>
              <a:t>12/4/15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Romanenko | WG 1 Summary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801F5-7CE7-8740-848C-453D5E609F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95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DAF33-55EC-004C-B32C-395EF867A8F4}" type="datetime1">
              <a:rPr lang="en-US" smtClean="0"/>
              <a:t>12/4/15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Romanenko | WG 1 Summary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0BF7B-9604-224F-8C22-8B0B6161BF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5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EB8EC-E723-2144-B6FF-E8514D287044}" type="datetime1">
              <a:rPr lang="en-US" smtClean="0"/>
              <a:t>12/4/15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Romanenko | WG 1 Summary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DADCC-FFFF-624F-9DA0-66DCD0C55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8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7CF38-4155-224A-8002-3261981BE320}" type="datetime1">
              <a:rPr lang="en-US" smtClean="0"/>
              <a:t>12/4/15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Romanenko | WG 1 Summary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8AAB5-568F-C842-A182-94E427C15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9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F3D08-A791-6142-9FEE-F61CBC18FA35}" type="datetime1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Romanenko | WG 1 Summary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FCEC0-B4CE-9C4A-98AC-D0AA86086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0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26B07-E6ED-2C4E-B9CA-955FC5F33518}" type="datetime1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Romanenko | WG 1 Summary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B65CF-B0F4-1F44-82E2-176C0D002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8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1A383E72-D533-044A-B75A-89B670810B4E}" type="datetime1">
              <a:rPr lang="en-US" smtClean="0"/>
              <a:t>12/4/15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A. Romanenko | WG 1 Summary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175E7CF7-B3DC-E741-A30F-ACFD129F44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96" r:id="rId3"/>
    <p:sldLayoutId id="2147483997" r:id="rId4"/>
    <p:sldLayoutId id="2147483998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fld id="{57FAA3C2-87FB-6648-BABA-43A8176F18E2}" type="datetime1">
              <a:rPr lang="en-US" smtClean="0"/>
              <a:t>12/4/15</a:t>
            </a:fld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A. Romanenko | WG 1 Summary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013312A8-C451-0348-BC4E-36B0D1F8B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6.wmf"/><Relationship Id="rId5" Type="http://schemas.openxmlformats.org/officeDocument/2006/relationships/image" Target="../media/image27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5650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WG1 – 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High Q summary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56500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Alexander Romanenko, Fumio </a:t>
            </a:r>
            <a:r>
              <a:rPr lang="en-US" dirty="0" err="1" smtClean="0">
                <a:solidFill>
                  <a:schemeClr val="tx2"/>
                </a:solidFill>
                <a:latin typeface="Helvetica" charset="0"/>
              </a:rPr>
              <a:t>Furuta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, </a:t>
            </a:r>
            <a:r>
              <a:rPr lang="en-US" dirty="0" err="1" smtClean="0">
                <a:solidFill>
                  <a:schemeClr val="tx2"/>
                </a:solidFill>
                <a:latin typeface="Helvetica" charset="0"/>
              </a:rPr>
              <a:t>Kensei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charset="0"/>
              </a:rPr>
              <a:t>Umemori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TTC’2015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1-4 Dec 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2015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971313-70B5-5947-8FCB-988FCA9CFF32}" type="datetime1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WG 1 Summary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136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9900" y="6375400"/>
            <a:ext cx="2474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Gurevich</a:t>
            </a:r>
            <a:r>
              <a:rPr lang="en-US" dirty="0" smtClean="0"/>
              <a:t> (ODU)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197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 doping: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</a:rPr>
              <a:t>FNAL/Cornell/</a:t>
            </a:r>
            <a:r>
              <a:rPr lang="en-US" dirty="0" err="1">
                <a:latin typeface="Helvetica" charset="0"/>
              </a:rPr>
              <a:t>Jlab</a:t>
            </a:r>
            <a:r>
              <a:rPr lang="en-US" dirty="0">
                <a:latin typeface="Helvetica" charset="0"/>
              </a:rPr>
              <a:t> all in </a:t>
            </a:r>
            <a:r>
              <a:rPr lang="en-US" dirty="0" smtClean="0">
                <a:latin typeface="Helvetica" charset="0"/>
              </a:rPr>
              <a:t>agreement that we </a:t>
            </a:r>
            <a:r>
              <a:rPr lang="en-US" dirty="0">
                <a:latin typeface="Helvetica" charset="0"/>
              </a:rPr>
              <a:t>can’t identify a single driving parameter (penetration depth, gap </a:t>
            </a:r>
            <a:r>
              <a:rPr lang="en-US" dirty="0" err="1">
                <a:latin typeface="Helvetica" charset="0"/>
              </a:rPr>
              <a:t>etc</a:t>
            </a:r>
            <a:r>
              <a:rPr lang="en-US" dirty="0">
                <a:latin typeface="Helvetica" charset="0"/>
              </a:rPr>
              <a:t>) </a:t>
            </a:r>
            <a:r>
              <a:rPr lang="en-US" dirty="0" smtClean="0">
                <a:latin typeface="Helvetica" charset="0"/>
              </a:rPr>
              <a:t>behind </a:t>
            </a:r>
            <a:r>
              <a:rPr lang="en-US" dirty="0" err="1" smtClean="0">
                <a:latin typeface="Helvetica" charset="0"/>
              </a:rPr>
              <a:t>Rbcs</a:t>
            </a:r>
            <a:r>
              <a:rPr lang="en-US" dirty="0">
                <a:latin typeface="Helvetica" charset="0"/>
              </a:rPr>
              <a:t> </a:t>
            </a:r>
            <a:r>
              <a:rPr lang="en-US" dirty="0" smtClean="0">
                <a:latin typeface="Helvetica" charset="0"/>
              </a:rPr>
              <a:t>decrease with RF field </a:t>
            </a:r>
            <a:r>
              <a:rPr lang="en-US" dirty="0">
                <a:latin typeface="Helvetica" charset="0"/>
              </a:rPr>
              <a:t>based on the fitting of </a:t>
            </a:r>
            <a:r>
              <a:rPr lang="en-US" dirty="0" err="1">
                <a:latin typeface="Helvetica" charset="0"/>
              </a:rPr>
              <a:t>Rs</a:t>
            </a:r>
            <a:r>
              <a:rPr lang="en-US" dirty="0">
                <a:latin typeface="Helvetica" charset="0"/>
              </a:rPr>
              <a:t>(E, T) </a:t>
            </a:r>
            <a:r>
              <a:rPr lang="en-US" dirty="0" smtClean="0">
                <a:latin typeface="Helvetica" charset="0"/>
              </a:rPr>
              <a:t>alone </a:t>
            </a:r>
          </a:p>
          <a:p>
            <a:r>
              <a:rPr lang="en-US" dirty="0" smtClean="0">
                <a:latin typeface="Helvetica" charset="0"/>
              </a:rPr>
              <a:t>Interesting models presented but cannot </a:t>
            </a:r>
            <a:r>
              <a:rPr lang="en-US" dirty="0">
                <a:latin typeface="Helvetica" charset="0"/>
              </a:rPr>
              <a:t>yet </a:t>
            </a:r>
            <a:r>
              <a:rPr lang="en-US" dirty="0" smtClean="0">
                <a:latin typeface="Helvetica" charset="0"/>
              </a:rPr>
              <a:t>fully explain </a:t>
            </a:r>
            <a:r>
              <a:rPr lang="en-US" dirty="0">
                <a:latin typeface="Helvetica" charset="0"/>
              </a:rPr>
              <a:t>what distinguishes N doping </a:t>
            </a:r>
            <a:endParaRPr lang="en-US" dirty="0" smtClean="0">
              <a:latin typeface="Helvetica" charset="0"/>
            </a:endParaRPr>
          </a:p>
          <a:p>
            <a:pPr lvl="1"/>
            <a:r>
              <a:rPr lang="en-US" dirty="0">
                <a:latin typeface="Helvetica" charset="0"/>
              </a:rPr>
              <a:t>F</a:t>
            </a:r>
            <a:r>
              <a:rPr lang="en-US" dirty="0" smtClean="0">
                <a:latin typeface="Helvetica" charset="0"/>
              </a:rPr>
              <a:t>rom </a:t>
            </a:r>
            <a:r>
              <a:rPr lang="en-US" dirty="0">
                <a:latin typeface="Helvetica" charset="0"/>
              </a:rPr>
              <a:t>for example 120C baking which has even stronger </a:t>
            </a:r>
            <a:r>
              <a:rPr lang="en-US" dirty="0" err="1">
                <a:latin typeface="Helvetica" charset="0"/>
              </a:rPr>
              <a:t>mfp</a:t>
            </a:r>
            <a:r>
              <a:rPr lang="en-US" dirty="0">
                <a:latin typeface="Helvetica" charset="0"/>
              </a:rPr>
              <a:t> suppression</a:t>
            </a:r>
          </a:p>
          <a:p>
            <a:pPr lvl="1"/>
            <a:r>
              <a:rPr lang="en-US" dirty="0">
                <a:latin typeface="Helvetica" charset="0"/>
              </a:rPr>
              <a:t>P</a:t>
            </a:r>
            <a:r>
              <a:rPr lang="en-US" dirty="0" smtClean="0">
                <a:latin typeface="Helvetica" charset="0"/>
              </a:rPr>
              <a:t>redicting </a:t>
            </a:r>
            <a:r>
              <a:rPr lang="en-US" dirty="0">
                <a:latin typeface="Helvetica" charset="0"/>
              </a:rPr>
              <a:t>anti-Q-slope as a general feature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F0A2FB-AC6B-1D4A-BD9A-BEE56C866E1F}" type="datetime1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WG 1 Summary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245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WG1 – High Q – Magnetic flux management -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1936"/>
            <a:ext cx="8672513" cy="536081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are the realistic </a:t>
            </a:r>
            <a:r>
              <a:rPr lang="en-US" smtClean="0"/>
              <a:t>magnetic environments </a:t>
            </a:r>
            <a:r>
              <a:rPr lang="en-US" dirty="0" smtClean="0"/>
              <a:t>we have to deal with?</a:t>
            </a:r>
          </a:p>
          <a:p>
            <a:pPr lvl="1"/>
            <a:r>
              <a:rPr lang="en-US" dirty="0" smtClean="0"/>
              <a:t>S. </a:t>
            </a:r>
            <a:r>
              <a:rPr lang="en-US" dirty="0" err="1" smtClean="0"/>
              <a:t>Chandrasekharan</a:t>
            </a:r>
            <a:r>
              <a:rPr lang="en-US" dirty="0"/>
              <a:t> </a:t>
            </a:r>
            <a:r>
              <a:rPr lang="en-US" dirty="0" smtClean="0"/>
              <a:t>(FNAL)</a:t>
            </a:r>
          </a:p>
          <a:p>
            <a:r>
              <a:rPr lang="en-US" dirty="0" smtClean="0"/>
              <a:t>We now understand that temperature gradient at the phase front is the main parameter for expulsion, why is it so?</a:t>
            </a:r>
          </a:p>
          <a:p>
            <a:pPr lvl="1"/>
            <a:r>
              <a:rPr lang="en-US" dirty="0" smtClean="0"/>
              <a:t>T. Kubo (KEK)</a:t>
            </a:r>
          </a:p>
          <a:p>
            <a:r>
              <a:rPr lang="en-US" dirty="0" smtClean="0"/>
              <a:t>How does the material itself (bulk and surface) affect the flux expulsion?</a:t>
            </a:r>
          </a:p>
          <a:p>
            <a:pPr lvl="1"/>
            <a:r>
              <a:rPr lang="en-US" dirty="0" smtClean="0"/>
              <a:t>S. Posen (FNAL)</a:t>
            </a:r>
          </a:p>
          <a:p>
            <a:r>
              <a:rPr lang="en-US" dirty="0" smtClean="0"/>
              <a:t>If the flux is trapped, how does its dissipation depend on the material properties (bulk and surface)?</a:t>
            </a:r>
            <a:endParaRPr lang="en-US" dirty="0"/>
          </a:p>
          <a:p>
            <a:pPr lvl="1"/>
            <a:r>
              <a:rPr lang="en-US" dirty="0" smtClean="0"/>
              <a:t>M. </a:t>
            </a:r>
            <a:r>
              <a:rPr lang="en-US" dirty="0" err="1" smtClean="0"/>
              <a:t>Martinello</a:t>
            </a:r>
            <a:r>
              <a:rPr lang="en-US" dirty="0" smtClean="0"/>
              <a:t> (FNAL)</a:t>
            </a:r>
          </a:p>
          <a:p>
            <a:r>
              <a:rPr lang="en-US" dirty="0" smtClean="0"/>
              <a:t>What is the possible theoretical description of the observed trapped flux dissipation?</a:t>
            </a:r>
          </a:p>
          <a:p>
            <a:pPr lvl="1"/>
            <a:r>
              <a:rPr lang="en-US" dirty="0" smtClean="0"/>
              <a:t>A. </a:t>
            </a:r>
            <a:r>
              <a:rPr lang="en-US" dirty="0" err="1" smtClean="0"/>
              <a:t>Gurevich</a:t>
            </a:r>
            <a:r>
              <a:rPr lang="en-US" dirty="0" smtClean="0"/>
              <a:t> (ODU)</a:t>
            </a:r>
          </a:p>
          <a:p>
            <a:pPr lvl="1"/>
            <a:r>
              <a:rPr lang="en-US" dirty="0" smtClean="0"/>
              <a:t>M. </a:t>
            </a:r>
            <a:r>
              <a:rPr lang="en-US" dirty="0" err="1" smtClean="0"/>
              <a:t>Martinello</a:t>
            </a:r>
            <a:r>
              <a:rPr lang="en-US" dirty="0" smtClean="0"/>
              <a:t>/M. </a:t>
            </a:r>
            <a:r>
              <a:rPr lang="en-US" dirty="0" err="1" smtClean="0"/>
              <a:t>Checchin</a:t>
            </a:r>
            <a:r>
              <a:rPr lang="en-US" dirty="0" smtClean="0"/>
              <a:t> (FNAL)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7D1073-9C4D-734B-9EE2-993C4E0931B5}" type="datetime1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TTC'2015 WG1 High Q - Introduction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367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/>
              <a:t>Magnetic flux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E0EA78-C2A8-904F-BE8E-7F2FCC31B0E0}" type="datetime1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WG 1 Summary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537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Chandrasekaran: Shielding ambient magnetic fields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1" y="827093"/>
            <a:ext cx="5173516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000" i="1" dirty="0" smtClean="0">
                <a:latin typeface="Helvetica" panose="020B0604020202020204" pitchFamily="34" charset="0"/>
                <a:ea typeface="Geneva" pitchFamily="121" charset="-128"/>
              </a:rPr>
              <a:t>Q</a:t>
            </a:r>
            <a:r>
              <a:rPr lang="en-US" altLang="en-US" sz="2000" baseline="-25000" dirty="0" smtClean="0">
                <a:latin typeface="Helvetica" panose="020B0604020202020204" pitchFamily="34" charset="0"/>
                <a:ea typeface="Geneva" pitchFamily="121" charset="-128"/>
              </a:rPr>
              <a:t>0</a:t>
            </a:r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 drives ambient magnetic field specifications</a:t>
            </a:r>
          </a:p>
          <a:p>
            <a:pPr eaLnBrk="1" hangingPunct="1"/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No available statistics on achieved magnetic shielding inside production CMs</a:t>
            </a:r>
          </a:p>
          <a:p>
            <a:pPr eaLnBrk="1" hangingPunct="1"/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Magnetic fields &lt;10 </a:t>
            </a:r>
            <a:r>
              <a:rPr lang="en-US" altLang="en-US" sz="2000" dirty="0" err="1" smtClean="0">
                <a:latin typeface="Helvetica" panose="020B0604020202020204" pitchFamily="34" charset="0"/>
                <a:ea typeface="Geneva" pitchFamily="121" charset="-128"/>
              </a:rPr>
              <a:t>mG</a:t>
            </a:r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 not demonstrated in long </a:t>
            </a:r>
            <a:r>
              <a:rPr lang="en-US" altLang="en-US" sz="2000" dirty="0" err="1" smtClean="0">
                <a:latin typeface="Helvetica" panose="020B0604020202020204" pitchFamily="34" charset="0"/>
                <a:ea typeface="Geneva" pitchFamily="121" charset="-128"/>
              </a:rPr>
              <a:t>cryomodules</a:t>
            </a:r>
            <a:endParaRPr lang="en-US" altLang="en-US" sz="20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LCLS-II will be the first test bed for detailed studies</a:t>
            </a:r>
          </a:p>
          <a:p>
            <a:pPr lvl="2"/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Since we have eyes inside = fluxgates</a:t>
            </a:r>
            <a:endParaRPr lang="en-US" altLang="en-US" sz="18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Transverse field shielding </a:t>
            </a:r>
            <a:r>
              <a:rPr lang="en-US" altLang="en-US" sz="2000" i="1" dirty="0" smtClean="0">
                <a:latin typeface="Helvetica" panose="020B0604020202020204" pitchFamily="34" charset="0"/>
                <a:ea typeface="Geneva" pitchFamily="121" charset="-128"/>
              </a:rPr>
              <a:t>relatively</a:t>
            </a:r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 straight forward</a:t>
            </a:r>
          </a:p>
          <a:p>
            <a:pPr eaLnBrk="1" hangingPunct="1"/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Longitudinal field coupling of adjacent shields an issue</a:t>
            </a:r>
          </a:p>
          <a:p>
            <a:pPr eaLnBrk="1" hangingPunct="1"/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Active cancellation a proposed </a:t>
            </a:r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solution</a:t>
            </a:r>
            <a:endParaRPr lang="en-US" altLang="en-US" sz="1800" dirty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Further shielding studies a must</a:t>
            </a:r>
          </a:p>
          <a:p>
            <a:pPr eaLnBrk="1" hangingPunct="1"/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Alternate magnetic field management currently required</a:t>
            </a:r>
          </a:p>
          <a:p>
            <a:pPr eaLnBrk="1" hangingPunct="1"/>
            <a:endParaRPr lang="en-US" altLang="en-US" sz="20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endParaRPr lang="en-US" altLang="en-US" sz="2000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A2C4A65-6796-6E4E-A1FC-25688D063BD6}" type="datetime1"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12/4/15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A. Romanenko | WG 1 Summary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14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755" y="3006665"/>
            <a:ext cx="3798277" cy="24226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4390" y="824523"/>
            <a:ext cx="2727570" cy="2182142"/>
          </a:xfrm>
          <a:prstGeom prst="rect">
            <a:avLst/>
          </a:prstGeom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5517955" y="5461102"/>
            <a:ext cx="3476145" cy="1396898"/>
            <a:chOff x="140676" y="3003437"/>
            <a:chExt cx="5746322" cy="230917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76" y="3003437"/>
              <a:ext cx="5746322" cy="230917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8600" y="4804207"/>
              <a:ext cx="12785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End coils</a:t>
              </a:r>
              <a:endParaRPr lang="en-US" sz="2000" dirty="0"/>
            </a:p>
          </p:txBody>
        </p:sp>
        <p:cxnSp>
          <p:nvCxnSpPr>
            <p:cNvPr id="12" name="Straight Arrow Connector 11"/>
            <p:cNvCxnSpPr>
              <a:stCxn id="11" idx="0"/>
            </p:cNvCxnSpPr>
            <p:nvPr/>
          </p:nvCxnSpPr>
          <p:spPr>
            <a:xfrm flipV="1">
              <a:off x="867878" y="4329723"/>
              <a:ext cx="4053610" cy="474484"/>
            </a:xfrm>
            <a:prstGeom prst="straightConnector1">
              <a:avLst/>
            </a:prstGeom>
            <a:ln w="44450">
              <a:solidFill>
                <a:schemeClr val="bg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0"/>
            </p:cNvCxnSpPr>
            <p:nvPr/>
          </p:nvCxnSpPr>
          <p:spPr>
            <a:xfrm flipH="1" flipV="1">
              <a:off x="461108" y="3712308"/>
              <a:ext cx="406770" cy="1091899"/>
            </a:xfrm>
            <a:prstGeom prst="straightConnector1">
              <a:avLst/>
            </a:prstGeom>
            <a:ln w="44450">
              <a:solidFill>
                <a:schemeClr val="bg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6222667" y="1104367"/>
            <a:ext cx="206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Transverse shielding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6238298" y="4716726"/>
            <a:ext cx="219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Longitudinal coupling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89095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3600" dirty="0" smtClean="0"/>
              <a:t>Magnetic flux expulsion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F122A2-4E94-D34E-8193-A79D218ACD3F}" type="datetime1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WG 1 Summary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247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00100"/>
            <a:ext cx="7975600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1BDA7C-58D9-4341-AA3B-1A9BBC9F2322}" type="datetime1">
              <a:rPr lang="en-US" smtClean="0"/>
              <a:t>12/4/15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WG 1 Summary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39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F122A2-4E94-D34E-8193-A79D218ACD3F}" type="datetime1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WG 1 Summary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00"/>
            <a:ext cx="9144000" cy="64285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57706" y="514570"/>
            <a:ext cx="112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Kubo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146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F122A2-4E94-D34E-8193-A79D218ACD3F}" type="datetime1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WG 1 Summary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0"/>
            <a:ext cx="9009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8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F122A2-4E94-D34E-8193-A79D218ACD3F}" type="datetime1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WG 1 Summary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06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High Q working group – focus this time 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Two recent discoveries enabling high Q motivated a very active effort to reveal the science behind</a:t>
            </a:r>
          </a:p>
          <a:p>
            <a:pPr lvl="1"/>
            <a:r>
              <a:rPr lang="en-US" dirty="0" smtClean="0">
                <a:latin typeface="Helvetica" charset="0"/>
              </a:rPr>
              <a:t>Nitrogen doping – DAY1 (Monday)</a:t>
            </a:r>
          </a:p>
          <a:p>
            <a:pPr lvl="1"/>
            <a:r>
              <a:rPr lang="en-US" dirty="0" smtClean="0">
                <a:latin typeface="Helvetica" charset="0"/>
              </a:rPr>
              <a:t>Magnetic flux management – DAY 2 (Tuesday)</a:t>
            </a:r>
          </a:p>
          <a:p>
            <a:r>
              <a:rPr lang="en-US" dirty="0" smtClean="0">
                <a:latin typeface="Helvetica" charset="0"/>
              </a:rPr>
              <a:t>Focus on underlying </a:t>
            </a:r>
            <a:r>
              <a:rPr lang="en-US" u="sng" dirty="0" smtClean="0">
                <a:latin typeface="Helvetica" charset="0"/>
              </a:rPr>
              <a:t>science</a:t>
            </a:r>
          </a:p>
          <a:p>
            <a:r>
              <a:rPr lang="en-US" dirty="0" smtClean="0">
                <a:latin typeface="Helvetica" charset="0"/>
              </a:rPr>
              <a:t>Presentations fall into two categories:</a:t>
            </a:r>
          </a:p>
          <a:p>
            <a:pPr lvl="1"/>
            <a:r>
              <a:rPr lang="en-US" dirty="0">
                <a:latin typeface="Helvetica" charset="0"/>
              </a:rPr>
              <a:t>E</a:t>
            </a:r>
            <a:r>
              <a:rPr lang="en-US" dirty="0" smtClean="0">
                <a:latin typeface="Helvetica" charset="0"/>
              </a:rPr>
              <a:t>xperimental findings</a:t>
            </a:r>
          </a:p>
          <a:p>
            <a:pPr lvl="1"/>
            <a:r>
              <a:rPr lang="en-US" dirty="0" smtClean="0">
                <a:latin typeface="Helvetica" charset="0"/>
              </a:rPr>
              <a:t>Theoretical models currently at the table to explain </a:t>
            </a:r>
            <a:r>
              <a:rPr lang="en-US" smtClean="0">
                <a:latin typeface="Helvetica" charset="0"/>
              </a:rPr>
              <a:t>the experiments</a:t>
            </a:r>
            <a:endParaRPr lang="en-US" dirty="0" smtClean="0">
              <a:latin typeface="Helvetica" charset="0"/>
            </a:endParaRP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8733F3A5-7F1C-574A-9684-0C2B007AFD37}" type="datetime1">
              <a:rPr lang="en-US" sz="900" smtClean="0">
                <a:solidFill>
                  <a:srgbClr val="154D81"/>
                </a:solidFill>
                <a:latin typeface="Helvetica" charset="0"/>
              </a:rPr>
              <a:t>12/4/15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154D81"/>
                </a:solidFill>
                <a:latin typeface="Helvetica" charset="0"/>
              </a:rPr>
              <a:t>A. Romanenko | TTC'2015 WG1 High Q - Introduction</a:t>
            </a:r>
            <a:endParaRPr lang="en-US" sz="900" b="1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B367B8D-2CF4-9040-AC04-3DD19E9612C8}" type="slidenum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2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62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F122A2-4E94-D34E-8193-A79D218ACD3F}" type="datetime1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WG 1 Summary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13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59306" y="362170"/>
            <a:ext cx="112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Kubo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567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00100"/>
            <a:ext cx="77724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51414"/>
            <a:ext cx="543719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Flux management; expulsion of flux 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3969E9-2914-C341-868A-955999731F35}" type="datetime1">
              <a:rPr lang="en-US" smtClean="0"/>
              <a:t>12/4/15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WG 1 Summary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89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00100"/>
            <a:ext cx="7874000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2400" y="251414"/>
            <a:ext cx="543719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Flux management; expulsion of flux 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C91BF4-27E2-F048-9B81-8823A134F31E}" type="datetime1">
              <a:rPr lang="en-US" smtClean="0"/>
              <a:t>12/4/15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WG 1 Summary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126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to From Poor to Strong Expulsion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DC19-3A42-4AED-B6D0-71EBB644430C}" type="datetime1">
              <a:rPr lang="en-US" altLang="en-US" smtClean="0"/>
              <a:t>12/4/15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 Posen | TTC Meeting, SLAC, 2015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985" y="949854"/>
            <a:ext cx="8311815" cy="5082646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177290" y="1502698"/>
            <a:ext cx="548640" cy="411480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388398"/>
            <a:ext cx="104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Complete Expulsion</a:t>
            </a:r>
            <a:endParaRPr lang="en-US" sz="1600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177290" y="4794045"/>
            <a:ext cx="548640" cy="411480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679745"/>
            <a:ext cx="104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Complete Trapping</a:t>
            </a:r>
            <a:endParaRPr lang="en-US" sz="1600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774" y="2524258"/>
            <a:ext cx="3436755" cy="19338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04410" y="3181997"/>
            <a:ext cx="1504515" cy="830997"/>
          </a:xfrm>
          <a:prstGeom prst="rect">
            <a:avLst/>
          </a:prstGeom>
          <a:noFill/>
          <a:ln>
            <a:solidFill>
              <a:srgbClr val="404040"/>
            </a:solidFill>
          </a:ln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1000 C 4 h vastly improves expulsion</a:t>
            </a:r>
            <a:endParaRPr lang="en-US" sz="1600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2877950" y="2966448"/>
            <a:ext cx="639925" cy="1049457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11501" y="1231900"/>
            <a:ext cx="566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 is ongoing to optimize the “fix” and determine driving physics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914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Sensitivity to trapped flux (how much is the dissipation per unit trapped)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F122A2-4E94-D34E-8193-A79D218ACD3F}" type="datetime1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WG 1 Summary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573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89408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0B77C4-506F-F542-B8C5-EA5D7E30FAE4}" type="datetime1">
              <a:rPr lang="en-US" smtClean="0"/>
              <a:t>12/4/15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WG 1 Summary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45184" y="251767"/>
            <a:ext cx="3009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STRONG DEPENDENCE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02500" y="1955444"/>
            <a:ext cx="1663700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Cavities with light N doped are not far from standard and optimization is not completed</a:t>
            </a: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180138" y="3136900"/>
            <a:ext cx="1020762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177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Trapped Flux Sensitivity Field Dependence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258740"/>
              </p:ext>
            </p:extLst>
          </p:nvPr>
        </p:nvGraphicFramePr>
        <p:xfrm>
          <a:off x="-332560" y="890438"/>
          <a:ext cx="7104511" cy="5328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32560" y="890438"/>
                        <a:ext cx="7104511" cy="53283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95267" y="1702544"/>
            <a:ext cx="31754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Sensitivity does have a field dependence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Lightly doped cavities have a smaller field dependence than EP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At high field the sensitivity of N doped might be comparable with EP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A. Romanenko | WG 1 Summary</a:t>
            </a:r>
            <a:endParaRPr lang="en-US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z="1200" smtClean="0"/>
              <a:t>26</a:t>
            </a:fld>
            <a:endParaRPr lang="en-US" sz="1200"/>
          </a:p>
        </p:txBody>
      </p:sp>
      <p:sp>
        <p:nvSpPr>
          <p:cNvPr id="11" name="Rectangle 10"/>
          <p:cNvSpPr/>
          <p:nvPr/>
        </p:nvSpPr>
        <p:spPr>
          <a:xfrm>
            <a:off x="228600" y="999128"/>
            <a:ext cx="68253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accent6"/>
                </a:solidFill>
              </a:rPr>
              <a:t>M. Martinello, M. Checchin, A. Grassellino, A. Romanenko et Al. in Proceeding of SRF 2015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A8F020-639C-604C-918A-305EA1B9E8B8}" type="datetime1">
              <a:rPr lang="en-US" smtClean="0"/>
              <a:t>12/4/15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33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F122A2-4E94-D34E-8193-A79D218ACD3F}" type="datetime1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WG 1 Summary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309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251700" y="2349500"/>
            <a:ext cx="1079500" cy="4699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FFCC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251700" y="4000500"/>
            <a:ext cx="1079500" cy="4699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251700" y="2844800"/>
            <a:ext cx="1079500" cy="469900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39000" y="3543300"/>
            <a:ext cx="1079500" cy="4699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48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F122A2-4E94-D34E-8193-A79D218ACD3F}" type="datetime1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WG 1 Summary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3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25662"/>
            <a:ext cx="7978775" cy="5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333DD8-16E1-3E48-8439-1A23D83B80E4}" type="datetime1">
              <a:rPr lang="en-US" smtClean="0"/>
              <a:t>12/4/15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WG 1 Summary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81335"/>
            <a:ext cx="49784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New data added since SRF =&gt; now in agreement with earlier FNAL findings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51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WG1 – High Q – N doping -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88" y="814785"/>
            <a:ext cx="8915400" cy="4987867"/>
          </a:xfrm>
        </p:spPr>
        <p:txBody>
          <a:bodyPr/>
          <a:lstStyle/>
          <a:p>
            <a:r>
              <a:rPr lang="en-US" dirty="0" smtClean="0"/>
              <a:t>We know from the outset that R</a:t>
            </a:r>
            <a:r>
              <a:rPr lang="en-US" baseline="-25000" dirty="0" smtClean="0"/>
              <a:t>BCS</a:t>
            </a:r>
            <a:r>
              <a:rPr lang="en-US" dirty="0" smtClean="0"/>
              <a:t> decreasing with </a:t>
            </a:r>
            <a:r>
              <a:rPr lang="en-US" dirty="0" err="1" smtClean="0"/>
              <a:t>rf</a:t>
            </a:r>
            <a:r>
              <a:rPr lang="en-US" dirty="0" smtClean="0"/>
              <a:t> field amplitude is underlying the drastic improvement in Q</a:t>
            </a:r>
          </a:p>
          <a:p>
            <a:pPr lvl="1"/>
            <a:r>
              <a:rPr lang="en-US" dirty="0" smtClean="0"/>
              <a:t>what is the physics behind?</a:t>
            </a:r>
          </a:p>
          <a:p>
            <a:r>
              <a:rPr lang="en-US" dirty="0" smtClean="0"/>
              <a:t>Experimental clues: What can we learn from </a:t>
            </a:r>
            <a:r>
              <a:rPr lang="en-US" dirty="0" err="1" smtClean="0"/>
              <a:t>Rres</a:t>
            </a:r>
            <a:r>
              <a:rPr lang="en-US" dirty="0" smtClean="0"/>
              <a:t>/</a:t>
            </a:r>
            <a:r>
              <a:rPr lang="en-US" dirty="0" err="1" smtClean="0"/>
              <a:t>Rbcs</a:t>
            </a:r>
            <a:r>
              <a:rPr lang="en-US" dirty="0" smtClean="0"/>
              <a:t> decomposition and fitting?</a:t>
            </a:r>
            <a:r>
              <a:rPr lang="en-US" dirty="0"/>
              <a:t> Can we isolate some superconducting parameters which drive the effect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A. </a:t>
            </a:r>
            <a:r>
              <a:rPr lang="en-US" dirty="0" err="1" smtClean="0"/>
              <a:t>Palczewski</a:t>
            </a:r>
            <a:r>
              <a:rPr lang="en-US" dirty="0" smtClean="0"/>
              <a:t> (</a:t>
            </a:r>
            <a:r>
              <a:rPr lang="en-US" dirty="0" err="1" smtClean="0"/>
              <a:t>Jlab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D. </a:t>
            </a:r>
            <a:r>
              <a:rPr lang="en-US" dirty="0" err="1" smtClean="0"/>
              <a:t>Gonnella</a:t>
            </a:r>
            <a:r>
              <a:rPr lang="en-US" dirty="0" smtClean="0"/>
              <a:t> (Cornell)</a:t>
            </a:r>
          </a:p>
          <a:p>
            <a:pPr lvl="2"/>
            <a:r>
              <a:rPr lang="en-US" dirty="0" smtClean="0"/>
              <a:t>M. </a:t>
            </a:r>
            <a:r>
              <a:rPr lang="en-US" dirty="0" err="1" smtClean="0"/>
              <a:t>Checchin</a:t>
            </a:r>
            <a:r>
              <a:rPr lang="en-US" dirty="0" smtClean="0"/>
              <a:t> (FNAL)</a:t>
            </a:r>
          </a:p>
          <a:p>
            <a:r>
              <a:rPr lang="en-US" dirty="0" smtClean="0"/>
              <a:t>Theoretical models challenged with the particular charge of “what is different about N doping”?</a:t>
            </a:r>
          </a:p>
          <a:p>
            <a:pPr lvl="2"/>
            <a:r>
              <a:rPr lang="en-US" dirty="0" smtClean="0"/>
              <a:t>B. Xiao (BNL)</a:t>
            </a:r>
          </a:p>
          <a:p>
            <a:pPr lvl="2"/>
            <a:r>
              <a:rPr lang="en-US" dirty="0" smtClean="0"/>
              <a:t>A. </a:t>
            </a:r>
            <a:r>
              <a:rPr lang="en-US" dirty="0" err="1" smtClean="0"/>
              <a:t>Gurevich</a:t>
            </a:r>
            <a:r>
              <a:rPr lang="en-US" dirty="0" smtClean="0"/>
              <a:t> (ODU)</a:t>
            </a:r>
          </a:p>
          <a:p>
            <a:r>
              <a:rPr lang="en-US" dirty="0" smtClean="0"/>
              <a:t>Example of </a:t>
            </a:r>
            <a:r>
              <a:rPr lang="en-US" dirty="0" err="1" smtClean="0"/>
              <a:t>unoptimal</a:t>
            </a:r>
            <a:r>
              <a:rPr lang="en-US" dirty="0" smtClean="0"/>
              <a:t> </a:t>
            </a:r>
            <a:r>
              <a:rPr lang="en-US" dirty="0" smtClean="0"/>
              <a:t>doping: </a:t>
            </a:r>
            <a:endParaRPr lang="en-US" dirty="0" smtClean="0"/>
          </a:p>
          <a:p>
            <a:pPr lvl="2"/>
            <a:r>
              <a:rPr lang="en-US" dirty="0" smtClean="0"/>
              <a:t>K. </a:t>
            </a:r>
            <a:r>
              <a:rPr lang="en-US" dirty="0" err="1" smtClean="0"/>
              <a:t>Umemori</a:t>
            </a:r>
            <a:r>
              <a:rPr lang="en-US" dirty="0" smtClean="0"/>
              <a:t> (KEK)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1975B5-8CE4-3348-9960-094A7A72D3B0}" type="datetime1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TTC'2015 WG1 High Q - Introduction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07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13" y="675620"/>
            <a:ext cx="8311339" cy="587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1" y="152400"/>
            <a:ext cx="88374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Flux management, lower </a:t>
            </a:r>
            <a:r>
              <a:rPr lang="en-US" sz="2800" dirty="0" err="1" smtClean="0"/>
              <a:t>Qo</a:t>
            </a:r>
            <a:r>
              <a:rPr lang="en-US" sz="2800" dirty="0" smtClean="0"/>
              <a:t> under larger ambient mag field 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977BF9-B093-CE41-B341-B1D72EC3797D}" type="datetime1">
              <a:rPr lang="en-US" smtClean="0"/>
              <a:t>12/4/15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WG 1 Summary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48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WG1 – High Q – summary 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859400"/>
            <a:ext cx="8915400" cy="54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r>
              <a:rPr lang="en-US" dirty="0" smtClean="0">
                <a:latin typeface="Helvetica" charset="0"/>
              </a:rPr>
              <a:t>Conclusions on magnetic flux management</a:t>
            </a:r>
          </a:p>
          <a:p>
            <a:pPr lvl="1"/>
            <a:r>
              <a:rPr lang="en-US" dirty="0" smtClean="0">
                <a:latin typeface="Helvetica" charset="0"/>
              </a:rPr>
              <a:t>Practical environments so far</a:t>
            </a:r>
          </a:p>
          <a:p>
            <a:pPr lvl="2"/>
            <a:r>
              <a:rPr lang="en-US" dirty="0" smtClean="0">
                <a:latin typeface="Helvetica" charset="0"/>
              </a:rPr>
              <a:t>Not well known (no fluxgates inside) </a:t>
            </a:r>
          </a:p>
          <a:p>
            <a:pPr lvl="2"/>
            <a:r>
              <a:rPr lang="en-US" dirty="0">
                <a:latin typeface="Helvetica" charset="0"/>
              </a:rPr>
              <a:t>H</a:t>
            </a:r>
            <a:r>
              <a:rPr lang="en-US" dirty="0" smtClean="0">
                <a:latin typeface="Helvetica" charset="0"/>
              </a:rPr>
              <a:t>ave ~10 </a:t>
            </a:r>
            <a:r>
              <a:rPr lang="en-US" dirty="0" err="1" smtClean="0">
                <a:latin typeface="Helvetica" charset="0"/>
              </a:rPr>
              <a:t>mG</a:t>
            </a:r>
            <a:r>
              <a:rPr lang="en-US" dirty="0" smtClean="0">
                <a:latin typeface="Helvetica" charset="0"/>
              </a:rPr>
              <a:t> at best (from simulation)</a:t>
            </a:r>
          </a:p>
          <a:p>
            <a:pPr lvl="2"/>
            <a:r>
              <a:rPr lang="en-US" dirty="0" smtClean="0">
                <a:latin typeface="Helvetica" charset="0"/>
              </a:rPr>
              <a:t>LCLS-II will be first test bed to lower magnetic fields in CM as much as possible</a:t>
            </a:r>
          </a:p>
          <a:p>
            <a:pPr lvl="1"/>
            <a:r>
              <a:rPr lang="en-US" dirty="0" smtClean="0">
                <a:latin typeface="Helvetica" charset="0"/>
              </a:rPr>
              <a:t>How much is trapped (</a:t>
            </a:r>
            <a:r>
              <a:rPr lang="en-US" u="sng" dirty="0" smtClean="0">
                <a:latin typeface="Helvetica" charset="0"/>
              </a:rPr>
              <a:t>expulsion</a:t>
            </a:r>
            <a:r>
              <a:rPr lang="en-US" dirty="0" smtClean="0">
                <a:latin typeface="Helvetica" charset="0"/>
              </a:rPr>
              <a:t>) </a:t>
            </a:r>
            <a:r>
              <a:rPr lang="en-US" dirty="0" smtClean="0">
                <a:latin typeface="Helvetica" charset="0"/>
              </a:rPr>
              <a:t>does not depend on the surface treatment, determined by the </a:t>
            </a:r>
            <a:r>
              <a:rPr lang="en-US" dirty="0" smtClean="0">
                <a:solidFill>
                  <a:srgbClr val="FF0000"/>
                </a:solidFill>
                <a:latin typeface="Helvetica" charset="0"/>
              </a:rPr>
              <a:t>bulk</a:t>
            </a:r>
            <a:r>
              <a:rPr lang="en-US" dirty="0" smtClean="0">
                <a:latin typeface="Helvetica" charset="0"/>
              </a:rPr>
              <a:t> material state</a:t>
            </a:r>
          </a:p>
          <a:p>
            <a:pPr lvl="2"/>
            <a:r>
              <a:rPr lang="en-US" dirty="0" smtClean="0">
                <a:latin typeface="Helvetica" charset="0"/>
              </a:rPr>
              <a:t>Larger thermal gradient always helping</a:t>
            </a:r>
          </a:p>
          <a:p>
            <a:pPr lvl="2"/>
            <a:r>
              <a:rPr lang="en-US" dirty="0" smtClean="0">
                <a:latin typeface="Helvetica" charset="0"/>
              </a:rPr>
              <a:t>Some niobium “resists” expulsion more than the other</a:t>
            </a:r>
          </a:p>
          <a:p>
            <a:pPr lvl="3"/>
            <a:r>
              <a:rPr lang="en-US" dirty="0" smtClean="0">
                <a:latin typeface="Helvetica" charset="0"/>
              </a:rPr>
              <a:t>Yet unclear if it is more dislocations, grain boundaries or maybe some bulk defect/impurity</a:t>
            </a:r>
          </a:p>
          <a:p>
            <a:pPr lvl="2"/>
            <a:r>
              <a:rPr lang="en-US" dirty="0" smtClean="0">
                <a:latin typeface="Helvetica" charset="0"/>
              </a:rPr>
              <a:t>In those cases annealing at 800-1000C can improve the poor expulsion dramatically</a:t>
            </a:r>
          </a:p>
          <a:p>
            <a:pPr lvl="3"/>
            <a:r>
              <a:rPr lang="en-US" dirty="0" smtClean="0">
                <a:latin typeface="Helvetica" charset="0"/>
              </a:rPr>
              <a:t>Need to establish the driving parameter</a:t>
            </a:r>
          </a:p>
          <a:p>
            <a:pPr lvl="1"/>
            <a:r>
              <a:rPr lang="en-US" dirty="0" smtClean="0">
                <a:latin typeface="Helvetica" charset="0"/>
              </a:rPr>
              <a:t>Dissipation per unit of trapped flux is determined by the </a:t>
            </a:r>
            <a:r>
              <a:rPr lang="en-US" dirty="0" smtClean="0">
                <a:solidFill>
                  <a:srgbClr val="FF0000"/>
                </a:solidFill>
                <a:latin typeface="Helvetica" charset="0"/>
              </a:rPr>
              <a:t>surface</a:t>
            </a:r>
            <a:r>
              <a:rPr lang="en-US" dirty="0" smtClean="0">
                <a:latin typeface="Helvetica" charset="0"/>
              </a:rPr>
              <a:t> treatment</a:t>
            </a:r>
          </a:p>
          <a:p>
            <a:pPr lvl="2"/>
            <a:r>
              <a:rPr lang="en-US" dirty="0">
                <a:latin typeface="Helvetica" charset="0"/>
              </a:rPr>
              <a:t>Non-monotonous effect of mean free path is established and </a:t>
            </a:r>
            <a:r>
              <a:rPr lang="en-US" dirty="0" smtClean="0">
                <a:latin typeface="Helvetica" charset="0"/>
              </a:rPr>
              <a:t>models successfully </a:t>
            </a:r>
            <a:r>
              <a:rPr lang="en-US" dirty="0">
                <a:latin typeface="Helvetica" charset="0"/>
              </a:rPr>
              <a:t>explaining it are on the </a:t>
            </a:r>
            <a:r>
              <a:rPr lang="en-US" dirty="0" smtClean="0">
                <a:latin typeface="Helvetica" charset="0"/>
              </a:rPr>
              <a:t>table</a:t>
            </a:r>
          </a:p>
          <a:p>
            <a:pPr lvl="2"/>
            <a:r>
              <a:rPr lang="en-US" dirty="0" smtClean="0">
                <a:latin typeface="Helvetica" charset="0"/>
              </a:rPr>
              <a:t>N doped cavities become less sensitive at higher fields as compared to standard treatments</a:t>
            </a:r>
          </a:p>
          <a:p>
            <a:pPr lvl="3"/>
            <a:r>
              <a:rPr lang="en-US" dirty="0" smtClean="0">
                <a:latin typeface="Helvetica" charset="0"/>
              </a:rPr>
              <a:t>Sensitivity is also </a:t>
            </a:r>
            <a:r>
              <a:rPr lang="en-US" dirty="0" err="1" smtClean="0">
                <a:latin typeface="Helvetica" charset="0"/>
              </a:rPr>
              <a:t>rf</a:t>
            </a:r>
            <a:r>
              <a:rPr lang="en-US" dirty="0" smtClean="0">
                <a:latin typeface="Helvetica" charset="0"/>
              </a:rPr>
              <a:t> field-dependent</a:t>
            </a:r>
          </a:p>
          <a:p>
            <a:pPr lvl="2"/>
            <a:endParaRPr lang="en-US" dirty="0" smtClean="0">
              <a:latin typeface="Helvetica" charset="0"/>
            </a:endParaRPr>
          </a:p>
          <a:p>
            <a:pPr lvl="2"/>
            <a:endParaRPr lang="en-US" dirty="0" smtClean="0">
              <a:latin typeface="Helvetica" charset="0"/>
            </a:endParaRPr>
          </a:p>
          <a:p>
            <a:pPr lvl="2"/>
            <a:endParaRPr lang="en-US" dirty="0" smtClean="0">
              <a:latin typeface="Helvetica" charset="0"/>
            </a:endParaRPr>
          </a:p>
          <a:p>
            <a:pPr lvl="1"/>
            <a:endParaRPr lang="en-US" dirty="0">
              <a:latin typeface="Helvetica" charset="0"/>
            </a:endParaRP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A6A17702-C607-6B43-AE3B-C7993FE378AB}" type="datetime1">
              <a:rPr lang="en-US" sz="900" smtClean="0">
                <a:solidFill>
                  <a:srgbClr val="154D81"/>
                </a:solidFill>
                <a:latin typeface="Helvetica" charset="0"/>
              </a:rPr>
              <a:t>12/4/15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154D81"/>
                </a:solidFill>
                <a:latin typeface="Helvetica" charset="0"/>
              </a:rPr>
              <a:t>A. Romanenko | WG 1 Summary</a:t>
            </a:r>
            <a:endParaRPr lang="en-US" sz="900" b="1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B367B8D-2CF4-9040-AC04-3DD19E9612C8}" type="slidenum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31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097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9846"/>
            <a:ext cx="8813799" cy="5332353"/>
          </a:xfrm>
        </p:spPr>
        <p:txBody>
          <a:bodyPr/>
          <a:lstStyle/>
          <a:p>
            <a:r>
              <a:rPr lang="en-US" sz="2000" dirty="0" smtClean="0"/>
              <a:t>Significant and exciting progress on all aspects of high Q science</a:t>
            </a:r>
          </a:p>
          <a:p>
            <a:pPr lvl="1"/>
            <a:r>
              <a:rPr lang="en-US" sz="2000" dirty="0" smtClean="0"/>
              <a:t>Doping physics still unclear</a:t>
            </a:r>
          </a:p>
          <a:p>
            <a:pPr lvl="2"/>
            <a:r>
              <a:rPr lang="en-US" sz="1800" dirty="0" smtClean="0"/>
              <a:t>Agreement on impossibility tracing anti-Q-slope in </a:t>
            </a:r>
            <a:r>
              <a:rPr lang="en-US" sz="1800" dirty="0" err="1" smtClean="0"/>
              <a:t>Rbcs</a:t>
            </a:r>
            <a:r>
              <a:rPr lang="en-US" sz="1800" dirty="0" smtClean="0"/>
              <a:t> to one parameter (</a:t>
            </a:r>
            <a:r>
              <a:rPr lang="en-US" sz="1800" dirty="0" err="1" smtClean="0"/>
              <a:t>Palczewski</a:t>
            </a:r>
            <a:r>
              <a:rPr lang="en-US" sz="1800" dirty="0" smtClean="0"/>
              <a:t>, </a:t>
            </a:r>
            <a:r>
              <a:rPr lang="en-US" sz="1800" dirty="0" err="1" smtClean="0"/>
              <a:t>Gonnella</a:t>
            </a:r>
            <a:r>
              <a:rPr lang="en-US" sz="1800" dirty="0" smtClean="0"/>
              <a:t>, </a:t>
            </a:r>
            <a:r>
              <a:rPr lang="en-US" sz="1800" dirty="0" err="1" smtClean="0"/>
              <a:t>Checchin</a:t>
            </a:r>
            <a:r>
              <a:rPr lang="en-US" sz="1800" dirty="0" smtClean="0"/>
              <a:t>)</a:t>
            </a:r>
          </a:p>
          <a:p>
            <a:pPr lvl="2"/>
            <a:r>
              <a:rPr lang="en-US" sz="1800" dirty="0" smtClean="0"/>
              <a:t>Interesting models developed but still need further understanding (Xiao, </a:t>
            </a:r>
            <a:r>
              <a:rPr lang="en-US" sz="1800" dirty="0" err="1" smtClean="0"/>
              <a:t>Gurevich</a:t>
            </a:r>
            <a:r>
              <a:rPr lang="en-US" sz="1800" dirty="0" smtClean="0"/>
              <a:t>)</a:t>
            </a:r>
          </a:p>
          <a:p>
            <a:r>
              <a:rPr lang="en-US" sz="2000" dirty="0" smtClean="0"/>
              <a:t>Magnetic flux management</a:t>
            </a:r>
          </a:p>
          <a:p>
            <a:pPr lvl="2"/>
            <a:r>
              <a:rPr lang="en-US" sz="1800" dirty="0"/>
              <a:t>S</a:t>
            </a:r>
            <a:r>
              <a:rPr lang="en-US" sz="1800" dirty="0" smtClean="0"/>
              <a:t>imple and powerful theory of expulsion dependence on </a:t>
            </a:r>
            <a:r>
              <a:rPr lang="en-US" sz="1800" dirty="0" err="1" smtClean="0"/>
              <a:t>dT</a:t>
            </a:r>
            <a:r>
              <a:rPr lang="en-US" sz="1800" dirty="0" smtClean="0"/>
              <a:t>/dx is available (Kubo)</a:t>
            </a:r>
          </a:p>
          <a:p>
            <a:pPr lvl="2"/>
            <a:r>
              <a:rPr lang="en-US" sz="1800" dirty="0" smtClean="0"/>
              <a:t>Expulsion is driven by thermal gradients AND </a:t>
            </a:r>
            <a:r>
              <a:rPr lang="en-US" sz="1800" u="sng" dirty="0" smtClean="0"/>
              <a:t>bulk</a:t>
            </a:r>
            <a:r>
              <a:rPr lang="en-US" sz="1800" dirty="0" smtClean="0"/>
              <a:t> properties (Posen)</a:t>
            </a:r>
          </a:p>
          <a:p>
            <a:pPr lvl="2"/>
            <a:r>
              <a:rPr lang="en-US" sz="1800" dirty="0" smtClean="0"/>
              <a:t>Dissipation per unit of trapped flux is driven by </a:t>
            </a:r>
            <a:r>
              <a:rPr lang="en-US" sz="1800" u="sng" dirty="0" smtClean="0"/>
              <a:t>surface</a:t>
            </a:r>
            <a:r>
              <a:rPr lang="en-US" sz="1800" dirty="0" smtClean="0"/>
              <a:t> properties (</a:t>
            </a:r>
            <a:r>
              <a:rPr lang="en-US" sz="1800" dirty="0" err="1" smtClean="0"/>
              <a:t>Martinello</a:t>
            </a:r>
            <a:r>
              <a:rPr lang="en-US" sz="1800" dirty="0" smtClean="0"/>
              <a:t>, </a:t>
            </a:r>
            <a:r>
              <a:rPr lang="en-US" sz="1800" dirty="0" err="1" smtClean="0"/>
              <a:t>Checchin</a:t>
            </a:r>
            <a:r>
              <a:rPr lang="en-US" sz="1800" dirty="0" smtClean="0"/>
              <a:t>)</a:t>
            </a:r>
          </a:p>
          <a:p>
            <a:pPr lvl="3"/>
            <a:r>
              <a:rPr lang="en-US" sz="1600" dirty="0" smtClean="0"/>
              <a:t>Optimized N doping gives sensitivity close to standard at low fields</a:t>
            </a:r>
          </a:p>
          <a:p>
            <a:pPr lvl="3"/>
            <a:r>
              <a:rPr lang="en-US" sz="1600" dirty="0" smtClean="0"/>
              <a:t>Depends on the </a:t>
            </a:r>
            <a:r>
              <a:rPr lang="en-US" sz="1600" dirty="0" err="1" smtClean="0"/>
              <a:t>rf</a:t>
            </a:r>
            <a:r>
              <a:rPr lang="en-US" sz="1600" dirty="0" smtClean="0"/>
              <a:t> field, gets closer and may become better than standard upon increasing</a:t>
            </a:r>
          </a:p>
          <a:p>
            <a:pPr lvl="2"/>
            <a:endParaRPr lang="en-US" sz="1800" dirty="0" smtClean="0"/>
          </a:p>
          <a:p>
            <a:pPr lvl="2"/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8EB7DF-7B80-E546-9602-03D28034C57A}" type="datetime1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WG 1 Summary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501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4000" dirty="0" smtClean="0"/>
              <a:t>N doping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DD7E53-AEB7-E043-A4FB-D6B6385E2D11}" type="datetime1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WG 1 Summary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77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“Reversed” field dependence of R</a:t>
            </a:r>
            <a:r>
              <a:rPr lang="en-US" baseline="-25000" dirty="0" smtClean="0"/>
              <a:t>BCS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9764F5-DB78-A04D-9876-39F66EF7F6AD}" type="datetime1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WG 1 Summary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483" y="1837561"/>
            <a:ext cx="4705517" cy="3463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1" y="1447185"/>
            <a:ext cx="4163163" cy="386774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28600" y="963114"/>
            <a:ext cx="2494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dirty="0" smtClean="0"/>
              <a:t>(T) = R</a:t>
            </a:r>
            <a:r>
              <a:rPr lang="en-US" baseline="-25000" dirty="0" smtClean="0"/>
              <a:t>BCS</a:t>
            </a:r>
            <a:r>
              <a:rPr lang="en-US" dirty="0" smtClean="0"/>
              <a:t>(T)+</a:t>
            </a:r>
            <a:r>
              <a:rPr lang="en-US" dirty="0" err="1" smtClean="0"/>
              <a:t>R</a:t>
            </a:r>
            <a:r>
              <a:rPr lang="en-US" baseline="-25000" dirty="0" err="1" smtClean="0"/>
              <a:t>res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5441859"/>
            <a:ext cx="6395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A. </a:t>
            </a:r>
            <a:r>
              <a:rPr lang="en-US" sz="1400" dirty="0" err="1" smtClean="0">
                <a:solidFill>
                  <a:srgbClr val="0000FF"/>
                </a:solidFill>
              </a:rPr>
              <a:t>Grassellino</a:t>
            </a:r>
            <a:r>
              <a:rPr lang="en-US" sz="1400" dirty="0" smtClean="0">
                <a:solidFill>
                  <a:srgbClr val="0000FF"/>
                </a:solidFill>
              </a:rPr>
              <a:t> et al, 2013 </a:t>
            </a:r>
            <a:r>
              <a:rPr lang="en-US" sz="1400" dirty="0" err="1" smtClean="0">
                <a:solidFill>
                  <a:srgbClr val="0000FF"/>
                </a:solidFill>
              </a:rPr>
              <a:t>Supercond</a:t>
            </a:r>
            <a:r>
              <a:rPr lang="en-US" sz="1400" dirty="0">
                <a:solidFill>
                  <a:srgbClr val="0000FF"/>
                </a:solidFill>
              </a:rPr>
              <a:t>. Sci. Technol. </a:t>
            </a:r>
            <a:r>
              <a:rPr lang="en-US" sz="1400" b="1" dirty="0">
                <a:solidFill>
                  <a:srgbClr val="0000FF"/>
                </a:solidFill>
              </a:rPr>
              <a:t>26</a:t>
            </a:r>
            <a:r>
              <a:rPr lang="en-US" sz="1400" dirty="0">
                <a:solidFill>
                  <a:srgbClr val="0000FF"/>
                </a:solidFill>
              </a:rPr>
              <a:t> 102001 (Rapid Communication) </a:t>
            </a:r>
          </a:p>
        </p:txBody>
      </p:sp>
      <p:sp>
        <p:nvSpPr>
          <p:cNvPr id="3" name="Oval 2"/>
          <p:cNvSpPr/>
          <p:nvPr/>
        </p:nvSpPr>
        <p:spPr>
          <a:xfrm rot="1078867">
            <a:off x="5238261" y="3700685"/>
            <a:ext cx="3000778" cy="85021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765961" y="4790941"/>
            <a:ext cx="115909" cy="5239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86411" y="5300896"/>
            <a:ext cx="1728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Origin of the anti-Q-slope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6363521" y="5845627"/>
            <a:ext cx="2780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WG1 focused on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157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17" y="800360"/>
            <a:ext cx="8054975" cy="604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300400"/>
            <a:ext cx="3457613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Fitting </a:t>
            </a:r>
            <a:r>
              <a:rPr lang="en-US" sz="2800" dirty="0" err="1" smtClean="0"/>
              <a:t>Rbcs</a:t>
            </a:r>
            <a:r>
              <a:rPr lang="en-US" sz="2800" dirty="0" smtClean="0"/>
              <a:t> by </a:t>
            </a:r>
            <a:r>
              <a:rPr lang="el-GR" sz="2800" dirty="0" smtClean="0"/>
              <a:t>λ</a:t>
            </a:r>
            <a:r>
              <a:rPr lang="en-US" sz="2800" baseline="-25000" dirty="0" smtClean="0"/>
              <a:t>L</a:t>
            </a:r>
            <a:r>
              <a:rPr lang="en-US" sz="2800" dirty="0" smtClean="0"/>
              <a:t> or </a:t>
            </a:r>
            <a:r>
              <a:rPr lang="el-GR" sz="2800" dirty="0" smtClean="0"/>
              <a:t>Δ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579AE5-A693-274C-B1DD-C322B23857C0}" type="datetime1">
              <a:rPr lang="en-US" smtClean="0"/>
              <a:t>12/4/15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WG 1 Summary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728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Palczewski</a:t>
            </a:r>
            <a:r>
              <a:rPr lang="en-US" dirty="0" smtClean="0"/>
              <a:t> (</a:t>
            </a:r>
            <a:r>
              <a:rPr lang="en-US" dirty="0" err="1" smtClean="0"/>
              <a:t>Jlab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14930" r="-14930"/>
          <a:stretch>
            <a:fillRect/>
          </a:stretch>
        </p:blipFill>
        <p:spPr>
          <a:xfrm>
            <a:off x="-1234284" y="205264"/>
            <a:ext cx="11567256" cy="665273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68151B-9938-A545-A7E5-2BE5E6E3F7A7}" type="datetime1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WG 1 Summary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19900" y="988367"/>
            <a:ext cx="1842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Palczewski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886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15201" r="-15201"/>
          <a:stretch>
            <a:fillRect/>
          </a:stretch>
        </p:blipFill>
        <p:spPr>
          <a:xfrm>
            <a:off x="-1061705" y="154464"/>
            <a:ext cx="11478797" cy="660193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5E573B-BBBB-A243-BAB6-749A0312A43F}" type="datetime1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WG 1 Summary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67500" y="1536700"/>
            <a:ext cx="1642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D. </a:t>
            </a:r>
            <a:r>
              <a:rPr lang="en-US" dirty="0" err="1" smtClean="0"/>
              <a:t>Gonnella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023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60DC78-E6F8-0B44-85E9-CCF791315604}" type="datetime1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WG 1 Summary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2794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22800" y="4381500"/>
            <a:ext cx="1791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 Xiao (BNL)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47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FermilabTemplate.potx</Template>
  <TotalTime>1797</TotalTime>
  <Words>1346</Words>
  <Application>Microsoft Macintosh PowerPoint</Application>
  <PresentationFormat>On-screen Show (4:3)</PresentationFormat>
  <Paragraphs>226</Paragraphs>
  <Slides>32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FermilabTemplate</vt:lpstr>
      <vt:lpstr>Fermilab: Footer Only</vt:lpstr>
      <vt:lpstr>Graph</vt:lpstr>
      <vt:lpstr>WG1 – High Q summary</vt:lpstr>
      <vt:lpstr>High Q working group – focus this time </vt:lpstr>
      <vt:lpstr>WG1 – High Q – N doping - contributions</vt:lpstr>
      <vt:lpstr>PowerPoint Presentation</vt:lpstr>
      <vt:lpstr>“Reversed” field dependence of RBCS</vt:lpstr>
      <vt:lpstr>PowerPoint Presentation</vt:lpstr>
      <vt:lpstr>A. Palczewski (Jlab)</vt:lpstr>
      <vt:lpstr>PowerPoint Presentation</vt:lpstr>
      <vt:lpstr>PowerPoint Presentation</vt:lpstr>
      <vt:lpstr>PowerPoint Presentation</vt:lpstr>
      <vt:lpstr>N doping: conclusions</vt:lpstr>
      <vt:lpstr>WG1 – High Q – Magnetic flux management - contributions</vt:lpstr>
      <vt:lpstr>PowerPoint Presentation</vt:lpstr>
      <vt:lpstr>Chandrasekaran: Shielding ambient magnetic fields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Conversion to From Poor to Strong Expulsion</vt:lpstr>
      <vt:lpstr>PowerPoint Presentation</vt:lpstr>
      <vt:lpstr>PowerPoint Presentation</vt:lpstr>
      <vt:lpstr>Trapped Flux Sensitivity Field Dependence</vt:lpstr>
      <vt:lpstr>PowerPoint Presentation</vt:lpstr>
      <vt:lpstr>PowerPoint Presentation</vt:lpstr>
      <vt:lpstr>PowerPoint Presentation</vt:lpstr>
      <vt:lpstr>PowerPoint Presentation</vt:lpstr>
      <vt:lpstr>WG1 – High Q – summary </vt:lpstr>
      <vt:lpstr>Conclusions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Alexander Romanenko</cp:lastModifiedBy>
  <cp:revision>158</cp:revision>
  <cp:lastPrinted>2014-01-20T19:40:21Z</cp:lastPrinted>
  <dcterms:created xsi:type="dcterms:W3CDTF">2014-01-03T20:18:13Z</dcterms:created>
  <dcterms:modified xsi:type="dcterms:W3CDTF">2015-12-04T16:40:36Z</dcterms:modified>
</cp:coreProperties>
</file>