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76" r:id="rId4"/>
    <p:sldMasterId id="2147483684" r:id="rId5"/>
    <p:sldMasterId id="2147483692" r:id="rId6"/>
    <p:sldMasterId id="2147483700" r:id="rId7"/>
  </p:sldMasterIdLst>
  <p:notesMasterIdLst>
    <p:notesMasterId r:id="rId22"/>
  </p:notesMasterIdLst>
  <p:sldIdLst>
    <p:sldId id="256" r:id="rId8"/>
    <p:sldId id="300" r:id="rId9"/>
    <p:sldId id="301" r:id="rId10"/>
    <p:sldId id="259" r:id="rId11"/>
    <p:sldId id="305" r:id="rId12"/>
    <p:sldId id="310" r:id="rId13"/>
    <p:sldId id="261" r:id="rId14"/>
    <p:sldId id="302" r:id="rId15"/>
    <p:sldId id="316" r:id="rId16"/>
    <p:sldId id="280" r:id="rId17"/>
    <p:sldId id="283" r:id="rId18"/>
    <p:sldId id="287" r:id="rId19"/>
    <p:sldId id="288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DF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30" y="6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9626D-33B7-440C-8172-CF83F9B6479E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E68A7-E0FC-49CB-A1D5-CF2C35B3F3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9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8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4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9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71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05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456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51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30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049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22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62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28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76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354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41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51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728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5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3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22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3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20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61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580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245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4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07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04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86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955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288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37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93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02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99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09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922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529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38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12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1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96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18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11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6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911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81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08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7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6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9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8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E5E11-0C96-4019-B0FC-2FFE6F4B70AC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3AF18-DFBF-427F-BF4D-E4654AA91A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16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79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032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50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624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ea typeface="ＭＳ Ｐゴシック" pitchFamily="-110" charset="-128"/>
              </a:rPr>
              <a:t>LCLS-II Prototype Cryomodule FDR, 21 - 22  January 2015</a:t>
            </a: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28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954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Rounded MT Bold" panose="020F0704030504030204" pitchFamily="34" charset="0"/>
              </a:rPr>
              <a:t>LCLS II SRF cavity (1.3GHz) Tuner.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Tuner Reliability R&amp;D program </a:t>
            </a:r>
            <a:br>
              <a:rPr lang="en-US" sz="3600" dirty="0" smtClean="0">
                <a:latin typeface="Arial Rounded MT Bold" panose="020F0704030504030204" pitchFamily="34" charset="0"/>
              </a:rPr>
            </a:br>
            <a:r>
              <a:rPr lang="en-US" sz="3600" dirty="0" smtClean="0">
                <a:latin typeface="Arial Rounded MT Bold" panose="020F0704030504030204" pitchFamily="34" charset="0"/>
              </a:rPr>
              <a:t>at FNAL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0492" y="4267200"/>
            <a:ext cx="2526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Yuriy Pischalnikov </a:t>
            </a:r>
          </a:p>
          <a:p>
            <a:r>
              <a:rPr lang="en-US" sz="2400" b="1" i="1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6957" y="5410200"/>
            <a:ext cx="399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WG4, TTC2015,  SLAC, December 3, 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346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37" y="181380"/>
            <a:ext cx="8153400" cy="838200"/>
          </a:xfrm>
        </p:spPr>
        <p:txBody>
          <a:bodyPr>
            <a:noAutofit/>
          </a:bodyPr>
          <a:lstStyle/>
          <a:p>
            <a:r>
              <a:rPr lang="en-US" sz="1800" b="0" i="1" dirty="0">
                <a:latin typeface="Arial Rounded MT Bold" pitchFamily="34" charset="0"/>
              </a:rPr>
              <a:t>High reliability of tuner components </a:t>
            </a:r>
            <a:r>
              <a:rPr lang="en-US" sz="1800" b="0" i="1" dirty="0" smtClean="0">
                <a:latin typeface="Arial Rounded MT Bold" pitchFamily="34" charset="0"/>
              </a:rPr>
              <a:t/>
            </a:r>
            <a:br>
              <a:rPr lang="en-US" sz="1800" b="0" i="1" dirty="0" smtClean="0">
                <a:latin typeface="Arial Rounded MT Bold" pitchFamily="34" charset="0"/>
              </a:rPr>
            </a:br>
            <a:r>
              <a:rPr lang="en-US" sz="1800" b="0" i="1" dirty="0" smtClean="0">
                <a:latin typeface="Arial Rounded MT Bold" pitchFamily="34" charset="0"/>
              </a:rPr>
              <a:t>(piezo-actuator)</a:t>
            </a:r>
            <a:br>
              <a:rPr lang="en-US" sz="1800" b="0" i="1" dirty="0" smtClean="0">
                <a:latin typeface="Arial Rounded MT Bold" pitchFamily="34" charset="0"/>
              </a:rPr>
            </a:br>
            <a:r>
              <a:rPr lang="en-US" sz="1800" i="1" u="sng" dirty="0"/>
              <a:t>Accelerated Piezo Lifetime test </a:t>
            </a:r>
            <a:r>
              <a:rPr lang="en-US" sz="1800" i="1" u="sng" dirty="0" smtClean="0"/>
              <a:t>at FNAL</a:t>
            </a:r>
            <a:endParaRPr lang="en-US" sz="1800" i="1" u="sng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9" y="1600200"/>
            <a:ext cx="2924783" cy="36373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8136" y="1066800"/>
            <a:ext cx="404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Designated facility at FNAL to test piezo at the CM environment (insulated vacuum and </a:t>
            </a:r>
            <a:r>
              <a:rPr lang="en-US" sz="1400" dirty="0" err="1" smtClean="0">
                <a:solidFill>
                  <a:srgbClr val="000000"/>
                </a:solidFill>
                <a:ea typeface="ＭＳ Ｐゴシック" pitchFamily="-110" charset="-128"/>
              </a:rPr>
              <a:t>LHe</a:t>
            </a: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)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1779166"/>
            <a:ext cx="4067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200"/>
              </a:spcBef>
              <a:spcAft>
                <a:spcPct val="0"/>
              </a:spcAft>
            </a:pPr>
            <a:r>
              <a:rPr lang="en-US" sz="1400" b="1" i="1" u="sng" dirty="0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LCLS II ---                             </a:t>
            </a:r>
            <a:r>
              <a:rPr lang="en-US" sz="1400" b="1" i="1" u="sng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P</a:t>
            </a:r>
            <a:r>
              <a:rPr lang="en-US" sz="1400" b="1" i="1" u="sng" baseline="-25000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av</a:t>
            </a:r>
            <a:r>
              <a:rPr lang="en-US" sz="1400" b="1" i="1" u="sng" dirty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~</a:t>
            </a:r>
            <a:r>
              <a:rPr lang="en-US" sz="1400" b="1" i="1" u="sng" dirty="0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 </a:t>
            </a:r>
            <a:r>
              <a:rPr lang="en-US" sz="1400" b="1" i="1" u="sng" dirty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5</a:t>
            </a:r>
            <a:r>
              <a:rPr lang="en-US" sz="1400" b="1" i="1" u="sng" dirty="0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0</a:t>
            </a:r>
            <a:r>
              <a:rPr lang="en-US" sz="1400" b="1" i="1" u="sng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</a:rPr>
              <a:t>m</a:t>
            </a:r>
            <a:r>
              <a:rPr lang="en-US" sz="1400" b="1" i="1" u="sng" dirty="0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W (40Hz, 2V)                              During ALT at 5kHz            </a:t>
            </a:r>
            <a:r>
              <a:rPr lang="en-US" sz="1400" b="1" i="1" u="sng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P</a:t>
            </a:r>
            <a:r>
              <a:rPr lang="en-US" sz="1400" b="1" i="1" u="sng" baseline="-25000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av</a:t>
            </a:r>
            <a:r>
              <a:rPr lang="en-US" sz="1400" b="1" i="1" u="sng" dirty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~ 6</a:t>
            </a:r>
            <a:r>
              <a:rPr lang="en-US" sz="1400" b="1" i="1" u="sng" dirty="0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mW  (</a:t>
            </a:r>
            <a:r>
              <a:rPr lang="en-US" sz="1400" b="1" i="1" u="sng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pitchFamily="-110" charset="-128"/>
              </a:rPr>
              <a:t>D</a:t>
            </a:r>
            <a:r>
              <a:rPr lang="en-US" sz="1400" b="1" i="1" u="sng" dirty="0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T~2K)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0000"/>
              </a:solidFill>
              <a:ea typeface="ＭＳ Ｐゴシック" pitchFamily="-11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9822" y="1172756"/>
            <a:ext cx="5001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Accelerated  piezo-stack lifetime test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2*10</a:t>
            </a:r>
            <a:r>
              <a:rPr lang="en-US" sz="1400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pulses   (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400" i="1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2V &amp; F = </a:t>
            </a:r>
            <a:r>
              <a:rPr lang="en-US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40Hz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</a:rPr>
              <a:t>20years   </a:t>
            </a:r>
            <a:r>
              <a:rPr lang="en-US" sz="1400" dirty="0" smtClean="0">
                <a:solidFill>
                  <a:srgbClr val="000000"/>
                </a:solidFill>
                <a:ea typeface="ＭＳ Ｐゴシック" pitchFamily="-110" charset="-128"/>
                <a:sym typeface="Wingdings" panose="05000000000000000000" pitchFamily="2" charset="2"/>
              </a:rPr>
              <a:t>  2 month (40Hz5kHz)</a:t>
            </a:r>
            <a:endParaRPr lang="en-US" sz="1400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7981" y="5247683"/>
            <a:ext cx="8554251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Summary of the ALT “LCLS II Tuner piezo-stacks” test: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Temperature raised for just </a:t>
            </a:r>
            <a:r>
              <a:rPr lang="en-US" b="1" u="sng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pitchFamily="-110" charset="-128"/>
              </a:rPr>
              <a:t>D</a:t>
            </a:r>
            <a:r>
              <a:rPr lang="en-US" b="1" u="sng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T=2K</a:t>
            </a:r>
            <a:r>
              <a:rPr lang="en-US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  even for ~100 times higher power dissipation than normal LCLS II operation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 We run for  </a:t>
            </a:r>
            <a:r>
              <a:rPr lang="en-US" u="sng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2.5*10</a:t>
            </a:r>
            <a:r>
              <a:rPr lang="en-US" u="sng" baseline="300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10</a:t>
            </a:r>
            <a:r>
              <a:rPr lang="en-US" u="sng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 pulses (or 125% of LCLS II expected lifetime</a:t>
            </a:r>
            <a:r>
              <a:rPr lang="en-US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) without any degradation or overheating</a:t>
            </a:r>
            <a:endParaRPr lang="en-US" dirty="0">
              <a:solidFill>
                <a:srgbClr val="000000"/>
              </a:solidFill>
              <a:latin typeface="Arial Rounded MT Bold" panose="020F0704030504030204" pitchFamily="34" charset="0"/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882" y="2235792"/>
            <a:ext cx="4371211" cy="2828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830" y="2410692"/>
            <a:ext cx="3279932" cy="512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410" y="3292876"/>
            <a:ext cx="1703822" cy="11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Irradiation of the Piezo-stacks up to 10</a:t>
            </a:r>
            <a:r>
              <a:rPr lang="en-US" baseline="30000" dirty="0" smtClean="0"/>
              <a:t>9</a:t>
            </a:r>
            <a:r>
              <a:rPr lang="en-US" dirty="0" smtClean="0"/>
              <a:t>Rad (gamma)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22158" y="1189306"/>
            <a:ext cx="1780776" cy="1683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50" y="2911011"/>
            <a:ext cx="2590355" cy="14987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677" y="1586298"/>
            <a:ext cx="4487045" cy="2962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91" y="4402017"/>
            <a:ext cx="2810500" cy="21459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96731" y="4953000"/>
            <a:ext cx="492888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ea typeface="ＭＳ Ｐゴシック" pitchFamily="-110" charset="-128"/>
              </a:rPr>
              <a:t>Stroke of the piezo-stack decreased only on 10% after irradiation up to 10</a:t>
            </a:r>
            <a:r>
              <a:rPr lang="en-US" sz="2400" b="1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9</a:t>
            </a:r>
            <a:r>
              <a:rPr lang="en-US" sz="2400" b="1" dirty="0" smtClean="0">
                <a:solidFill>
                  <a:srgbClr val="000000"/>
                </a:solidFill>
                <a:ea typeface="ＭＳ Ｐゴシック" pitchFamily="-110" charset="-128"/>
              </a:rPr>
              <a:t> Rad</a:t>
            </a:r>
            <a:endParaRPr lang="en-US" sz="2400" b="1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48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Hardness tests of the Electromechanical Actuator (up to 5*10</a:t>
            </a:r>
            <a:r>
              <a:rPr lang="en-US" baseline="30000" dirty="0"/>
              <a:t>8</a:t>
            </a:r>
            <a:r>
              <a:rPr lang="en-US" baseline="30000" dirty="0" smtClean="0"/>
              <a:t> </a:t>
            </a:r>
            <a:r>
              <a:rPr lang="en-US" dirty="0" smtClean="0"/>
              <a:t>Rad)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84797" y="1465546"/>
            <a:ext cx="2109399" cy="1188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797" y="2671965"/>
            <a:ext cx="2718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Phytron stepper motor internal windings after  </a:t>
            </a:r>
            <a:r>
              <a:rPr lang="en-US" sz="12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irradiation </a:t>
            </a:r>
            <a:r>
              <a:rPr lang="en-US" sz="12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with dose 5*10</a:t>
            </a:r>
            <a:r>
              <a:rPr lang="en-US" sz="1200" baseline="300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8</a:t>
            </a:r>
            <a:r>
              <a:rPr lang="en-US" sz="12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 Rad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72" y="3452505"/>
            <a:ext cx="2700472" cy="1486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700" y="1144170"/>
            <a:ext cx="3893230" cy="22460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50654" y="3391610"/>
            <a:ext cx="49417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Traveling nut on the </a:t>
            </a:r>
            <a:r>
              <a:rPr lang="en-US" sz="1000" dirty="0" err="1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Ti</a:t>
            </a:r>
            <a:r>
              <a:rPr lang="en-US" sz="10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 spindle. Schematic design of the nut made from the stainless steel with TECASIN-1041 insert</a:t>
            </a:r>
            <a:r>
              <a:rPr lang="en-US" sz="10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. </a:t>
            </a:r>
            <a:r>
              <a:rPr lang="en-US" sz="10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TECASINT 1041 is a high temperature polyimide with 30% MoS2. This material has excellent radiation resistance properties (1-10*10</a:t>
            </a:r>
            <a:r>
              <a:rPr lang="en-US" sz="1000" baseline="300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8 </a:t>
            </a:r>
            <a:r>
              <a:rPr lang="en-US" sz="10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Rad ). ). Large radiation dose will cause material to “swell” [13]. This can lead to increased friction for </a:t>
            </a:r>
            <a:r>
              <a:rPr lang="en-US" sz="1000" dirty="0" err="1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Ti</a:t>
            </a:r>
            <a:r>
              <a:rPr lang="en-US" sz="10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-spindle/traveling nut system.   We conducted after-irradiation visual inspection and measurements of mechanical dimensions of the insert. No damages or size changes have been found.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Arial Rounded MT Bold" panose="020F0704030504030204" pitchFamily="34" charset="0"/>
              <a:ea typeface="ＭＳ Ｐゴシック" pitchFamily="-110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797" y="5033975"/>
            <a:ext cx="29100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Limit switches mounted on the tuner.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42700" y="4840923"/>
            <a:ext cx="4942382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ea typeface="ＭＳ Ｐゴシック" pitchFamily="-110" charset="-128"/>
              </a:rPr>
              <a:t>There was no any degradation in the electromechanical actuator components: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0000"/>
                </a:solidFill>
                <a:ea typeface="ＭＳ Ｐゴシック" pitchFamily="-110" charset="-128"/>
              </a:rPr>
              <a:t>Windings of the stepper motor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0000"/>
                </a:solidFill>
                <a:ea typeface="ＭＳ Ｐゴシック" pitchFamily="-110" charset="-128"/>
              </a:rPr>
              <a:t>Limit switches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0000"/>
                </a:solidFill>
                <a:ea typeface="ＭＳ Ｐゴシック" pitchFamily="-110" charset="-128"/>
              </a:rPr>
              <a:t>Traveling nut </a:t>
            </a:r>
            <a:endParaRPr lang="en-US" b="1" i="1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84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616666" y="1252729"/>
            <a:ext cx="8268416" cy="5065522"/>
          </a:xfrm>
        </p:spPr>
        <p:txBody>
          <a:bodyPr>
            <a:normAutofit fontScale="92500" lnSpcReduction="20000"/>
          </a:bodyPr>
          <a:lstStyle/>
          <a:p>
            <a:r>
              <a:rPr lang="en-US" sz="2200" b="1" dirty="0" smtClean="0">
                <a:latin typeface="Arial Rounded MT Bold" panose="020F0704030504030204" pitchFamily="34" charset="0"/>
              </a:rPr>
              <a:t>To insure reliability of the active components of the SRF cavity tuners:</a:t>
            </a:r>
          </a:p>
          <a:p>
            <a:r>
              <a:rPr lang="en-US" sz="2200" b="1" dirty="0" smtClean="0">
                <a:latin typeface="Arial Rounded MT Bold" panose="020F0704030504030204" pitchFamily="34" charset="0"/>
              </a:rPr>
              <a:t> (1)</a:t>
            </a:r>
            <a:r>
              <a:rPr lang="en-US" sz="2200" b="1" u="sng" dirty="0">
                <a:latin typeface="Arial Rounded MT Bold" panose="020F0704030504030204" pitchFamily="34" charset="0"/>
              </a:rPr>
              <a:t> </a:t>
            </a:r>
            <a:r>
              <a:rPr lang="en-US" sz="2200" b="1" u="sng" dirty="0" smtClean="0">
                <a:latin typeface="Arial Rounded MT Bold" panose="020F0704030504030204" pitchFamily="34" charset="0"/>
              </a:rPr>
              <a:t>work with industry experts at the design stage </a:t>
            </a:r>
          </a:p>
          <a:p>
            <a:r>
              <a:rPr lang="en-US" sz="2200" b="1" u="sng" dirty="0" smtClean="0">
                <a:latin typeface="Arial Rounded MT Bold" panose="020F0704030504030204" pitchFamily="34" charset="0"/>
              </a:rPr>
              <a:t>(2) </a:t>
            </a:r>
            <a:r>
              <a:rPr lang="en-US" sz="2200" b="1" u="sng" dirty="0">
                <a:latin typeface="Arial Rounded MT Bold" panose="020F0704030504030204" pitchFamily="34" charset="0"/>
              </a:rPr>
              <a:t>o</a:t>
            </a:r>
            <a:r>
              <a:rPr lang="en-US" sz="2200" b="1" u="sng" dirty="0" smtClean="0">
                <a:latin typeface="Arial Rounded MT Bold" panose="020F0704030504030204" pitchFamily="34" charset="0"/>
              </a:rPr>
              <a:t>rder active components of the tuner at specialized company</a:t>
            </a:r>
            <a:r>
              <a:rPr lang="en-US" sz="2200" dirty="0" smtClean="0">
                <a:latin typeface="Arial Rounded MT Bold" panose="020F0704030504030204" pitchFamily="34" charset="0"/>
              </a:rPr>
              <a:t>…</a:t>
            </a:r>
          </a:p>
          <a:p>
            <a:r>
              <a:rPr lang="en-US" sz="2200" dirty="0" smtClean="0">
                <a:latin typeface="Arial Rounded MT Bold" panose="020F0704030504030204" pitchFamily="34" charset="0"/>
              </a:rPr>
              <a:t> </a:t>
            </a:r>
          </a:p>
          <a:p>
            <a:r>
              <a:rPr lang="en-US" sz="2000" dirty="0" smtClean="0"/>
              <a:t>avoid as much as possible “in-house made” assembly of the electromechanical actuators and piezo-fixtures …</a:t>
            </a:r>
          </a:p>
          <a:p>
            <a:r>
              <a:rPr lang="en-US" dirty="0"/>
              <a:t>	</a:t>
            </a:r>
            <a:r>
              <a:rPr lang="en-US" sz="2000" b="1" i="1" dirty="0" smtClean="0"/>
              <a:t>- lessons learned at FNAL (in course of CM2&amp; S1G, etc.) –</a:t>
            </a:r>
          </a:p>
          <a:p>
            <a:r>
              <a:rPr lang="en-US" sz="2000" i="1" dirty="0" smtClean="0"/>
              <a:t> 	how to build </a:t>
            </a:r>
            <a:r>
              <a:rPr lang="en-US" sz="2000" b="1" i="1" u="sng" dirty="0" smtClean="0">
                <a:solidFill>
                  <a:srgbClr val="FF0000"/>
                </a:solidFill>
              </a:rPr>
              <a:t>“non-reliable” </a:t>
            </a:r>
            <a:r>
              <a:rPr lang="en-US" sz="2000" i="1" dirty="0" smtClean="0"/>
              <a:t>tuner: </a:t>
            </a:r>
            <a:r>
              <a:rPr lang="en-US" sz="2000" i="1" dirty="0"/>
              <a:t>	</a:t>
            </a:r>
            <a:endParaRPr lang="en-US" sz="2000" i="1" dirty="0" smtClean="0"/>
          </a:p>
          <a:p>
            <a:r>
              <a:rPr lang="en-US" sz="2000" i="1" dirty="0"/>
              <a:t>	</a:t>
            </a:r>
            <a:r>
              <a:rPr lang="en-US" sz="2000" i="1" dirty="0" smtClean="0"/>
              <a:t>(1) buy separately stepper, harmonic drive in plastic bag, machine 	spindle and traveling nut, sent to specialized company for dry 	lubrication coating, assembly all components “in-house” </a:t>
            </a:r>
          </a:p>
          <a:p>
            <a:r>
              <a:rPr lang="en-US" sz="2000" i="1" dirty="0"/>
              <a:t>	</a:t>
            </a:r>
            <a:r>
              <a:rPr lang="en-US" sz="2000" i="1" dirty="0" smtClean="0"/>
              <a:t>into “working (?)” actuator;</a:t>
            </a:r>
          </a:p>
          <a:p>
            <a:r>
              <a:rPr lang="en-US" sz="2000" i="1" dirty="0"/>
              <a:t>	</a:t>
            </a:r>
            <a:r>
              <a:rPr lang="en-US" sz="2000" i="1" dirty="0" smtClean="0"/>
              <a:t>(2) buy piezo-ceramic stacks and installed (without internal 	preload 	&amp; glue to substrates) into “in-house made” fixture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806164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ALT and </a:t>
            </a:r>
            <a:r>
              <a:rPr lang="en-US" dirty="0" err="1" smtClean="0"/>
              <a:t>RadHard</a:t>
            </a:r>
            <a:r>
              <a:rPr lang="en-US" dirty="0" smtClean="0"/>
              <a:t> Tests during LCLS II tuner design/ design verification efforts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it is possible design piezo-tuner to operate at voltage much less than Vmax. </a:t>
            </a:r>
            <a:r>
              <a:rPr lang="en-US" i="1" u="sng" dirty="0" smtClean="0"/>
              <a:t>(decreasing voltage values are associated with exponential increases of lifetime) </a:t>
            </a:r>
          </a:p>
          <a:p>
            <a:endParaRPr lang="en-US" dirty="0"/>
          </a:p>
          <a:p>
            <a:r>
              <a:rPr lang="en-US" dirty="0" smtClean="0"/>
              <a:t>Piezo overheating is not an issue (at least for LCLS II)</a:t>
            </a:r>
          </a:p>
          <a:p>
            <a:endParaRPr lang="en-US" dirty="0" smtClean="0"/>
          </a:p>
          <a:p>
            <a:r>
              <a:rPr lang="en-US" dirty="0" smtClean="0"/>
              <a:t>Electromechanical actuator has no any degradation of the performance after irradiation up to 10</a:t>
            </a:r>
            <a:r>
              <a:rPr lang="en-US" baseline="30000" dirty="0" smtClean="0"/>
              <a:t>9</a:t>
            </a:r>
            <a:r>
              <a:rPr lang="en-US" dirty="0" smtClean="0"/>
              <a:t>Rad</a:t>
            </a:r>
          </a:p>
          <a:p>
            <a:endParaRPr lang="en-US" dirty="0"/>
          </a:p>
          <a:p>
            <a:r>
              <a:rPr lang="en-US" dirty="0" smtClean="0"/>
              <a:t>PI piezo-stack (designed for LCLS II) lost ~10% of the stroke after irradiation up to 10</a:t>
            </a:r>
            <a:r>
              <a:rPr lang="en-US" baseline="30000" dirty="0" smtClean="0"/>
              <a:t>9</a:t>
            </a:r>
            <a:r>
              <a:rPr lang="en-US" dirty="0" smtClean="0"/>
              <a:t>Rad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82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28600" y="457200"/>
            <a:ext cx="3276600" cy="8687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44140" y="1600200"/>
            <a:ext cx="4645555" cy="2828789"/>
            <a:chOff x="572059" y="185806"/>
            <a:chExt cx="4645555" cy="28287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059" y="185806"/>
              <a:ext cx="4645555" cy="282878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05200" y="2514600"/>
              <a:ext cx="1219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164178" y="4233794"/>
            <a:ext cx="3632303" cy="252462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76200"/>
            <a:ext cx="5638800" cy="6096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Arial Rounded MT Bold" panose="020F0704030504030204" pitchFamily="34" charset="0"/>
              </a:rPr>
              <a:t>LCLS II SRF Cavity (1.3GHz) Tuner</a:t>
            </a:r>
            <a:endParaRPr lang="en-US" sz="2800" b="1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141971"/>
            <a:ext cx="4394303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</a:rPr>
              <a:t>Coarse Tuner: double lever coarse (20:1 ration) similar to SACLAY-I tuner</a:t>
            </a:r>
          </a:p>
          <a:p>
            <a:r>
              <a:rPr lang="en-US" sz="1400" dirty="0" smtClean="0">
                <a:latin typeface="Arial Rounded MT Bold" panose="020F0704030504030204" pitchFamily="34" charset="0"/>
              </a:rPr>
              <a:t>Fine Tuner: two piezo-stacks installed close to cavity flange- direct translation of the stroke to the cavity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114715" y="3950230"/>
            <a:ext cx="3932266" cy="2517926"/>
            <a:chOff x="304800" y="3352800"/>
            <a:chExt cx="3733800" cy="12192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Rounded Rectangle 8"/>
            <p:cNvSpPr/>
            <p:nvPr/>
          </p:nvSpPr>
          <p:spPr>
            <a:xfrm>
              <a:off x="304800" y="3352800"/>
              <a:ext cx="3733800" cy="1219200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0785" y="3447871"/>
              <a:ext cx="3618437" cy="5812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 smtClean="0"/>
                <a:t>Electromechanical Actuator </a:t>
              </a:r>
              <a:r>
                <a:rPr lang="en-GB" sz="1200" b="1" dirty="0"/>
                <a:t>(LVA 52-LCLS II-UHVC-X1</a:t>
              </a:r>
              <a:r>
                <a:rPr lang="en-GB" sz="1200" b="1" dirty="0" smtClean="0"/>
                <a:t>)</a:t>
              </a:r>
              <a:r>
                <a:rPr lang="en-US" sz="1200" b="1" dirty="0" smtClean="0"/>
                <a:t>:</a:t>
              </a:r>
            </a:p>
            <a:p>
              <a:r>
                <a:rPr lang="en-US" sz="1200" b="1" dirty="0" smtClean="0"/>
                <a:t> - Phytron stepper motor</a:t>
              </a:r>
            </a:p>
            <a:p>
              <a:r>
                <a:rPr lang="en-US" sz="1200" b="1" dirty="0"/>
                <a:t> </a:t>
              </a:r>
              <a:r>
                <a:rPr lang="en-US" sz="1200" b="1" dirty="0" smtClean="0"/>
                <a:t>- Planetary gear box (1:50)</a:t>
              </a:r>
            </a:p>
            <a:p>
              <a:r>
                <a:rPr lang="en-US" sz="1200" b="1" dirty="0"/>
                <a:t> </a:t>
              </a:r>
              <a:r>
                <a:rPr lang="en-US" sz="1200" b="1" dirty="0" smtClean="0"/>
                <a:t>- M12X1 spindle made form titanium</a:t>
              </a:r>
            </a:p>
            <a:p>
              <a:r>
                <a:rPr lang="en-US" sz="1200" b="1" dirty="0" smtClean="0"/>
                <a:t>- Traveling nut made from SS with TECASINT-1041 </a:t>
              </a:r>
            </a:p>
            <a:p>
              <a:endParaRPr lang="en-US" sz="12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19111" y="679649"/>
            <a:ext cx="372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1" cap="all" dirty="0" smtClean="0"/>
              <a:t>“DESIGN </a:t>
            </a:r>
            <a:r>
              <a:rPr lang="en-GB" sz="1200" b="1" i="1" cap="all" dirty="0"/>
              <a:t>AND TEST Of compact tuner for narrow </a:t>
            </a:r>
            <a:endParaRPr lang="en-GB" sz="1200" b="1" i="1" cap="all" dirty="0" smtClean="0"/>
          </a:p>
          <a:p>
            <a:r>
              <a:rPr lang="en-GB" sz="1200" b="1" i="1" cap="all" dirty="0" smtClean="0"/>
              <a:t>bandwidth </a:t>
            </a:r>
            <a:r>
              <a:rPr lang="en-GB" sz="1200" b="1" i="1" cap="all" dirty="0" err="1"/>
              <a:t>srf</a:t>
            </a:r>
            <a:r>
              <a:rPr lang="en-GB" sz="1200" b="1" i="1" cap="all" dirty="0"/>
              <a:t> </a:t>
            </a:r>
            <a:r>
              <a:rPr lang="en-GB" sz="1200" b="1" i="1" cap="all" dirty="0" smtClean="0"/>
              <a:t>cavities “. IPAC2015</a:t>
            </a:r>
            <a:endParaRPr lang="en-US" sz="1200" b="1" i="1" cap="all" dirty="0"/>
          </a:p>
          <a:p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186881" y="2987988"/>
            <a:ext cx="1328094" cy="10067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412" y="5077007"/>
            <a:ext cx="2969009" cy="15485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13323" y="4267200"/>
            <a:ext cx="283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0"/>
              </a:rPr>
              <a:t>Encapsulated piezo P-844K075 made from two 10*10*18mm PICMA butted piezo-stacks</a:t>
            </a:r>
            <a:r>
              <a:rPr lang="en-US" sz="1200" dirty="0" smtClean="0">
                <a:latin typeface="Arial Rounded MT Bold" panose="020F0704030504030204" pitchFamily="34" charset="0"/>
              </a:rPr>
              <a:t>.- built by </a:t>
            </a:r>
            <a:r>
              <a:rPr lang="en-US" sz="1200" dirty="0" err="1" smtClean="0">
                <a:latin typeface="Arial Rounded MT Bold" panose="020F0704030504030204" pitchFamily="34" charset="0"/>
              </a:rPr>
              <a:t>Physik</a:t>
            </a:r>
            <a:r>
              <a:rPr lang="en-US" sz="1200" dirty="0" smtClean="0">
                <a:latin typeface="Arial Rounded MT Bold" panose="020F0704030504030204" pitchFamily="34" charset="0"/>
              </a:rPr>
              <a:t> </a:t>
            </a:r>
            <a:r>
              <a:rPr lang="en-US" sz="1200" dirty="0" err="1" smtClean="0">
                <a:latin typeface="Arial Rounded MT Bold" panose="020F0704030504030204" pitchFamily="34" charset="0"/>
              </a:rPr>
              <a:t>Instrumente</a:t>
            </a:r>
            <a:r>
              <a:rPr lang="en-US" sz="1200" dirty="0" smtClean="0">
                <a:latin typeface="Arial Rounded MT Bold" panose="020F0704030504030204" pitchFamily="34" charset="0"/>
              </a:rPr>
              <a:t> (PI) per FNAL spec.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71625" y="2311522"/>
            <a:ext cx="1019175" cy="19681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0819" y="537550"/>
            <a:ext cx="3348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</a:rPr>
              <a:t>Tuner designed in the way that active components can be replaced through special port 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729" y="5174491"/>
            <a:ext cx="2258155" cy="130250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2998247" y="1309620"/>
            <a:ext cx="278353" cy="211938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4210892" y="4005528"/>
            <a:ext cx="371440" cy="44723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flipH="1">
            <a:off x="8458200" y="3699341"/>
            <a:ext cx="329256" cy="44723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231212" y="3957935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i="1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47298" y="3691570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i="1" dirty="0" smtClean="0"/>
              <a:t>2</a:t>
            </a:r>
            <a:endParaRPr lang="en-US" sz="2400" b="1" i="1" dirty="0"/>
          </a:p>
        </p:txBody>
      </p:sp>
      <p:sp>
        <p:nvSpPr>
          <p:cNvPr id="46" name="Oval 45"/>
          <p:cNvSpPr/>
          <p:nvPr/>
        </p:nvSpPr>
        <p:spPr>
          <a:xfrm>
            <a:off x="3184509" y="326650"/>
            <a:ext cx="371440" cy="44723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207958" y="303905"/>
            <a:ext cx="34015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i="1" dirty="0" smtClean="0"/>
              <a:t>3</a:t>
            </a:r>
            <a:endParaRPr lang="en-US" sz="2400" b="1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5686339" y="3928994"/>
            <a:ext cx="2505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Designed by Phytron per FNAL specs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25138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1172" y="2471398"/>
            <a:ext cx="5224728" cy="42677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415022" y="2167193"/>
            <a:ext cx="3638242" cy="457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14512" y="-36483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 panose="020F0704030504030204" pitchFamily="34" charset="0"/>
              </a:rPr>
              <a:t>Electromechanical Actuator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250" y="601017"/>
            <a:ext cx="5791200" cy="1801617"/>
            <a:chOff x="955893" y="3289491"/>
            <a:chExt cx="5791200" cy="18016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794" t="6670" r="6886" b="38331"/>
            <a:stretch/>
          </p:blipFill>
          <p:spPr>
            <a:xfrm>
              <a:off x="955893" y="3289491"/>
              <a:ext cx="5791200" cy="180161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3659" y="3886200"/>
              <a:ext cx="1210281" cy="896163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723453" y="304800"/>
            <a:ext cx="262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Accelerated Lifetime Test </a:t>
            </a:r>
            <a:endParaRPr lang="en-US" b="1" i="1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4553" r="269" b="48459"/>
          <a:stretch/>
        </p:blipFill>
        <p:spPr>
          <a:xfrm>
            <a:off x="313031" y="5458447"/>
            <a:ext cx="4815814" cy="12807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4400" y="1143000"/>
            <a:ext cx="1143000" cy="11430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663" y="2590800"/>
            <a:ext cx="3200400" cy="2068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4554492"/>
            <a:ext cx="2943885" cy="21847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10694" y="4343400"/>
            <a:ext cx="1823448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Planetary gear </a:t>
            </a:r>
            <a:endParaRPr lang="en-US" sz="16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vs </a:t>
            </a:r>
          </a:p>
          <a:p>
            <a:pPr algn="ctr"/>
            <a:r>
              <a:rPr lang="en-US" sz="1600" dirty="0" smtClean="0">
                <a:latin typeface="Arial Rounded MT Bold" panose="020F0704030504030204" pitchFamily="34" charset="0"/>
              </a:rPr>
              <a:t>Harmonics </a:t>
            </a:r>
            <a:r>
              <a:rPr lang="en-US" sz="1600" dirty="0">
                <a:latin typeface="Arial Rounded MT Bold" panose="020F0704030504030204" pitchFamily="34" charset="0"/>
              </a:rPr>
              <a:t>drive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66" y="2536035"/>
            <a:ext cx="3893230" cy="2246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2267893" y="4148648"/>
            <a:ext cx="2911121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 Rounded MT Bold" panose="020F0704030504030204" pitchFamily="34" charset="0"/>
              </a:rPr>
              <a:t>Titanium spindle M12X1 with  SS traveling nut with insert made from rad. hard material TECASINT 1041 (polyimide; fillers 30% Molybdenum disulfide (MoS2)</a:t>
            </a:r>
          </a:p>
          <a:p>
            <a:pPr algn="ctr"/>
            <a:r>
              <a:rPr lang="en-US" sz="1200" dirty="0" smtClean="0">
                <a:latin typeface="Arial Rounded MT Bold" panose="020F0704030504030204" pitchFamily="34" charset="0"/>
              </a:rPr>
              <a:t>VS </a:t>
            </a:r>
          </a:p>
          <a:p>
            <a:pPr algn="ctr"/>
            <a:r>
              <a:rPr lang="en-US" sz="1200" dirty="0" smtClean="0">
                <a:latin typeface="Arial Rounded MT Bold" panose="020F0704030504030204" pitchFamily="34" charset="0"/>
              </a:rPr>
              <a:t>CuBe spindle M12X1 with SS Nut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4419" y="675364"/>
            <a:ext cx="216786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 Rounded MT Bold" panose="020F0704030504030204" pitchFamily="34" charset="0"/>
              </a:rPr>
              <a:t>Estimations</a:t>
            </a:r>
            <a:endParaRPr lang="en-US" sz="1200" dirty="0">
              <a:latin typeface="Arial Rounded MT Bold" panose="020F0704030504030204" pitchFamily="34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~1,000 </a:t>
            </a:r>
            <a:r>
              <a:rPr lang="en-US" sz="1200" dirty="0" smtClean="0">
                <a:latin typeface="Arial Rounded MT Bold" panose="020F0704030504030204" pitchFamily="34" charset="0"/>
              </a:rPr>
              <a:t>spindle rotation with piezo tuner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~20,000 </a:t>
            </a:r>
            <a:r>
              <a:rPr lang="en-US" sz="1200" dirty="0" smtClean="0">
                <a:latin typeface="Arial Rounded MT Bold" panose="020F0704030504030204" pitchFamily="34" charset="0"/>
              </a:rPr>
              <a:t>spindle rotation without piezo tuner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191000" y="1200090"/>
            <a:ext cx="385857" cy="400110"/>
            <a:chOff x="7829489" y="46654"/>
            <a:chExt cx="385857" cy="400110"/>
          </a:xfrm>
        </p:grpSpPr>
        <p:sp>
          <p:nvSpPr>
            <p:cNvPr id="19" name="TextBox 18"/>
            <p:cNvSpPr txBox="1"/>
            <p:nvPr/>
          </p:nvSpPr>
          <p:spPr>
            <a:xfrm>
              <a:off x="7865163" y="4665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829489" y="87002"/>
              <a:ext cx="385857" cy="3407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90926" y="2605299"/>
            <a:ext cx="385857" cy="400110"/>
            <a:chOff x="8061046" y="61555"/>
            <a:chExt cx="385857" cy="400110"/>
          </a:xfrm>
        </p:grpSpPr>
        <p:sp>
          <p:nvSpPr>
            <p:cNvPr id="21" name="TextBox 20"/>
            <p:cNvSpPr txBox="1"/>
            <p:nvPr/>
          </p:nvSpPr>
          <p:spPr>
            <a:xfrm>
              <a:off x="8096719" y="61555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8061046" y="79989"/>
              <a:ext cx="385857" cy="3407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29343" y="2133600"/>
            <a:ext cx="385857" cy="400110"/>
            <a:chOff x="7691343" y="533400"/>
            <a:chExt cx="385857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7740627" y="53340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7691343" y="566410"/>
              <a:ext cx="385857" cy="3407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7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Piezo-tuner  reliability/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dirty="0" smtClean="0">
                <a:latin typeface="Arial Rounded MT Bold" panose="020F0704030504030204" pitchFamily="34" charset="0"/>
              </a:rPr>
              <a:t>lifetime R&amp;D program </a:t>
            </a:r>
            <a:br>
              <a:rPr lang="en-US" dirty="0" smtClean="0">
                <a:latin typeface="Arial Rounded MT Bold" panose="020F0704030504030204" pitchFamily="34" charset="0"/>
              </a:rPr>
            </a:br>
            <a:r>
              <a:rPr lang="en-US" sz="2700" i="1" dirty="0" smtClean="0">
                <a:latin typeface="Arial Rounded MT Bold" panose="020F0704030504030204" pitchFamily="34" charset="0"/>
              </a:rPr>
              <a:t>(at FNAL as a part of LCLS II tuner design efforts) </a:t>
            </a:r>
            <a:br>
              <a:rPr lang="en-US" sz="2700" i="1" dirty="0" smtClean="0">
                <a:latin typeface="Arial Rounded MT Bold" panose="020F0704030504030204" pitchFamily="34" charset="0"/>
              </a:rPr>
            </a:br>
            <a:endParaRPr lang="en-US" sz="2700" i="1" dirty="0">
              <a:latin typeface="Arial Rounded MT Bold" panose="020F070403050403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229600" cy="4191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 smtClean="0">
                <a:latin typeface="Arial Rounded MT Bold" panose="020F0704030504030204" pitchFamily="34" charset="0"/>
              </a:rPr>
              <a:t>Factors </a:t>
            </a:r>
            <a:r>
              <a:rPr lang="en-US" sz="3600" dirty="0">
                <a:latin typeface="Arial Rounded MT Bold" panose="020F0704030504030204" pitchFamily="34" charset="0"/>
              </a:rPr>
              <a:t>that can affect </a:t>
            </a:r>
            <a:r>
              <a:rPr lang="en-US" sz="3600" dirty="0" smtClean="0">
                <a:latin typeface="Arial Rounded MT Bold" panose="020F0704030504030204" pitchFamily="34" charset="0"/>
              </a:rPr>
              <a:t>piezo-tuner lifetime :</a:t>
            </a:r>
          </a:p>
          <a:p>
            <a:pPr marL="0" indent="0">
              <a:buNone/>
            </a:pPr>
            <a:endParaRPr lang="en-US" sz="2600" dirty="0">
              <a:latin typeface="Arial Rounded MT Bold" panose="020F0704030504030204" pitchFamily="34" charset="0"/>
            </a:endParaRPr>
          </a:p>
          <a:p>
            <a:pPr lvl="0"/>
            <a:r>
              <a:rPr lang="en-US" sz="2400" dirty="0" smtClean="0">
                <a:latin typeface="Arial Rounded MT Bold" panose="020F0704030504030204" pitchFamily="34" charset="0"/>
              </a:rPr>
              <a:t>Environment (warm .vs. cold)</a:t>
            </a:r>
          </a:p>
          <a:p>
            <a:pPr marL="0" lvl="0" indent="0">
              <a:buNone/>
            </a:pPr>
            <a:r>
              <a:rPr lang="en-US" sz="2400" dirty="0">
                <a:latin typeface="Arial Rounded MT Bold" panose="020F0704030504030204" pitchFamily="34" charset="0"/>
              </a:rPr>
              <a:t>	</a:t>
            </a:r>
            <a:r>
              <a:rPr lang="en-US" sz="2400" i="1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- ( pros)  - </a:t>
            </a:r>
            <a:r>
              <a:rPr lang="en-US" sz="2400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temperature</a:t>
            </a:r>
            <a:r>
              <a:rPr lang="en-US" sz="24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, humidity, and </a:t>
            </a:r>
            <a:r>
              <a:rPr lang="en-US" sz="2400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voltage</a:t>
            </a:r>
          </a:p>
          <a:p>
            <a:pPr marL="457200" lvl="1" indent="0">
              <a:buNone/>
            </a:pPr>
            <a:r>
              <a:rPr lang="en-US" sz="2000" dirty="0">
                <a:latin typeface="Arial Rounded MT Bold" panose="020F0704030504030204" pitchFamily="34" charset="0"/>
              </a:rPr>
              <a:t>	</a:t>
            </a:r>
            <a:r>
              <a:rPr lang="en-US" sz="2000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- (cons)  </a:t>
            </a:r>
            <a:r>
              <a:rPr lang="en-US" sz="2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- transfer of the heat dissipated into piezo stack --- overheating piezo-	ceramics at insulated vacuum environment</a:t>
            </a:r>
          </a:p>
          <a:p>
            <a:pPr lvl="1"/>
            <a:endParaRPr lang="en-US" sz="2000" dirty="0">
              <a:latin typeface="Arial Rounded MT Bold" panose="020F0704030504030204" pitchFamily="34" charset="0"/>
            </a:endParaRPr>
          </a:p>
          <a:p>
            <a:pPr lvl="0"/>
            <a:r>
              <a:rPr lang="en-US" sz="2400" dirty="0">
                <a:latin typeface="Arial Rounded MT Bold" panose="020F0704030504030204" pitchFamily="34" charset="0"/>
              </a:rPr>
              <a:t>Shear </a:t>
            </a:r>
            <a:r>
              <a:rPr lang="en-US" sz="2400" dirty="0" smtClean="0">
                <a:latin typeface="Arial Rounded MT Bold" panose="020F0704030504030204" pitchFamily="34" charset="0"/>
              </a:rPr>
              <a:t>forces on the piezo-ceramic stack (design of the fixture  </a:t>
            </a:r>
            <a:r>
              <a:rPr lang="en-US" sz="24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 “in-house design” vs “ industrial/experts design”</a:t>
            </a:r>
            <a:r>
              <a:rPr lang="en-US" sz="2400" dirty="0" smtClean="0">
                <a:latin typeface="Arial Rounded MT Bold" panose="020F0704030504030204" pitchFamily="34" charset="0"/>
              </a:rPr>
              <a:t>);</a:t>
            </a:r>
          </a:p>
          <a:p>
            <a:pPr lvl="0"/>
            <a:endParaRPr lang="en-US" sz="2400" dirty="0">
              <a:latin typeface="Arial Rounded MT Bold" panose="020F0704030504030204" pitchFamily="34" charset="0"/>
            </a:endParaRPr>
          </a:p>
          <a:p>
            <a:pPr lvl="0"/>
            <a:r>
              <a:rPr lang="en-US" sz="2400" dirty="0">
                <a:latin typeface="Arial Rounded MT Bold" panose="020F0704030504030204" pitchFamily="34" charset="0"/>
              </a:rPr>
              <a:t>Current </a:t>
            </a:r>
            <a:r>
              <a:rPr lang="en-US" sz="2400" dirty="0" smtClean="0">
                <a:latin typeface="Arial Rounded MT Bold" panose="020F0704030504030204" pitchFamily="34" charset="0"/>
              </a:rPr>
              <a:t>Transients/ slew rate of the stimulus pulse (large acceleration applied to piezo-stack</a:t>
            </a:r>
            <a:r>
              <a:rPr lang="en-US" sz="24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 cracks HV breakdown)</a:t>
            </a:r>
          </a:p>
          <a:p>
            <a:pPr marL="0" lvl="0" indent="0">
              <a:buNone/>
            </a:pPr>
            <a:r>
              <a:rPr lang="en-US" sz="2400" dirty="0">
                <a:latin typeface="Arial Rounded MT Bold" panose="020F0704030504030204" pitchFamily="34" charset="0"/>
                <a:sym typeface="Wingdings" panose="05000000000000000000" pitchFamily="2" charset="2"/>
              </a:rPr>
              <a:t>	</a:t>
            </a:r>
            <a:r>
              <a:rPr lang="en-US" sz="2400" i="1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design of the piezo-amplifiers with limited slew rate</a:t>
            </a:r>
            <a:r>
              <a:rPr lang="en-US" sz="2400" i="1" dirty="0" smtClean="0">
                <a:latin typeface="Arial Rounded MT Bold" panose="020F0704030504030204" pitchFamily="34" charset="0"/>
              </a:rPr>
              <a:t>;</a:t>
            </a:r>
          </a:p>
          <a:p>
            <a:pPr lvl="0"/>
            <a:endParaRPr lang="en-US" sz="2400" dirty="0">
              <a:latin typeface="Arial Rounded MT Bold" panose="020F0704030504030204" pitchFamily="34" charset="0"/>
            </a:endParaRPr>
          </a:p>
          <a:p>
            <a:pPr lvl="0"/>
            <a:r>
              <a:rPr lang="en-US" sz="2400" u="sng" dirty="0">
                <a:latin typeface="Arial Rounded MT Bold" panose="020F0704030504030204" pitchFamily="34" charset="0"/>
              </a:rPr>
              <a:t>Radiation Damage.</a:t>
            </a:r>
          </a:p>
        </p:txBody>
      </p:sp>
    </p:spTree>
    <p:extLst>
      <p:ext uri="{BB962C8B-B14F-4D97-AF65-F5344CB8AC3E}">
        <p14:creationId xmlns:p14="http://schemas.microsoft.com/office/powerpoint/2010/main" val="29601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0" y="3099775"/>
            <a:ext cx="3124200" cy="352962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5791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30" y="3052126"/>
            <a:ext cx="2413570" cy="210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4387" y="152400"/>
            <a:ext cx="8615670" cy="639762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Shearing Forces on the piezo ----Piezo-stack capsulation</a:t>
            </a:r>
            <a:r>
              <a:rPr lang="en-US" sz="2000" dirty="0">
                <a:latin typeface="Arial Rounded MT Bold" pitchFamily="34" charset="0"/>
              </a:rPr>
              <a:t/>
            </a:r>
            <a:br>
              <a:rPr lang="en-US" sz="2000" dirty="0">
                <a:latin typeface="Arial Rounded MT Bold" pitchFamily="34" charset="0"/>
              </a:rPr>
            </a:br>
            <a:r>
              <a:rPr lang="en-US" sz="2000" dirty="0" smtClean="0">
                <a:latin typeface="Arial Rounded MT Bold" pitchFamily="34" charset="0"/>
              </a:rPr>
              <a:t>Lessons Learned from CM2(FNAL); S1Global; SSR1(FNAL)</a:t>
            </a:r>
            <a:endParaRPr lang="en-US" sz="2000" dirty="0">
              <a:latin typeface="Arial Rounded MT Bold" pitchFamily="34" charset="0"/>
            </a:endParaRPr>
          </a:p>
        </p:txBody>
      </p:sp>
      <p:pic>
        <p:nvPicPr>
          <p:cNvPr id="6148" name="Picture 4" descr="M:\yun\failed_piezos\failed_9_23_14\DSC_09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4" r="41236" b="18946"/>
          <a:stretch/>
        </p:blipFill>
        <p:spPr bwMode="auto">
          <a:xfrm>
            <a:off x="7260940" y="5161861"/>
            <a:ext cx="1595865" cy="131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914400"/>
            <a:ext cx="8475805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latin typeface="Arial Rounded MT Bold" panose="020F0704030504030204" pitchFamily="34" charset="0"/>
              </a:rPr>
              <a:t>Piezo Ceramics stack is fragile system   It can be damage very easily …</a:t>
            </a:r>
          </a:p>
          <a:p>
            <a:r>
              <a:rPr lang="en-US" i="1" u="sng" dirty="0" smtClean="0">
                <a:latin typeface="Arial Rounded MT Bold" panose="020F0704030504030204" pitchFamily="34" charset="0"/>
              </a:rPr>
              <a:t>If design of the fast-tuner system done without taking into account “right” techniques.</a:t>
            </a:r>
          </a:p>
          <a:p>
            <a:r>
              <a:rPr lang="en-US" i="1" u="sng" dirty="0" smtClean="0">
                <a:latin typeface="Arial Rounded MT Bold" panose="020F0704030504030204" pitchFamily="34" charset="0"/>
              </a:rPr>
              <a:t>Many “poor”  fast/piezo tuner designs  created “impression/opinions” that piezo tuner is not reliable system…</a:t>
            </a:r>
            <a:endParaRPr lang="en-US" i="1" u="sng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7985" y="2364255"/>
            <a:ext cx="2025615" cy="6075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400" b="1" i="1" dirty="0" smtClean="0"/>
              <a:t>LCLS II piezo-stack ( designed and built in collaboration with PI )</a:t>
            </a:r>
            <a:endParaRPr lang="en-US" sz="24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9" y="859667"/>
            <a:ext cx="3200400" cy="1748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45" y="838387"/>
            <a:ext cx="2432556" cy="1311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120" r="24243" b="3996"/>
          <a:stretch/>
        </p:blipFill>
        <p:spPr>
          <a:xfrm>
            <a:off x="4419600" y="878717"/>
            <a:ext cx="889898" cy="1101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1577" y="1481704"/>
            <a:ext cx="151522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Ceramics balls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85" y="3657600"/>
            <a:ext cx="4616415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Internal preload (800N at 10-20K)</a:t>
            </a:r>
          </a:p>
          <a:p>
            <a:endParaRPr lang="en-US" sz="400" i="1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Minimization of the shearing forces </a:t>
            </a:r>
          </a:p>
          <a:p>
            <a:r>
              <a:rPr lang="en-US" sz="1400" i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400" i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    through balls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i="1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u="sng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Piezo-ceramic stack glued to substrates (as recommended by all piezo companies)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i="1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u="sng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PI using patented technology … taking into  account different thermo-expansion coefficient for piezo-ceramics and stainless 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i="1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316L stainless steel construction (High Q0 </a:t>
            </a:r>
            <a:r>
              <a:rPr lang="en-US" sz="1400" i="1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reqs</a:t>
            </a:r>
            <a:r>
              <a:rPr lang="en-US" sz="1400" i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i="1" dirty="0" smtClean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Wiring with </a:t>
            </a:r>
            <a:r>
              <a:rPr lang="en-US" sz="1400" i="1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k</a:t>
            </a:r>
            <a:r>
              <a:rPr lang="en-US" sz="1400" i="1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apton</a:t>
            </a:r>
            <a:r>
              <a:rPr lang="en-US" sz="1400" i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 insulation wires (</a:t>
            </a:r>
            <a:r>
              <a:rPr lang="en-US" sz="1400" i="1" dirty="0" err="1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rad.hard</a:t>
            </a:r>
            <a:r>
              <a:rPr lang="en-US" sz="1400" i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)</a:t>
            </a:r>
            <a:endParaRPr lang="en-US" sz="1400" i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549" y="2364255"/>
            <a:ext cx="2101564" cy="529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98" y="2434786"/>
            <a:ext cx="1828800" cy="4598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048" y="3018527"/>
            <a:ext cx="4011640" cy="8352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5877" y="2133600"/>
            <a:ext cx="2911322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Fixture with piezo-capsule was cool-down inside LN2,</a:t>
            </a:r>
            <a:r>
              <a:rPr lang="en-US" sz="1200" dirty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installed into INSTRON and measured S vs Forces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Arial Rounded MT Bold" panose="020F0704030504030204" pitchFamily="34" charset="0"/>
              <a:ea typeface="ＭＳ Ｐゴシック" pitchFamily="-11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Piezo Survived 25kN test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ＭＳ Ｐゴシック" pitchFamily="-110" charset="-128"/>
              </a:rPr>
              <a:t>2Piezo-stacks ==50kN (10kN requirements)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2917" y="3352800"/>
            <a:ext cx="2174883" cy="10827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9467270">
            <a:off x="6882812" y="3241358"/>
            <a:ext cx="2019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Crash </a:t>
            </a:r>
          </a:p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F&gt; 2800kg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1423" y="796486"/>
            <a:ext cx="1377815" cy="5364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501704"/>
            <a:ext cx="2439616" cy="1829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9188" y="4593204"/>
            <a:ext cx="1029231" cy="124541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139064" y="5312984"/>
            <a:ext cx="1143000" cy="1311206"/>
            <a:chOff x="1905000" y="381000"/>
            <a:chExt cx="1485900" cy="1752600"/>
          </a:xfrm>
        </p:grpSpPr>
        <p:grpSp>
          <p:nvGrpSpPr>
            <p:cNvPr id="22" name="Group 21"/>
            <p:cNvGrpSpPr/>
            <p:nvPr/>
          </p:nvGrpSpPr>
          <p:grpSpPr>
            <a:xfrm>
              <a:off x="2057400" y="381000"/>
              <a:ext cx="1143000" cy="1752600"/>
              <a:chOff x="2057400" y="381000"/>
              <a:chExt cx="1143000" cy="17526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209800" y="1524000"/>
                <a:ext cx="152400" cy="381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438400" y="1524000"/>
                <a:ext cx="152400" cy="381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667000" y="1524000"/>
                <a:ext cx="152400" cy="381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600" y="1524000"/>
                <a:ext cx="152400" cy="381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057400" y="1905000"/>
                <a:ext cx="1143000" cy="2286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209800" y="381000"/>
                <a:ext cx="838200" cy="1143000"/>
              </a:xfrm>
              <a:prstGeom prst="rect">
                <a:avLst/>
              </a:prstGeom>
              <a:solidFill>
                <a:srgbClr val="CC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Piezo-ceramics</a:t>
                </a:r>
                <a:endParaRPr lang="en-US" sz="800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209800" y="1478281"/>
              <a:ext cx="838200" cy="4571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09800" y="1524000"/>
              <a:ext cx="838200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057400" y="1371600"/>
              <a:ext cx="1143000" cy="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943100" y="1981200"/>
              <a:ext cx="14478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200400" y="1981200"/>
              <a:ext cx="190500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905000" y="1981200"/>
              <a:ext cx="152400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276635" y="1918156"/>
              <a:ext cx="7713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Stainless steel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86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Piezo Tuner Lifetime (1)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8124" y="846139"/>
            <a:ext cx="8686800" cy="9064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 Rounded MT Bold" panose="020F0704030504030204" pitchFamily="34" charset="0"/>
              </a:rPr>
              <a:t>In contrast with electromechanical </a:t>
            </a:r>
            <a:r>
              <a:rPr lang="en-US" sz="2400" dirty="0" smtClean="0">
                <a:latin typeface="Arial Rounded MT Bold" panose="020F0704030504030204" pitchFamily="34" charset="0"/>
              </a:rPr>
              <a:t>devices , </a:t>
            </a:r>
            <a:r>
              <a:rPr lang="en-US" sz="24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cold vacuum is an almost ideal environment for piezo actuators. </a:t>
            </a:r>
            <a:endParaRPr lang="en-US" sz="2400" u="sng" dirty="0" smtClean="0">
              <a:solidFill>
                <a:srgbClr val="00B05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1752601"/>
            <a:ext cx="2895599" cy="170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702463"/>
            <a:ext cx="3063159" cy="182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327" y="1676400"/>
            <a:ext cx="3299673" cy="1931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5693" y="2160685"/>
            <a:ext cx="140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Temperature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4804" y="212473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Humidity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5291" y="1728484"/>
            <a:ext cx="92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Voltage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4054" y="3578302"/>
            <a:ext cx="284247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</a:rPr>
              <a:t>With decrease voltage lifetime increase exponentially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2629" y="4101522"/>
            <a:ext cx="2743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Decreasing operational voltage from 100V to 40V will increase lifetime in </a:t>
            </a:r>
            <a:r>
              <a:rPr lang="en-US" sz="2000" b="1" i="1" dirty="0" smtClean="0"/>
              <a:t>10,000 time.</a:t>
            </a:r>
          </a:p>
          <a:p>
            <a:r>
              <a:rPr lang="en-US" i="1" dirty="0" smtClean="0"/>
              <a:t>Do not  design piezo-tuner with assumption to run NEAR Vmax.</a:t>
            </a:r>
          </a:p>
          <a:p>
            <a:r>
              <a:rPr lang="en-US" i="1" dirty="0" smtClean="0"/>
              <a:t>Selected longer piezo/ operate at lower possible V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344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" y="3455663"/>
            <a:ext cx="5863509" cy="33629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Piezo Tuner Lifetime (1)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8124" y="846139"/>
            <a:ext cx="8686800" cy="9064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 Rounded MT Bold" panose="020F0704030504030204" pitchFamily="34" charset="0"/>
              </a:rPr>
              <a:t>In contrast with electromechanical </a:t>
            </a:r>
            <a:r>
              <a:rPr lang="en-US" sz="2400" dirty="0" smtClean="0">
                <a:latin typeface="Arial Rounded MT Bold" panose="020F0704030504030204" pitchFamily="34" charset="0"/>
              </a:rPr>
              <a:t>devices , </a:t>
            </a:r>
            <a:r>
              <a:rPr lang="en-US" sz="24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cold vacuum is an almost ideal environment for piezo actuators. </a:t>
            </a:r>
            <a:endParaRPr lang="en-US" sz="2400" u="sng" dirty="0" smtClean="0">
              <a:solidFill>
                <a:srgbClr val="00B05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1752601"/>
            <a:ext cx="2895599" cy="170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702463"/>
            <a:ext cx="3063159" cy="182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327" y="1676400"/>
            <a:ext cx="3299673" cy="1931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5693" y="2160685"/>
            <a:ext cx="140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Temperature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4804" y="212473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Humidity</a:t>
            </a:r>
            <a:endParaRPr lang="en-US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5291" y="1728484"/>
            <a:ext cx="92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Voltage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4054" y="3578302"/>
            <a:ext cx="284247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</a:rPr>
              <a:t>With decrease voltage lifetime increase exponentially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3690" y="4038600"/>
            <a:ext cx="2743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Decreasing operational voltage from 100V to 40V will increase lifetime in </a:t>
            </a:r>
            <a:r>
              <a:rPr lang="en-US" sz="2000" b="1" i="1" dirty="0" smtClean="0"/>
              <a:t>10,000 time.</a:t>
            </a:r>
          </a:p>
          <a:p>
            <a:r>
              <a:rPr lang="en-US" i="1" dirty="0" smtClean="0"/>
              <a:t>Do not  design piezo-tuner with assumption to run NEAR Vmax.</a:t>
            </a:r>
          </a:p>
          <a:p>
            <a:r>
              <a:rPr lang="en-US" b="1" i="1" dirty="0" smtClean="0"/>
              <a:t>Selected longer piezo/ to operate at lower possible Voltage </a:t>
            </a:r>
            <a:endParaRPr lang="en-US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038600"/>
            <a:ext cx="3304318" cy="27800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461" y="3562678"/>
            <a:ext cx="580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…..cold vacuum is an almost ideal environment for piezo actuators… </a:t>
            </a:r>
            <a:r>
              <a:rPr lang="en-US" sz="1600" b="1" u="sng" dirty="0">
                <a:solidFill>
                  <a:srgbClr val="FF0000"/>
                </a:solidFill>
              </a:rPr>
              <a:t>except the problems to heat transfer from piezo inside insulated vacuum…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93" y="4419600"/>
            <a:ext cx="2320934" cy="210565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38200" y="6629400"/>
            <a:ext cx="2514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3362" y="6781800"/>
            <a:ext cx="12096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264" y="6485955"/>
            <a:ext cx="987638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Requirements to the piezo for operation in XFEL and LCLS II</a:t>
            </a:r>
            <a:br>
              <a:rPr lang="en-US" sz="2000" dirty="0" smtClean="0"/>
            </a:br>
            <a:r>
              <a:rPr lang="en-US" sz="2000" i="1" dirty="0" smtClean="0"/>
              <a:t>Impact on the longevity of the piezo</a:t>
            </a:r>
            <a:endParaRPr lang="en-US" sz="2000" i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430558"/>
              </p:ext>
            </p:extLst>
          </p:nvPr>
        </p:nvGraphicFramePr>
        <p:xfrm>
          <a:off x="0" y="1295400"/>
          <a:ext cx="7366000" cy="4046220"/>
        </p:xfrm>
        <a:graphic>
          <a:graphicData uri="http://schemas.openxmlformats.org/drawingml/2006/table">
            <a:tbl>
              <a:tblPr/>
              <a:tblGrid>
                <a:gridCol w="228600"/>
                <a:gridCol w="2781300"/>
                <a:gridCol w="1790700"/>
                <a:gridCol w="1104900"/>
                <a:gridCol w="1193800"/>
                <a:gridCol w="266700"/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XFEL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LCLS II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FNAL-test-stand </a:t>
                      </a: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(2month)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Operation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10 pulses/sec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CW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stimulus pulse, 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200                               </a:t>
                      </a:r>
                      <a:r>
                        <a:rPr lang="it-IT" sz="1000" b="0" i="1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(2 sinewave per pulse)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Vpp, 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piezo stroke,[um]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0.2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0.2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number pulses for 20 years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1E+10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2E+10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2E+10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total stroke of piezo for  20years, [km]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60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Piezo-stack motion 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speed (rms) (mm/s)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4.5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0.02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2.2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Piezo-stack motion 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acceleration (rms)(g)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0.6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0.0004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Heat dissipation, [mW]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90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0.05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Piezo 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D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T raised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20K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0.1K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2K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 Rounded MT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771853" y="4876800"/>
            <a:ext cx="7463507" cy="228600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48006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58025" y="4256127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1200"/>
              </a:spcBef>
              <a:spcAft>
                <a:spcPct val="0"/>
              </a:spcAft>
            </a:pPr>
            <a:r>
              <a:rPr lang="en-US" sz="1000" i="1" dirty="0" err="1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P</a:t>
            </a:r>
            <a:r>
              <a:rPr lang="en-US" sz="1000" i="1" baseline="-25000" dirty="0" err="1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av</a:t>
            </a:r>
            <a:r>
              <a:rPr lang="en-US" sz="1000" i="1" dirty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=</a:t>
            </a:r>
            <a:r>
              <a:rPr lang="en-US" sz="1000" i="1" dirty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</a:rPr>
              <a:t>p</a:t>
            </a:r>
            <a:r>
              <a:rPr lang="en-US" sz="1000" i="1" dirty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CU</a:t>
            </a:r>
            <a:r>
              <a:rPr lang="en-US" sz="1000" i="1" baseline="30000" dirty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2</a:t>
            </a:r>
            <a:r>
              <a:rPr lang="en-US" sz="1000" i="1" dirty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f *D,  </a:t>
            </a:r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where </a:t>
            </a:r>
            <a:r>
              <a:rPr lang="en-US" sz="1000" i="1" dirty="0">
                <a:solidFill>
                  <a:srgbClr val="000000"/>
                </a:solidFill>
                <a:latin typeface="Calibri" pitchFamily="34" charset="0"/>
                <a:ea typeface="ＭＳ Ｐゴシック" pitchFamily="-110" charset="-128"/>
              </a:rPr>
              <a:t>D is dissipation Factor (~5-20%)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9600" y="4646712"/>
            <a:ext cx="7945792" cy="230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86600" y="4564618"/>
            <a:ext cx="147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estimated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086600" y="4256127"/>
            <a:ext cx="1468792" cy="400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7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1107</Words>
  <Application>Microsoft Office PowerPoint</Application>
  <PresentationFormat>On-screen Show (4:3)</PresentationFormat>
  <Paragraphs>183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Office Theme</vt:lpstr>
      <vt:lpstr>3_Blank</vt:lpstr>
      <vt:lpstr>4_Blank</vt:lpstr>
      <vt:lpstr>5_Blank</vt:lpstr>
      <vt:lpstr>6_Blank</vt:lpstr>
      <vt:lpstr>7_Blank</vt:lpstr>
      <vt:lpstr>8_Blank</vt:lpstr>
      <vt:lpstr>LCLS II SRF cavity (1.3GHz) Tuner. Tuner Reliability R&amp;D program  at FNAL</vt:lpstr>
      <vt:lpstr>LCLS II SRF Cavity (1.3GHz) Tuner</vt:lpstr>
      <vt:lpstr>PowerPoint Presentation</vt:lpstr>
      <vt:lpstr>Piezo-tuner  reliability/ lifetime R&amp;D program  (at FNAL as a part of LCLS II tuner design efforts)  </vt:lpstr>
      <vt:lpstr>Shearing Forces on the piezo ----Piezo-stack capsulation Lessons Learned from CM2(FNAL); S1Global; SSR1(FNAL)</vt:lpstr>
      <vt:lpstr>LCLS II piezo-stack ( designed and built in collaboration with PI )</vt:lpstr>
      <vt:lpstr>Piezo Tuner Lifetime (1) </vt:lpstr>
      <vt:lpstr>Piezo Tuner Lifetime (1) </vt:lpstr>
      <vt:lpstr>Requirements to the piezo for operation in XFEL and LCLS II Impact on the longevity of the piezo</vt:lpstr>
      <vt:lpstr>High reliability of tuner components  (piezo-actuator) Accelerated Piezo Lifetime test at FNAL</vt:lpstr>
      <vt:lpstr>Irradiation of the Piezo-stacks up to 109Rad (gamma)</vt:lpstr>
      <vt:lpstr>Radiation Hardness tests of the Electromechanical Actuator (up to 5*108 Rad)</vt:lpstr>
      <vt:lpstr>Summary</vt:lpstr>
      <vt:lpstr>Summary of ALT and RadHard Tests during LCLS II tuner design/ design verification efforts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pischaln</dc:creator>
  <cp:lastModifiedBy>Browne, Laura</cp:lastModifiedBy>
  <cp:revision>75</cp:revision>
  <dcterms:created xsi:type="dcterms:W3CDTF">2014-10-12T15:45:18Z</dcterms:created>
  <dcterms:modified xsi:type="dcterms:W3CDTF">2015-12-02T16:31:40Z</dcterms:modified>
</cp:coreProperties>
</file>