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09" r:id="rId4"/>
    <p:sldMasterId id="2147484044" r:id="rId5"/>
  </p:sldMasterIdLst>
  <p:notesMasterIdLst>
    <p:notesMasterId r:id="rId35"/>
  </p:notesMasterIdLst>
  <p:handoutMasterIdLst>
    <p:handoutMasterId r:id="rId36"/>
  </p:handoutMasterIdLst>
  <p:sldIdLst>
    <p:sldId id="826" r:id="rId6"/>
    <p:sldId id="785" r:id="rId7"/>
    <p:sldId id="976" r:id="rId8"/>
    <p:sldId id="947" r:id="rId9"/>
    <p:sldId id="954" r:id="rId10"/>
    <p:sldId id="856" r:id="rId11"/>
    <p:sldId id="985" r:id="rId12"/>
    <p:sldId id="921" r:id="rId13"/>
    <p:sldId id="988" r:id="rId14"/>
    <p:sldId id="982" r:id="rId15"/>
    <p:sldId id="991" r:id="rId16"/>
    <p:sldId id="842" r:id="rId17"/>
    <p:sldId id="843" r:id="rId18"/>
    <p:sldId id="989" r:id="rId19"/>
    <p:sldId id="992" r:id="rId20"/>
    <p:sldId id="983" r:id="rId21"/>
    <p:sldId id="979" r:id="rId22"/>
    <p:sldId id="990" r:id="rId23"/>
    <p:sldId id="952" r:id="rId24"/>
    <p:sldId id="977" r:id="rId25"/>
    <p:sldId id="728" r:id="rId26"/>
    <p:sldId id="993" r:id="rId27"/>
    <p:sldId id="994" r:id="rId28"/>
    <p:sldId id="950" r:id="rId29"/>
    <p:sldId id="953" r:id="rId30"/>
    <p:sldId id="951" r:id="rId31"/>
    <p:sldId id="955" r:id="rId32"/>
    <p:sldId id="830" r:id="rId33"/>
    <p:sldId id="743" r:id="rId34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001D"/>
    <a:srgbClr val="9A0000"/>
    <a:srgbClr val="FFCC99"/>
    <a:srgbClr val="9D3431"/>
    <a:srgbClr val="0000FF"/>
    <a:srgbClr val="FFFFCC"/>
    <a:srgbClr val="FF0000"/>
    <a:srgbClr val="FF9966"/>
    <a:srgbClr val="008000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59" autoAdjust="0"/>
    <p:restoredTop sz="94453" autoAdjust="0"/>
  </p:normalViewPr>
  <p:slideViewPr>
    <p:cSldViewPr snapToGrid="0">
      <p:cViewPr varScale="1">
        <p:scale>
          <a:sx n="70" d="100"/>
          <a:sy n="70" d="100"/>
        </p:scale>
        <p:origin x="153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1" d="100"/>
        <a:sy n="141" d="100"/>
      </p:scale>
      <p:origin x="0" y="23696"/>
    </p:cViewPr>
  </p:sorterViewPr>
  <p:notesViewPr>
    <p:cSldViewPr snapToGrid="0">
      <p:cViewPr varScale="1">
        <p:scale>
          <a:sx n="80" d="100"/>
          <a:sy n="80" d="100"/>
        </p:scale>
        <p:origin x="-3498" y="-78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5953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5953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8226311-62EA-456F-8B76-9220A4C1A6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8078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5953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9133" y="4410392"/>
            <a:ext cx="5586735" cy="4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5953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8C1C09D7-2034-4A7F-959F-75165A7C71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3175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169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769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jpe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LCLS-II  Cryomodule, Kaluzny, 1 December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90C6A-7224-4661-B82E-C7C410903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77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7050" y="3646170"/>
            <a:ext cx="5480050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5629276" y="6196062"/>
            <a:ext cx="584812" cy="500014"/>
          </a:xfrm>
          <a:prstGeom prst="rect">
            <a:avLst/>
          </a:prstGeom>
          <a:noFill/>
        </p:spPr>
      </p:pic>
      <p:pic>
        <p:nvPicPr>
          <p:cNvPr id="2050" name="Picture 2" descr="C:\Users\boyce\Documents\fermilab_wd100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22893"/>
            <a:ext cx="952500" cy="2952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oyce\Documents\jlab_wd100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847" y="6230571"/>
            <a:ext cx="952500" cy="3143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9" y="79409"/>
            <a:ext cx="6137377" cy="12709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LCLS-II  Cryomodule, Kaluzny, 1 December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46088" y="1670050"/>
            <a:ext cx="8108950" cy="4648200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LCLS-II  Cryomodule, Kaluzny, 1 December 2015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LCLS-II  Cryomodule, Kaluzny, 1 December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723840"/>
            <a:ext cx="2442340" cy="222421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4094034"/>
            <a:ext cx="2442340" cy="222421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723840"/>
            <a:ext cx="2442340" cy="459441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46088" y="1670050"/>
            <a:ext cx="3013075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LCLS-II  Cryomodule, Kaluzny, 1 December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670050"/>
            <a:ext cx="2667000" cy="46482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46088" y="1670050"/>
            <a:ext cx="5484812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LCLS-II  Cryomodule, Kaluzny, 1 December 2015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LCLS-II  Cryomodule, Kaluzny, 1 December 2015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LCLS-II  Cryomodule, Kaluzny, 1 December 2015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LCLS-II  Cryomodule, Kaluzny, 1 December 2015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LCLS-II  Cryomodule, Kaluzny, 1 December 2015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LCLS-II  Cryomodule, Kaluzny, 1 December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469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LCLS-II  Cryomodule, Kaluzny, 1 December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FA34-BCD0-4674-B1B3-79E6B39E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05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4948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LCLS-II  Cryomodule, Kaluzny, 1 December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30" r:id="rId8"/>
    <p:sldLayoutId id="2147484031" r:id="rId9"/>
    <p:sldLayoutId id="2147484050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5473" y="1667866"/>
            <a:ext cx="8109919" cy="46503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472" y="6543674"/>
            <a:ext cx="4126528" cy="31432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LCLS-II  Cryomodule, Kaluzny, 1 December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8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000" b="0" kern="1200" baseline="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1pPr>
      <a:lvl2pPr marL="180000" indent="-180000" algn="l" defTabSz="914400" rtl="0" eaLnBrk="1" latinLnBrk="0" hangingPunct="1">
        <a:lnSpc>
          <a:spcPct val="120000"/>
        </a:lnSpc>
        <a:spcBef>
          <a:spcPts val="800"/>
        </a:spcBef>
        <a:spcAft>
          <a:spcPts val="0"/>
        </a:spcAft>
        <a:buClr>
          <a:schemeClr val="tx1"/>
        </a:buClr>
        <a:buSzPct val="100000"/>
        <a:buFont typeface="Arial" pitchFamily="34" charset="0"/>
        <a:buChar char="•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2pPr>
      <a:lvl3pPr marL="504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-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3pPr>
      <a:lvl4pPr marL="828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•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-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57213" y="536575"/>
            <a:ext cx="8154987" cy="2246313"/>
          </a:xfrm>
        </p:spPr>
        <p:txBody>
          <a:bodyPr/>
          <a:lstStyle/>
          <a:p>
            <a:r>
              <a:rPr lang="en-US" dirty="0" smtClean="0"/>
              <a:t>LCLS-II </a:t>
            </a:r>
            <a:r>
              <a:rPr lang="en-US" dirty="0" err="1" smtClean="0"/>
              <a:t>Cryomodule</a:t>
            </a:r>
            <a:r>
              <a:rPr lang="en-US" dirty="0" smtClean="0"/>
              <a:t> Design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Joshua Kaluzny </a:t>
            </a:r>
          </a:p>
          <a:p>
            <a:r>
              <a:rPr lang="en-US" dirty="0" smtClean="0"/>
              <a:t>December 1, 2015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Technical Challenges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82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Liquid Helium </a:t>
            </a:r>
            <a:r>
              <a:rPr lang="en-US" dirty="0"/>
              <a:t>M</a:t>
            </a:r>
            <a:r>
              <a:rPr lang="en-US" dirty="0" smtClean="0"/>
              <a:t>anagement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 Cryomodule, Kaluzny, 1 December 2015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TunnelSlopeLiquidLevelIllustratio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49" y="1437523"/>
            <a:ext cx="7552116" cy="467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03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Helium Management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 Cryomodule, Kaluzny, 1 December 2015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282287" cy="5065522"/>
          </a:xfrm>
        </p:spPr>
        <p:txBody>
          <a:bodyPr>
            <a:normAutofit/>
          </a:bodyPr>
          <a:lstStyle/>
          <a:p>
            <a:r>
              <a:rPr lang="en-US" dirty="0" smtClean="0"/>
              <a:t>Increased two-phase pipe size</a:t>
            </a:r>
          </a:p>
          <a:p>
            <a:pPr lvl="1"/>
            <a:r>
              <a:rPr lang="en-US" dirty="0" smtClean="0"/>
              <a:t>Cover cavities but not spill into HGRP</a:t>
            </a:r>
            <a:endParaRPr lang="en-US" dirty="0"/>
          </a:p>
          <a:p>
            <a:r>
              <a:rPr lang="en-US" dirty="0" smtClean="0"/>
              <a:t>Full </a:t>
            </a:r>
            <a:r>
              <a:rPr lang="en-US" dirty="0"/>
              <a:t>2-phase pipe </a:t>
            </a:r>
          </a:p>
          <a:p>
            <a:r>
              <a:rPr lang="en-US" dirty="0"/>
              <a:t>just starts to spill into </a:t>
            </a:r>
          </a:p>
          <a:p>
            <a:r>
              <a:rPr lang="en-US" dirty="0"/>
              <a:t>the </a:t>
            </a:r>
            <a:r>
              <a:rPr lang="en-US" dirty="0" smtClean="0"/>
              <a:t>HGRP</a:t>
            </a:r>
          </a:p>
          <a:p>
            <a:pPr lvl="1"/>
            <a:r>
              <a:rPr lang="en-US" dirty="0" smtClean="0"/>
              <a:t>Two-phase pipe is half full at connection to HGRP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616" y="1416115"/>
            <a:ext cx="5243384" cy="472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0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973" y="1347240"/>
            <a:ext cx="5766027" cy="4634376"/>
          </a:xfrm>
          <a:prstGeom prst="rect">
            <a:avLst/>
          </a:prstGeom>
        </p:spPr>
      </p:pic>
      <p:sp>
        <p:nvSpPr>
          <p:cNvPr id="50" name="Slide Number Placeholder 4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179CF4-7C59-B847-9587-450D8ED7A11F}" type="slidenum">
              <a:rPr lang="en-US" smtClean="0"/>
              <a:t>12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Helium Management</a:t>
            </a:r>
          </a:p>
        </p:txBody>
      </p:sp>
      <p:sp>
        <p:nvSpPr>
          <p:cNvPr id="49" name="Footer Placeholder 4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 Cryomodule, Kaluzny, 1 December 2015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1822" y="1575151"/>
            <a:ext cx="2926151" cy="3491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</a:pPr>
            <a:r>
              <a:rPr lang="en-US" sz="2400" dirty="0" smtClean="0">
                <a:solidFill>
                  <a:srgbClr val="000000"/>
                </a:solidFill>
                <a:ea typeface="+mn-ea"/>
                <a:cs typeface="Arial" pitchFamily="34" charset="0"/>
              </a:rPr>
              <a:t>Bottom of two-phase pipe is above top of helium vessel</a:t>
            </a:r>
          </a:p>
          <a:p>
            <a:pPr lvl="1" indent="-223838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000000"/>
                </a:solidFill>
                <a:ea typeface="+mn-ea"/>
                <a:cs typeface="Arial" pitchFamily="34" charset="0"/>
              </a:rPr>
              <a:t>The cavity is covered when there is liquid in the two-phase pipe</a:t>
            </a:r>
            <a:endParaRPr lang="en-US" sz="2200" dirty="0">
              <a:solidFill>
                <a:srgbClr val="000000"/>
              </a:solidFill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00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179CF4-7C59-B847-9587-450D8ED7A11F}" type="slidenum">
              <a:rPr lang="en-US" smtClean="0"/>
              <a:t>13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Helium Management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 Cryomodule, Kaluzny, 1 December 2015</a:t>
            </a:r>
            <a:endParaRPr lang="en-US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1842"/>
            <a:ext cx="9144000" cy="1357869"/>
          </a:xfrm>
          <a:prstGeom prst="rect">
            <a:avLst/>
          </a:prstGeom>
        </p:spPr>
      </p:pic>
      <p:pic>
        <p:nvPicPr>
          <p:cNvPr id="8" name="Picture 7" descr="ConnectionToHGRP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3237839"/>
            <a:ext cx="8483600" cy="3213100"/>
          </a:xfrm>
          <a:prstGeom prst="rect">
            <a:avLst/>
          </a:prstGeom>
        </p:spPr>
      </p:pic>
      <p:sp>
        <p:nvSpPr>
          <p:cNvPr id="10" name="Content Placeholder 4"/>
          <p:cNvSpPr txBox="1">
            <a:spLocks/>
          </p:cNvSpPr>
          <p:nvPr/>
        </p:nvSpPr>
        <p:spPr>
          <a:xfrm>
            <a:off x="457200" y="1243584"/>
            <a:ext cx="8108950" cy="50655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smtClean="0"/>
              <a:t>Connection from two-phase pipe to HGRP </a:t>
            </a:r>
          </a:p>
          <a:p>
            <a:pPr lvl="1" fontAlgn="auto"/>
            <a:r>
              <a:rPr lang="en-US" smtClean="0"/>
              <a:t>650 mm upstream of center</a:t>
            </a:r>
          </a:p>
          <a:p>
            <a:pPr fontAlgn="auto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9661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Cooldown to Preserve High </a:t>
            </a:r>
            <a:r>
              <a:rPr lang="en-US" dirty="0" err="1" smtClean="0"/>
              <a:t>Qo</a:t>
            </a:r>
            <a:r>
              <a:rPr lang="en-US" dirty="0" smtClean="0"/>
              <a:t> – Mass Flow Rate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 Cryomodule, Kaluzny, 1 December 2015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Fast cool-down of </a:t>
            </a:r>
            <a:r>
              <a:rPr lang="en-US" dirty="0" smtClean="0"/>
              <a:t>a single </a:t>
            </a:r>
            <a:r>
              <a:rPr lang="en-US" dirty="0" err="1" smtClean="0"/>
              <a:t>cryomodule</a:t>
            </a:r>
            <a:r>
              <a:rPr lang="en-US" dirty="0" smtClean="0"/>
              <a:t> involves </a:t>
            </a:r>
            <a:r>
              <a:rPr lang="en-US" dirty="0"/>
              <a:t>replacing </a:t>
            </a:r>
            <a:r>
              <a:rPr lang="en-US" dirty="0" smtClean="0"/>
              <a:t>~200 </a:t>
            </a:r>
            <a:r>
              <a:rPr lang="en-US" dirty="0"/>
              <a:t>liters of helium volume as quickly as possible.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 “fast” cooldown is 2-3 K/min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Start </a:t>
            </a:r>
            <a:r>
              <a:rPr lang="en-US" dirty="0"/>
              <a:t>at </a:t>
            </a:r>
            <a:r>
              <a:rPr lang="en-US" dirty="0" smtClean="0"/>
              <a:t>50 K and replace in 13 min  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Flow into the </a:t>
            </a:r>
            <a:r>
              <a:rPr lang="en-US" dirty="0" err="1"/>
              <a:t>cryomodule</a:t>
            </a:r>
            <a:r>
              <a:rPr lang="en-US" dirty="0"/>
              <a:t> at 15 </a:t>
            </a:r>
            <a:r>
              <a:rPr lang="en-US" dirty="0" smtClean="0"/>
              <a:t>liters/min </a:t>
            </a:r>
            <a:r>
              <a:rPr lang="en-US" dirty="0"/>
              <a:t>= 31 </a:t>
            </a:r>
            <a:r>
              <a:rPr lang="en-US" dirty="0" smtClean="0"/>
              <a:t>g/s </a:t>
            </a:r>
            <a:r>
              <a:rPr lang="en-US" dirty="0"/>
              <a:t>liquid </a:t>
            </a:r>
            <a:r>
              <a:rPr lang="en-US" dirty="0" smtClean="0"/>
              <a:t>helium per </a:t>
            </a:r>
            <a:r>
              <a:rPr lang="en-US" dirty="0" err="1" smtClean="0"/>
              <a:t>cryomodule</a:t>
            </a:r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~</a:t>
            </a:r>
            <a:r>
              <a:rPr lang="en-US" dirty="0"/>
              <a:t>2 liters/min for each helium </a:t>
            </a:r>
            <a:r>
              <a:rPr lang="en-US" dirty="0" smtClean="0"/>
              <a:t>vessel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Cryoplant</a:t>
            </a:r>
            <a:r>
              <a:rPr lang="en-US" dirty="0" smtClean="0"/>
              <a:t> </a:t>
            </a:r>
            <a:r>
              <a:rPr lang="en-US" dirty="0"/>
              <a:t>can produce ~130 g/s in liquefier </a:t>
            </a:r>
            <a:r>
              <a:rPr lang="en-US" dirty="0" smtClean="0"/>
              <a:t>mode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Can cool ~4 </a:t>
            </a:r>
            <a:r>
              <a:rPr lang="en-US" dirty="0" err="1" smtClean="0"/>
              <a:t>cryomodules</a:t>
            </a:r>
            <a:r>
              <a:rPr lang="en-US" dirty="0" smtClean="0"/>
              <a:t> at 31 g/s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May be able to use plant liquid storage to cool more than 4 </a:t>
            </a:r>
            <a:r>
              <a:rPr lang="en-US" dirty="0" err="1" smtClean="0"/>
              <a:t>cryomodules</a:t>
            </a:r>
            <a:r>
              <a:rPr lang="en-US" dirty="0" smtClean="0"/>
              <a:t> at once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4415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Cooldown to Preserve High </a:t>
            </a:r>
            <a:r>
              <a:rPr lang="en-US" dirty="0" err="1" smtClean="0"/>
              <a:t>Qo</a:t>
            </a:r>
            <a:r>
              <a:rPr lang="en-US" dirty="0" smtClean="0"/>
              <a:t> – </a:t>
            </a:r>
            <a:r>
              <a:rPr lang="en-US" dirty="0"/>
              <a:t>Mass Flow Rate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 Cryomodule, Kaluzny, 1 December 2015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Maximum mass flow rate in cooldown circuit (line H)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98" y="1801789"/>
            <a:ext cx="6918513" cy="459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68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Cycle to Reset </a:t>
            </a:r>
            <a:r>
              <a:rPr lang="en-US" dirty="0" err="1"/>
              <a:t>Qo</a:t>
            </a:r>
            <a:r>
              <a:rPr lang="en-US" dirty="0"/>
              <a:t> of Cavities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 Cryomodule, Kaluzny, 1 December 2015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Cavity can trap flux during quench</a:t>
            </a:r>
          </a:p>
          <a:p>
            <a:pPr lvl="1"/>
            <a:r>
              <a:rPr lang="en-US" dirty="0" smtClean="0"/>
              <a:t>Thermal cycle above transition to reset </a:t>
            </a:r>
            <a:r>
              <a:rPr lang="en-US" dirty="0" err="1" smtClean="0"/>
              <a:t>Qo</a:t>
            </a:r>
            <a:endParaRPr lang="en-US" dirty="0" smtClean="0"/>
          </a:p>
          <a:p>
            <a:pPr marL="0" lvl="1" indent="0">
              <a:spcAft>
                <a:spcPts val="300"/>
              </a:spcAft>
              <a:buSzTx/>
              <a:buNone/>
            </a:pPr>
            <a:r>
              <a:rPr lang="en-US" dirty="0" smtClean="0"/>
              <a:t>RF compensation heaters on </a:t>
            </a:r>
            <a:r>
              <a:rPr lang="en-US" dirty="0"/>
              <a:t>each helium vessel </a:t>
            </a:r>
            <a:r>
              <a:rPr lang="en-US" dirty="0" smtClean="0"/>
              <a:t>and/or liquid level can heaters could be used to </a:t>
            </a:r>
            <a:r>
              <a:rPr lang="en-US" dirty="0"/>
              <a:t>burn off liquid</a:t>
            </a:r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1" t="37137" b="26146"/>
          <a:stretch/>
        </p:blipFill>
        <p:spPr>
          <a:xfrm>
            <a:off x="640503" y="3463222"/>
            <a:ext cx="7602006" cy="206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Cycle to Reset </a:t>
            </a:r>
            <a:r>
              <a:rPr lang="en-US" dirty="0" err="1"/>
              <a:t>Qo</a:t>
            </a:r>
            <a:r>
              <a:rPr lang="en-US" dirty="0"/>
              <a:t> of Cavities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 Cryomodule, Kaluzny, 1 December 2015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11014" y="1252729"/>
            <a:ext cx="8014602" cy="50655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dirty="0" smtClean="0"/>
              <a:t>Cooldown valve allows 0.5 g/s flow</a:t>
            </a:r>
          </a:p>
          <a:p>
            <a:pPr lvl="1" fontAlgn="auto"/>
            <a:r>
              <a:rPr lang="en-US" dirty="0" smtClean="0"/>
              <a:t>15% valve position with 1:1000 </a:t>
            </a:r>
            <a:r>
              <a:rPr lang="en-US" dirty="0" err="1"/>
              <a:t>eq</a:t>
            </a:r>
            <a:r>
              <a:rPr lang="en-US" dirty="0"/>
              <a:t>% </a:t>
            </a:r>
            <a:r>
              <a:rPr lang="en-US" dirty="0" smtClean="0"/>
              <a:t>profile</a:t>
            </a:r>
          </a:p>
          <a:p>
            <a:pPr fontAlgn="auto"/>
            <a:r>
              <a:rPr lang="en-US" dirty="0" smtClean="0"/>
              <a:t>150 W heater to raise temp of low flow gas to ~50K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" t="15774" r="7911" b="8590"/>
          <a:stretch/>
        </p:blipFill>
        <p:spPr>
          <a:xfrm>
            <a:off x="1640768" y="2962646"/>
            <a:ext cx="5862463" cy="281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5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 Cryomodule, Kaluzny, 1 December 2015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Prototype </a:t>
            </a:r>
            <a:r>
              <a:rPr lang="en-US" dirty="0" err="1" smtClean="0"/>
              <a:t>cryomodules</a:t>
            </a:r>
            <a:r>
              <a:rPr lang="en-US" dirty="0" smtClean="0"/>
              <a:t> well instrumented</a:t>
            </a:r>
          </a:p>
          <a:p>
            <a:pPr lvl="1"/>
            <a:r>
              <a:rPr lang="en-US" dirty="0" smtClean="0"/>
              <a:t>Including sensors inside helium vessels</a:t>
            </a:r>
          </a:p>
          <a:p>
            <a:r>
              <a:rPr lang="en-US" dirty="0"/>
              <a:t>N</a:t>
            </a:r>
            <a:r>
              <a:rPr lang="en-US" dirty="0" smtClean="0"/>
              <a:t>o </a:t>
            </a:r>
            <a:r>
              <a:rPr lang="en-US" dirty="0"/>
              <a:t>cold </a:t>
            </a:r>
            <a:r>
              <a:rPr lang="en-US" dirty="0" smtClean="0"/>
              <a:t>flanges or feedthroughs</a:t>
            </a:r>
            <a:endParaRPr lang="en-US" dirty="0"/>
          </a:p>
          <a:p>
            <a:pPr lvl="1"/>
            <a:r>
              <a:rPr lang="en-US" dirty="0" smtClean="0"/>
              <a:t>capillary tube to bring wires to warm feedthroughs</a:t>
            </a:r>
            <a:endParaRPr lang="en-US" dirty="0"/>
          </a:p>
          <a:p>
            <a:r>
              <a:rPr lang="en-US" dirty="0"/>
              <a:t>S</a:t>
            </a:r>
            <a:r>
              <a:rPr lang="en-US" dirty="0" smtClean="0"/>
              <a:t>ensors </a:t>
            </a:r>
            <a:r>
              <a:rPr lang="en-US" dirty="0"/>
              <a:t>in helium </a:t>
            </a:r>
            <a:r>
              <a:rPr lang="en-US" dirty="0" smtClean="0"/>
              <a:t>vessels</a:t>
            </a:r>
          </a:p>
          <a:p>
            <a:pPr lvl="1"/>
            <a:r>
              <a:rPr lang="en-US" dirty="0" smtClean="0"/>
              <a:t>4 </a:t>
            </a:r>
            <a:r>
              <a:rPr lang="en-US" dirty="0"/>
              <a:t>cavities per </a:t>
            </a:r>
            <a:r>
              <a:rPr lang="en-US" dirty="0" smtClean="0"/>
              <a:t>prototype </a:t>
            </a:r>
            <a:r>
              <a:rPr lang="en-US" dirty="0" err="1" smtClean="0"/>
              <a:t>cryomodule</a:t>
            </a:r>
            <a:r>
              <a:rPr lang="en-US" dirty="0" smtClean="0"/>
              <a:t> instrumented </a:t>
            </a:r>
            <a:endParaRPr lang="en-US" dirty="0"/>
          </a:p>
          <a:p>
            <a:pPr lvl="2"/>
            <a:r>
              <a:rPr lang="en-US" dirty="0" smtClean="0"/>
              <a:t>4 </a:t>
            </a:r>
            <a:r>
              <a:rPr lang="en-US" dirty="0" err="1"/>
              <a:t>cernox</a:t>
            </a:r>
            <a:r>
              <a:rPr lang="en-US" dirty="0"/>
              <a:t> </a:t>
            </a:r>
            <a:r>
              <a:rPr lang="en-US" dirty="0" smtClean="0"/>
              <a:t>sensors wired</a:t>
            </a:r>
            <a:endParaRPr lang="en-US" dirty="0"/>
          </a:p>
          <a:p>
            <a:pPr lvl="2"/>
            <a:r>
              <a:rPr lang="en-US" dirty="0" smtClean="0"/>
              <a:t>2 fluxgate sensors</a:t>
            </a:r>
          </a:p>
        </p:txBody>
      </p:sp>
    </p:spTree>
    <p:extLst>
      <p:ext uri="{BB962C8B-B14F-4D97-AF65-F5344CB8AC3E}">
        <p14:creationId xmlns:p14="http://schemas.microsoft.com/office/powerpoint/2010/main" val="373216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Instrumentation - Capillary Tube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 Cryomodule, Kaluzny, 1 December 2015</a:t>
            </a:r>
            <a:endParaRPr lang="en-US" dirty="0"/>
          </a:p>
        </p:txBody>
      </p:sp>
      <p:pic>
        <p:nvPicPr>
          <p:cNvPr id="3" name="Picture 2" descr="F10009950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94" y="1179321"/>
            <a:ext cx="8418136" cy="518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54FA34-BCD0-4674-B1B3-79E6B39EC6D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 Cryomodule, Kaluzny, 1 December 2015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Large Dynamic </a:t>
            </a:r>
            <a:r>
              <a:rPr lang="en-US" dirty="0" err="1"/>
              <a:t>H</a:t>
            </a:r>
            <a:r>
              <a:rPr lang="en-US" dirty="0" err="1" smtClean="0"/>
              <a:t>eatloads</a:t>
            </a:r>
            <a:endParaRPr lang="en-US" dirty="0" smtClean="0"/>
          </a:p>
          <a:p>
            <a:r>
              <a:rPr lang="en-US" dirty="0"/>
              <a:t>Liquid </a:t>
            </a:r>
            <a:r>
              <a:rPr lang="en-US" dirty="0" smtClean="0"/>
              <a:t>Helium </a:t>
            </a:r>
            <a:r>
              <a:rPr lang="en-US" dirty="0"/>
              <a:t>M</a:t>
            </a:r>
            <a:r>
              <a:rPr lang="en-US" dirty="0" smtClean="0"/>
              <a:t>anagement</a:t>
            </a:r>
          </a:p>
          <a:p>
            <a:r>
              <a:rPr lang="en-US" dirty="0" smtClean="0"/>
              <a:t>Cooldown to Preserve High </a:t>
            </a:r>
            <a:r>
              <a:rPr lang="en-US" dirty="0" err="1" smtClean="0"/>
              <a:t>Qo</a:t>
            </a:r>
            <a:endParaRPr lang="en-US" dirty="0"/>
          </a:p>
          <a:p>
            <a:r>
              <a:rPr lang="en-US" dirty="0" smtClean="0"/>
              <a:t>Thermal </a:t>
            </a:r>
            <a:r>
              <a:rPr lang="en-US" dirty="0"/>
              <a:t>C</a:t>
            </a:r>
            <a:r>
              <a:rPr lang="en-US" dirty="0" smtClean="0"/>
              <a:t>ycle to Reset </a:t>
            </a:r>
            <a:r>
              <a:rPr lang="en-US" dirty="0" err="1" smtClean="0"/>
              <a:t>Qo</a:t>
            </a:r>
            <a:r>
              <a:rPr lang="en-US" dirty="0" smtClean="0"/>
              <a:t> of Cavities</a:t>
            </a:r>
          </a:p>
          <a:p>
            <a:r>
              <a:rPr lang="en-US" dirty="0" smtClean="0"/>
              <a:t>Instrumentation </a:t>
            </a:r>
            <a:endParaRPr lang="en-US" dirty="0"/>
          </a:p>
          <a:p>
            <a:r>
              <a:rPr lang="en-US" dirty="0" smtClean="0"/>
              <a:t>Summary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3825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 Cryomodule, Kaluzny, 1 December 2015</a:t>
            </a:r>
            <a:endParaRPr lang="en-US" dirty="0"/>
          </a:p>
        </p:txBody>
      </p:sp>
      <p:pic>
        <p:nvPicPr>
          <p:cNvPr id="3" name="Picture 2" descr="LCLS-II-CryomoduleSchematicFig-2Valve-11Aug2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00" y="1400795"/>
            <a:ext cx="7434814" cy="473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4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Acknowledgments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 Cryomodule, Kaluzny, 1 December 2015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This presentation includes information from many people at </a:t>
            </a:r>
            <a:r>
              <a:rPr lang="en-US" dirty="0" err="1" smtClean="0"/>
              <a:t>Fermilab</a:t>
            </a:r>
            <a:r>
              <a:rPr lang="en-US" dirty="0" smtClean="0"/>
              <a:t>, </a:t>
            </a:r>
            <a:r>
              <a:rPr lang="en-US" dirty="0" err="1" smtClean="0"/>
              <a:t>Jlab</a:t>
            </a:r>
            <a:r>
              <a:rPr lang="en-US" dirty="0" smtClean="0"/>
              <a:t>, and SLAC involved in cryomodule design, cryogenic distribution design, and overall cryogenic system design.  </a:t>
            </a:r>
          </a:p>
          <a:p>
            <a:r>
              <a:rPr lang="en-US" dirty="0" smtClean="0"/>
              <a:t>Special thanks to Tom Peterson, Camille Ginsburg, Chuck Grimm, Elvin Harms, Yun He, Arkadiy Klebaner, and Yuriy Orlov</a:t>
            </a:r>
            <a:r>
              <a:rPr lang="en-US" dirty="0"/>
              <a:t> </a:t>
            </a:r>
            <a:r>
              <a:rPr lang="en-US" dirty="0" smtClean="0"/>
              <a:t>who provided information and slides for this presentation. 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7660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786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</a:t>
            </a:r>
            <a:r>
              <a:rPr lang="en-US" dirty="0" smtClean="0"/>
              <a:t>slides - Additional </a:t>
            </a:r>
            <a:r>
              <a:rPr lang="en-US" dirty="0"/>
              <a:t>information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 Cryomodule, Kaluzny, 1 December 2015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84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Downstream end with magnet and BPM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 Cryomodule, Kaluzny, 1 December 2015</a:t>
            </a:r>
            <a:endParaRPr lang="en-US" dirty="0"/>
          </a:p>
        </p:txBody>
      </p:sp>
      <p:pic>
        <p:nvPicPr>
          <p:cNvPr id="3" name="Picture 2" descr="F10009945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8" y="1243124"/>
            <a:ext cx="8904168" cy="457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view, from the aisle side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 Cryomodule, Kaluzny, 1 December 2015</a:t>
            </a:r>
            <a:endParaRPr lang="en-US" dirty="0"/>
          </a:p>
        </p:txBody>
      </p:sp>
      <p:pic>
        <p:nvPicPr>
          <p:cNvPr id="3" name="Picture 2" descr="F10009950-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40" y="1204704"/>
            <a:ext cx="8309581" cy="511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5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Upstream end, receives the sliding vacuum bellows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 Cryomodule, Kaluzny, 1 December 2015</a:t>
            </a:r>
            <a:endParaRPr lang="en-US" dirty="0"/>
          </a:p>
        </p:txBody>
      </p:sp>
      <p:pic>
        <p:nvPicPr>
          <p:cNvPr id="3" name="Picture 2" descr="F10009945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0" y="1262130"/>
            <a:ext cx="8998750" cy="461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Upstream end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 Cryomodule, Kaluzny, 1 December 2015</a:t>
            </a:r>
            <a:endParaRPr lang="en-US" dirty="0"/>
          </a:p>
        </p:txBody>
      </p:sp>
      <p:pic>
        <p:nvPicPr>
          <p:cNvPr id="3" name="Picture 2" descr="F10009950-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84" y="1205044"/>
            <a:ext cx="8348309" cy="514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5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yomodulePipesDrawing-F1000994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0"/>
            <a:ext cx="727091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267" y="685814"/>
            <a:ext cx="1970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the dimensions, </a:t>
            </a:r>
          </a:p>
          <a:p>
            <a:r>
              <a:rPr lang="en-US" dirty="0"/>
              <a:t>f</a:t>
            </a:r>
            <a:r>
              <a:rPr lang="en-US" dirty="0" smtClean="0"/>
              <a:t>or reference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LCLS-II  Cryomodule, Kaluzny, 1 December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79CF4-7C59-B847-9587-450D8ED7A11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6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TESLA-style cryomodules compared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LCLS-II  Cryomodule, Kaluzny, 1 December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FA34-BCD0-4674-B1B3-79E6B39EC6D5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" name="Picture 3" descr="CryomodulesCompared-Feature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6800"/>
            <a:ext cx="8354141" cy="470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6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54FA34-BCD0-4674-B1B3-79E6B39EC6D5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 Cryomodule, Kaluzny, 1 December 2015</a:t>
            </a:r>
            <a:endParaRPr lang="en-US"/>
          </a:p>
        </p:txBody>
      </p:sp>
      <p:pic>
        <p:nvPicPr>
          <p:cNvPr id="10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24" y="1410908"/>
            <a:ext cx="8108950" cy="4729570"/>
          </a:xfrm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A400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Introduction - Layout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0126" y="1457040"/>
            <a:ext cx="31389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Thirty-five </a:t>
            </a:r>
            <a:r>
              <a:rPr lang="en-US" sz="2000" b="1" dirty="0"/>
              <a:t>1.3 GHz </a:t>
            </a:r>
            <a:br>
              <a:rPr lang="en-US" sz="2000" b="1" dirty="0"/>
            </a:br>
            <a:r>
              <a:rPr lang="en-US" sz="2000" b="1" dirty="0" smtClean="0"/>
              <a:t>8-cavity </a:t>
            </a:r>
            <a:r>
              <a:rPr lang="en-US" sz="2000" b="1" dirty="0"/>
              <a:t>cryomodules </a:t>
            </a:r>
            <a:endParaRPr lang="en-US" sz="200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T</a:t>
            </a:r>
            <a:r>
              <a:rPr lang="en-US" sz="2000" dirty="0" smtClean="0"/>
              <a:t>wo </a:t>
            </a:r>
            <a:r>
              <a:rPr lang="en-US" sz="2000" b="1" dirty="0" smtClean="0"/>
              <a:t>3.9 </a:t>
            </a:r>
            <a:r>
              <a:rPr lang="en-US" sz="2000" b="1" dirty="0"/>
              <a:t>GHz </a:t>
            </a:r>
            <a:r>
              <a:rPr lang="en-US" sz="2000" b="1" dirty="0" smtClean="0"/>
              <a:t>8-cavity cryomodules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Four cold segments (L0</a:t>
            </a:r>
            <a:r>
              <a:rPr lang="en-US" sz="2000" dirty="0"/>
              <a:t>, L1, L2 and </a:t>
            </a:r>
            <a:r>
              <a:rPr lang="en-US" sz="2000" dirty="0" smtClean="0"/>
              <a:t>L3) </a:t>
            </a:r>
            <a:r>
              <a:rPr lang="en-US" sz="2000" dirty="0"/>
              <a:t>which are separated by warm </a:t>
            </a:r>
            <a:r>
              <a:rPr lang="en-US" sz="2000" dirty="0" err="1"/>
              <a:t>beamline</a:t>
            </a:r>
            <a:r>
              <a:rPr lang="en-US" sz="2000" dirty="0"/>
              <a:t> sections. </a:t>
            </a:r>
          </a:p>
        </p:txBody>
      </p:sp>
    </p:spTree>
    <p:extLst>
      <p:ext uri="{BB962C8B-B14F-4D97-AF65-F5344CB8AC3E}">
        <p14:creationId xmlns:p14="http://schemas.microsoft.com/office/powerpoint/2010/main" val="364368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54FA34-BCD0-4674-B1B3-79E6B39EC6D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- CAD model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 Cryomodule, Kaluzny, 1 December 2015</a:t>
            </a:r>
            <a:endParaRPr lang="en-US"/>
          </a:p>
        </p:txBody>
      </p:sp>
      <p:pic>
        <p:nvPicPr>
          <p:cNvPr id="4" name="Picture 3" descr="F10009945-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2" t="25270" r="24776" b="7846"/>
          <a:stretch/>
        </p:blipFill>
        <p:spPr>
          <a:xfrm>
            <a:off x="131173" y="1360047"/>
            <a:ext cx="8881654" cy="49582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75285" y="6324570"/>
            <a:ext cx="1911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Yuriy Orlov</a:t>
            </a:r>
          </a:p>
        </p:txBody>
      </p:sp>
    </p:spTree>
    <p:extLst>
      <p:ext uri="{BB962C8B-B14F-4D97-AF65-F5344CB8AC3E}">
        <p14:creationId xmlns:p14="http://schemas.microsoft.com/office/powerpoint/2010/main" val="403825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- CAD model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 Cryomodule, Kaluzny, 1 December 2015</a:t>
            </a:r>
            <a:endParaRPr lang="en-US" dirty="0"/>
          </a:p>
        </p:txBody>
      </p:sp>
      <p:pic>
        <p:nvPicPr>
          <p:cNvPr id="3" name="Picture 2" descr="F10009950-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36" y="1219686"/>
            <a:ext cx="8337311" cy="513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0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r="21771"/>
          <a:stretch/>
        </p:blipFill>
        <p:spPr>
          <a:xfrm>
            <a:off x="2606723" y="1365628"/>
            <a:ext cx="6309927" cy="4906776"/>
          </a:xfrm>
          <a:prstGeom prst="rect">
            <a:avLst/>
          </a:prstGeom>
          <a:ln w="12700" cmpd="sng"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- SLAC Tunnel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 Cryomodule, Kaluzny, 1 December 2015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51822" y="1649604"/>
            <a:ext cx="2081284" cy="449188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Tunnel size: 10x11 Feet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Tunnel </a:t>
            </a:r>
            <a:r>
              <a:rPr lang="en-US" sz="2000" dirty="0" smtClean="0"/>
              <a:t>slope: 0.5</a:t>
            </a:r>
            <a:r>
              <a:rPr lang="en-US" sz="2000" dirty="0"/>
              <a:t>%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08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Dynamic </a:t>
            </a:r>
            <a:r>
              <a:rPr lang="en-US" dirty="0" err="1" smtClean="0"/>
              <a:t>Heatloads</a:t>
            </a:r>
            <a:r>
              <a:rPr lang="en-US" dirty="0" smtClean="0"/>
              <a:t> - CW operation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 Cryomodule, Kaluzny, 1 December 2015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CW operation of cavities</a:t>
            </a:r>
          </a:p>
          <a:p>
            <a:pPr lvl="1"/>
            <a:r>
              <a:rPr lang="en-US" dirty="0" smtClean="0"/>
              <a:t>80-150 watts per </a:t>
            </a:r>
            <a:r>
              <a:rPr lang="en-US" dirty="0" err="1" smtClean="0"/>
              <a:t>cryomodule</a:t>
            </a:r>
            <a:endParaRPr lang="en-US" dirty="0" smtClean="0"/>
          </a:p>
          <a:p>
            <a:pPr indent="-223838"/>
            <a:r>
              <a:rPr lang="en-US" dirty="0" smtClean="0"/>
              <a:t>RF compensation heaters</a:t>
            </a:r>
          </a:p>
          <a:p>
            <a:pPr lvl="1"/>
            <a:r>
              <a:rPr lang="en-US" dirty="0" smtClean="0"/>
              <a:t>25 watts per cavity</a:t>
            </a:r>
            <a:endParaRPr lang="en-US" dirty="0"/>
          </a:p>
          <a:p>
            <a:r>
              <a:rPr lang="en-US" dirty="0" smtClean="0"/>
              <a:t>Eliminated </a:t>
            </a:r>
            <a:r>
              <a:rPr lang="en-US" dirty="0"/>
              <a:t>5K </a:t>
            </a:r>
            <a:r>
              <a:rPr lang="en-US" dirty="0" smtClean="0"/>
              <a:t>shield</a:t>
            </a:r>
          </a:p>
          <a:p>
            <a:pPr lvl="1"/>
            <a:r>
              <a:rPr lang="en-US" dirty="0" smtClean="0"/>
              <a:t>Marginal value </a:t>
            </a:r>
            <a:br>
              <a:rPr lang="en-US" dirty="0" smtClean="0"/>
            </a:br>
            <a:r>
              <a:rPr lang="en-US" dirty="0" smtClean="0"/>
              <a:t>due to large </a:t>
            </a:r>
            <a:br>
              <a:rPr lang="en-US" dirty="0" smtClean="0"/>
            </a:br>
            <a:r>
              <a:rPr lang="en-US" dirty="0" err="1" smtClean="0"/>
              <a:t>heatloads</a:t>
            </a:r>
            <a:endParaRPr lang="en-US" dirty="0" smtClean="0"/>
          </a:p>
          <a:p>
            <a:r>
              <a:rPr lang="en-US" dirty="0"/>
              <a:t>Increased chimney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size </a:t>
            </a:r>
            <a:r>
              <a:rPr lang="en-US" dirty="0"/>
              <a:t>to 4 inch tube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(~</a:t>
            </a:r>
            <a:r>
              <a:rPr lang="en-US" dirty="0"/>
              <a:t>100mm) 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1" t="37137" b="26146"/>
          <a:stretch/>
        </p:blipFill>
        <p:spPr>
          <a:xfrm>
            <a:off x="4898995" y="1881617"/>
            <a:ext cx="3986087" cy="1082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204" y="3576962"/>
            <a:ext cx="5622878" cy="259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6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Dynamic </a:t>
            </a:r>
            <a:r>
              <a:rPr lang="en-US" dirty="0" err="1"/>
              <a:t>Heatloads</a:t>
            </a:r>
            <a:r>
              <a:rPr lang="en-US" dirty="0"/>
              <a:t> -</a:t>
            </a:r>
            <a:r>
              <a:rPr lang="en-US" dirty="0" smtClean="0"/>
              <a:t> Two-phase Pipe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 Cryomodule, Kaluzny, 1 December 2015</a:t>
            </a:r>
            <a:endParaRPr lang="en-US" dirty="0"/>
          </a:p>
        </p:txBody>
      </p:sp>
      <p:pic>
        <p:nvPicPr>
          <p:cNvPr id="5" name="Picture 4" descr="two_phase_pl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055" y="1636297"/>
            <a:ext cx="5521027" cy="40103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5472" y="1519562"/>
            <a:ext cx="3089298" cy="401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</a:pPr>
            <a:r>
              <a:rPr lang="en-US" sz="2400" dirty="0">
                <a:solidFill>
                  <a:srgbClr val="000000"/>
                </a:solidFill>
                <a:ea typeface="+mn-ea"/>
                <a:cs typeface="Arial" pitchFamily="34" charset="0"/>
              </a:rPr>
              <a:t>Increased size of two-phase pipe to 4 inch tube (~100mm)</a:t>
            </a:r>
          </a:p>
          <a:p>
            <a:pPr lvl="1" indent="-223838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ea typeface="+mn-ea"/>
                <a:cs typeface="Arial" pitchFamily="34" charset="0"/>
              </a:rPr>
              <a:t>Reduces vapor velocity</a:t>
            </a:r>
          </a:p>
          <a:p>
            <a:pPr lvl="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</a:pPr>
            <a:r>
              <a:rPr lang="en-US" sz="2400" dirty="0">
                <a:solidFill>
                  <a:srgbClr val="000000"/>
                </a:solidFill>
                <a:ea typeface="+mn-ea"/>
                <a:cs typeface="Arial" pitchFamily="34" charset="0"/>
              </a:rPr>
              <a:t>Connection to GRP in center</a:t>
            </a:r>
          </a:p>
          <a:p>
            <a:pPr lvl="1" indent="-223838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ea typeface="+mn-ea"/>
                <a:cs typeface="Arial" pitchFamily="34" charset="0"/>
              </a:rPr>
              <a:t>Reduces vapor velocity</a:t>
            </a:r>
          </a:p>
        </p:txBody>
      </p:sp>
    </p:spTree>
    <p:extLst>
      <p:ext uri="{BB962C8B-B14F-4D97-AF65-F5344CB8AC3E}">
        <p14:creationId xmlns:p14="http://schemas.microsoft.com/office/powerpoint/2010/main" val="324286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Helium Management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 Cryomodule, Kaluzny, 1 December 2015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</a:t>
            </a:r>
            <a:r>
              <a:rPr lang="en-US" dirty="0" smtClean="0"/>
              <a:t>anage </a:t>
            </a:r>
            <a:r>
              <a:rPr lang="en-US" dirty="0"/>
              <a:t>liquid and vapor within and between </a:t>
            </a:r>
            <a:r>
              <a:rPr lang="en-US" dirty="0" err="1" smtClean="0"/>
              <a:t>cryomodules</a:t>
            </a:r>
            <a:endParaRPr lang="en-US" dirty="0" smtClean="0"/>
          </a:p>
          <a:p>
            <a:pPr lvl="1"/>
            <a:r>
              <a:rPr lang="en-US" dirty="0" smtClean="0"/>
              <a:t>0.5</a:t>
            </a:r>
            <a:r>
              <a:rPr lang="en-US" dirty="0"/>
              <a:t>% </a:t>
            </a:r>
            <a:r>
              <a:rPr lang="en-US" dirty="0" smtClean="0"/>
              <a:t>slope</a:t>
            </a:r>
          </a:p>
          <a:p>
            <a:pPr lvl="1"/>
            <a:r>
              <a:rPr lang="en-US" dirty="0" smtClean="0"/>
              <a:t>Magnet end lower and therefore a higher liquid level</a:t>
            </a:r>
            <a:endParaRPr lang="en-US" dirty="0"/>
          </a:p>
          <a:p>
            <a:r>
              <a:rPr lang="en-US" dirty="0" smtClean="0"/>
              <a:t>Two-phase </a:t>
            </a:r>
            <a:r>
              <a:rPr lang="en-US" dirty="0"/>
              <a:t>pipe closed </a:t>
            </a:r>
            <a:r>
              <a:rPr lang="en-US" dirty="0" smtClean="0"/>
              <a:t>at each end of the </a:t>
            </a:r>
            <a:r>
              <a:rPr lang="en-US" dirty="0" err="1" smtClean="0"/>
              <a:t>cryomodule</a:t>
            </a:r>
            <a:endParaRPr lang="en-US" dirty="0" smtClean="0"/>
          </a:p>
          <a:p>
            <a:pPr lvl="1"/>
            <a:r>
              <a:rPr lang="en-US" dirty="0" smtClean="0"/>
              <a:t>Allows for each </a:t>
            </a:r>
            <a:r>
              <a:rPr lang="en-US" dirty="0" err="1" smtClean="0"/>
              <a:t>cryomodule</a:t>
            </a:r>
            <a:r>
              <a:rPr lang="en-US" dirty="0" smtClean="0"/>
              <a:t> to have different liquid leve</a:t>
            </a:r>
            <a:r>
              <a:rPr lang="en-US" dirty="0"/>
              <a:t>l</a:t>
            </a:r>
          </a:p>
          <a:p>
            <a:r>
              <a:rPr lang="en-US" dirty="0" smtClean="0"/>
              <a:t>Two-phase </a:t>
            </a:r>
            <a:r>
              <a:rPr lang="en-US" dirty="0"/>
              <a:t>vapor </a:t>
            </a:r>
            <a:r>
              <a:rPr lang="en-US" dirty="0" smtClean="0"/>
              <a:t>analysis</a:t>
            </a:r>
          </a:p>
          <a:p>
            <a:pPr lvl="1"/>
            <a:r>
              <a:rPr lang="en-US" dirty="0" smtClean="0"/>
              <a:t>Slope and varying surface area accounted for</a:t>
            </a:r>
            <a:endParaRPr lang="en-US" dirty="0"/>
          </a:p>
          <a:p>
            <a:r>
              <a:rPr lang="en-US" dirty="0"/>
              <a:t>C</a:t>
            </a:r>
            <a:r>
              <a:rPr lang="en-US" dirty="0" smtClean="0"/>
              <a:t>ooldown </a:t>
            </a:r>
            <a:r>
              <a:rPr lang="en-US" dirty="0"/>
              <a:t>line closed in </a:t>
            </a:r>
            <a:r>
              <a:rPr lang="en-US" dirty="0" err="1" smtClean="0"/>
              <a:t>cryomodule</a:t>
            </a:r>
            <a:endParaRPr lang="en-US" dirty="0" smtClean="0"/>
          </a:p>
          <a:p>
            <a:pPr lvl="1"/>
            <a:r>
              <a:rPr lang="en-US" dirty="0" smtClean="0"/>
              <a:t>Prevents liquid transfer from one </a:t>
            </a:r>
            <a:r>
              <a:rPr lang="en-US" dirty="0" err="1" smtClean="0"/>
              <a:t>cryomodule</a:t>
            </a:r>
            <a:r>
              <a:rPr lang="en-US" dirty="0" smtClean="0"/>
              <a:t> to another</a:t>
            </a:r>
            <a:endParaRPr lang="en-US" dirty="0"/>
          </a:p>
          <a:p>
            <a:r>
              <a:rPr lang="en-US" dirty="0"/>
              <a:t>C</a:t>
            </a:r>
            <a:r>
              <a:rPr lang="en-US" dirty="0" smtClean="0"/>
              <a:t>onnection </a:t>
            </a:r>
            <a:r>
              <a:rPr lang="en-US" dirty="0"/>
              <a:t>to GRP in </a:t>
            </a:r>
            <a:r>
              <a:rPr lang="en-US" dirty="0" smtClean="0"/>
              <a:t>center</a:t>
            </a:r>
          </a:p>
          <a:p>
            <a:pPr lvl="1"/>
            <a:r>
              <a:rPr lang="en-US" dirty="0" smtClean="0"/>
              <a:t>A downhill connection would have made the connection too low</a:t>
            </a:r>
          </a:p>
        </p:txBody>
      </p:sp>
    </p:spTree>
    <p:extLst>
      <p:ext uri="{BB962C8B-B14F-4D97-AF65-F5344CB8AC3E}">
        <p14:creationId xmlns:p14="http://schemas.microsoft.com/office/powerpoint/2010/main" val="175854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sign_Milestone_Review">
  <a:themeElements>
    <a:clrScheme name="Custom 4">
      <a:dk1>
        <a:srgbClr val="A4001D"/>
      </a:dk1>
      <a:lt1>
        <a:sysClr val="window" lastClr="FFFFFF"/>
      </a:lt1>
      <a:dk2>
        <a:srgbClr val="E17000"/>
      </a:dk2>
      <a:lt2>
        <a:srgbClr val="000000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A9D493809D8440A73C4154716CC209" ma:contentTypeVersion="9" ma:contentTypeDescription="Create a new document." ma:contentTypeScope="" ma:versionID="92dda910f6fb6ef5d48c49804839c4a4">
  <xsd:schema xmlns:xsd="http://www.w3.org/2001/XMLSchema" xmlns:xs="http://www.w3.org/2001/XMLSchema" xmlns:p="http://schemas.microsoft.com/office/2006/metadata/properties" xmlns:ns2="f5d975f2-272d-43b7-a43d-337ed3c571bd" targetNamespace="http://schemas.microsoft.com/office/2006/metadata/properties" ma:root="true" ma:fieldsID="fa1147da16d0696f045b3bacf36184c8" ns2:_="">
    <xsd:import namespace="f5d975f2-272d-43b7-a43d-337ed3c571bd"/>
    <xsd:element name="properties">
      <xsd:complexType>
        <xsd:sequence>
          <xsd:element name="documentManagement">
            <xsd:complexType>
              <xsd:all>
                <xsd:element ref="ns2:Plenary_x0020_Agenda_x0020_Ses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d975f2-272d-43b7-a43d-337ed3c571bd" elementFormDefault="qualified">
    <xsd:import namespace="http://schemas.microsoft.com/office/2006/documentManagement/types"/>
    <xsd:import namespace="http://schemas.microsoft.com/office/infopath/2007/PartnerControls"/>
    <xsd:element name="Plenary_x0020_Agenda_x0020_Session" ma:index="8" nillable="true" ma:displayName="Agenda Session" ma:description="Select the plenary agend session where this will be presented" ma:list="{A0E5F691-0B11-4711-B7A9-825E9DB75858}" ma:internalName="Plenary_x0020_Agenda_x0020_Session" ma:showField="Title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Plenary_x0020_Agenda_x0020_Session xmlns="f5d975f2-272d-43b7-a43d-337ed3c571bd" xsi:nil="true"/>
  </documentManagement>
</p:properties>
</file>

<file path=customXml/itemProps1.xml><?xml version="1.0" encoding="utf-8"?>
<ds:datastoreItem xmlns:ds="http://schemas.openxmlformats.org/officeDocument/2006/customXml" ds:itemID="{4DE3F1C6-E643-4597-BD68-C599B5629A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2D086A5-3ACF-47E9-B8C3-25D8A5B218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d975f2-272d-43b7-a43d-337ed3c571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C1B16AA-9221-46AE-B700-523442ABDABD}">
  <ds:schemaRefs>
    <ds:schemaRef ds:uri="f5d975f2-272d-43b7-a43d-337ed3c571bd"/>
    <ds:schemaRef ds:uri="http://purl.org/dc/elements/1.1/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140709</TotalTime>
  <Words>856</Words>
  <Application>Microsoft Office PowerPoint</Application>
  <PresentationFormat>On-screen Show (4:3)</PresentationFormat>
  <Paragraphs>158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ＭＳ Ｐゴシック</vt:lpstr>
      <vt:lpstr>Arial</vt:lpstr>
      <vt:lpstr>Blank</vt:lpstr>
      <vt:lpstr>Design_Milestone_Review</vt:lpstr>
      <vt:lpstr>LCLS-II Cryomodule Design</vt:lpstr>
      <vt:lpstr>Outline</vt:lpstr>
      <vt:lpstr>PowerPoint Presentation</vt:lpstr>
      <vt:lpstr>Introduction - CAD model</vt:lpstr>
      <vt:lpstr>Introduction - CAD model</vt:lpstr>
      <vt:lpstr>Introduction - SLAC Tunnel</vt:lpstr>
      <vt:lpstr>Large Dynamic Heatloads - CW operation</vt:lpstr>
      <vt:lpstr>Large Dynamic Heatloads - Two-phase Pipe</vt:lpstr>
      <vt:lpstr>Liquid Helium Management</vt:lpstr>
      <vt:lpstr>Liquid Helium Management</vt:lpstr>
      <vt:lpstr>Liquid Helium Management</vt:lpstr>
      <vt:lpstr>Liquid Helium Management</vt:lpstr>
      <vt:lpstr>Liquid Helium Management</vt:lpstr>
      <vt:lpstr>Cooldown to Preserve High Qo – Mass Flow Rate</vt:lpstr>
      <vt:lpstr>Cooldown to Preserve High Qo – Mass Flow Rate</vt:lpstr>
      <vt:lpstr>Thermal Cycle to Reset Qo of Cavities</vt:lpstr>
      <vt:lpstr>Thermal Cycle to Reset Qo of Cavities</vt:lpstr>
      <vt:lpstr>Instrumentation</vt:lpstr>
      <vt:lpstr>Instrumentation - Capillary Tube</vt:lpstr>
      <vt:lpstr>Summary</vt:lpstr>
      <vt:lpstr>Acknowledgments</vt:lpstr>
      <vt:lpstr>PowerPoint Presentation</vt:lpstr>
      <vt:lpstr>Backup slides - Additional information</vt:lpstr>
      <vt:lpstr>Downstream end with magnet and BPM</vt:lpstr>
      <vt:lpstr>Another view, from the aisle side</vt:lpstr>
      <vt:lpstr>Upstream end, receives the sliding vacuum bellows</vt:lpstr>
      <vt:lpstr>Upstream end</vt:lpstr>
      <vt:lpstr>PowerPoint Presentation</vt:lpstr>
      <vt:lpstr>TESLA-style cryomodules compared </vt:lpstr>
    </vt:vector>
  </TitlesOfParts>
  <Manager/>
  <Company>SLAC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LCLS-II ‘your title’</dc:title>
  <dc:subject/>
  <dc:creator>Peterson</dc:creator>
  <cp:keywords/>
  <dc:description/>
  <cp:lastModifiedBy>Joshua A. Kaluzny x4458 16351N</cp:lastModifiedBy>
  <cp:revision>2998</cp:revision>
  <cp:lastPrinted>2013-05-01T00:31:17Z</cp:lastPrinted>
  <dcterms:created xsi:type="dcterms:W3CDTF">2009-11-23T23:38:17Z</dcterms:created>
  <dcterms:modified xsi:type="dcterms:W3CDTF">2015-12-01T16:31:20Z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0x010100AEA9D493809D8440A73C4154716CC209</vt:lpwstr>
  </property>
  <property fmtid="{D5CDD505-2E9C-101B-9397-08002B2CF9AE}" pid="3" name="DocType">
    <vt:lpwstr>Presentation</vt:lpwstr>
  </property>
  <property fmtid="{D5CDD505-2E9C-101B-9397-08002B2CF9AE}" pid="4" name="Plenary Agenda Item">
    <vt:lpwstr>7</vt:lpwstr>
  </property>
  <property fmtid="{D5CDD505-2E9C-101B-9397-08002B2CF9AE}" pid="5" name="Formatting Updated">
    <vt:lpwstr>true</vt:lpwstr>
  </property>
  <property fmtid="{D5CDD505-2E9C-101B-9397-08002B2CF9AE}" pid="6" name="Plenary Agenda">
    <vt:lpwstr>8</vt:lpwstr>
  </property>
  <property fmtid="{D5CDD505-2E9C-101B-9397-08002B2CF9AE}" pid="7" name="Order">
    <vt:r8>3300</vt:r8>
  </property>
  <property fmtid="{D5CDD505-2E9C-101B-9397-08002B2CF9AE}" pid="8" name="xd_ProgID">
    <vt:lpwstr/>
  </property>
  <property fmtid="{D5CDD505-2E9C-101B-9397-08002B2CF9AE}" pid="9" name="_CopySource">
    <vt:lpwstr>https://slacspace.slac.stanford.edu/sites/reviews/lclsii/LCLS-II_DR_Aug2014/Presentations/Peterson-LCLS-II-CryomoduleDesign-20Aug2014.pptx</vt:lpwstr>
  </property>
  <property fmtid="{D5CDD505-2E9C-101B-9397-08002B2CF9AE}" pid="10" name="TemplateUrl">
    <vt:lpwstr/>
  </property>
  <property fmtid="{D5CDD505-2E9C-101B-9397-08002B2CF9AE}" pid="11" name="_SourceUrl">
    <vt:lpwstr/>
  </property>
  <property fmtid="{D5CDD505-2E9C-101B-9397-08002B2CF9AE}" pid="12" name="_SharedFileIndex">
    <vt:lpwstr/>
  </property>
</Properties>
</file>