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62" r:id="rId2"/>
    <p:sldId id="264" r:id="rId3"/>
    <p:sldId id="287" r:id="rId4"/>
    <p:sldId id="288" r:id="rId5"/>
    <p:sldId id="295" r:id="rId6"/>
    <p:sldId id="286" r:id="rId7"/>
    <p:sldId id="284" r:id="rId8"/>
    <p:sldId id="299" r:id="rId9"/>
    <p:sldId id="300" r:id="rId10"/>
    <p:sldId id="301" r:id="rId11"/>
    <p:sldId id="325" r:id="rId12"/>
    <p:sldId id="296" r:id="rId13"/>
    <p:sldId id="302" r:id="rId14"/>
    <p:sldId id="326" r:id="rId15"/>
    <p:sldId id="356" r:id="rId16"/>
    <p:sldId id="330" r:id="rId17"/>
    <p:sldId id="311" r:id="rId18"/>
    <p:sldId id="312" r:id="rId19"/>
    <p:sldId id="331" r:id="rId20"/>
    <p:sldId id="332" r:id="rId21"/>
    <p:sldId id="327" r:id="rId22"/>
    <p:sldId id="277" r:id="rId23"/>
    <p:sldId id="345" r:id="rId24"/>
    <p:sldId id="323" r:id="rId25"/>
    <p:sldId id="319" r:id="rId26"/>
    <p:sldId id="360" r:id="rId27"/>
    <p:sldId id="334" r:id="rId28"/>
    <p:sldId id="359" r:id="rId29"/>
    <p:sldId id="358" r:id="rId30"/>
    <p:sldId id="357" r:id="rId31"/>
    <p:sldId id="318" r:id="rId32"/>
    <p:sldId id="346" r:id="rId33"/>
    <p:sldId id="354" r:id="rId34"/>
    <p:sldId id="352" r:id="rId35"/>
    <p:sldId id="272" r:id="rId36"/>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57"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808080"/>
    <a:srgbClr val="FFFFFF"/>
    <a:srgbClr val="B2B2B2"/>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8" autoAdjust="0"/>
    <p:restoredTop sz="94711" autoAdjust="0"/>
  </p:normalViewPr>
  <p:slideViewPr>
    <p:cSldViewPr>
      <p:cViewPr varScale="1">
        <p:scale>
          <a:sx n="63" d="100"/>
          <a:sy n="63" d="100"/>
        </p:scale>
        <p:origin x="744" y="56"/>
      </p:cViewPr>
      <p:guideLst>
        <p:guide orient="horz" pos="2205"/>
        <p:guide pos="2857"/>
      </p:guideLst>
    </p:cSldViewPr>
  </p:slideViewPr>
  <p:outlineViewPr>
    <p:cViewPr>
      <p:scale>
        <a:sx n="33" d="100"/>
        <a:sy n="33" d="100"/>
      </p:scale>
      <p:origin x="0" y="-8712"/>
    </p:cViewPr>
  </p:outlineViewPr>
  <p:notesTextViewPr>
    <p:cViewPr>
      <p:scale>
        <a:sx n="100" d="100"/>
        <a:sy n="100" d="100"/>
      </p:scale>
      <p:origin x="0" y="0"/>
    </p:cViewPr>
  </p:notesTextViewPr>
  <p:notesViewPr>
    <p:cSldViewPr>
      <p:cViewPr varScale="1">
        <p:scale>
          <a:sx n="89" d="100"/>
          <a:sy n="89" d="100"/>
        </p:scale>
        <p:origin x="-3762" y="-108"/>
      </p:cViewPr>
      <p:guideLst>
        <p:guide orient="horz" pos="3224"/>
        <p:guide pos="2237"/>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C:\2_XFEL\CEA\cryomodule%20assembly%20durat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2_XFEL\CEA\Configuration%20V1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2_XFEL\CEA\Configuration%20V18.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615853702006105E-2"/>
          <c:y val="0.12319794311558489"/>
          <c:w val="0.93897062650592644"/>
          <c:h val="0.75116924537075058"/>
        </c:manualLayout>
      </c:layout>
      <c:lineChart>
        <c:grouping val="standard"/>
        <c:varyColors val="0"/>
        <c:ser>
          <c:idx val="0"/>
          <c:order val="0"/>
          <c:tx>
            <c:v>contract</c:v>
          </c:tx>
          <c:spPr>
            <a:ln w="38100" cap="rnd">
              <a:solidFill>
                <a:schemeClr val="accent2"/>
              </a:solidFill>
              <a:round/>
            </a:ln>
            <a:effectLst/>
          </c:spPr>
          <c:marker>
            <c:symbol val="circle"/>
            <c:size val="5"/>
            <c:spPr>
              <a:solidFill>
                <a:schemeClr val="accent2"/>
              </a:solidFill>
              <a:ln w="9525">
                <a:solidFill>
                  <a:schemeClr val="accent2"/>
                </a:solidFill>
              </a:ln>
              <a:effectLst/>
            </c:spPr>
          </c:marker>
          <c:val>
            <c:numRef>
              <c:f>'Feuil1 (2)'!$B$2:$BU$2</c:f>
              <c:numCache>
                <c:formatCode>General</c:formatCode>
                <c:ptCount val="72"/>
                <c:pt idx="0">
                  <c:v>14</c:v>
                </c:pt>
                <c:pt idx="1">
                  <c:v>13</c:v>
                </c:pt>
                <c:pt idx="2">
                  <c:v>12</c:v>
                </c:pt>
                <c:pt idx="3">
                  <c:v>11</c:v>
                </c:pt>
                <c:pt idx="4">
                  <c:v>10</c:v>
                </c:pt>
                <c:pt idx="5">
                  <c:v>9</c:v>
                </c:pt>
                <c:pt idx="6">
                  <c:v>8</c:v>
                </c:pt>
                <c:pt idx="7">
                  <c:v>7</c:v>
                </c:pt>
                <c:pt idx="8">
                  <c:v>7</c:v>
                </c:pt>
                <c:pt idx="9">
                  <c:v>7</c:v>
                </c:pt>
                <c:pt idx="10">
                  <c:v>7</c:v>
                </c:pt>
                <c:pt idx="11">
                  <c:v>7</c:v>
                </c:pt>
                <c:pt idx="12">
                  <c:v>7</c:v>
                </c:pt>
                <c:pt idx="13">
                  <c:v>7</c:v>
                </c:pt>
                <c:pt idx="14">
                  <c:v>7</c:v>
                </c:pt>
                <c:pt idx="15">
                  <c:v>7</c:v>
                </c:pt>
                <c:pt idx="16">
                  <c:v>7</c:v>
                </c:pt>
                <c:pt idx="17">
                  <c:v>7</c:v>
                </c:pt>
                <c:pt idx="18">
                  <c:v>7</c:v>
                </c:pt>
                <c:pt idx="19">
                  <c:v>7</c:v>
                </c:pt>
                <c:pt idx="20">
                  <c:v>7</c:v>
                </c:pt>
                <c:pt idx="21">
                  <c:v>7</c:v>
                </c:pt>
                <c:pt idx="22">
                  <c:v>7</c:v>
                </c:pt>
                <c:pt idx="23">
                  <c:v>7</c:v>
                </c:pt>
                <c:pt idx="24">
                  <c:v>7</c:v>
                </c:pt>
                <c:pt idx="25">
                  <c:v>5.6</c:v>
                </c:pt>
                <c:pt idx="26">
                  <c:v>5.6</c:v>
                </c:pt>
                <c:pt idx="27">
                  <c:v>5.6</c:v>
                </c:pt>
                <c:pt idx="28">
                  <c:v>5.6</c:v>
                </c:pt>
                <c:pt idx="29">
                  <c:v>5.6</c:v>
                </c:pt>
                <c:pt idx="30">
                  <c:v>5.6</c:v>
                </c:pt>
                <c:pt idx="31">
                  <c:v>5.6</c:v>
                </c:pt>
                <c:pt idx="32">
                  <c:v>5.6</c:v>
                </c:pt>
                <c:pt idx="33">
                  <c:v>5.6</c:v>
                </c:pt>
                <c:pt idx="34">
                  <c:v>5.6</c:v>
                </c:pt>
                <c:pt idx="35">
                  <c:v>5.6</c:v>
                </c:pt>
                <c:pt idx="36">
                  <c:v>5.6</c:v>
                </c:pt>
                <c:pt idx="37">
                  <c:v>5.6</c:v>
                </c:pt>
                <c:pt idx="38">
                  <c:v>5.6</c:v>
                </c:pt>
                <c:pt idx="39">
                  <c:v>5.6</c:v>
                </c:pt>
                <c:pt idx="40">
                  <c:v>5.6</c:v>
                </c:pt>
                <c:pt idx="41">
                  <c:v>5.6</c:v>
                </c:pt>
                <c:pt idx="42">
                  <c:v>5.6</c:v>
                </c:pt>
                <c:pt idx="43">
                  <c:v>5.6</c:v>
                </c:pt>
                <c:pt idx="44">
                  <c:v>5.6</c:v>
                </c:pt>
                <c:pt idx="45">
                  <c:v>5.6</c:v>
                </c:pt>
                <c:pt idx="46">
                  <c:v>5.6</c:v>
                </c:pt>
                <c:pt idx="47">
                  <c:v>5.6</c:v>
                </c:pt>
                <c:pt idx="48">
                  <c:v>5.6</c:v>
                </c:pt>
                <c:pt idx="49">
                  <c:v>5.6</c:v>
                </c:pt>
                <c:pt idx="50">
                  <c:v>5.6</c:v>
                </c:pt>
                <c:pt idx="51">
                  <c:v>5.6</c:v>
                </c:pt>
                <c:pt idx="52">
                  <c:v>5.6</c:v>
                </c:pt>
                <c:pt idx="53">
                  <c:v>5.6</c:v>
                </c:pt>
                <c:pt idx="54">
                  <c:v>5.6</c:v>
                </c:pt>
                <c:pt idx="55">
                  <c:v>5.6</c:v>
                </c:pt>
                <c:pt idx="56">
                  <c:v>5.6</c:v>
                </c:pt>
                <c:pt idx="57">
                  <c:v>5.6</c:v>
                </c:pt>
                <c:pt idx="58">
                  <c:v>5.6</c:v>
                </c:pt>
                <c:pt idx="59">
                  <c:v>5.6</c:v>
                </c:pt>
                <c:pt idx="60">
                  <c:v>5.6</c:v>
                </c:pt>
                <c:pt idx="61">
                  <c:v>5.6</c:v>
                </c:pt>
                <c:pt idx="62">
                  <c:v>5.6</c:v>
                </c:pt>
                <c:pt idx="63">
                  <c:v>5.6</c:v>
                </c:pt>
                <c:pt idx="64">
                  <c:v>5.6</c:v>
                </c:pt>
                <c:pt idx="65">
                  <c:v>5.6</c:v>
                </c:pt>
                <c:pt idx="66">
                  <c:v>5.6</c:v>
                </c:pt>
                <c:pt idx="67">
                  <c:v>5.6</c:v>
                </c:pt>
                <c:pt idx="68">
                  <c:v>5.6</c:v>
                </c:pt>
                <c:pt idx="69">
                  <c:v>5.6</c:v>
                </c:pt>
                <c:pt idx="70">
                  <c:v>5.6</c:v>
                </c:pt>
                <c:pt idx="71">
                  <c:v>5.6</c:v>
                </c:pt>
              </c:numCache>
            </c:numRef>
          </c:val>
          <c:smooth val="0"/>
        </c:ser>
        <c:ser>
          <c:idx val="2"/>
          <c:order val="2"/>
          <c:tx>
            <c:v>Performed</c:v>
          </c:tx>
          <c:spPr>
            <a:ln w="38100" cap="rnd">
              <a:solidFill>
                <a:schemeClr val="accent6"/>
              </a:solidFill>
              <a:round/>
            </a:ln>
            <a:effectLst/>
          </c:spPr>
          <c:marker>
            <c:symbol val="circle"/>
            <c:size val="5"/>
            <c:spPr>
              <a:solidFill>
                <a:schemeClr val="accent6"/>
              </a:solidFill>
              <a:ln w="9525">
                <a:solidFill>
                  <a:schemeClr val="accent6"/>
                </a:solidFill>
              </a:ln>
              <a:effectLst/>
            </c:spPr>
          </c:marker>
          <c:val>
            <c:numRef>
              <c:f>'Feuil1 (2)'!$B$4:$BU$4</c:f>
              <c:numCache>
                <c:formatCode>0.0</c:formatCode>
                <c:ptCount val="72"/>
                <c:pt idx="0">
                  <c:v>26.4</c:v>
                </c:pt>
                <c:pt idx="1">
                  <c:v>24</c:v>
                </c:pt>
                <c:pt idx="2">
                  <c:v>20.8</c:v>
                </c:pt>
                <c:pt idx="3">
                  <c:v>18</c:v>
                </c:pt>
                <c:pt idx="4">
                  <c:v>14.8</c:v>
                </c:pt>
                <c:pt idx="5">
                  <c:v>13</c:v>
                </c:pt>
                <c:pt idx="6">
                  <c:v>12.6</c:v>
                </c:pt>
                <c:pt idx="7">
                  <c:v>13</c:v>
                </c:pt>
                <c:pt idx="8">
                  <c:v>11</c:v>
                </c:pt>
                <c:pt idx="9">
                  <c:v>12.6</c:v>
                </c:pt>
                <c:pt idx="10">
                  <c:v>12.2</c:v>
                </c:pt>
                <c:pt idx="11">
                  <c:v>10.6</c:v>
                </c:pt>
                <c:pt idx="12">
                  <c:v>9</c:v>
                </c:pt>
                <c:pt idx="13">
                  <c:v>8.6</c:v>
                </c:pt>
                <c:pt idx="14">
                  <c:v>7.4</c:v>
                </c:pt>
                <c:pt idx="15">
                  <c:v>6.6</c:v>
                </c:pt>
                <c:pt idx="16">
                  <c:v>6.8</c:v>
                </c:pt>
                <c:pt idx="17">
                  <c:v>6</c:v>
                </c:pt>
                <c:pt idx="18">
                  <c:v>6.2</c:v>
                </c:pt>
                <c:pt idx="19">
                  <c:v>5.8</c:v>
                </c:pt>
                <c:pt idx="20">
                  <c:v>10.199999999999999</c:v>
                </c:pt>
                <c:pt idx="21">
                  <c:v>5.6</c:v>
                </c:pt>
                <c:pt idx="22">
                  <c:v>5.6</c:v>
                </c:pt>
                <c:pt idx="23">
                  <c:v>5.6</c:v>
                </c:pt>
                <c:pt idx="24">
                  <c:v>6.6</c:v>
                </c:pt>
                <c:pt idx="25">
                  <c:v>6.4</c:v>
                </c:pt>
                <c:pt idx="26">
                  <c:v>7.6</c:v>
                </c:pt>
                <c:pt idx="27">
                  <c:v>5.8</c:v>
                </c:pt>
                <c:pt idx="28">
                  <c:v>6.2</c:v>
                </c:pt>
                <c:pt idx="29">
                  <c:v>5.4</c:v>
                </c:pt>
                <c:pt idx="30">
                  <c:v>5.8</c:v>
                </c:pt>
                <c:pt idx="31">
                  <c:v>5.6</c:v>
                </c:pt>
                <c:pt idx="32">
                  <c:v>5.6</c:v>
                </c:pt>
                <c:pt idx="33">
                  <c:v>6.4</c:v>
                </c:pt>
                <c:pt idx="34">
                  <c:v>4.8</c:v>
                </c:pt>
                <c:pt idx="35">
                  <c:v>5.8</c:v>
                </c:pt>
                <c:pt idx="36">
                  <c:v>5.4</c:v>
                </c:pt>
                <c:pt idx="37">
                  <c:v>5.6</c:v>
                </c:pt>
                <c:pt idx="38">
                  <c:v>5.8</c:v>
                </c:pt>
                <c:pt idx="39">
                  <c:v>5.8</c:v>
                </c:pt>
                <c:pt idx="40">
                  <c:v>5.2</c:v>
                </c:pt>
                <c:pt idx="41">
                  <c:v>5.2</c:v>
                </c:pt>
                <c:pt idx="42">
                  <c:v>5.4</c:v>
                </c:pt>
                <c:pt idx="43">
                  <c:v>5.4</c:v>
                </c:pt>
                <c:pt idx="44">
                  <c:v>6</c:v>
                </c:pt>
                <c:pt idx="45">
                  <c:v>21</c:v>
                </c:pt>
                <c:pt idx="46">
                  <c:v>6.2</c:v>
                </c:pt>
                <c:pt idx="47">
                  <c:v>6.2</c:v>
                </c:pt>
                <c:pt idx="48">
                  <c:v>5.2</c:v>
                </c:pt>
                <c:pt idx="49">
                  <c:v>21.2</c:v>
                </c:pt>
                <c:pt idx="50">
                  <c:v>5.2</c:v>
                </c:pt>
                <c:pt idx="51">
                  <c:v>5.4</c:v>
                </c:pt>
                <c:pt idx="52">
                  <c:v>5.6</c:v>
                </c:pt>
                <c:pt idx="53">
                  <c:v>5.6</c:v>
                </c:pt>
                <c:pt idx="54">
                  <c:v>5.6</c:v>
                </c:pt>
                <c:pt idx="55">
                  <c:v>5.8</c:v>
                </c:pt>
                <c:pt idx="56">
                  <c:v>5.2</c:v>
                </c:pt>
                <c:pt idx="57">
                  <c:v>6.2</c:v>
                </c:pt>
                <c:pt idx="58">
                  <c:v>5</c:v>
                </c:pt>
                <c:pt idx="59">
                  <c:v>5</c:v>
                </c:pt>
                <c:pt idx="60">
                  <c:v>5</c:v>
                </c:pt>
                <c:pt idx="61">
                  <c:v>5.2</c:v>
                </c:pt>
                <c:pt idx="62">
                  <c:v>5.4</c:v>
                </c:pt>
                <c:pt idx="63">
                  <c:v>5.6</c:v>
                </c:pt>
                <c:pt idx="64">
                  <c:v>5.8</c:v>
                </c:pt>
                <c:pt idx="65">
                  <c:v>5.2</c:v>
                </c:pt>
                <c:pt idx="66">
                  <c:v>5.2</c:v>
                </c:pt>
                <c:pt idx="67">
                  <c:v>5.4</c:v>
                </c:pt>
                <c:pt idx="68">
                  <c:v>5.8</c:v>
                </c:pt>
                <c:pt idx="69">
                  <c:v>5.8</c:v>
                </c:pt>
                <c:pt idx="70">
                  <c:v>5.2</c:v>
                </c:pt>
                <c:pt idx="71">
                  <c:v>5.2</c:v>
                </c:pt>
              </c:numCache>
            </c:numRef>
          </c:val>
          <c:smooth val="0"/>
        </c:ser>
        <c:dLbls>
          <c:showLegendKey val="0"/>
          <c:showVal val="0"/>
          <c:showCatName val="0"/>
          <c:showSerName val="0"/>
          <c:showPercent val="0"/>
          <c:showBubbleSize val="0"/>
        </c:dLbls>
        <c:marker val="1"/>
        <c:smooth val="0"/>
        <c:axId val="187089440"/>
        <c:axId val="187087480"/>
      </c:lineChart>
      <c:lineChart>
        <c:grouping val="standard"/>
        <c:varyColors val="0"/>
        <c:ser>
          <c:idx val="1"/>
          <c:order val="1"/>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'Feuil1 (2)'!$B$3:$BU$3</c:f>
            </c:numRef>
          </c:val>
          <c:smooth val="0"/>
        </c:ser>
        <c:dLbls>
          <c:showLegendKey val="0"/>
          <c:showVal val="0"/>
          <c:showCatName val="0"/>
          <c:showSerName val="0"/>
          <c:showPercent val="0"/>
          <c:showBubbleSize val="0"/>
        </c:dLbls>
        <c:marker val="1"/>
        <c:smooth val="0"/>
        <c:axId val="187089440"/>
        <c:axId val="187087480"/>
      </c:lineChart>
      <c:catAx>
        <c:axId val="18708944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FR" sz="1200" dirty="0" smtClean="0"/>
                  <a:t>CRYOMODULE NUMBER</a:t>
                </a:r>
                <a:endParaRPr lang="fr-FR" sz="1200" dirty="0"/>
              </a:p>
            </c:rich>
          </c:tx>
          <c:layout>
            <c:manualLayout>
              <c:xMode val="edge"/>
              <c:yMode val="edge"/>
              <c:x val="0.45556916654165702"/>
              <c:y val="0.912285189514617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187087480"/>
        <c:crosses val="autoZero"/>
        <c:auto val="1"/>
        <c:lblAlgn val="ctr"/>
        <c:lblOffset val="100"/>
        <c:tickLblSkip val="1"/>
        <c:noMultiLvlLbl val="0"/>
      </c:catAx>
      <c:valAx>
        <c:axId val="187087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FR" sz="1200" dirty="0" err="1" smtClean="0"/>
                  <a:t>Weeks</a:t>
                </a:r>
                <a:endParaRPr lang="fr-FR" sz="1200" dirty="0" smtClean="0"/>
              </a:p>
            </c:rich>
          </c:tx>
          <c:layout>
            <c:manualLayout>
              <c:xMode val="edge"/>
              <c:yMode val="edge"/>
              <c:x val="4.7114252061248524E-3"/>
              <c:y val="0.4465524192934117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87089440"/>
        <c:crosses val="autoZero"/>
        <c:crossBetween val="between"/>
      </c:valAx>
      <c:spPr>
        <a:noFill/>
        <a:ln>
          <a:noFill/>
        </a:ln>
        <a:effectLst/>
      </c:spPr>
    </c:plotArea>
    <c:legend>
      <c:legendPos val="b"/>
      <c:layout>
        <c:manualLayout>
          <c:xMode val="edge"/>
          <c:yMode val="edge"/>
          <c:x val="0.62553579262795511"/>
          <c:y val="0.8070376364281685"/>
          <c:w val="0.22642128168718703"/>
          <c:h val="5.643215284259232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Average RF gradient (MV/m) for taylored RF distribution/individual cavities</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lineChart>
        <c:grouping val="standard"/>
        <c:varyColors val="0"/>
        <c:ser>
          <c:idx val="0"/>
          <c:order val="0"/>
          <c:tx>
            <c:strRef>
              <c:f>'RF by cavity'!$B$2</c:f>
              <c:strCache>
                <c:ptCount val="1"/>
                <c:pt idx="0">
                  <c:v>spec</c:v>
                </c:pt>
              </c:strCache>
            </c:strRef>
          </c:tx>
          <c:spPr>
            <a:ln w="34925" cap="rnd">
              <a:solidFill>
                <a:srgbClr val="FFFF00"/>
              </a:solidFill>
              <a:round/>
            </a:ln>
            <a:effectLst>
              <a:outerShdw blurRad="40000" dist="23000" dir="5400000" rotWithShape="0">
                <a:srgbClr val="000000">
                  <a:alpha val="35000"/>
                </a:srgbClr>
              </a:outerShdw>
            </a:effectLst>
          </c:spPr>
          <c:marker>
            <c:symbol val="none"/>
          </c:marker>
          <c:cat>
            <c:strRef>
              <c:f>'RF by cavity'!$A$3:$A$76</c:f>
              <c:strCache>
                <c:ptCount val="74"/>
                <c:pt idx="0">
                  <c:v>XM-3</c:v>
                </c:pt>
                <c:pt idx="1">
                  <c:v>XM-2</c:v>
                </c:pt>
                <c:pt idx="2">
                  <c:v>XM-1</c:v>
                </c:pt>
                <c:pt idx="3">
                  <c:v>XM1</c:v>
                </c:pt>
                <c:pt idx="4">
                  <c:v>XM2</c:v>
                </c:pt>
                <c:pt idx="5">
                  <c:v>XM3</c:v>
                </c:pt>
                <c:pt idx="6">
                  <c:v>XM4</c:v>
                </c:pt>
                <c:pt idx="7">
                  <c:v>XM5</c:v>
                </c:pt>
                <c:pt idx="8">
                  <c:v>XM6</c:v>
                </c:pt>
                <c:pt idx="9">
                  <c:v>XM7</c:v>
                </c:pt>
                <c:pt idx="10">
                  <c:v>XM8</c:v>
                </c:pt>
                <c:pt idx="11">
                  <c:v>XM9</c:v>
                </c:pt>
                <c:pt idx="12">
                  <c:v>XM10</c:v>
                </c:pt>
                <c:pt idx="13">
                  <c:v>XM11</c:v>
                </c:pt>
                <c:pt idx="14">
                  <c:v>XM12</c:v>
                </c:pt>
                <c:pt idx="15">
                  <c:v>XM13</c:v>
                </c:pt>
                <c:pt idx="16">
                  <c:v>XM14</c:v>
                </c:pt>
                <c:pt idx="17">
                  <c:v>XM15</c:v>
                </c:pt>
                <c:pt idx="18">
                  <c:v>XM16</c:v>
                </c:pt>
                <c:pt idx="19">
                  <c:v>XM17</c:v>
                </c:pt>
                <c:pt idx="20">
                  <c:v>XM18</c:v>
                </c:pt>
                <c:pt idx="21">
                  <c:v>XM19</c:v>
                </c:pt>
                <c:pt idx="22">
                  <c:v>XM20</c:v>
                </c:pt>
                <c:pt idx="23">
                  <c:v>XM21</c:v>
                </c:pt>
                <c:pt idx="24">
                  <c:v>XM22</c:v>
                </c:pt>
                <c:pt idx="25">
                  <c:v>XM23</c:v>
                </c:pt>
                <c:pt idx="26">
                  <c:v>XM24</c:v>
                </c:pt>
                <c:pt idx="27">
                  <c:v>XM25</c:v>
                </c:pt>
                <c:pt idx="28">
                  <c:v>XM27</c:v>
                </c:pt>
                <c:pt idx="29">
                  <c:v>XM28</c:v>
                </c:pt>
                <c:pt idx="30">
                  <c:v>XM29</c:v>
                </c:pt>
                <c:pt idx="31">
                  <c:v>XM30</c:v>
                </c:pt>
                <c:pt idx="32">
                  <c:v>XM31</c:v>
                </c:pt>
                <c:pt idx="33">
                  <c:v>XM32</c:v>
                </c:pt>
                <c:pt idx="34">
                  <c:v>XM33</c:v>
                </c:pt>
                <c:pt idx="35">
                  <c:v>XM34</c:v>
                </c:pt>
                <c:pt idx="36">
                  <c:v>XM35</c:v>
                </c:pt>
                <c:pt idx="37">
                  <c:v>XM26</c:v>
                </c:pt>
                <c:pt idx="38">
                  <c:v>XM36</c:v>
                </c:pt>
                <c:pt idx="39">
                  <c:v>XM37</c:v>
                </c:pt>
                <c:pt idx="40">
                  <c:v>XM38</c:v>
                </c:pt>
                <c:pt idx="41">
                  <c:v>XM39</c:v>
                </c:pt>
                <c:pt idx="42">
                  <c:v>XM40</c:v>
                </c:pt>
                <c:pt idx="43">
                  <c:v>XM41</c:v>
                </c:pt>
                <c:pt idx="44">
                  <c:v>XM42</c:v>
                </c:pt>
                <c:pt idx="45">
                  <c:v>XM43</c:v>
                </c:pt>
                <c:pt idx="46">
                  <c:v>XM44</c:v>
                </c:pt>
                <c:pt idx="47">
                  <c:v>XM45</c:v>
                </c:pt>
                <c:pt idx="48">
                  <c:v>XM46</c:v>
                </c:pt>
                <c:pt idx="49">
                  <c:v>XM47</c:v>
                </c:pt>
                <c:pt idx="50">
                  <c:v>XM48</c:v>
                </c:pt>
                <c:pt idx="51">
                  <c:v>XM49</c:v>
                </c:pt>
                <c:pt idx="52">
                  <c:v>XM50</c:v>
                </c:pt>
                <c:pt idx="53">
                  <c:v>XM51</c:v>
                </c:pt>
                <c:pt idx="54">
                  <c:v>XM52</c:v>
                </c:pt>
                <c:pt idx="55">
                  <c:v>XM53</c:v>
                </c:pt>
                <c:pt idx="56">
                  <c:v>XM54</c:v>
                </c:pt>
                <c:pt idx="57">
                  <c:v>XM55</c:v>
                </c:pt>
                <c:pt idx="58">
                  <c:v>XM56</c:v>
                </c:pt>
                <c:pt idx="59">
                  <c:v>XM57</c:v>
                </c:pt>
                <c:pt idx="60">
                  <c:v>XM58</c:v>
                </c:pt>
                <c:pt idx="61">
                  <c:v>XM59</c:v>
                </c:pt>
                <c:pt idx="62">
                  <c:v>XM60</c:v>
                </c:pt>
                <c:pt idx="63">
                  <c:v>XM61</c:v>
                </c:pt>
                <c:pt idx="64">
                  <c:v>XM62</c:v>
                </c:pt>
                <c:pt idx="65">
                  <c:v>XM63</c:v>
                </c:pt>
                <c:pt idx="66">
                  <c:v>XM64</c:v>
                </c:pt>
                <c:pt idx="67">
                  <c:v>XM65</c:v>
                </c:pt>
                <c:pt idx="68">
                  <c:v>XM66</c:v>
                </c:pt>
                <c:pt idx="69">
                  <c:v>XM67</c:v>
                </c:pt>
                <c:pt idx="70">
                  <c:v>XM68</c:v>
                </c:pt>
                <c:pt idx="71">
                  <c:v>XM69</c:v>
                </c:pt>
                <c:pt idx="72">
                  <c:v>XM70</c:v>
                </c:pt>
                <c:pt idx="73">
                  <c:v>XM71</c:v>
                </c:pt>
              </c:strCache>
            </c:strRef>
          </c:cat>
          <c:val>
            <c:numRef>
              <c:f>'RF by cavity'!$H$3:$H$76</c:f>
              <c:numCache>
                <c:formatCode>General</c:formatCode>
                <c:ptCount val="74"/>
                <c:pt idx="0">
                  <c:v>23.6</c:v>
                </c:pt>
                <c:pt idx="1">
                  <c:v>23.6</c:v>
                </c:pt>
                <c:pt idx="2">
                  <c:v>23.6</c:v>
                </c:pt>
                <c:pt idx="3">
                  <c:v>23.6</c:v>
                </c:pt>
                <c:pt idx="4">
                  <c:v>23.6</c:v>
                </c:pt>
                <c:pt idx="5">
                  <c:v>23.6</c:v>
                </c:pt>
                <c:pt idx="6">
                  <c:v>23.6</c:v>
                </c:pt>
                <c:pt idx="7">
                  <c:v>23.6</c:v>
                </c:pt>
                <c:pt idx="8">
                  <c:v>23.6</c:v>
                </c:pt>
                <c:pt idx="9">
                  <c:v>23.6</c:v>
                </c:pt>
                <c:pt idx="11">
                  <c:v>23.6</c:v>
                </c:pt>
                <c:pt idx="12">
                  <c:v>23.6</c:v>
                </c:pt>
                <c:pt idx="13">
                  <c:v>23.6</c:v>
                </c:pt>
                <c:pt idx="14">
                  <c:v>23.6</c:v>
                </c:pt>
                <c:pt idx="15">
                  <c:v>23.6</c:v>
                </c:pt>
                <c:pt idx="16">
                  <c:v>23.6</c:v>
                </c:pt>
                <c:pt idx="17">
                  <c:v>23.6</c:v>
                </c:pt>
                <c:pt idx="18">
                  <c:v>23.6</c:v>
                </c:pt>
                <c:pt idx="19">
                  <c:v>23.6</c:v>
                </c:pt>
                <c:pt idx="20">
                  <c:v>23.6</c:v>
                </c:pt>
                <c:pt idx="21">
                  <c:v>23.6</c:v>
                </c:pt>
                <c:pt idx="22">
                  <c:v>23.6</c:v>
                </c:pt>
                <c:pt idx="23">
                  <c:v>23.6</c:v>
                </c:pt>
                <c:pt idx="25">
                  <c:v>23.6</c:v>
                </c:pt>
                <c:pt idx="26">
                  <c:v>23.6</c:v>
                </c:pt>
                <c:pt idx="27">
                  <c:v>23.6</c:v>
                </c:pt>
                <c:pt idx="28">
                  <c:v>23.6</c:v>
                </c:pt>
                <c:pt idx="29">
                  <c:v>23.6</c:v>
                </c:pt>
                <c:pt idx="30">
                  <c:v>23.6</c:v>
                </c:pt>
                <c:pt idx="31">
                  <c:v>23.6</c:v>
                </c:pt>
                <c:pt idx="32">
                  <c:v>23.6</c:v>
                </c:pt>
                <c:pt idx="33">
                  <c:v>23.6</c:v>
                </c:pt>
                <c:pt idx="34">
                  <c:v>23.6</c:v>
                </c:pt>
                <c:pt idx="35">
                  <c:v>23.6</c:v>
                </c:pt>
                <c:pt idx="36">
                  <c:v>23.6</c:v>
                </c:pt>
                <c:pt idx="37">
                  <c:v>23.6</c:v>
                </c:pt>
                <c:pt idx="38">
                  <c:v>23.6</c:v>
                </c:pt>
                <c:pt idx="39">
                  <c:v>23.6</c:v>
                </c:pt>
                <c:pt idx="40">
                  <c:v>23.6</c:v>
                </c:pt>
                <c:pt idx="41">
                  <c:v>23.6</c:v>
                </c:pt>
                <c:pt idx="42">
                  <c:v>23.6</c:v>
                </c:pt>
                <c:pt idx="43">
                  <c:v>23.6</c:v>
                </c:pt>
                <c:pt idx="44">
                  <c:v>23.6</c:v>
                </c:pt>
                <c:pt idx="45">
                  <c:v>23.6</c:v>
                </c:pt>
                <c:pt idx="46">
                  <c:v>23.6</c:v>
                </c:pt>
                <c:pt idx="47">
                  <c:v>23.6</c:v>
                </c:pt>
                <c:pt idx="48">
                  <c:v>23.6</c:v>
                </c:pt>
                <c:pt idx="49">
                  <c:v>23.6</c:v>
                </c:pt>
                <c:pt idx="50">
                  <c:v>23.6</c:v>
                </c:pt>
                <c:pt idx="51">
                  <c:v>23.6</c:v>
                </c:pt>
                <c:pt idx="53">
                  <c:v>23.6</c:v>
                </c:pt>
                <c:pt idx="54">
                  <c:v>23.6</c:v>
                </c:pt>
                <c:pt idx="55">
                  <c:v>23.6</c:v>
                </c:pt>
                <c:pt idx="57">
                  <c:v>23.6</c:v>
                </c:pt>
                <c:pt idx="58">
                  <c:v>23.6</c:v>
                </c:pt>
                <c:pt idx="59">
                  <c:v>23.6</c:v>
                </c:pt>
                <c:pt idx="60">
                  <c:v>23.6</c:v>
                </c:pt>
                <c:pt idx="61">
                  <c:v>23.6</c:v>
                </c:pt>
                <c:pt idx="62">
                  <c:v>23.6</c:v>
                </c:pt>
                <c:pt idx="63">
                  <c:v>23.6</c:v>
                </c:pt>
                <c:pt idx="64">
                  <c:v>23.6</c:v>
                </c:pt>
                <c:pt idx="65">
                  <c:v>23.6</c:v>
                </c:pt>
                <c:pt idx="66">
                  <c:v>23.6</c:v>
                </c:pt>
                <c:pt idx="67">
                  <c:v>23.6</c:v>
                </c:pt>
                <c:pt idx="68">
                  <c:v>23.6</c:v>
                </c:pt>
                <c:pt idx="69">
                  <c:v>23.6</c:v>
                </c:pt>
                <c:pt idx="73">
                  <c:v>23.6</c:v>
                </c:pt>
              </c:numCache>
            </c:numRef>
          </c:val>
          <c:smooth val="0"/>
        </c:ser>
        <c:ser>
          <c:idx val="1"/>
          <c:order val="1"/>
          <c:tx>
            <c:strRef>
              <c:f>'RF by cavity'!$F$2</c:f>
              <c:strCache>
                <c:ptCount val="1"/>
                <c:pt idx="0">
                  <c:v>Eacc VT</c:v>
                </c:pt>
              </c:strCache>
            </c:strRef>
          </c:tx>
          <c:spPr>
            <a:ln w="38100" cap="rnd">
              <a:solidFill>
                <a:srgbClr val="FF0000"/>
              </a:solidFill>
              <a:round/>
            </a:ln>
            <a:effectLst>
              <a:outerShdw blurRad="40000" dist="23000" dir="5400000" rotWithShape="0">
                <a:srgbClr val="000000">
                  <a:alpha val="35000"/>
                </a:srgbClr>
              </a:outerShdw>
            </a:effectLst>
          </c:spPr>
          <c:marker>
            <c:symbol val="square"/>
            <c:size val="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strRef>
              <c:f>'RF by cavity'!$A$3:$A$76</c:f>
              <c:strCache>
                <c:ptCount val="74"/>
                <c:pt idx="0">
                  <c:v>XM-3</c:v>
                </c:pt>
                <c:pt idx="1">
                  <c:v>XM-2</c:v>
                </c:pt>
                <c:pt idx="2">
                  <c:v>XM-1</c:v>
                </c:pt>
                <c:pt idx="3">
                  <c:v>XM1</c:v>
                </c:pt>
                <c:pt idx="4">
                  <c:v>XM2</c:v>
                </c:pt>
                <c:pt idx="5">
                  <c:v>XM3</c:v>
                </c:pt>
                <c:pt idx="6">
                  <c:v>XM4</c:v>
                </c:pt>
                <c:pt idx="7">
                  <c:v>XM5</c:v>
                </c:pt>
                <c:pt idx="8">
                  <c:v>XM6</c:v>
                </c:pt>
                <c:pt idx="9">
                  <c:v>XM7</c:v>
                </c:pt>
                <c:pt idx="10">
                  <c:v>XM8</c:v>
                </c:pt>
                <c:pt idx="11">
                  <c:v>XM9</c:v>
                </c:pt>
                <c:pt idx="12">
                  <c:v>XM10</c:v>
                </c:pt>
                <c:pt idx="13">
                  <c:v>XM11</c:v>
                </c:pt>
                <c:pt idx="14">
                  <c:v>XM12</c:v>
                </c:pt>
                <c:pt idx="15">
                  <c:v>XM13</c:v>
                </c:pt>
                <c:pt idx="16">
                  <c:v>XM14</c:v>
                </c:pt>
                <c:pt idx="17">
                  <c:v>XM15</c:v>
                </c:pt>
                <c:pt idx="18">
                  <c:v>XM16</c:v>
                </c:pt>
                <c:pt idx="19">
                  <c:v>XM17</c:v>
                </c:pt>
                <c:pt idx="20">
                  <c:v>XM18</c:v>
                </c:pt>
                <c:pt idx="21">
                  <c:v>XM19</c:v>
                </c:pt>
                <c:pt idx="22">
                  <c:v>XM20</c:v>
                </c:pt>
                <c:pt idx="23">
                  <c:v>XM21</c:v>
                </c:pt>
                <c:pt idx="24">
                  <c:v>XM22</c:v>
                </c:pt>
                <c:pt idx="25">
                  <c:v>XM23</c:v>
                </c:pt>
                <c:pt idx="26">
                  <c:v>XM24</c:v>
                </c:pt>
                <c:pt idx="27">
                  <c:v>XM25</c:v>
                </c:pt>
                <c:pt idx="28">
                  <c:v>XM27</c:v>
                </c:pt>
                <c:pt idx="29">
                  <c:v>XM28</c:v>
                </c:pt>
                <c:pt idx="30">
                  <c:v>XM29</c:v>
                </c:pt>
                <c:pt idx="31">
                  <c:v>XM30</c:v>
                </c:pt>
                <c:pt idx="32">
                  <c:v>XM31</c:v>
                </c:pt>
                <c:pt idx="33">
                  <c:v>XM32</c:v>
                </c:pt>
                <c:pt idx="34">
                  <c:v>XM33</c:v>
                </c:pt>
                <c:pt idx="35">
                  <c:v>XM34</c:v>
                </c:pt>
                <c:pt idx="36">
                  <c:v>XM35</c:v>
                </c:pt>
                <c:pt idx="37">
                  <c:v>XM26</c:v>
                </c:pt>
                <c:pt idx="38">
                  <c:v>XM36</c:v>
                </c:pt>
                <c:pt idx="39">
                  <c:v>XM37</c:v>
                </c:pt>
                <c:pt idx="40">
                  <c:v>XM38</c:v>
                </c:pt>
                <c:pt idx="41">
                  <c:v>XM39</c:v>
                </c:pt>
                <c:pt idx="42">
                  <c:v>XM40</c:v>
                </c:pt>
                <c:pt idx="43">
                  <c:v>XM41</c:v>
                </c:pt>
                <c:pt idx="44">
                  <c:v>XM42</c:v>
                </c:pt>
                <c:pt idx="45">
                  <c:v>XM43</c:v>
                </c:pt>
                <c:pt idx="46">
                  <c:v>XM44</c:v>
                </c:pt>
                <c:pt idx="47">
                  <c:v>XM45</c:v>
                </c:pt>
                <c:pt idx="48">
                  <c:v>XM46</c:v>
                </c:pt>
                <c:pt idx="49">
                  <c:v>XM47</c:v>
                </c:pt>
                <c:pt idx="50">
                  <c:v>XM48</c:v>
                </c:pt>
                <c:pt idx="51">
                  <c:v>XM49</c:v>
                </c:pt>
                <c:pt idx="52">
                  <c:v>XM50</c:v>
                </c:pt>
                <c:pt idx="53">
                  <c:v>XM51</c:v>
                </c:pt>
                <c:pt idx="54">
                  <c:v>XM52</c:v>
                </c:pt>
                <c:pt idx="55">
                  <c:v>XM53</c:v>
                </c:pt>
                <c:pt idx="56">
                  <c:v>XM54</c:v>
                </c:pt>
                <c:pt idx="57">
                  <c:v>XM55</c:v>
                </c:pt>
                <c:pt idx="58">
                  <c:v>XM56</c:v>
                </c:pt>
                <c:pt idx="59">
                  <c:v>XM57</c:v>
                </c:pt>
                <c:pt idx="60">
                  <c:v>XM58</c:v>
                </c:pt>
                <c:pt idx="61">
                  <c:v>XM59</c:v>
                </c:pt>
                <c:pt idx="62">
                  <c:v>XM60</c:v>
                </c:pt>
                <c:pt idx="63">
                  <c:v>XM61</c:v>
                </c:pt>
                <c:pt idx="64">
                  <c:v>XM62</c:v>
                </c:pt>
                <c:pt idx="65">
                  <c:v>XM63</c:v>
                </c:pt>
                <c:pt idx="66">
                  <c:v>XM64</c:v>
                </c:pt>
                <c:pt idx="67">
                  <c:v>XM65</c:v>
                </c:pt>
                <c:pt idx="68">
                  <c:v>XM66</c:v>
                </c:pt>
                <c:pt idx="69">
                  <c:v>XM67</c:v>
                </c:pt>
                <c:pt idx="70">
                  <c:v>XM68</c:v>
                </c:pt>
                <c:pt idx="71">
                  <c:v>XM69</c:v>
                </c:pt>
                <c:pt idx="72">
                  <c:v>XM70</c:v>
                </c:pt>
                <c:pt idx="73">
                  <c:v>XM71</c:v>
                </c:pt>
              </c:strCache>
            </c:strRef>
          </c:cat>
          <c:val>
            <c:numRef>
              <c:f>'RF by cavity'!$F$3:$F$76</c:f>
              <c:numCache>
                <c:formatCode>0.0</c:formatCode>
                <c:ptCount val="74"/>
                <c:pt idx="0">
                  <c:v>30.762500000000003</c:v>
                </c:pt>
                <c:pt idx="1">
                  <c:v>27.437500000000004</c:v>
                </c:pt>
                <c:pt idx="2">
                  <c:v>30.125</c:v>
                </c:pt>
                <c:pt idx="3">
                  <c:v>28.875</c:v>
                </c:pt>
                <c:pt idx="4">
                  <c:v>28.487499999999997</c:v>
                </c:pt>
                <c:pt idx="5">
                  <c:v>29.125</c:v>
                </c:pt>
                <c:pt idx="6">
                  <c:v>30.762500000000003</c:v>
                </c:pt>
                <c:pt idx="7">
                  <c:v>26.875</c:v>
                </c:pt>
                <c:pt idx="8">
                  <c:v>32.75</c:v>
                </c:pt>
                <c:pt idx="9">
                  <c:v>28.25</c:v>
                </c:pt>
                <c:pt idx="11">
                  <c:v>29</c:v>
                </c:pt>
                <c:pt idx="12">
                  <c:v>28.875</c:v>
                </c:pt>
                <c:pt idx="13">
                  <c:v>30.75</c:v>
                </c:pt>
                <c:pt idx="14">
                  <c:v>31</c:v>
                </c:pt>
                <c:pt idx="15">
                  <c:v>25.375</c:v>
                </c:pt>
                <c:pt idx="16">
                  <c:v>27.625</c:v>
                </c:pt>
                <c:pt idx="17">
                  <c:v>25.375</c:v>
                </c:pt>
                <c:pt idx="18">
                  <c:v>30.625</c:v>
                </c:pt>
                <c:pt idx="19">
                  <c:v>30.375</c:v>
                </c:pt>
                <c:pt idx="20">
                  <c:v>30.875</c:v>
                </c:pt>
                <c:pt idx="21">
                  <c:v>31</c:v>
                </c:pt>
                <c:pt idx="22">
                  <c:v>31</c:v>
                </c:pt>
                <c:pt idx="23">
                  <c:v>27.875</c:v>
                </c:pt>
                <c:pt idx="25">
                  <c:v>30.5</c:v>
                </c:pt>
                <c:pt idx="26">
                  <c:v>27.875</c:v>
                </c:pt>
                <c:pt idx="27">
                  <c:v>31</c:v>
                </c:pt>
                <c:pt idx="28">
                  <c:v>30.5</c:v>
                </c:pt>
                <c:pt idx="29">
                  <c:v>26.875</c:v>
                </c:pt>
                <c:pt idx="30">
                  <c:v>31</c:v>
                </c:pt>
                <c:pt idx="31">
                  <c:v>28.625</c:v>
                </c:pt>
                <c:pt idx="32">
                  <c:v>30.625</c:v>
                </c:pt>
                <c:pt idx="33">
                  <c:v>24.5</c:v>
                </c:pt>
                <c:pt idx="34">
                  <c:v>22</c:v>
                </c:pt>
                <c:pt idx="35">
                  <c:v>25.125</c:v>
                </c:pt>
                <c:pt idx="36">
                  <c:v>30.875</c:v>
                </c:pt>
                <c:pt idx="37">
                  <c:v>30.875</c:v>
                </c:pt>
                <c:pt idx="38">
                  <c:v>31</c:v>
                </c:pt>
                <c:pt idx="39">
                  <c:v>29</c:v>
                </c:pt>
                <c:pt idx="40">
                  <c:v>28.375</c:v>
                </c:pt>
                <c:pt idx="41">
                  <c:v>31</c:v>
                </c:pt>
                <c:pt idx="42">
                  <c:v>24.875</c:v>
                </c:pt>
                <c:pt idx="43">
                  <c:v>30.75</c:v>
                </c:pt>
                <c:pt idx="44">
                  <c:v>31</c:v>
                </c:pt>
                <c:pt idx="45">
                  <c:v>29.625</c:v>
                </c:pt>
                <c:pt idx="46">
                  <c:v>31</c:v>
                </c:pt>
                <c:pt idx="47">
                  <c:v>28.125</c:v>
                </c:pt>
                <c:pt idx="48">
                  <c:v>29.75</c:v>
                </c:pt>
                <c:pt idx="49">
                  <c:v>31</c:v>
                </c:pt>
                <c:pt idx="50">
                  <c:v>30.75</c:v>
                </c:pt>
                <c:pt idx="51">
                  <c:v>31</c:v>
                </c:pt>
                <c:pt idx="53">
                  <c:v>26.25</c:v>
                </c:pt>
                <c:pt idx="54">
                  <c:v>23.875</c:v>
                </c:pt>
                <c:pt idx="55">
                  <c:v>27.625</c:v>
                </c:pt>
                <c:pt idx="57">
                  <c:v>31</c:v>
                </c:pt>
                <c:pt idx="58">
                  <c:v>28.25</c:v>
                </c:pt>
                <c:pt idx="59">
                  <c:v>30</c:v>
                </c:pt>
                <c:pt idx="60">
                  <c:v>22.875</c:v>
                </c:pt>
                <c:pt idx="61">
                  <c:v>31</c:v>
                </c:pt>
                <c:pt idx="62">
                  <c:v>30.875</c:v>
                </c:pt>
                <c:pt idx="63">
                  <c:v>27.5</c:v>
                </c:pt>
                <c:pt idx="64">
                  <c:v>24.75</c:v>
                </c:pt>
                <c:pt idx="65">
                  <c:v>31</c:v>
                </c:pt>
                <c:pt idx="66">
                  <c:v>26.625</c:v>
                </c:pt>
                <c:pt idx="67">
                  <c:v>28.125</c:v>
                </c:pt>
                <c:pt idx="68">
                  <c:v>30.875</c:v>
                </c:pt>
                <c:pt idx="69">
                  <c:v>31</c:v>
                </c:pt>
                <c:pt idx="73">
                  <c:v>31</c:v>
                </c:pt>
              </c:numCache>
            </c:numRef>
          </c:val>
          <c:smooth val="0"/>
        </c:ser>
        <c:ser>
          <c:idx val="2"/>
          <c:order val="2"/>
          <c:tx>
            <c:strRef>
              <c:f>'RF by cavity'!$G$2</c:f>
              <c:strCache>
                <c:ptCount val="1"/>
                <c:pt idx="0">
                  <c:v>Eacc AMTF</c:v>
                </c:pt>
              </c:strCache>
            </c:strRef>
          </c:tx>
          <c:spPr>
            <a:ln w="34925" cap="rnd">
              <a:solidFill>
                <a:srgbClr val="00B0F0"/>
              </a:solidFill>
              <a:round/>
            </a:ln>
            <a:effectLst>
              <a:outerShdw blurRad="40000" dist="23000" dir="5400000" rotWithShape="0">
                <a:srgbClr val="000000">
                  <a:alpha val="35000"/>
                </a:srgbClr>
              </a:outerShdw>
            </a:effectLst>
          </c:spPr>
          <c:marker>
            <c:symbol val="circle"/>
            <c:size val="5"/>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a:solidFill>
                  <a:srgbClr val="00B050"/>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strRef>
              <c:f>'RF by cavity'!$A$3:$A$76</c:f>
              <c:strCache>
                <c:ptCount val="74"/>
                <c:pt idx="0">
                  <c:v>XM-3</c:v>
                </c:pt>
                <c:pt idx="1">
                  <c:v>XM-2</c:v>
                </c:pt>
                <c:pt idx="2">
                  <c:v>XM-1</c:v>
                </c:pt>
                <c:pt idx="3">
                  <c:v>XM1</c:v>
                </c:pt>
                <c:pt idx="4">
                  <c:v>XM2</c:v>
                </c:pt>
                <c:pt idx="5">
                  <c:v>XM3</c:v>
                </c:pt>
                <c:pt idx="6">
                  <c:v>XM4</c:v>
                </c:pt>
                <c:pt idx="7">
                  <c:v>XM5</c:v>
                </c:pt>
                <c:pt idx="8">
                  <c:v>XM6</c:v>
                </c:pt>
                <c:pt idx="9">
                  <c:v>XM7</c:v>
                </c:pt>
                <c:pt idx="10">
                  <c:v>XM8</c:v>
                </c:pt>
                <c:pt idx="11">
                  <c:v>XM9</c:v>
                </c:pt>
                <c:pt idx="12">
                  <c:v>XM10</c:v>
                </c:pt>
                <c:pt idx="13">
                  <c:v>XM11</c:v>
                </c:pt>
                <c:pt idx="14">
                  <c:v>XM12</c:v>
                </c:pt>
                <c:pt idx="15">
                  <c:v>XM13</c:v>
                </c:pt>
                <c:pt idx="16">
                  <c:v>XM14</c:v>
                </c:pt>
                <c:pt idx="17">
                  <c:v>XM15</c:v>
                </c:pt>
                <c:pt idx="18">
                  <c:v>XM16</c:v>
                </c:pt>
                <c:pt idx="19">
                  <c:v>XM17</c:v>
                </c:pt>
                <c:pt idx="20">
                  <c:v>XM18</c:v>
                </c:pt>
                <c:pt idx="21">
                  <c:v>XM19</c:v>
                </c:pt>
                <c:pt idx="22">
                  <c:v>XM20</c:v>
                </c:pt>
                <c:pt idx="23">
                  <c:v>XM21</c:v>
                </c:pt>
                <c:pt idx="24">
                  <c:v>XM22</c:v>
                </c:pt>
                <c:pt idx="25">
                  <c:v>XM23</c:v>
                </c:pt>
                <c:pt idx="26">
                  <c:v>XM24</c:v>
                </c:pt>
                <c:pt idx="27">
                  <c:v>XM25</c:v>
                </c:pt>
                <c:pt idx="28">
                  <c:v>XM27</c:v>
                </c:pt>
                <c:pt idx="29">
                  <c:v>XM28</c:v>
                </c:pt>
                <c:pt idx="30">
                  <c:v>XM29</c:v>
                </c:pt>
                <c:pt idx="31">
                  <c:v>XM30</c:v>
                </c:pt>
                <c:pt idx="32">
                  <c:v>XM31</c:v>
                </c:pt>
                <c:pt idx="33">
                  <c:v>XM32</c:v>
                </c:pt>
                <c:pt idx="34">
                  <c:v>XM33</c:v>
                </c:pt>
                <c:pt idx="35">
                  <c:v>XM34</c:v>
                </c:pt>
                <c:pt idx="36">
                  <c:v>XM35</c:v>
                </c:pt>
                <c:pt idx="37">
                  <c:v>XM26</c:v>
                </c:pt>
                <c:pt idx="38">
                  <c:v>XM36</c:v>
                </c:pt>
                <c:pt idx="39">
                  <c:v>XM37</c:v>
                </c:pt>
                <c:pt idx="40">
                  <c:v>XM38</c:v>
                </c:pt>
                <c:pt idx="41">
                  <c:v>XM39</c:v>
                </c:pt>
                <c:pt idx="42">
                  <c:v>XM40</c:v>
                </c:pt>
                <c:pt idx="43">
                  <c:v>XM41</c:v>
                </c:pt>
                <c:pt idx="44">
                  <c:v>XM42</c:v>
                </c:pt>
                <c:pt idx="45">
                  <c:v>XM43</c:v>
                </c:pt>
                <c:pt idx="46">
                  <c:v>XM44</c:v>
                </c:pt>
                <c:pt idx="47">
                  <c:v>XM45</c:v>
                </c:pt>
                <c:pt idx="48">
                  <c:v>XM46</c:v>
                </c:pt>
                <c:pt idx="49">
                  <c:v>XM47</c:v>
                </c:pt>
                <c:pt idx="50">
                  <c:v>XM48</c:v>
                </c:pt>
                <c:pt idx="51">
                  <c:v>XM49</c:v>
                </c:pt>
                <c:pt idx="52">
                  <c:v>XM50</c:v>
                </c:pt>
                <c:pt idx="53">
                  <c:v>XM51</c:v>
                </c:pt>
                <c:pt idx="54">
                  <c:v>XM52</c:v>
                </c:pt>
                <c:pt idx="55">
                  <c:v>XM53</c:v>
                </c:pt>
                <c:pt idx="56">
                  <c:v>XM54</c:v>
                </c:pt>
                <c:pt idx="57">
                  <c:v>XM55</c:v>
                </c:pt>
                <c:pt idx="58">
                  <c:v>XM56</c:v>
                </c:pt>
                <c:pt idx="59">
                  <c:v>XM57</c:v>
                </c:pt>
                <c:pt idx="60">
                  <c:v>XM58</c:v>
                </c:pt>
                <c:pt idx="61">
                  <c:v>XM59</c:v>
                </c:pt>
                <c:pt idx="62">
                  <c:v>XM60</c:v>
                </c:pt>
                <c:pt idx="63">
                  <c:v>XM61</c:v>
                </c:pt>
                <c:pt idx="64">
                  <c:v>XM62</c:v>
                </c:pt>
                <c:pt idx="65">
                  <c:v>XM63</c:v>
                </c:pt>
                <c:pt idx="66">
                  <c:v>XM64</c:v>
                </c:pt>
                <c:pt idx="67">
                  <c:v>XM65</c:v>
                </c:pt>
                <c:pt idx="68">
                  <c:v>XM66</c:v>
                </c:pt>
                <c:pt idx="69">
                  <c:v>XM67</c:v>
                </c:pt>
                <c:pt idx="70">
                  <c:v>XM68</c:v>
                </c:pt>
                <c:pt idx="71">
                  <c:v>XM69</c:v>
                </c:pt>
                <c:pt idx="72">
                  <c:v>XM70</c:v>
                </c:pt>
                <c:pt idx="73">
                  <c:v>XM71</c:v>
                </c:pt>
              </c:strCache>
            </c:strRef>
          </c:cat>
          <c:val>
            <c:numRef>
              <c:f>'RF by cavity'!$G$3:$G$76</c:f>
              <c:numCache>
                <c:formatCode>0.0</c:formatCode>
                <c:ptCount val="74"/>
                <c:pt idx="0">
                  <c:v>32.399999999999991</c:v>
                </c:pt>
                <c:pt idx="1">
                  <c:v>26.6</c:v>
                </c:pt>
                <c:pt idx="2">
                  <c:v>28.14875</c:v>
                </c:pt>
                <c:pt idx="3">
                  <c:v>29.024999999999999</c:v>
                </c:pt>
                <c:pt idx="4">
                  <c:v>27.587500000000002</c:v>
                </c:pt>
                <c:pt idx="5">
                  <c:v>30</c:v>
                </c:pt>
                <c:pt idx="6">
                  <c:v>27.799999999999997</c:v>
                </c:pt>
                <c:pt idx="7">
                  <c:v>26.437499999999996</c:v>
                </c:pt>
                <c:pt idx="8">
                  <c:v>28.0625</c:v>
                </c:pt>
                <c:pt idx="9">
                  <c:v>28.150000000000002</c:v>
                </c:pt>
                <c:pt idx="11">
                  <c:v>24.987499999999997</c:v>
                </c:pt>
                <c:pt idx="12">
                  <c:v>25.774999999999999</c:v>
                </c:pt>
                <c:pt idx="13">
                  <c:v>26.35</c:v>
                </c:pt>
                <c:pt idx="14">
                  <c:v>27.262499999999999</c:v>
                </c:pt>
                <c:pt idx="15">
                  <c:v>23.962499999999999</c:v>
                </c:pt>
                <c:pt idx="16">
                  <c:v>27.2</c:v>
                </c:pt>
                <c:pt idx="17">
                  <c:v>26.15</c:v>
                </c:pt>
                <c:pt idx="18">
                  <c:v>24.85</c:v>
                </c:pt>
                <c:pt idx="19">
                  <c:v>26.462500000000002</c:v>
                </c:pt>
                <c:pt idx="20">
                  <c:v>27.35</c:v>
                </c:pt>
                <c:pt idx="21">
                  <c:v>24.412499999999998</c:v>
                </c:pt>
                <c:pt idx="22">
                  <c:v>25.400000000000002</c:v>
                </c:pt>
                <c:pt idx="23">
                  <c:v>23.962499999999999</c:v>
                </c:pt>
                <c:pt idx="25">
                  <c:v>26.212500000000002</c:v>
                </c:pt>
                <c:pt idx="26">
                  <c:v>28.012500000000003</c:v>
                </c:pt>
                <c:pt idx="27">
                  <c:v>29.125</c:v>
                </c:pt>
                <c:pt idx="28">
                  <c:v>28.262499999999999</c:v>
                </c:pt>
                <c:pt idx="29">
                  <c:v>26.462499999999999</c:v>
                </c:pt>
                <c:pt idx="30">
                  <c:v>29.175000000000001</c:v>
                </c:pt>
                <c:pt idx="31">
                  <c:v>30.5625</c:v>
                </c:pt>
                <c:pt idx="32">
                  <c:v>26.025000000000002</c:v>
                </c:pt>
                <c:pt idx="33">
                  <c:v>26.450000000000003</c:v>
                </c:pt>
                <c:pt idx="34">
                  <c:v>20.675000000000001</c:v>
                </c:pt>
                <c:pt idx="35">
                  <c:v>26.462500000000002</c:v>
                </c:pt>
                <c:pt idx="36">
                  <c:v>27.162500000000005</c:v>
                </c:pt>
                <c:pt idx="37">
                  <c:v>30.537500000000001</c:v>
                </c:pt>
                <c:pt idx="38">
                  <c:v>30.912500000000001</c:v>
                </c:pt>
                <c:pt idx="39">
                  <c:v>28.950000000000003</c:v>
                </c:pt>
                <c:pt idx="40">
                  <c:v>28.412500000000001</c:v>
                </c:pt>
                <c:pt idx="41">
                  <c:v>25.837499999999999</c:v>
                </c:pt>
                <c:pt idx="42">
                  <c:v>27.349999999999998</c:v>
                </c:pt>
                <c:pt idx="43">
                  <c:v>28.8125</c:v>
                </c:pt>
                <c:pt idx="44">
                  <c:v>29.675000000000001</c:v>
                </c:pt>
                <c:pt idx="45">
                  <c:v>29.512499999999999</c:v>
                </c:pt>
                <c:pt idx="46">
                  <c:v>27.65</c:v>
                </c:pt>
                <c:pt idx="47">
                  <c:v>22.8125</c:v>
                </c:pt>
                <c:pt idx="48">
                  <c:v>19.662500000000001</c:v>
                </c:pt>
                <c:pt idx="49">
                  <c:v>29.074999999999999</c:v>
                </c:pt>
                <c:pt idx="50">
                  <c:v>29</c:v>
                </c:pt>
                <c:pt idx="51">
                  <c:v>26.6875</c:v>
                </c:pt>
                <c:pt idx="53">
                  <c:v>27.024999999999999</c:v>
                </c:pt>
                <c:pt idx="54">
                  <c:v>26.225000000000001</c:v>
                </c:pt>
                <c:pt idx="55">
                  <c:v>27.837499999999999</c:v>
                </c:pt>
                <c:pt idx="57">
                  <c:v>29.75</c:v>
                </c:pt>
                <c:pt idx="58">
                  <c:v>29.550000000000004</c:v>
                </c:pt>
                <c:pt idx="59">
                  <c:v>29.887500000000003</c:v>
                </c:pt>
                <c:pt idx="60">
                  <c:v>23.462500000000002</c:v>
                </c:pt>
                <c:pt idx="61">
                  <c:v>31</c:v>
                </c:pt>
                <c:pt idx="62">
                  <c:v>29.05</c:v>
                </c:pt>
                <c:pt idx="63">
                  <c:v>31</c:v>
                </c:pt>
                <c:pt idx="64">
                  <c:v>30.9</c:v>
                </c:pt>
                <c:pt idx="65">
                  <c:v>28.975000000000001</c:v>
                </c:pt>
                <c:pt idx="66">
                  <c:v>27.5625</c:v>
                </c:pt>
                <c:pt idx="67">
                  <c:v>24.75</c:v>
                </c:pt>
                <c:pt idx="68">
                  <c:v>29.3125</c:v>
                </c:pt>
                <c:pt idx="69">
                  <c:v>30.012499999999999</c:v>
                </c:pt>
                <c:pt idx="73">
                  <c:v>31</c:v>
                </c:pt>
              </c:numCache>
            </c:numRef>
          </c:val>
          <c:smooth val="0"/>
        </c:ser>
        <c:dLbls>
          <c:showLegendKey val="0"/>
          <c:showVal val="0"/>
          <c:showCatName val="0"/>
          <c:showSerName val="0"/>
          <c:showPercent val="0"/>
          <c:showBubbleSize val="0"/>
        </c:dLbls>
        <c:smooth val="0"/>
        <c:axId val="187090616"/>
        <c:axId val="187091400"/>
      </c:lineChart>
      <c:catAx>
        <c:axId val="18709061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5400000" spcFirstLastPara="1" vertOverflow="ellipsis"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187091400"/>
        <c:crosses val="autoZero"/>
        <c:auto val="1"/>
        <c:lblAlgn val="ctr"/>
        <c:lblOffset val="100"/>
        <c:tickLblSkip val="1"/>
        <c:noMultiLvlLbl val="0"/>
      </c:catAx>
      <c:valAx>
        <c:axId val="187091400"/>
        <c:scaling>
          <c:orientation val="minMax"/>
          <c:max val="34"/>
          <c:min val="18"/>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187090616"/>
        <c:crosses val="autoZero"/>
        <c:crossBetween val="between"/>
        <c:majorUnit val="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Average RF gradient (MV/m) for taylored RF distribution/individual cavities</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lineChart>
        <c:grouping val="standard"/>
        <c:varyColors val="0"/>
        <c:ser>
          <c:idx val="0"/>
          <c:order val="0"/>
          <c:tx>
            <c:strRef>
              <c:f>'RF by cavity'!$B$2</c:f>
              <c:strCache>
                <c:ptCount val="1"/>
                <c:pt idx="0">
                  <c:v>spec</c:v>
                </c:pt>
              </c:strCache>
            </c:strRef>
          </c:tx>
          <c:spPr>
            <a:ln w="34925" cap="rnd">
              <a:solidFill>
                <a:srgbClr val="FFFF00"/>
              </a:solidFill>
              <a:round/>
            </a:ln>
            <a:effectLst>
              <a:outerShdw blurRad="40000" dist="23000" dir="5400000" rotWithShape="0">
                <a:srgbClr val="000000">
                  <a:alpha val="35000"/>
                </a:srgbClr>
              </a:outerShdw>
            </a:effectLst>
          </c:spPr>
          <c:marker>
            <c:symbol val="none"/>
          </c:marker>
          <c:cat>
            <c:strRef>
              <c:f>'RF by cavity'!$A$3:$A$76</c:f>
              <c:strCache>
                <c:ptCount val="74"/>
                <c:pt idx="0">
                  <c:v>XM-3</c:v>
                </c:pt>
                <c:pt idx="1">
                  <c:v>XM-2</c:v>
                </c:pt>
                <c:pt idx="2">
                  <c:v>XM-1</c:v>
                </c:pt>
                <c:pt idx="3">
                  <c:v>XM1</c:v>
                </c:pt>
                <c:pt idx="4">
                  <c:v>XM2</c:v>
                </c:pt>
                <c:pt idx="5">
                  <c:v>XM3</c:v>
                </c:pt>
                <c:pt idx="6">
                  <c:v>XM4</c:v>
                </c:pt>
                <c:pt idx="7">
                  <c:v>XM5</c:v>
                </c:pt>
                <c:pt idx="8">
                  <c:v>XM6</c:v>
                </c:pt>
                <c:pt idx="9">
                  <c:v>XM7</c:v>
                </c:pt>
                <c:pt idx="10">
                  <c:v>XM8</c:v>
                </c:pt>
                <c:pt idx="11">
                  <c:v>XM9</c:v>
                </c:pt>
                <c:pt idx="12">
                  <c:v>XM10</c:v>
                </c:pt>
                <c:pt idx="13">
                  <c:v>XM11</c:v>
                </c:pt>
                <c:pt idx="14">
                  <c:v>XM12</c:v>
                </c:pt>
                <c:pt idx="15">
                  <c:v>XM13</c:v>
                </c:pt>
                <c:pt idx="16">
                  <c:v>XM14</c:v>
                </c:pt>
                <c:pt idx="17">
                  <c:v>XM15</c:v>
                </c:pt>
                <c:pt idx="18">
                  <c:v>XM16</c:v>
                </c:pt>
                <c:pt idx="19">
                  <c:v>XM17</c:v>
                </c:pt>
                <c:pt idx="20">
                  <c:v>XM18</c:v>
                </c:pt>
                <c:pt idx="21">
                  <c:v>XM19</c:v>
                </c:pt>
                <c:pt idx="22">
                  <c:v>XM20</c:v>
                </c:pt>
                <c:pt idx="23">
                  <c:v>XM21</c:v>
                </c:pt>
                <c:pt idx="24">
                  <c:v>XM22</c:v>
                </c:pt>
                <c:pt idx="25">
                  <c:v>XM23</c:v>
                </c:pt>
                <c:pt idx="26">
                  <c:v>XM24</c:v>
                </c:pt>
                <c:pt idx="27">
                  <c:v>XM25</c:v>
                </c:pt>
                <c:pt idx="28">
                  <c:v>XM27</c:v>
                </c:pt>
                <c:pt idx="29">
                  <c:v>XM28</c:v>
                </c:pt>
                <c:pt idx="30">
                  <c:v>XM29</c:v>
                </c:pt>
                <c:pt idx="31">
                  <c:v>XM30</c:v>
                </c:pt>
                <c:pt idx="32">
                  <c:v>XM31</c:v>
                </c:pt>
                <c:pt idx="33">
                  <c:v>XM32</c:v>
                </c:pt>
                <c:pt idx="34">
                  <c:v>XM33</c:v>
                </c:pt>
                <c:pt idx="35">
                  <c:v>XM34</c:v>
                </c:pt>
                <c:pt idx="36">
                  <c:v>XM35</c:v>
                </c:pt>
                <c:pt idx="37">
                  <c:v>XM26</c:v>
                </c:pt>
                <c:pt idx="38">
                  <c:v>XM36</c:v>
                </c:pt>
                <c:pt idx="39">
                  <c:v>XM37</c:v>
                </c:pt>
                <c:pt idx="40">
                  <c:v>XM38</c:v>
                </c:pt>
                <c:pt idx="41">
                  <c:v>XM39</c:v>
                </c:pt>
                <c:pt idx="42">
                  <c:v>XM40</c:v>
                </c:pt>
                <c:pt idx="43">
                  <c:v>XM41</c:v>
                </c:pt>
                <c:pt idx="44">
                  <c:v>XM42</c:v>
                </c:pt>
                <c:pt idx="45">
                  <c:v>XM43</c:v>
                </c:pt>
                <c:pt idx="46">
                  <c:v>XM44</c:v>
                </c:pt>
                <c:pt idx="47">
                  <c:v>XM45</c:v>
                </c:pt>
                <c:pt idx="48">
                  <c:v>XM46</c:v>
                </c:pt>
                <c:pt idx="49">
                  <c:v>XM47</c:v>
                </c:pt>
                <c:pt idx="50">
                  <c:v>XM48</c:v>
                </c:pt>
                <c:pt idx="51">
                  <c:v>XM49</c:v>
                </c:pt>
                <c:pt idx="52">
                  <c:v>XM50</c:v>
                </c:pt>
                <c:pt idx="53">
                  <c:v>XM51</c:v>
                </c:pt>
                <c:pt idx="54">
                  <c:v>XM52</c:v>
                </c:pt>
                <c:pt idx="55">
                  <c:v>XM53</c:v>
                </c:pt>
                <c:pt idx="56">
                  <c:v>XM54</c:v>
                </c:pt>
                <c:pt idx="57">
                  <c:v>XM55</c:v>
                </c:pt>
                <c:pt idx="58">
                  <c:v>XM56</c:v>
                </c:pt>
                <c:pt idx="59">
                  <c:v>XM57</c:v>
                </c:pt>
                <c:pt idx="60">
                  <c:v>XM58</c:v>
                </c:pt>
                <c:pt idx="61">
                  <c:v>XM59</c:v>
                </c:pt>
                <c:pt idx="62">
                  <c:v>XM60</c:v>
                </c:pt>
                <c:pt idx="63">
                  <c:v>XM61</c:v>
                </c:pt>
                <c:pt idx="64">
                  <c:v>XM62</c:v>
                </c:pt>
                <c:pt idx="65">
                  <c:v>XM63</c:v>
                </c:pt>
                <c:pt idx="66">
                  <c:v>XM64</c:v>
                </c:pt>
                <c:pt idx="67">
                  <c:v>XM65</c:v>
                </c:pt>
                <c:pt idx="68">
                  <c:v>XM66</c:v>
                </c:pt>
                <c:pt idx="69">
                  <c:v>XM67</c:v>
                </c:pt>
                <c:pt idx="70">
                  <c:v>XM68</c:v>
                </c:pt>
                <c:pt idx="71">
                  <c:v>XM69</c:v>
                </c:pt>
                <c:pt idx="72">
                  <c:v>XM70</c:v>
                </c:pt>
                <c:pt idx="73">
                  <c:v>XM71</c:v>
                </c:pt>
              </c:strCache>
            </c:strRef>
          </c:cat>
          <c:val>
            <c:numRef>
              <c:f>'RF by cavity'!$H$3:$H$76</c:f>
              <c:numCache>
                <c:formatCode>General</c:formatCode>
                <c:ptCount val="74"/>
                <c:pt idx="0">
                  <c:v>23.6</c:v>
                </c:pt>
                <c:pt idx="1">
                  <c:v>23.6</c:v>
                </c:pt>
                <c:pt idx="2">
                  <c:v>23.6</c:v>
                </c:pt>
                <c:pt idx="3">
                  <c:v>23.6</c:v>
                </c:pt>
                <c:pt idx="4">
                  <c:v>23.6</c:v>
                </c:pt>
                <c:pt idx="5">
                  <c:v>23.6</c:v>
                </c:pt>
                <c:pt idx="6">
                  <c:v>23.6</c:v>
                </c:pt>
                <c:pt idx="7">
                  <c:v>23.6</c:v>
                </c:pt>
                <c:pt idx="8">
                  <c:v>23.6</c:v>
                </c:pt>
                <c:pt idx="9">
                  <c:v>23.6</c:v>
                </c:pt>
                <c:pt idx="11">
                  <c:v>23.6</c:v>
                </c:pt>
                <c:pt idx="12">
                  <c:v>23.6</c:v>
                </c:pt>
                <c:pt idx="13">
                  <c:v>23.6</c:v>
                </c:pt>
                <c:pt idx="14">
                  <c:v>23.6</c:v>
                </c:pt>
                <c:pt idx="15">
                  <c:v>23.6</c:v>
                </c:pt>
                <c:pt idx="16">
                  <c:v>23.6</c:v>
                </c:pt>
                <c:pt idx="17">
                  <c:v>23.6</c:v>
                </c:pt>
                <c:pt idx="18">
                  <c:v>23.6</c:v>
                </c:pt>
                <c:pt idx="19">
                  <c:v>23.6</c:v>
                </c:pt>
                <c:pt idx="20">
                  <c:v>23.6</c:v>
                </c:pt>
                <c:pt idx="21">
                  <c:v>23.6</c:v>
                </c:pt>
                <c:pt idx="22">
                  <c:v>23.6</c:v>
                </c:pt>
                <c:pt idx="23">
                  <c:v>23.6</c:v>
                </c:pt>
                <c:pt idx="25">
                  <c:v>23.6</c:v>
                </c:pt>
                <c:pt idx="26">
                  <c:v>23.6</c:v>
                </c:pt>
                <c:pt idx="27">
                  <c:v>23.6</c:v>
                </c:pt>
                <c:pt idx="28">
                  <c:v>23.6</c:v>
                </c:pt>
                <c:pt idx="29">
                  <c:v>23.6</c:v>
                </c:pt>
                <c:pt idx="30">
                  <c:v>23.6</c:v>
                </c:pt>
                <c:pt idx="31">
                  <c:v>23.6</c:v>
                </c:pt>
                <c:pt idx="32">
                  <c:v>23.6</c:v>
                </c:pt>
                <c:pt idx="33">
                  <c:v>23.6</c:v>
                </c:pt>
                <c:pt idx="34">
                  <c:v>23.6</c:v>
                </c:pt>
                <c:pt idx="35">
                  <c:v>23.6</c:v>
                </c:pt>
                <c:pt idx="36">
                  <c:v>23.6</c:v>
                </c:pt>
                <c:pt idx="37">
                  <c:v>23.6</c:v>
                </c:pt>
                <c:pt idx="38">
                  <c:v>23.6</c:v>
                </c:pt>
                <c:pt idx="39">
                  <c:v>23.6</c:v>
                </c:pt>
                <c:pt idx="40">
                  <c:v>23.6</c:v>
                </c:pt>
                <c:pt idx="41">
                  <c:v>23.6</c:v>
                </c:pt>
                <c:pt idx="42">
                  <c:v>23.6</c:v>
                </c:pt>
                <c:pt idx="43">
                  <c:v>23.6</c:v>
                </c:pt>
                <c:pt idx="44">
                  <c:v>23.6</c:v>
                </c:pt>
                <c:pt idx="45">
                  <c:v>23.6</c:v>
                </c:pt>
                <c:pt idx="46">
                  <c:v>23.6</c:v>
                </c:pt>
                <c:pt idx="47">
                  <c:v>23.6</c:v>
                </c:pt>
                <c:pt idx="48">
                  <c:v>23.6</c:v>
                </c:pt>
                <c:pt idx="49">
                  <c:v>23.6</c:v>
                </c:pt>
                <c:pt idx="50">
                  <c:v>23.6</c:v>
                </c:pt>
                <c:pt idx="51">
                  <c:v>23.6</c:v>
                </c:pt>
                <c:pt idx="53">
                  <c:v>23.6</c:v>
                </c:pt>
                <c:pt idx="54">
                  <c:v>23.6</c:v>
                </c:pt>
                <c:pt idx="55">
                  <c:v>23.6</c:v>
                </c:pt>
                <c:pt idx="57">
                  <c:v>23.6</c:v>
                </c:pt>
                <c:pt idx="58">
                  <c:v>23.6</c:v>
                </c:pt>
                <c:pt idx="59">
                  <c:v>23.6</c:v>
                </c:pt>
                <c:pt idx="60">
                  <c:v>23.6</c:v>
                </c:pt>
                <c:pt idx="61">
                  <c:v>23.6</c:v>
                </c:pt>
                <c:pt idx="62">
                  <c:v>23.6</c:v>
                </c:pt>
                <c:pt idx="63">
                  <c:v>23.6</c:v>
                </c:pt>
                <c:pt idx="64">
                  <c:v>23.6</c:v>
                </c:pt>
                <c:pt idx="65">
                  <c:v>23.6</c:v>
                </c:pt>
                <c:pt idx="66">
                  <c:v>23.6</c:v>
                </c:pt>
                <c:pt idx="67">
                  <c:v>23.6</c:v>
                </c:pt>
                <c:pt idx="68">
                  <c:v>23.6</c:v>
                </c:pt>
                <c:pt idx="69">
                  <c:v>23.6</c:v>
                </c:pt>
                <c:pt idx="73">
                  <c:v>23.6</c:v>
                </c:pt>
              </c:numCache>
            </c:numRef>
          </c:val>
          <c:smooth val="0"/>
        </c:ser>
        <c:ser>
          <c:idx val="1"/>
          <c:order val="1"/>
          <c:tx>
            <c:strRef>
              <c:f>'RF by cavity'!$F$2</c:f>
              <c:strCache>
                <c:ptCount val="1"/>
                <c:pt idx="0">
                  <c:v>Eacc VT</c:v>
                </c:pt>
              </c:strCache>
            </c:strRef>
          </c:tx>
          <c:spPr>
            <a:ln w="38100" cap="rnd">
              <a:solidFill>
                <a:srgbClr val="FF0000"/>
              </a:solidFill>
              <a:round/>
            </a:ln>
            <a:effectLst>
              <a:outerShdw blurRad="40000" dist="23000" dir="5400000" rotWithShape="0">
                <a:srgbClr val="000000">
                  <a:alpha val="35000"/>
                </a:srgbClr>
              </a:outerShdw>
            </a:effectLst>
          </c:spPr>
          <c:marker>
            <c:symbol val="square"/>
            <c:size val="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strRef>
              <c:f>'RF by cavity'!$A$3:$A$76</c:f>
              <c:strCache>
                <c:ptCount val="74"/>
                <c:pt idx="0">
                  <c:v>XM-3</c:v>
                </c:pt>
                <c:pt idx="1">
                  <c:v>XM-2</c:v>
                </c:pt>
                <c:pt idx="2">
                  <c:v>XM-1</c:v>
                </c:pt>
                <c:pt idx="3">
                  <c:v>XM1</c:v>
                </c:pt>
                <c:pt idx="4">
                  <c:v>XM2</c:v>
                </c:pt>
                <c:pt idx="5">
                  <c:v>XM3</c:v>
                </c:pt>
                <c:pt idx="6">
                  <c:v>XM4</c:v>
                </c:pt>
                <c:pt idx="7">
                  <c:v>XM5</c:v>
                </c:pt>
                <c:pt idx="8">
                  <c:v>XM6</c:v>
                </c:pt>
                <c:pt idx="9">
                  <c:v>XM7</c:v>
                </c:pt>
                <c:pt idx="10">
                  <c:v>XM8</c:v>
                </c:pt>
                <c:pt idx="11">
                  <c:v>XM9</c:v>
                </c:pt>
                <c:pt idx="12">
                  <c:v>XM10</c:v>
                </c:pt>
                <c:pt idx="13">
                  <c:v>XM11</c:v>
                </c:pt>
                <c:pt idx="14">
                  <c:v>XM12</c:v>
                </c:pt>
                <c:pt idx="15">
                  <c:v>XM13</c:v>
                </c:pt>
                <c:pt idx="16">
                  <c:v>XM14</c:v>
                </c:pt>
                <c:pt idx="17">
                  <c:v>XM15</c:v>
                </c:pt>
                <c:pt idx="18">
                  <c:v>XM16</c:v>
                </c:pt>
                <c:pt idx="19">
                  <c:v>XM17</c:v>
                </c:pt>
                <c:pt idx="20">
                  <c:v>XM18</c:v>
                </c:pt>
                <c:pt idx="21">
                  <c:v>XM19</c:v>
                </c:pt>
                <c:pt idx="22">
                  <c:v>XM20</c:v>
                </c:pt>
                <c:pt idx="23">
                  <c:v>XM21</c:v>
                </c:pt>
                <c:pt idx="24">
                  <c:v>XM22</c:v>
                </c:pt>
                <c:pt idx="25">
                  <c:v>XM23</c:v>
                </c:pt>
                <c:pt idx="26">
                  <c:v>XM24</c:v>
                </c:pt>
                <c:pt idx="27">
                  <c:v>XM25</c:v>
                </c:pt>
                <c:pt idx="28">
                  <c:v>XM27</c:v>
                </c:pt>
                <c:pt idx="29">
                  <c:v>XM28</c:v>
                </c:pt>
                <c:pt idx="30">
                  <c:v>XM29</c:v>
                </c:pt>
                <c:pt idx="31">
                  <c:v>XM30</c:v>
                </c:pt>
                <c:pt idx="32">
                  <c:v>XM31</c:v>
                </c:pt>
                <c:pt idx="33">
                  <c:v>XM32</c:v>
                </c:pt>
                <c:pt idx="34">
                  <c:v>XM33</c:v>
                </c:pt>
                <c:pt idx="35">
                  <c:v>XM34</c:v>
                </c:pt>
                <c:pt idx="36">
                  <c:v>XM35</c:v>
                </c:pt>
                <c:pt idx="37">
                  <c:v>XM26</c:v>
                </c:pt>
                <c:pt idx="38">
                  <c:v>XM36</c:v>
                </c:pt>
                <c:pt idx="39">
                  <c:v>XM37</c:v>
                </c:pt>
                <c:pt idx="40">
                  <c:v>XM38</c:v>
                </c:pt>
                <c:pt idx="41">
                  <c:v>XM39</c:v>
                </c:pt>
                <c:pt idx="42">
                  <c:v>XM40</c:v>
                </c:pt>
                <c:pt idx="43">
                  <c:v>XM41</c:v>
                </c:pt>
                <c:pt idx="44">
                  <c:v>XM42</c:v>
                </c:pt>
                <c:pt idx="45">
                  <c:v>XM43</c:v>
                </c:pt>
                <c:pt idx="46">
                  <c:v>XM44</c:v>
                </c:pt>
                <c:pt idx="47">
                  <c:v>XM45</c:v>
                </c:pt>
                <c:pt idx="48">
                  <c:v>XM46</c:v>
                </c:pt>
                <c:pt idx="49">
                  <c:v>XM47</c:v>
                </c:pt>
                <c:pt idx="50">
                  <c:v>XM48</c:v>
                </c:pt>
                <c:pt idx="51">
                  <c:v>XM49</c:v>
                </c:pt>
                <c:pt idx="52">
                  <c:v>XM50</c:v>
                </c:pt>
                <c:pt idx="53">
                  <c:v>XM51</c:v>
                </c:pt>
                <c:pt idx="54">
                  <c:v>XM52</c:v>
                </c:pt>
                <c:pt idx="55">
                  <c:v>XM53</c:v>
                </c:pt>
                <c:pt idx="56">
                  <c:v>XM54</c:v>
                </c:pt>
                <c:pt idx="57">
                  <c:v>XM55</c:v>
                </c:pt>
                <c:pt idx="58">
                  <c:v>XM56</c:v>
                </c:pt>
                <c:pt idx="59">
                  <c:v>XM57</c:v>
                </c:pt>
                <c:pt idx="60">
                  <c:v>XM58</c:v>
                </c:pt>
                <c:pt idx="61">
                  <c:v>XM59</c:v>
                </c:pt>
                <c:pt idx="62">
                  <c:v>XM60</c:v>
                </c:pt>
                <c:pt idx="63">
                  <c:v>XM61</c:v>
                </c:pt>
                <c:pt idx="64">
                  <c:v>XM62</c:v>
                </c:pt>
                <c:pt idx="65">
                  <c:v>XM63</c:v>
                </c:pt>
                <c:pt idx="66">
                  <c:v>XM64</c:v>
                </c:pt>
                <c:pt idx="67">
                  <c:v>XM65</c:v>
                </c:pt>
                <c:pt idx="68">
                  <c:v>XM66</c:v>
                </c:pt>
                <c:pt idx="69">
                  <c:v>XM67</c:v>
                </c:pt>
                <c:pt idx="70">
                  <c:v>XM68</c:v>
                </c:pt>
                <c:pt idx="71">
                  <c:v>XM69</c:v>
                </c:pt>
                <c:pt idx="72">
                  <c:v>XM70</c:v>
                </c:pt>
                <c:pt idx="73">
                  <c:v>XM71</c:v>
                </c:pt>
              </c:strCache>
            </c:strRef>
          </c:cat>
          <c:val>
            <c:numRef>
              <c:f>'RF by cavity'!$F$3:$F$76</c:f>
              <c:numCache>
                <c:formatCode>0.0</c:formatCode>
                <c:ptCount val="74"/>
                <c:pt idx="0">
                  <c:v>30.762500000000003</c:v>
                </c:pt>
                <c:pt idx="1">
                  <c:v>27.437500000000004</c:v>
                </c:pt>
                <c:pt idx="2">
                  <c:v>30.125</c:v>
                </c:pt>
                <c:pt idx="3">
                  <c:v>28.875</c:v>
                </c:pt>
                <c:pt idx="4">
                  <c:v>28.487499999999997</c:v>
                </c:pt>
                <c:pt idx="5">
                  <c:v>29.125</c:v>
                </c:pt>
                <c:pt idx="6">
                  <c:v>30.762500000000003</c:v>
                </c:pt>
                <c:pt idx="7">
                  <c:v>26.875</c:v>
                </c:pt>
                <c:pt idx="8">
                  <c:v>32.75</c:v>
                </c:pt>
                <c:pt idx="9">
                  <c:v>28.25</c:v>
                </c:pt>
                <c:pt idx="11">
                  <c:v>29</c:v>
                </c:pt>
                <c:pt idx="12">
                  <c:v>28.875</c:v>
                </c:pt>
                <c:pt idx="13">
                  <c:v>30.75</c:v>
                </c:pt>
                <c:pt idx="14">
                  <c:v>31</c:v>
                </c:pt>
                <c:pt idx="15">
                  <c:v>25.375</c:v>
                </c:pt>
                <c:pt idx="16">
                  <c:v>27.625</c:v>
                </c:pt>
                <c:pt idx="17">
                  <c:v>25.375</c:v>
                </c:pt>
                <c:pt idx="18">
                  <c:v>30.625</c:v>
                </c:pt>
                <c:pt idx="19">
                  <c:v>30.375</c:v>
                </c:pt>
                <c:pt idx="20">
                  <c:v>30.875</c:v>
                </c:pt>
                <c:pt idx="21">
                  <c:v>31</c:v>
                </c:pt>
                <c:pt idx="22">
                  <c:v>31</c:v>
                </c:pt>
                <c:pt idx="23">
                  <c:v>27.875</c:v>
                </c:pt>
                <c:pt idx="25">
                  <c:v>30.5</c:v>
                </c:pt>
                <c:pt idx="26">
                  <c:v>27.875</c:v>
                </c:pt>
                <c:pt idx="27">
                  <c:v>31</c:v>
                </c:pt>
                <c:pt idx="28">
                  <c:v>30.5</c:v>
                </c:pt>
                <c:pt idx="29">
                  <c:v>26.875</c:v>
                </c:pt>
                <c:pt idx="30">
                  <c:v>31</c:v>
                </c:pt>
                <c:pt idx="31">
                  <c:v>28.625</c:v>
                </c:pt>
                <c:pt idx="32">
                  <c:v>30.625</c:v>
                </c:pt>
                <c:pt idx="33">
                  <c:v>24.5</c:v>
                </c:pt>
                <c:pt idx="34">
                  <c:v>22</c:v>
                </c:pt>
                <c:pt idx="35">
                  <c:v>25.125</c:v>
                </c:pt>
                <c:pt idx="36">
                  <c:v>30.875</c:v>
                </c:pt>
                <c:pt idx="37">
                  <c:v>30.875</c:v>
                </c:pt>
                <c:pt idx="38">
                  <c:v>31</c:v>
                </c:pt>
                <c:pt idx="39">
                  <c:v>29</c:v>
                </c:pt>
                <c:pt idx="40">
                  <c:v>28.375</c:v>
                </c:pt>
                <c:pt idx="41">
                  <c:v>31</c:v>
                </c:pt>
                <c:pt idx="42">
                  <c:v>24.875</c:v>
                </c:pt>
                <c:pt idx="43">
                  <c:v>30.75</c:v>
                </c:pt>
                <c:pt idx="44">
                  <c:v>31</c:v>
                </c:pt>
                <c:pt idx="45">
                  <c:v>29.625</c:v>
                </c:pt>
                <c:pt idx="46">
                  <c:v>31</c:v>
                </c:pt>
                <c:pt idx="47">
                  <c:v>28.125</c:v>
                </c:pt>
                <c:pt idx="48">
                  <c:v>29.75</c:v>
                </c:pt>
                <c:pt idx="49">
                  <c:v>31</c:v>
                </c:pt>
                <c:pt idx="50">
                  <c:v>30.75</c:v>
                </c:pt>
                <c:pt idx="51">
                  <c:v>31</c:v>
                </c:pt>
                <c:pt idx="53">
                  <c:v>26.25</c:v>
                </c:pt>
                <c:pt idx="54">
                  <c:v>23.875</c:v>
                </c:pt>
                <c:pt idx="55">
                  <c:v>27.625</c:v>
                </c:pt>
                <c:pt idx="57">
                  <c:v>31</c:v>
                </c:pt>
                <c:pt idx="58">
                  <c:v>28.25</c:v>
                </c:pt>
                <c:pt idx="59">
                  <c:v>30</c:v>
                </c:pt>
                <c:pt idx="60">
                  <c:v>22.875</c:v>
                </c:pt>
                <c:pt idx="61">
                  <c:v>31</c:v>
                </c:pt>
                <c:pt idx="62">
                  <c:v>30.875</c:v>
                </c:pt>
                <c:pt idx="63">
                  <c:v>27.5</c:v>
                </c:pt>
                <c:pt idx="64">
                  <c:v>24.75</c:v>
                </c:pt>
                <c:pt idx="65">
                  <c:v>31</c:v>
                </c:pt>
                <c:pt idx="66">
                  <c:v>26.625</c:v>
                </c:pt>
                <c:pt idx="67">
                  <c:v>28.125</c:v>
                </c:pt>
                <c:pt idx="68">
                  <c:v>30.875</c:v>
                </c:pt>
                <c:pt idx="69">
                  <c:v>31</c:v>
                </c:pt>
                <c:pt idx="73">
                  <c:v>31</c:v>
                </c:pt>
              </c:numCache>
            </c:numRef>
          </c:val>
          <c:smooth val="0"/>
        </c:ser>
        <c:ser>
          <c:idx val="2"/>
          <c:order val="2"/>
          <c:tx>
            <c:strRef>
              <c:f>'RF by cavity'!$G$2</c:f>
              <c:strCache>
                <c:ptCount val="1"/>
                <c:pt idx="0">
                  <c:v>Eacc AMTF</c:v>
                </c:pt>
              </c:strCache>
            </c:strRef>
          </c:tx>
          <c:spPr>
            <a:ln w="34925" cap="rnd">
              <a:solidFill>
                <a:srgbClr val="00B0F0"/>
              </a:solidFill>
              <a:round/>
            </a:ln>
            <a:effectLst>
              <a:outerShdw blurRad="40000" dist="23000" dir="5400000" rotWithShape="0">
                <a:srgbClr val="000000">
                  <a:alpha val="35000"/>
                </a:srgbClr>
              </a:outerShdw>
            </a:effectLst>
          </c:spPr>
          <c:marker>
            <c:symbol val="circle"/>
            <c:size val="5"/>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a:solidFill>
                  <a:srgbClr val="00B050"/>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strRef>
              <c:f>'RF by cavity'!$A$3:$A$76</c:f>
              <c:strCache>
                <c:ptCount val="74"/>
                <c:pt idx="0">
                  <c:v>XM-3</c:v>
                </c:pt>
                <c:pt idx="1">
                  <c:v>XM-2</c:v>
                </c:pt>
                <c:pt idx="2">
                  <c:v>XM-1</c:v>
                </c:pt>
                <c:pt idx="3">
                  <c:v>XM1</c:v>
                </c:pt>
                <c:pt idx="4">
                  <c:v>XM2</c:v>
                </c:pt>
                <c:pt idx="5">
                  <c:v>XM3</c:v>
                </c:pt>
                <c:pt idx="6">
                  <c:v>XM4</c:v>
                </c:pt>
                <c:pt idx="7">
                  <c:v>XM5</c:v>
                </c:pt>
                <c:pt idx="8">
                  <c:v>XM6</c:v>
                </c:pt>
                <c:pt idx="9">
                  <c:v>XM7</c:v>
                </c:pt>
                <c:pt idx="10">
                  <c:v>XM8</c:v>
                </c:pt>
                <c:pt idx="11">
                  <c:v>XM9</c:v>
                </c:pt>
                <c:pt idx="12">
                  <c:v>XM10</c:v>
                </c:pt>
                <c:pt idx="13">
                  <c:v>XM11</c:v>
                </c:pt>
                <c:pt idx="14">
                  <c:v>XM12</c:v>
                </c:pt>
                <c:pt idx="15">
                  <c:v>XM13</c:v>
                </c:pt>
                <c:pt idx="16">
                  <c:v>XM14</c:v>
                </c:pt>
                <c:pt idx="17">
                  <c:v>XM15</c:v>
                </c:pt>
                <c:pt idx="18">
                  <c:v>XM16</c:v>
                </c:pt>
                <c:pt idx="19">
                  <c:v>XM17</c:v>
                </c:pt>
                <c:pt idx="20">
                  <c:v>XM18</c:v>
                </c:pt>
                <c:pt idx="21">
                  <c:v>XM19</c:v>
                </c:pt>
                <c:pt idx="22">
                  <c:v>XM20</c:v>
                </c:pt>
                <c:pt idx="23">
                  <c:v>XM21</c:v>
                </c:pt>
                <c:pt idx="24">
                  <c:v>XM22</c:v>
                </c:pt>
                <c:pt idx="25">
                  <c:v>XM23</c:v>
                </c:pt>
                <c:pt idx="26">
                  <c:v>XM24</c:v>
                </c:pt>
                <c:pt idx="27">
                  <c:v>XM25</c:v>
                </c:pt>
                <c:pt idx="28">
                  <c:v>XM27</c:v>
                </c:pt>
                <c:pt idx="29">
                  <c:v>XM28</c:v>
                </c:pt>
                <c:pt idx="30">
                  <c:v>XM29</c:v>
                </c:pt>
                <c:pt idx="31">
                  <c:v>XM30</c:v>
                </c:pt>
                <c:pt idx="32">
                  <c:v>XM31</c:v>
                </c:pt>
                <c:pt idx="33">
                  <c:v>XM32</c:v>
                </c:pt>
                <c:pt idx="34">
                  <c:v>XM33</c:v>
                </c:pt>
                <c:pt idx="35">
                  <c:v>XM34</c:v>
                </c:pt>
                <c:pt idx="36">
                  <c:v>XM35</c:v>
                </c:pt>
                <c:pt idx="37">
                  <c:v>XM26</c:v>
                </c:pt>
                <c:pt idx="38">
                  <c:v>XM36</c:v>
                </c:pt>
                <c:pt idx="39">
                  <c:v>XM37</c:v>
                </c:pt>
                <c:pt idx="40">
                  <c:v>XM38</c:v>
                </c:pt>
                <c:pt idx="41">
                  <c:v>XM39</c:v>
                </c:pt>
                <c:pt idx="42">
                  <c:v>XM40</c:v>
                </c:pt>
                <c:pt idx="43">
                  <c:v>XM41</c:v>
                </c:pt>
                <c:pt idx="44">
                  <c:v>XM42</c:v>
                </c:pt>
                <c:pt idx="45">
                  <c:v>XM43</c:v>
                </c:pt>
                <c:pt idx="46">
                  <c:v>XM44</c:v>
                </c:pt>
                <c:pt idx="47">
                  <c:v>XM45</c:v>
                </c:pt>
                <c:pt idx="48">
                  <c:v>XM46</c:v>
                </c:pt>
                <c:pt idx="49">
                  <c:v>XM47</c:v>
                </c:pt>
                <c:pt idx="50">
                  <c:v>XM48</c:v>
                </c:pt>
                <c:pt idx="51">
                  <c:v>XM49</c:v>
                </c:pt>
                <c:pt idx="52">
                  <c:v>XM50</c:v>
                </c:pt>
                <c:pt idx="53">
                  <c:v>XM51</c:v>
                </c:pt>
                <c:pt idx="54">
                  <c:v>XM52</c:v>
                </c:pt>
                <c:pt idx="55">
                  <c:v>XM53</c:v>
                </c:pt>
                <c:pt idx="56">
                  <c:v>XM54</c:v>
                </c:pt>
                <c:pt idx="57">
                  <c:v>XM55</c:v>
                </c:pt>
                <c:pt idx="58">
                  <c:v>XM56</c:v>
                </c:pt>
                <c:pt idx="59">
                  <c:v>XM57</c:v>
                </c:pt>
                <c:pt idx="60">
                  <c:v>XM58</c:v>
                </c:pt>
                <c:pt idx="61">
                  <c:v>XM59</c:v>
                </c:pt>
                <c:pt idx="62">
                  <c:v>XM60</c:v>
                </c:pt>
                <c:pt idx="63">
                  <c:v>XM61</c:v>
                </c:pt>
                <c:pt idx="64">
                  <c:v>XM62</c:v>
                </c:pt>
                <c:pt idx="65">
                  <c:v>XM63</c:v>
                </c:pt>
                <c:pt idx="66">
                  <c:v>XM64</c:v>
                </c:pt>
                <c:pt idx="67">
                  <c:v>XM65</c:v>
                </c:pt>
                <c:pt idx="68">
                  <c:v>XM66</c:v>
                </c:pt>
                <c:pt idx="69">
                  <c:v>XM67</c:v>
                </c:pt>
                <c:pt idx="70">
                  <c:v>XM68</c:v>
                </c:pt>
                <c:pt idx="71">
                  <c:v>XM69</c:v>
                </c:pt>
                <c:pt idx="72">
                  <c:v>XM70</c:v>
                </c:pt>
                <c:pt idx="73">
                  <c:v>XM71</c:v>
                </c:pt>
              </c:strCache>
            </c:strRef>
          </c:cat>
          <c:val>
            <c:numRef>
              <c:f>'RF by cavity'!$G$3:$G$76</c:f>
              <c:numCache>
                <c:formatCode>0.0</c:formatCode>
                <c:ptCount val="74"/>
                <c:pt idx="0">
                  <c:v>32.399999999999991</c:v>
                </c:pt>
                <c:pt idx="1">
                  <c:v>26.6</c:v>
                </c:pt>
                <c:pt idx="2">
                  <c:v>28.14875</c:v>
                </c:pt>
                <c:pt idx="3">
                  <c:v>29.024999999999999</c:v>
                </c:pt>
                <c:pt idx="4">
                  <c:v>27.587500000000002</c:v>
                </c:pt>
                <c:pt idx="5">
                  <c:v>30</c:v>
                </c:pt>
                <c:pt idx="6">
                  <c:v>27.799999999999997</c:v>
                </c:pt>
                <c:pt idx="7">
                  <c:v>26.437499999999996</c:v>
                </c:pt>
                <c:pt idx="8">
                  <c:v>28.0625</c:v>
                </c:pt>
                <c:pt idx="9">
                  <c:v>28.150000000000002</c:v>
                </c:pt>
                <c:pt idx="11">
                  <c:v>24.987499999999997</c:v>
                </c:pt>
                <c:pt idx="12">
                  <c:v>25.774999999999999</c:v>
                </c:pt>
                <c:pt idx="13">
                  <c:v>26.35</c:v>
                </c:pt>
                <c:pt idx="14">
                  <c:v>27.262499999999999</c:v>
                </c:pt>
                <c:pt idx="15">
                  <c:v>23.962499999999999</c:v>
                </c:pt>
                <c:pt idx="16">
                  <c:v>27.2</c:v>
                </c:pt>
                <c:pt idx="17">
                  <c:v>26.15</c:v>
                </c:pt>
                <c:pt idx="18">
                  <c:v>24.85</c:v>
                </c:pt>
                <c:pt idx="19">
                  <c:v>26.462500000000002</c:v>
                </c:pt>
                <c:pt idx="20">
                  <c:v>27.35</c:v>
                </c:pt>
                <c:pt idx="21">
                  <c:v>24.412499999999998</c:v>
                </c:pt>
                <c:pt idx="22">
                  <c:v>25.400000000000002</c:v>
                </c:pt>
                <c:pt idx="23">
                  <c:v>23.962499999999999</c:v>
                </c:pt>
                <c:pt idx="25">
                  <c:v>26.212500000000002</c:v>
                </c:pt>
                <c:pt idx="26">
                  <c:v>28.012500000000003</c:v>
                </c:pt>
                <c:pt idx="27">
                  <c:v>29.125</c:v>
                </c:pt>
                <c:pt idx="28">
                  <c:v>28.262499999999999</c:v>
                </c:pt>
                <c:pt idx="29">
                  <c:v>26.462499999999999</c:v>
                </c:pt>
                <c:pt idx="30">
                  <c:v>29.175000000000001</c:v>
                </c:pt>
                <c:pt idx="31">
                  <c:v>30.5625</c:v>
                </c:pt>
                <c:pt idx="32">
                  <c:v>26.025000000000002</c:v>
                </c:pt>
                <c:pt idx="33">
                  <c:v>26.450000000000003</c:v>
                </c:pt>
                <c:pt idx="34">
                  <c:v>20.675000000000001</c:v>
                </c:pt>
                <c:pt idx="35">
                  <c:v>26.462500000000002</c:v>
                </c:pt>
                <c:pt idx="36">
                  <c:v>27.162500000000005</c:v>
                </c:pt>
                <c:pt idx="37">
                  <c:v>30.537500000000001</c:v>
                </c:pt>
                <c:pt idx="38">
                  <c:v>30.912500000000001</c:v>
                </c:pt>
                <c:pt idx="39">
                  <c:v>28.950000000000003</c:v>
                </c:pt>
                <c:pt idx="40">
                  <c:v>28.412500000000001</c:v>
                </c:pt>
                <c:pt idx="41">
                  <c:v>25.837499999999999</c:v>
                </c:pt>
                <c:pt idx="42">
                  <c:v>27.349999999999998</c:v>
                </c:pt>
                <c:pt idx="43">
                  <c:v>28.8125</c:v>
                </c:pt>
                <c:pt idx="44">
                  <c:v>29.675000000000001</c:v>
                </c:pt>
                <c:pt idx="45">
                  <c:v>29.512499999999999</c:v>
                </c:pt>
                <c:pt idx="46">
                  <c:v>27.65</c:v>
                </c:pt>
                <c:pt idx="47">
                  <c:v>22.8125</c:v>
                </c:pt>
                <c:pt idx="48">
                  <c:v>19.662500000000001</c:v>
                </c:pt>
                <c:pt idx="49">
                  <c:v>29.074999999999999</c:v>
                </c:pt>
                <c:pt idx="50">
                  <c:v>29</c:v>
                </c:pt>
                <c:pt idx="51">
                  <c:v>26.6875</c:v>
                </c:pt>
                <c:pt idx="53">
                  <c:v>27.024999999999999</c:v>
                </c:pt>
                <c:pt idx="54">
                  <c:v>26.225000000000001</c:v>
                </c:pt>
                <c:pt idx="55">
                  <c:v>27.837499999999999</c:v>
                </c:pt>
                <c:pt idx="57">
                  <c:v>29.75</c:v>
                </c:pt>
                <c:pt idx="58">
                  <c:v>29.550000000000004</c:v>
                </c:pt>
                <c:pt idx="59">
                  <c:v>29.887500000000003</c:v>
                </c:pt>
                <c:pt idx="60">
                  <c:v>23.462500000000002</c:v>
                </c:pt>
                <c:pt idx="61">
                  <c:v>31</c:v>
                </c:pt>
                <c:pt idx="62">
                  <c:v>29.05</c:v>
                </c:pt>
                <c:pt idx="63">
                  <c:v>31</c:v>
                </c:pt>
                <c:pt idx="64">
                  <c:v>30.9</c:v>
                </c:pt>
                <c:pt idx="65">
                  <c:v>28.975000000000001</c:v>
                </c:pt>
                <c:pt idx="66">
                  <c:v>27.5625</c:v>
                </c:pt>
                <c:pt idx="67">
                  <c:v>24.75</c:v>
                </c:pt>
                <c:pt idx="68">
                  <c:v>29.3125</c:v>
                </c:pt>
                <c:pt idx="69">
                  <c:v>30.012499999999999</c:v>
                </c:pt>
                <c:pt idx="73">
                  <c:v>31</c:v>
                </c:pt>
              </c:numCache>
            </c:numRef>
          </c:val>
          <c:smooth val="0"/>
        </c:ser>
        <c:dLbls>
          <c:showLegendKey val="0"/>
          <c:showVal val="0"/>
          <c:showCatName val="0"/>
          <c:showSerName val="0"/>
          <c:showPercent val="0"/>
          <c:showBubbleSize val="0"/>
        </c:dLbls>
        <c:smooth val="0"/>
        <c:axId val="187084736"/>
        <c:axId val="187086304"/>
      </c:lineChart>
      <c:catAx>
        <c:axId val="18708473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5400000" spcFirstLastPara="1" vertOverflow="ellipsis"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187086304"/>
        <c:crosses val="autoZero"/>
        <c:auto val="1"/>
        <c:lblAlgn val="ctr"/>
        <c:lblOffset val="100"/>
        <c:tickLblSkip val="1"/>
        <c:noMultiLvlLbl val="0"/>
      </c:catAx>
      <c:valAx>
        <c:axId val="187086304"/>
        <c:scaling>
          <c:orientation val="minMax"/>
          <c:max val="34"/>
          <c:min val="18"/>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187084736"/>
        <c:crosses val="autoZero"/>
        <c:crossBetween val="between"/>
        <c:majorUnit val="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13B5AA-3DFC-4443-B10A-715767344136}" type="doc">
      <dgm:prSet loTypeId="urn:microsoft.com/office/officeart/2005/8/layout/chevron1" loCatId="process" qsTypeId="urn:microsoft.com/office/officeart/2005/8/quickstyle/simple2" qsCatId="simple" csTypeId="urn:microsoft.com/office/officeart/2005/8/colors/accent1_2" csCatId="accent1" phldr="1"/>
      <dgm:spPr/>
    </dgm:pt>
    <dgm:pt modelId="{72AE290F-9264-4390-93C6-40DF00D0D1C5}">
      <dgm:prSet phldrT="[Texte]"/>
      <dgm:spPr>
        <a:solidFill>
          <a:srgbClr val="7ACD15"/>
        </a:solidFill>
      </dgm:spPr>
      <dgm:t>
        <a:bodyPr/>
        <a:lstStyle/>
        <a:p>
          <a:r>
            <a:rPr lang="fr-FR" dirty="0" smtClean="0"/>
            <a:t>Booster </a:t>
          </a:r>
          <a:endParaRPr lang="fr-FR" dirty="0"/>
        </a:p>
      </dgm:t>
    </dgm:pt>
    <dgm:pt modelId="{B8E841CD-A7A5-4BB8-9030-58F936B4C953}" type="parTrans" cxnId="{83AC22CC-C07F-4937-98F6-6DBAB99650E7}">
      <dgm:prSet/>
      <dgm:spPr/>
      <dgm:t>
        <a:bodyPr/>
        <a:lstStyle/>
        <a:p>
          <a:endParaRPr lang="fr-FR"/>
        </a:p>
      </dgm:t>
    </dgm:pt>
    <dgm:pt modelId="{E79518CE-42D5-45F5-A0B4-B382D21CF60B}" type="sibTrans" cxnId="{83AC22CC-C07F-4937-98F6-6DBAB99650E7}">
      <dgm:prSet/>
      <dgm:spPr/>
      <dgm:t>
        <a:bodyPr/>
        <a:lstStyle/>
        <a:p>
          <a:endParaRPr lang="fr-FR"/>
        </a:p>
      </dgm:t>
    </dgm:pt>
    <dgm:pt modelId="{A87FF6C0-3C50-42B5-B6D0-0FFD6AC2E164}">
      <dgm:prSet phldrT="[Texte]"/>
      <dgm:spPr>
        <a:solidFill>
          <a:srgbClr val="7ACD15"/>
        </a:solidFill>
      </dgm:spPr>
      <dgm:t>
        <a:bodyPr/>
        <a:lstStyle/>
        <a:p>
          <a:r>
            <a:rPr lang="fr-FR" dirty="0" smtClean="0"/>
            <a:t>MACSE</a:t>
          </a:r>
          <a:endParaRPr lang="fr-FR" dirty="0"/>
        </a:p>
      </dgm:t>
    </dgm:pt>
    <dgm:pt modelId="{DC33FB23-F564-4CB1-A72C-473C6C2C47F4}" type="parTrans" cxnId="{E83B3A75-B9A9-4631-93D6-B90A93FCDBBB}">
      <dgm:prSet/>
      <dgm:spPr/>
      <dgm:t>
        <a:bodyPr/>
        <a:lstStyle/>
        <a:p>
          <a:endParaRPr lang="fr-FR"/>
        </a:p>
      </dgm:t>
    </dgm:pt>
    <dgm:pt modelId="{3AB13339-465F-488D-8AC7-7559DE390BFF}" type="sibTrans" cxnId="{E83B3A75-B9A9-4631-93D6-B90A93FCDBBB}">
      <dgm:prSet/>
      <dgm:spPr/>
      <dgm:t>
        <a:bodyPr/>
        <a:lstStyle/>
        <a:p>
          <a:endParaRPr lang="fr-FR"/>
        </a:p>
      </dgm:t>
    </dgm:pt>
    <dgm:pt modelId="{D2EDFCA0-60FE-4142-9280-4D9315B0A442}">
      <dgm:prSet phldrT="[Texte]"/>
      <dgm:spPr>
        <a:solidFill>
          <a:srgbClr val="7ACD15"/>
        </a:solidFill>
      </dgm:spPr>
      <dgm:t>
        <a:bodyPr/>
        <a:lstStyle/>
        <a:p>
          <a:r>
            <a:rPr lang="fr-FR" dirty="0" smtClean="0"/>
            <a:t>SOLEIL</a:t>
          </a:r>
        </a:p>
        <a:p>
          <a:r>
            <a:rPr lang="fr-FR" dirty="0" smtClean="0"/>
            <a:t>TTF</a:t>
          </a:r>
        </a:p>
      </dgm:t>
    </dgm:pt>
    <dgm:pt modelId="{601B1155-F582-4BF6-B018-FEA57F2CE6F4}" type="parTrans" cxnId="{80D3272B-312D-4902-B399-3141E541D6A0}">
      <dgm:prSet/>
      <dgm:spPr/>
      <dgm:t>
        <a:bodyPr/>
        <a:lstStyle/>
        <a:p>
          <a:endParaRPr lang="fr-FR"/>
        </a:p>
      </dgm:t>
    </dgm:pt>
    <dgm:pt modelId="{261B377F-B9AD-418F-86C4-98E4E5660291}" type="sibTrans" cxnId="{80D3272B-312D-4902-B399-3141E541D6A0}">
      <dgm:prSet/>
      <dgm:spPr/>
      <dgm:t>
        <a:bodyPr/>
        <a:lstStyle/>
        <a:p>
          <a:endParaRPr lang="fr-FR"/>
        </a:p>
      </dgm:t>
    </dgm:pt>
    <dgm:pt modelId="{D4B4156A-46BA-47F9-8CA2-EC9F0DDF7518}">
      <dgm:prSet/>
      <dgm:spPr>
        <a:solidFill>
          <a:srgbClr val="92D050"/>
        </a:solidFill>
      </dgm:spPr>
      <dgm:t>
        <a:bodyPr/>
        <a:lstStyle/>
        <a:p>
          <a:r>
            <a:rPr lang="fr-FR" dirty="0" smtClean="0"/>
            <a:t>SPL</a:t>
          </a:r>
          <a:endParaRPr lang="fr-FR" dirty="0"/>
        </a:p>
      </dgm:t>
    </dgm:pt>
    <dgm:pt modelId="{4E897FA3-8442-4E17-B683-A79104DFAF44}" type="parTrans" cxnId="{7EF6F7D6-67C7-4EEE-91FF-6FE1214A7689}">
      <dgm:prSet/>
      <dgm:spPr/>
      <dgm:t>
        <a:bodyPr/>
        <a:lstStyle/>
        <a:p>
          <a:endParaRPr lang="fr-FR"/>
        </a:p>
      </dgm:t>
    </dgm:pt>
    <dgm:pt modelId="{A2535715-5E2A-40A1-BE90-1C8154D0634E}" type="sibTrans" cxnId="{7EF6F7D6-67C7-4EEE-91FF-6FE1214A7689}">
      <dgm:prSet/>
      <dgm:spPr/>
      <dgm:t>
        <a:bodyPr/>
        <a:lstStyle/>
        <a:p>
          <a:endParaRPr lang="fr-FR"/>
        </a:p>
      </dgm:t>
    </dgm:pt>
    <dgm:pt modelId="{07488079-96E8-4208-B852-6D777A95C5C3}">
      <dgm:prSet/>
      <dgm:spPr>
        <a:solidFill>
          <a:srgbClr val="FFC000"/>
        </a:solidFill>
      </dgm:spPr>
      <dgm:t>
        <a:bodyPr/>
        <a:lstStyle/>
        <a:p>
          <a:r>
            <a:rPr lang="fr-FR" dirty="0" smtClean="0"/>
            <a:t>SPIRAL 2 </a:t>
          </a:r>
        </a:p>
      </dgm:t>
    </dgm:pt>
    <dgm:pt modelId="{E6E34854-4D87-49C7-8C69-17DA5E0B55C6}" type="parTrans" cxnId="{30E281B6-F3CC-4B9C-8068-AB9B55D1A854}">
      <dgm:prSet/>
      <dgm:spPr/>
      <dgm:t>
        <a:bodyPr/>
        <a:lstStyle/>
        <a:p>
          <a:endParaRPr lang="fr-FR"/>
        </a:p>
      </dgm:t>
    </dgm:pt>
    <dgm:pt modelId="{4FBE8A29-1CBE-4C5E-8406-B8955AB12B38}" type="sibTrans" cxnId="{30E281B6-F3CC-4B9C-8068-AB9B55D1A854}">
      <dgm:prSet/>
      <dgm:spPr/>
      <dgm:t>
        <a:bodyPr/>
        <a:lstStyle/>
        <a:p>
          <a:endParaRPr lang="fr-FR"/>
        </a:p>
      </dgm:t>
    </dgm:pt>
    <dgm:pt modelId="{1A227F78-B6A2-4487-9174-4AA55DF091A3}">
      <dgm:prSet/>
      <dgm:spPr>
        <a:solidFill>
          <a:srgbClr val="C0000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dirty="0" smtClean="0"/>
            <a:t>ESS, </a:t>
          </a:r>
        </a:p>
        <a:p>
          <a:pPr marL="0" marR="0" indent="0" defTabSz="914400" eaLnBrk="1" fontAlgn="auto" latinLnBrk="0" hangingPunct="1">
            <a:lnSpc>
              <a:spcPct val="100000"/>
            </a:lnSpc>
            <a:spcBef>
              <a:spcPts val="0"/>
            </a:spcBef>
            <a:spcAft>
              <a:spcPts val="0"/>
            </a:spcAft>
            <a:buClrTx/>
            <a:buSzTx/>
            <a:buFontTx/>
            <a:buNone/>
            <a:tabLst/>
            <a:defRPr/>
          </a:pPr>
          <a:r>
            <a:rPr lang="fr-FR" dirty="0" smtClean="0"/>
            <a:t>SARAF,</a:t>
          </a:r>
        </a:p>
        <a:p>
          <a:pPr marL="0" marR="0" indent="0" defTabSz="914400" eaLnBrk="1" fontAlgn="auto" latinLnBrk="0" hangingPunct="1">
            <a:lnSpc>
              <a:spcPct val="100000"/>
            </a:lnSpc>
            <a:spcBef>
              <a:spcPts val="0"/>
            </a:spcBef>
            <a:spcAft>
              <a:spcPts val="0"/>
            </a:spcAft>
            <a:buClrTx/>
            <a:buSzTx/>
            <a:buFontTx/>
            <a:buNone/>
            <a:tabLst/>
            <a:defRPr/>
          </a:pPr>
          <a:r>
            <a:rPr lang="fr-FR" dirty="0" smtClean="0"/>
            <a:t>IFMIF</a:t>
          </a:r>
        </a:p>
      </dgm:t>
    </dgm:pt>
    <dgm:pt modelId="{0789BACA-BFE3-4216-AC64-514CC38A86D8}" type="parTrans" cxnId="{7A66053E-9BB5-4AFA-A4D6-47A0DCE1BA27}">
      <dgm:prSet/>
      <dgm:spPr/>
      <dgm:t>
        <a:bodyPr/>
        <a:lstStyle/>
        <a:p>
          <a:endParaRPr lang="fr-FR"/>
        </a:p>
      </dgm:t>
    </dgm:pt>
    <dgm:pt modelId="{752D6F6A-6B6A-43DF-AE35-68754831F954}" type="sibTrans" cxnId="{7A66053E-9BB5-4AFA-A4D6-47A0DCE1BA27}">
      <dgm:prSet/>
      <dgm:spPr/>
      <dgm:t>
        <a:bodyPr/>
        <a:lstStyle/>
        <a:p>
          <a:endParaRPr lang="fr-FR"/>
        </a:p>
      </dgm:t>
    </dgm:pt>
    <dgm:pt modelId="{8E80AE70-B767-42B3-B7A5-88CF3DA423AE}">
      <dgm:prSet/>
      <dgm:spPr>
        <a:solidFill>
          <a:srgbClr val="FFC000"/>
        </a:solidFill>
      </dgm:spPr>
      <dgm:t>
        <a:bodyPr/>
        <a:lstStyle/>
        <a:p>
          <a:r>
            <a:rPr lang="fr-FR" dirty="0" smtClean="0"/>
            <a:t>XFEL</a:t>
          </a:r>
        </a:p>
      </dgm:t>
    </dgm:pt>
    <dgm:pt modelId="{500772F2-CFD1-4216-9394-16FAEA8E4F2A}" type="parTrans" cxnId="{8F07321A-0743-4CB0-B88D-B3A1DB99AAEE}">
      <dgm:prSet/>
      <dgm:spPr/>
      <dgm:t>
        <a:bodyPr/>
        <a:lstStyle/>
        <a:p>
          <a:endParaRPr lang="fr-FR"/>
        </a:p>
      </dgm:t>
    </dgm:pt>
    <dgm:pt modelId="{7488635A-0D01-4A72-9B9E-DE6E0F0F3C96}" type="sibTrans" cxnId="{8F07321A-0743-4CB0-B88D-B3A1DB99AAEE}">
      <dgm:prSet/>
      <dgm:spPr/>
      <dgm:t>
        <a:bodyPr/>
        <a:lstStyle/>
        <a:p>
          <a:endParaRPr lang="fr-FR"/>
        </a:p>
      </dgm:t>
    </dgm:pt>
    <dgm:pt modelId="{467F9D1D-C756-461E-BEA2-2C5BAC2F4699}" type="pres">
      <dgm:prSet presAssocID="{4E13B5AA-3DFC-4443-B10A-715767344136}" presName="Name0" presStyleCnt="0">
        <dgm:presLayoutVars>
          <dgm:dir/>
          <dgm:animLvl val="lvl"/>
          <dgm:resizeHandles val="exact"/>
        </dgm:presLayoutVars>
      </dgm:prSet>
      <dgm:spPr/>
    </dgm:pt>
    <dgm:pt modelId="{DF24B041-9BD7-410F-AB7A-F632E7CEC346}" type="pres">
      <dgm:prSet presAssocID="{72AE290F-9264-4390-93C6-40DF00D0D1C5}" presName="parTxOnly" presStyleLbl="node1" presStyleIdx="0" presStyleCnt="7">
        <dgm:presLayoutVars>
          <dgm:chMax val="0"/>
          <dgm:chPref val="0"/>
          <dgm:bulletEnabled val="1"/>
        </dgm:presLayoutVars>
      </dgm:prSet>
      <dgm:spPr/>
      <dgm:t>
        <a:bodyPr/>
        <a:lstStyle/>
        <a:p>
          <a:endParaRPr lang="fr-FR"/>
        </a:p>
      </dgm:t>
    </dgm:pt>
    <dgm:pt modelId="{D1461C49-F2A5-49D2-B779-C037BBC212D8}" type="pres">
      <dgm:prSet presAssocID="{E79518CE-42D5-45F5-A0B4-B382D21CF60B}" presName="parTxOnlySpace" presStyleCnt="0"/>
      <dgm:spPr/>
    </dgm:pt>
    <dgm:pt modelId="{C2DECBB8-AE67-467E-B3D8-66FA3437B303}" type="pres">
      <dgm:prSet presAssocID="{A87FF6C0-3C50-42B5-B6D0-0FFD6AC2E164}" presName="parTxOnly" presStyleLbl="node1" presStyleIdx="1" presStyleCnt="7" custScaleX="98201">
        <dgm:presLayoutVars>
          <dgm:chMax val="0"/>
          <dgm:chPref val="0"/>
          <dgm:bulletEnabled val="1"/>
        </dgm:presLayoutVars>
      </dgm:prSet>
      <dgm:spPr/>
      <dgm:t>
        <a:bodyPr/>
        <a:lstStyle/>
        <a:p>
          <a:endParaRPr lang="fr-FR"/>
        </a:p>
      </dgm:t>
    </dgm:pt>
    <dgm:pt modelId="{CBC0A30F-67BD-468F-AA7E-57AC4666E77C}" type="pres">
      <dgm:prSet presAssocID="{3AB13339-465F-488D-8AC7-7559DE390BFF}" presName="parTxOnlySpace" presStyleCnt="0"/>
      <dgm:spPr/>
    </dgm:pt>
    <dgm:pt modelId="{BCA537CD-A08B-405C-A3DF-CCB8091D9EEB}" type="pres">
      <dgm:prSet presAssocID="{D2EDFCA0-60FE-4142-9280-4D9315B0A442}" presName="parTxOnly" presStyleLbl="node1" presStyleIdx="2" presStyleCnt="7">
        <dgm:presLayoutVars>
          <dgm:chMax val="0"/>
          <dgm:chPref val="0"/>
          <dgm:bulletEnabled val="1"/>
        </dgm:presLayoutVars>
      </dgm:prSet>
      <dgm:spPr/>
      <dgm:t>
        <a:bodyPr/>
        <a:lstStyle/>
        <a:p>
          <a:endParaRPr lang="fr-FR"/>
        </a:p>
      </dgm:t>
    </dgm:pt>
    <dgm:pt modelId="{31838EC8-0B27-42F1-9E12-6CF544CA8EF7}" type="pres">
      <dgm:prSet presAssocID="{261B377F-B9AD-418F-86C4-98E4E5660291}" presName="parTxOnlySpace" presStyleCnt="0"/>
      <dgm:spPr/>
    </dgm:pt>
    <dgm:pt modelId="{C215881F-2C17-46BF-B302-2F45620A4C8C}" type="pres">
      <dgm:prSet presAssocID="{D4B4156A-46BA-47F9-8CA2-EC9F0DDF7518}" presName="parTxOnly" presStyleLbl="node1" presStyleIdx="3" presStyleCnt="7">
        <dgm:presLayoutVars>
          <dgm:chMax val="0"/>
          <dgm:chPref val="0"/>
          <dgm:bulletEnabled val="1"/>
        </dgm:presLayoutVars>
      </dgm:prSet>
      <dgm:spPr/>
      <dgm:t>
        <a:bodyPr/>
        <a:lstStyle/>
        <a:p>
          <a:endParaRPr lang="fr-FR"/>
        </a:p>
      </dgm:t>
    </dgm:pt>
    <dgm:pt modelId="{3828DAD4-3BE3-4F13-A49D-9B87F11E1C07}" type="pres">
      <dgm:prSet presAssocID="{A2535715-5E2A-40A1-BE90-1C8154D0634E}" presName="parTxOnlySpace" presStyleCnt="0"/>
      <dgm:spPr/>
    </dgm:pt>
    <dgm:pt modelId="{5D23CEEF-2813-4FD1-BBD3-5C08048AA5BF}" type="pres">
      <dgm:prSet presAssocID="{07488079-96E8-4208-B852-6D777A95C5C3}" presName="parTxOnly" presStyleLbl="node1" presStyleIdx="4" presStyleCnt="7">
        <dgm:presLayoutVars>
          <dgm:chMax val="0"/>
          <dgm:chPref val="0"/>
          <dgm:bulletEnabled val="1"/>
        </dgm:presLayoutVars>
      </dgm:prSet>
      <dgm:spPr/>
      <dgm:t>
        <a:bodyPr/>
        <a:lstStyle/>
        <a:p>
          <a:endParaRPr lang="fr-FR"/>
        </a:p>
      </dgm:t>
    </dgm:pt>
    <dgm:pt modelId="{A5B9FBC5-3D3D-4F8E-93AB-5B2312F5CCA8}" type="pres">
      <dgm:prSet presAssocID="{4FBE8A29-1CBE-4C5E-8406-B8955AB12B38}" presName="parTxOnlySpace" presStyleCnt="0"/>
      <dgm:spPr/>
    </dgm:pt>
    <dgm:pt modelId="{7D3BAC33-49D3-4152-8EEF-804AF08B58B1}" type="pres">
      <dgm:prSet presAssocID="{8E80AE70-B767-42B3-B7A5-88CF3DA423AE}" presName="parTxOnly" presStyleLbl="node1" presStyleIdx="5" presStyleCnt="7">
        <dgm:presLayoutVars>
          <dgm:chMax val="0"/>
          <dgm:chPref val="0"/>
          <dgm:bulletEnabled val="1"/>
        </dgm:presLayoutVars>
      </dgm:prSet>
      <dgm:spPr/>
      <dgm:t>
        <a:bodyPr/>
        <a:lstStyle/>
        <a:p>
          <a:endParaRPr lang="fr-FR"/>
        </a:p>
      </dgm:t>
    </dgm:pt>
    <dgm:pt modelId="{36FDF5FA-2569-4EB6-9C2D-35EAF2D0F755}" type="pres">
      <dgm:prSet presAssocID="{7488635A-0D01-4A72-9B9E-DE6E0F0F3C96}" presName="parTxOnlySpace" presStyleCnt="0"/>
      <dgm:spPr/>
    </dgm:pt>
    <dgm:pt modelId="{99646F02-4365-4C09-86FF-8D64C0E134C3}" type="pres">
      <dgm:prSet presAssocID="{1A227F78-B6A2-4487-9174-4AA55DF091A3}" presName="parTxOnly" presStyleLbl="node1" presStyleIdx="6" presStyleCnt="7">
        <dgm:presLayoutVars>
          <dgm:chMax val="0"/>
          <dgm:chPref val="0"/>
          <dgm:bulletEnabled val="1"/>
        </dgm:presLayoutVars>
      </dgm:prSet>
      <dgm:spPr/>
      <dgm:t>
        <a:bodyPr/>
        <a:lstStyle/>
        <a:p>
          <a:endParaRPr lang="fr-FR"/>
        </a:p>
      </dgm:t>
    </dgm:pt>
  </dgm:ptLst>
  <dgm:cxnLst>
    <dgm:cxn modelId="{7A66053E-9BB5-4AFA-A4D6-47A0DCE1BA27}" srcId="{4E13B5AA-3DFC-4443-B10A-715767344136}" destId="{1A227F78-B6A2-4487-9174-4AA55DF091A3}" srcOrd="6" destOrd="0" parTransId="{0789BACA-BFE3-4216-AC64-514CC38A86D8}" sibTransId="{752D6F6A-6B6A-43DF-AE35-68754831F954}"/>
    <dgm:cxn modelId="{80D3272B-312D-4902-B399-3141E541D6A0}" srcId="{4E13B5AA-3DFC-4443-B10A-715767344136}" destId="{D2EDFCA0-60FE-4142-9280-4D9315B0A442}" srcOrd="2" destOrd="0" parTransId="{601B1155-F582-4BF6-B018-FEA57F2CE6F4}" sibTransId="{261B377F-B9AD-418F-86C4-98E4E5660291}"/>
    <dgm:cxn modelId="{1030A68D-E24E-493B-B8B2-946AE61F83E4}" type="presOf" srcId="{1A227F78-B6A2-4487-9174-4AA55DF091A3}" destId="{99646F02-4365-4C09-86FF-8D64C0E134C3}" srcOrd="0" destOrd="0" presId="urn:microsoft.com/office/officeart/2005/8/layout/chevron1"/>
    <dgm:cxn modelId="{96297376-61D4-4DCD-8EC7-E1DF4A30B7FE}" type="presOf" srcId="{8E80AE70-B767-42B3-B7A5-88CF3DA423AE}" destId="{7D3BAC33-49D3-4152-8EEF-804AF08B58B1}" srcOrd="0" destOrd="0" presId="urn:microsoft.com/office/officeart/2005/8/layout/chevron1"/>
    <dgm:cxn modelId="{8F07321A-0743-4CB0-B88D-B3A1DB99AAEE}" srcId="{4E13B5AA-3DFC-4443-B10A-715767344136}" destId="{8E80AE70-B767-42B3-B7A5-88CF3DA423AE}" srcOrd="5" destOrd="0" parTransId="{500772F2-CFD1-4216-9394-16FAEA8E4F2A}" sibTransId="{7488635A-0D01-4A72-9B9E-DE6E0F0F3C96}"/>
    <dgm:cxn modelId="{30E281B6-F3CC-4B9C-8068-AB9B55D1A854}" srcId="{4E13B5AA-3DFC-4443-B10A-715767344136}" destId="{07488079-96E8-4208-B852-6D777A95C5C3}" srcOrd="4" destOrd="0" parTransId="{E6E34854-4D87-49C7-8C69-17DA5E0B55C6}" sibTransId="{4FBE8A29-1CBE-4C5E-8406-B8955AB12B38}"/>
    <dgm:cxn modelId="{E83B3A75-B9A9-4631-93D6-B90A93FCDBBB}" srcId="{4E13B5AA-3DFC-4443-B10A-715767344136}" destId="{A87FF6C0-3C50-42B5-B6D0-0FFD6AC2E164}" srcOrd="1" destOrd="0" parTransId="{DC33FB23-F564-4CB1-A72C-473C6C2C47F4}" sibTransId="{3AB13339-465F-488D-8AC7-7559DE390BFF}"/>
    <dgm:cxn modelId="{C8A69AE7-090B-4A49-8707-95FFE278D37B}" type="presOf" srcId="{07488079-96E8-4208-B852-6D777A95C5C3}" destId="{5D23CEEF-2813-4FD1-BBD3-5C08048AA5BF}" srcOrd="0" destOrd="0" presId="urn:microsoft.com/office/officeart/2005/8/layout/chevron1"/>
    <dgm:cxn modelId="{2C276A2A-AD5A-4A1A-8AD9-7868924FEFD2}" type="presOf" srcId="{72AE290F-9264-4390-93C6-40DF00D0D1C5}" destId="{DF24B041-9BD7-410F-AB7A-F632E7CEC346}" srcOrd="0" destOrd="0" presId="urn:microsoft.com/office/officeart/2005/8/layout/chevron1"/>
    <dgm:cxn modelId="{BCECAFA0-8E1F-4BF7-B933-B3D065C1B0BF}" type="presOf" srcId="{A87FF6C0-3C50-42B5-B6D0-0FFD6AC2E164}" destId="{C2DECBB8-AE67-467E-B3D8-66FA3437B303}" srcOrd="0" destOrd="0" presId="urn:microsoft.com/office/officeart/2005/8/layout/chevron1"/>
    <dgm:cxn modelId="{BE38CF8F-9C13-45E3-BC13-67F4A357180C}" type="presOf" srcId="{D4B4156A-46BA-47F9-8CA2-EC9F0DDF7518}" destId="{C215881F-2C17-46BF-B302-2F45620A4C8C}" srcOrd="0" destOrd="0" presId="urn:microsoft.com/office/officeart/2005/8/layout/chevron1"/>
    <dgm:cxn modelId="{83AC22CC-C07F-4937-98F6-6DBAB99650E7}" srcId="{4E13B5AA-3DFC-4443-B10A-715767344136}" destId="{72AE290F-9264-4390-93C6-40DF00D0D1C5}" srcOrd="0" destOrd="0" parTransId="{B8E841CD-A7A5-4BB8-9030-58F936B4C953}" sibTransId="{E79518CE-42D5-45F5-A0B4-B382D21CF60B}"/>
    <dgm:cxn modelId="{C6577E6A-D731-4ACF-A38B-CC849AC18197}" type="presOf" srcId="{4E13B5AA-3DFC-4443-B10A-715767344136}" destId="{467F9D1D-C756-461E-BEA2-2C5BAC2F4699}" srcOrd="0" destOrd="0" presId="urn:microsoft.com/office/officeart/2005/8/layout/chevron1"/>
    <dgm:cxn modelId="{86E0F593-01B5-4117-9A4A-2F49A499FEA3}" type="presOf" srcId="{D2EDFCA0-60FE-4142-9280-4D9315B0A442}" destId="{BCA537CD-A08B-405C-A3DF-CCB8091D9EEB}" srcOrd="0" destOrd="0" presId="urn:microsoft.com/office/officeart/2005/8/layout/chevron1"/>
    <dgm:cxn modelId="{7EF6F7D6-67C7-4EEE-91FF-6FE1214A7689}" srcId="{4E13B5AA-3DFC-4443-B10A-715767344136}" destId="{D4B4156A-46BA-47F9-8CA2-EC9F0DDF7518}" srcOrd="3" destOrd="0" parTransId="{4E897FA3-8442-4E17-B683-A79104DFAF44}" sibTransId="{A2535715-5E2A-40A1-BE90-1C8154D0634E}"/>
    <dgm:cxn modelId="{964838BC-D405-4B5D-8E64-DE862499D55C}" type="presParOf" srcId="{467F9D1D-C756-461E-BEA2-2C5BAC2F4699}" destId="{DF24B041-9BD7-410F-AB7A-F632E7CEC346}" srcOrd="0" destOrd="0" presId="urn:microsoft.com/office/officeart/2005/8/layout/chevron1"/>
    <dgm:cxn modelId="{5C5D4C65-899D-4A27-AB80-1D5CF5512773}" type="presParOf" srcId="{467F9D1D-C756-461E-BEA2-2C5BAC2F4699}" destId="{D1461C49-F2A5-49D2-B779-C037BBC212D8}" srcOrd="1" destOrd="0" presId="urn:microsoft.com/office/officeart/2005/8/layout/chevron1"/>
    <dgm:cxn modelId="{307FC358-43E5-457F-A582-378CC3D79E76}" type="presParOf" srcId="{467F9D1D-C756-461E-BEA2-2C5BAC2F4699}" destId="{C2DECBB8-AE67-467E-B3D8-66FA3437B303}" srcOrd="2" destOrd="0" presId="urn:microsoft.com/office/officeart/2005/8/layout/chevron1"/>
    <dgm:cxn modelId="{25792B05-15F4-45D4-B123-2A06EE80F7A0}" type="presParOf" srcId="{467F9D1D-C756-461E-BEA2-2C5BAC2F4699}" destId="{CBC0A30F-67BD-468F-AA7E-57AC4666E77C}" srcOrd="3" destOrd="0" presId="urn:microsoft.com/office/officeart/2005/8/layout/chevron1"/>
    <dgm:cxn modelId="{FF6F3D45-B7C6-4265-8C69-82169F931DB0}" type="presParOf" srcId="{467F9D1D-C756-461E-BEA2-2C5BAC2F4699}" destId="{BCA537CD-A08B-405C-A3DF-CCB8091D9EEB}" srcOrd="4" destOrd="0" presId="urn:microsoft.com/office/officeart/2005/8/layout/chevron1"/>
    <dgm:cxn modelId="{DF4F1EC5-C887-4A12-9A96-AF21783FF444}" type="presParOf" srcId="{467F9D1D-C756-461E-BEA2-2C5BAC2F4699}" destId="{31838EC8-0B27-42F1-9E12-6CF544CA8EF7}" srcOrd="5" destOrd="0" presId="urn:microsoft.com/office/officeart/2005/8/layout/chevron1"/>
    <dgm:cxn modelId="{CB0CE118-3463-4A55-9B46-7DEB934CD70F}" type="presParOf" srcId="{467F9D1D-C756-461E-BEA2-2C5BAC2F4699}" destId="{C215881F-2C17-46BF-B302-2F45620A4C8C}" srcOrd="6" destOrd="0" presId="urn:microsoft.com/office/officeart/2005/8/layout/chevron1"/>
    <dgm:cxn modelId="{DF5F2AA4-30E2-4C89-89F4-C9DDE07DBF5A}" type="presParOf" srcId="{467F9D1D-C756-461E-BEA2-2C5BAC2F4699}" destId="{3828DAD4-3BE3-4F13-A49D-9B87F11E1C07}" srcOrd="7" destOrd="0" presId="urn:microsoft.com/office/officeart/2005/8/layout/chevron1"/>
    <dgm:cxn modelId="{81DB3B40-2B94-4F79-A08C-9840FE2A6FB3}" type="presParOf" srcId="{467F9D1D-C756-461E-BEA2-2C5BAC2F4699}" destId="{5D23CEEF-2813-4FD1-BBD3-5C08048AA5BF}" srcOrd="8" destOrd="0" presId="urn:microsoft.com/office/officeart/2005/8/layout/chevron1"/>
    <dgm:cxn modelId="{2A0CE036-6BB1-4314-8C8C-934D694E21F1}" type="presParOf" srcId="{467F9D1D-C756-461E-BEA2-2C5BAC2F4699}" destId="{A5B9FBC5-3D3D-4F8E-93AB-5B2312F5CCA8}" srcOrd="9" destOrd="0" presId="urn:microsoft.com/office/officeart/2005/8/layout/chevron1"/>
    <dgm:cxn modelId="{F96276BD-FD39-4653-BF7A-625E640A621B}" type="presParOf" srcId="{467F9D1D-C756-461E-BEA2-2C5BAC2F4699}" destId="{7D3BAC33-49D3-4152-8EEF-804AF08B58B1}" srcOrd="10" destOrd="0" presId="urn:microsoft.com/office/officeart/2005/8/layout/chevron1"/>
    <dgm:cxn modelId="{CC277B44-8450-423D-A462-EDD4FD1035C0}" type="presParOf" srcId="{467F9D1D-C756-461E-BEA2-2C5BAC2F4699}" destId="{36FDF5FA-2569-4EB6-9C2D-35EAF2D0F755}" srcOrd="11" destOrd="0" presId="urn:microsoft.com/office/officeart/2005/8/layout/chevron1"/>
    <dgm:cxn modelId="{132F6580-D240-423A-9C53-1A480833CCF1}" type="presParOf" srcId="{467F9D1D-C756-461E-BEA2-2C5BAC2F4699}" destId="{99646F02-4365-4C09-86FF-8D64C0E134C3}"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4B041-9BD7-410F-AB7A-F632E7CEC346}">
      <dsp:nvSpPr>
        <dsp:cNvPr id="0" name=""/>
        <dsp:cNvSpPr/>
      </dsp:nvSpPr>
      <dsp:spPr>
        <a:xfrm>
          <a:off x="5119" y="222366"/>
          <a:ext cx="1278940" cy="511576"/>
        </a:xfrm>
        <a:prstGeom prst="chevron">
          <a:avLst/>
        </a:prstGeom>
        <a:solidFill>
          <a:srgbClr val="7ACD1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fr-FR" sz="1100" kern="1200" dirty="0" smtClean="0"/>
            <a:t>Booster </a:t>
          </a:r>
          <a:endParaRPr lang="fr-FR" sz="1100" kern="1200" dirty="0"/>
        </a:p>
      </dsp:txBody>
      <dsp:txXfrm>
        <a:off x="260907" y="222366"/>
        <a:ext cx="767364" cy="511576"/>
      </dsp:txXfrm>
    </dsp:sp>
    <dsp:sp modelId="{C2DECBB8-AE67-467E-B3D8-66FA3437B303}">
      <dsp:nvSpPr>
        <dsp:cNvPr id="0" name=""/>
        <dsp:cNvSpPr/>
      </dsp:nvSpPr>
      <dsp:spPr>
        <a:xfrm>
          <a:off x="1156165" y="222366"/>
          <a:ext cx="1255932" cy="511576"/>
        </a:xfrm>
        <a:prstGeom prst="chevron">
          <a:avLst/>
        </a:prstGeom>
        <a:solidFill>
          <a:srgbClr val="7ACD1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fr-FR" sz="1100" kern="1200" dirty="0" smtClean="0"/>
            <a:t>MACSE</a:t>
          </a:r>
          <a:endParaRPr lang="fr-FR" sz="1100" kern="1200" dirty="0"/>
        </a:p>
      </dsp:txBody>
      <dsp:txXfrm>
        <a:off x="1411953" y="222366"/>
        <a:ext cx="744356" cy="511576"/>
      </dsp:txXfrm>
    </dsp:sp>
    <dsp:sp modelId="{BCA537CD-A08B-405C-A3DF-CCB8091D9EEB}">
      <dsp:nvSpPr>
        <dsp:cNvPr id="0" name=""/>
        <dsp:cNvSpPr/>
      </dsp:nvSpPr>
      <dsp:spPr>
        <a:xfrm>
          <a:off x="2284204" y="222366"/>
          <a:ext cx="1278940" cy="511576"/>
        </a:xfrm>
        <a:prstGeom prst="chevron">
          <a:avLst/>
        </a:prstGeom>
        <a:solidFill>
          <a:srgbClr val="7ACD1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fr-FR" sz="1100" kern="1200" dirty="0" smtClean="0"/>
            <a:t>SOLEIL</a:t>
          </a:r>
        </a:p>
        <a:p>
          <a:pPr lvl="0" algn="ctr" defTabSz="488950">
            <a:lnSpc>
              <a:spcPct val="90000"/>
            </a:lnSpc>
            <a:spcBef>
              <a:spcPct val="0"/>
            </a:spcBef>
            <a:spcAft>
              <a:spcPct val="35000"/>
            </a:spcAft>
          </a:pPr>
          <a:r>
            <a:rPr lang="fr-FR" sz="1100" kern="1200" dirty="0" smtClean="0"/>
            <a:t>TTF</a:t>
          </a:r>
        </a:p>
      </dsp:txBody>
      <dsp:txXfrm>
        <a:off x="2539992" y="222366"/>
        <a:ext cx="767364" cy="511576"/>
      </dsp:txXfrm>
    </dsp:sp>
    <dsp:sp modelId="{C215881F-2C17-46BF-B302-2F45620A4C8C}">
      <dsp:nvSpPr>
        <dsp:cNvPr id="0" name=""/>
        <dsp:cNvSpPr/>
      </dsp:nvSpPr>
      <dsp:spPr>
        <a:xfrm>
          <a:off x="3435250" y="222366"/>
          <a:ext cx="1278940" cy="511576"/>
        </a:xfrm>
        <a:prstGeom prst="chevron">
          <a:avLst/>
        </a:prstGeom>
        <a:solidFill>
          <a:srgbClr val="92D05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fr-FR" sz="1100" kern="1200" dirty="0" smtClean="0"/>
            <a:t>SPL</a:t>
          </a:r>
          <a:endParaRPr lang="fr-FR" sz="1100" kern="1200" dirty="0"/>
        </a:p>
      </dsp:txBody>
      <dsp:txXfrm>
        <a:off x="3691038" y="222366"/>
        <a:ext cx="767364" cy="511576"/>
      </dsp:txXfrm>
    </dsp:sp>
    <dsp:sp modelId="{5D23CEEF-2813-4FD1-BBD3-5C08048AA5BF}">
      <dsp:nvSpPr>
        <dsp:cNvPr id="0" name=""/>
        <dsp:cNvSpPr/>
      </dsp:nvSpPr>
      <dsp:spPr>
        <a:xfrm>
          <a:off x="4586297" y="222366"/>
          <a:ext cx="1278940" cy="511576"/>
        </a:xfrm>
        <a:prstGeom prst="chevron">
          <a:avLst/>
        </a:prstGeom>
        <a:solidFill>
          <a:srgbClr val="FFC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fr-FR" sz="1100" kern="1200" dirty="0" smtClean="0"/>
            <a:t>SPIRAL 2 </a:t>
          </a:r>
        </a:p>
      </dsp:txBody>
      <dsp:txXfrm>
        <a:off x="4842085" y="222366"/>
        <a:ext cx="767364" cy="511576"/>
      </dsp:txXfrm>
    </dsp:sp>
    <dsp:sp modelId="{7D3BAC33-49D3-4152-8EEF-804AF08B58B1}">
      <dsp:nvSpPr>
        <dsp:cNvPr id="0" name=""/>
        <dsp:cNvSpPr/>
      </dsp:nvSpPr>
      <dsp:spPr>
        <a:xfrm>
          <a:off x="5737343" y="222366"/>
          <a:ext cx="1278940" cy="511576"/>
        </a:xfrm>
        <a:prstGeom prst="chevron">
          <a:avLst/>
        </a:prstGeom>
        <a:solidFill>
          <a:srgbClr val="FFC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fr-FR" sz="1100" kern="1200" dirty="0" smtClean="0"/>
            <a:t>XFEL</a:t>
          </a:r>
        </a:p>
      </dsp:txBody>
      <dsp:txXfrm>
        <a:off x="5993131" y="222366"/>
        <a:ext cx="767364" cy="511576"/>
      </dsp:txXfrm>
    </dsp:sp>
    <dsp:sp modelId="{99646F02-4365-4C09-86FF-8D64C0E134C3}">
      <dsp:nvSpPr>
        <dsp:cNvPr id="0" name=""/>
        <dsp:cNvSpPr/>
      </dsp:nvSpPr>
      <dsp:spPr>
        <a:xfrm>
          <a:off x="6888390" y="222366"/>
          <a:ext cx="1278940" cy="511576"/>
        </a:xfrm>
        <a:prstGeom prst="chevron">
          <a:avLst/>
        </a:prstGeom>
        <a:solidFill>
          <a:srgbClr val="C0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006" tIns="14669" rIns="14669" bIns="14669"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1100" kern="1200" dirty="0" smtClean="0"/>
            <a:t>ESS, </a:t>
          </a:r>
        </a:p>
        <a:p>
          <a:pPr marL="0" marR="0" lvl="0" indent="0" algn="ctr" defTabSz="914400" eaLnBrk="1" fontAlgn="auto" latinLnBrk="0" hangingPunct="1">
            <a:lnSpc>
              <a:spcPct val="100000"/>
            </a:lnSpc>
            <a:spcBef>
              <a:spcPct val="0"/>
            </a:spcBef>
            <a:spcAft>
              <a:spcPts val="0"/>
            </a:spcAft>
            <a:buClrTx/>
            <a:buSzTx/>
            <a:buFontTx/>
            <a:buNone/>
            <a:tabLst/>
            <a:defRPr/>
          </a:pPr>
          <a:r>
            <a:rPr lang="fr-FR" sz="1100" kern="1200" dirty="0" smtClean="0"/>
            <a:t>SARAF,</a:t>
          </a:r>
        </a:p>
        <a:p>
          <a:pPr marL="0" marR="0" lvl="0" indent="0" algn="ctr" defTabSz="914400" eaLnBrk="1" fontAlgn="auto" latinLnBrk="0" hangingPunct="1">
            <a:lnSpc>
              <a:spcPct val="100000"/>
            </a:lnSpc>
            <a:spcBef>
              <a:spcPct val="0"/>
            </a:spcBef>
            <a:spcAft>
              <a:spcPts val="0"/>
            </a:spcAft>
            <a:buClrTx/>
            <a:buSzTx/>
            <a:buFontTx/>
            <a:buNone/>
            <a:tabLst/>
            <a:defRPr/>
          </a:pPr>
          <a:r>
            <a:rPr lang="fr-FR" sz="1100" kern="1200" dirty="0" smtClean="0"/>
            <a:t>IFMIF</a:t>
          </a:r>
        </a:p>
      </dsp:txBody>
      <dsp:txXfrm>
        <a:off x="7144178" y="222366"/>
        <a:ext cx="767364" cy="51157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8.emf"/></Relationships>
</file>

<file path=ppt/drawings/drawing1.xml><?xml version="1.0" encoding="utf-8"?>
<c:userShapes xmlns:c="http://schemas.openxmlformats.org/drawingml/2006/chart">
  <cdr:relSizeAnchor xmlns:cdr="http://schemas.openxmlformats.org/drawingml/2006/chartDrawing">
    <cdr:from>
      <cdr:x>0.21587</cdr:x>
      <cdr:y>0.79287</cdr:y>
    </cdr:from>
    <cdr:to>
      <cdr:x>0.31935</cdr:x>
      <cdr:y>1</cdr:y>
    </cdr:to>
    <cdr:sp macro="" textlink="">
      <cdr:nvSpPr>
        <cdr:cNvPr id="5" name="ZoneTexte 4"/>
        <cdr:cNvSpPr txBox="1"/>
      </cdr:nvSpPr>
      <cdr:spPr>
        <a:xfrm xmlns:a="http://schemas.openxmlformats.org/drawingml/2006/main">
          <a:off x="1907704" y="3600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FR" sz="1100" dirty="0"/>
        </a:p>
      </cdr:txBody>
    </cdr:sp>
  </cdr:relSizeAnchor>
  <cdr:relSizeAnchor xmlns:cdr="http://schemas.openxmlformats.org/drawingml/2006/chartDrawing">
    <cdr:from>
      <cdr:x>0.44208</cdr:x>
      <cdr:y>0.5033</cdr:y>
    </cdr:from>
    <cdr:to>
      <cdr:x>0.61118</cdr:x>
      <cdr:y>0.62645</cdr:y>
    </cdr:to>
    <cdr:sp macro="" textlink="">
      <cdr:nvSpPr>
        <cdr:cNvPr id="4" name="Rectangle 3"/>
        <cdr:cNvSpPr/>
      </cdr:nvSpPr>
      <cdr:spPr>
        <a:xfrm xmlns:a="http://schemas.openxmlformats.org/drawingml/2006/main">
          <a:off x="3906710" y="2138406"/>
          <a:ext cx="1494361" cy="523220"/>
        </a:xfrm>
        <a:prstGeom xmlns:a="http://schemas.openxmlformats.org/drawingml/2006/main" prst="rect">
          <a:avLst/>
        </a:prstGeom>
        <a:ln xmlns:a="http://schemas.openxmlformats.org/drawingml/2006/main" w="19050">
          <a:solidFill>
            <a:srgbClr val="FFC000"/>
          </a:solidFill>
        </a:ln>
      </cdr:spPr>
      <cdr:txBody>
        <a:bodyPr xmlns:a="http://schemas.openxmlformats.org/drawingml/2006/main" wrap="square">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smtClean="0">
              <a:latin typeface="ArialMT"/>
            </a:rPr>
            <a:t>XM21, XM46 &amp; XM50  reworked</a:t>
          </a:r>
          <a:endParaRPr lang="en-US" sz="1400" b="1" dirty="0">
            <a:latin typeface="Arial-BoldM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4" cy="511731"/>
          </a:xfrm>
          <a:prstGeom prst="rect">
            <a:avLst/>
          </a:prstGeom>
        </p:spPr>
        <p:txBody>
          <a:bodyPr vert="horz" lIns="94595" tIns="47297" rIns="94595" bIns="47297" rtlCol="0"/>
          <a:lstStyle>
            <a:lvl1pPr algn="l">
              <a:defRPr sz="1200"/>
            </a:lvl1pPr>
          </a:lstStyle>
          <a:p>
            <a:endParaRPr lang="fr-FR"/>
          </a:p>
        </p:txBody>
      </p:sp>
      <p:sp>
        <p:nvSpPr>
          <p:cNvPr id="3" name="Espace réservé de la date 2"/>
          <p:cNvSpPr>
            <a:spLocks noGrp="1"/>
          </p:cNvSpPr>
          <p:nvPr>
            <p:ph type="dt" sz="quarter" idx="1"/>
          </p:nvPr>
        </p:nvSpPr>
        <p:spPr>
          <a:xfrm>
            <a:off x="4021294" y="0"/>
            <a:ext cx="3076364" cy="511731"/>
          </a:xfrm>
          <a:prstGeom prst="rect">
            <a:avLst/>
          </a:prstGeom>
        </p:spPr>
        <p:txBody>
          <a:bodyPr vert="horz" lIns="94595" tIns="47297" rIns="94595" bIns="47297" rtlCol="0"/>
          <a:lstStyle>
            <a:lvl1pPr algn="r">
              <a:defRPr sz="1200"/>
            </a:lvl1pPr>
          </a:lstStyle>
          <a:p>
            <a:fld id="{D14C3DA1-9BFE-4D5D-B25D-7CC592D9C3C5}" type="datetimeFigureOut">
              <a:rPr lang="fr-FR" smtClean="0"/>
              <a:t>01/12/2015</a:t>
            </a:fld>
            <a:endParaRPr lang="fr-FR"/>
          </a:p>
        </p:txBody>
      </p:sp>
      <p:sp>
        <p:nvSpPr>
          <p:cNvPr id="4" name="Espace réservé du pied de page 3"/>
          <p:cNvSpPr>
            <a:spLocks noGrp="1"/>
          </p:cNvSpPr>
          <p:nvPr>
            <p:ph type="ftr" sz="quarter" idx="2"/>
          </p:nvPr>
        </p:nvSpPr>
        <p:spPr>
          <a:xfrm>
            <a:off x="0" y="9721106"/>
            <a:ext cx="3076364" cy="511731"/>
          </a:xfrm>
          <a:prstGeom prst="rect">
            <a:avLst/>
          </a:prstGeom>
        </p:spPr>
        <p:txBody>
          <a:bodyPr vert="horz" lIns="94595" tIns="47297" rIns="94595" bIns="47297"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294" y="9721106"/>
            <a:ext cx="3076364" cy="511731"/>
          </a:xfrm>
          <a:prstGeom prst="rect">
            <a:avLst/>
          </a:prstGeom>
        </p:spPr>
        <p:txBody>
          <a:bodyPr vert="horz" lIns="94595" tIns="47297" rIns="94595" bIns="47297" rtlCol="0" anchor="b"/>
          <a:lstStyle>
            <a:lvl1pPr algn="r">
              <a:defRPr sz="1200"/>
            </a:lvl1pPr>
          </a:lstStyle>
          <a:p>
            <a:fld id="{6B21956D-7473-4ACD-A8EB-84381C2C4BE4}" type="slidenum">
              <a:rPr lang="fr-FR" smtClean="0"/>
              <a:t>‹N°›</a:t>
            </a:fld>
            <a:endParaRPr lang="fr-FR"/>
          </a:p>
        </p:txBody>
      </p:sp>
    </p:spTree>
    <p:extLst>
      <p:ext uri="{BB962C8B-B14F-4D97-AF65-F5344CB8AC3E}">
        <p14:creationId xmlns:p14="http://schemas.microsoft.com/office/powerpoint/2010/main" val="124771523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4" cy="511731"/>
          </a:xfrm>
          <a:prstGeom prst="rect">
            <a:avLst/>
          </a:prstGeom>
        </p:spPr>
        <p:txBody>
          <a:bodyPr vert="horz" lIns="94595" tIns="47297" rIns="94595" bIns="47297" rtlCol="0"/>
          <a:lstStyle>
            <a:lvl1pPr algn="l">
              <a:defRPr sz="1200"/>
            </a:lvl1pPr>
          </a:lstStyle>
          <a:p>
            <a:endParaRPr lang="fr-FR"/>
          </a:p>
        </p:txBody>
      </p:sp>
      <p:sp>
        <p:nvSpPr>
          <p:cNvPr id="3" name="Espace réservé de la date 2"/>
          <p:cNvSpPr>
            <a:spLocks noGrp="1"/>
          </p:cNvSpPr>
          <p:nvPr>
            <p:ph type="dt" idx="1"/>
          </p:nvPr>
        </p:nvSpPr>
        <p:spPr>
          <a:xfrm>
            <a:off x="4021294" y="0"/>
            <a:ext cx="3076364" cy="511731"/>
          </a:xfrm>
          <a:prstGeom prst="rect">
            <a:avLst/>
          </a:prstGeom>
        </p:spPr>
        <p:txBody>
          <a:bodyPr vert="horz" lIns="94595" tIns="47297" rIns="94595" bIns="47297" rtlCol="0"/>
          <a:lstStyle>
            <a:lvl1pPr algn="r">
              <a:defRPr sz="1200"/>
            </a:lvl1pPr>
          </a:lstStyle>
          <a:p>
            <a:fld id="{4F3AFE2C-5007-4057-8DFB-EC24DF7E4136}" type="datetimeFigureOut">
              <a:rPr lang="fr-FR" smtClean="0"/>
              <a:pPr/>
              <a:t>01/12/2015</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595" tIns="47297" rIns="94595" bIns="47297" rtlCol="0" anchor="ctr"/>
          <a:lstStyle/>
          <a:p>
            <a:endParaRPr lang="fr-FR"/>
          </a:p>
        </p:txBody>
      </p:sp>
      <p:sp>
        <p:nvSpPr>
          <p:cNvPr id="5" name="Espace réservé des commentaires 4"/>
          <p:cNvSpPr>
            <a:spLocks noGrp="1"/>
          </p:cNvSpPr>
          <p:nvPr>
            <p:ph type="body" sz="quarter" idx="3"/>
          </p:nvPr>
        </p:nvSpPr>
        <p:spPr>
          <a:xfrm>
            <a:off x="709931" y="4861442"/>
            <a:ext cx="5679440" cy="4605576"/>
          </a:xfrm>
          <a:prstGeom prst="rect">
            <a:avLst/>
          </a:prstGeom>
        </p:spPr>
        <p:txBody>
          <a:bodyPr vert="horz" lIns="94595" tIns="47297" rIns="94595" bIns="47297"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106"/>
            <a:ext cx="3076364" cy="511731"/>
          </a:xfrm>
          <a:prstGeom prst="rect">
            <a:avLst/>
          </a:prstGeom>
        </p:spPr>
        <p:txBody>
          <a:bodyPr vert="horz" lIns="94595" tIns="47297" rIns="94595" bIns="4729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294" y="9721106"/>
            <a:ext cx="3076364" cy="511731"/>
          </a:xfrm>
          <a:prstGeom prst="rect">
            <a:avLst/>
          </a:prstGeom>
        </p:spPr>
        <p:txBody>
          <a:bodyPr vert="horz" lIns="94595" tIns="47297" rIns="94595" bIns="47297" rtlCol="0" anchor="b"/>
          <a:lstStyle>
            <a:lvl1pPr algn="r">
              <a:defRPr sz="1200"/>
            </a:lvl1pPr>
          </a:lstStyle>
          <a:p>
            <a:fld id="{C625FE0B-B3A6-4AF6-B265-A109385ED237}" type="slidenum">
              <a:rPr lang="fr-FR" smtClean="0"/>
              <a:pPr/>
              <a:t>‹N°›</a:t>
            </a:fld>
            <a:endParaRPr lang="fr-FR"/>
          </a:p>
        </p:txBody>
      </p:sp>
    </p:spTree>
    <p:extLst>
      <p:ext uri="{BB962C8B-B14F-4D97-AF65-F5344CB8AC3E}">
        <p14:creationId xmlns:p14="http://schemas.microsoft.com/office/powerpoint/2010/main" val="27718974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This </a:t>
            </a:r>
            <a:r>
              <a:rPr lang="fr-FR" dirty="0" err="1" smtClean="0"/>
              <a:t>is</a:t>
            </a:r>
            <a:r>
              <a:rPr lang="fr-FR" dirty="0" smtClean="0"/>
              <a:t> an </a:t>
            </a:r>
            <a:r>
              <a:rPr lang="fr-FR" dirty="0" err="1" smtClean="0"/>
              <a:t>sky</a:t>
            </a:r>
            <a:r>
              <a:rPr lang="fr-FR" dirty="0" smtClean="0"/>
              <a:t> </a:t>
            </a:r>
            <a:r>
              <a:rPr lang="fr-FR" dirty="0" err="1" smtClean="0"/>
              <a:t>view</a:t>
            </a:r>
            <a:r>
              <a:rPr lang="fr-FR" dirty="0" smtClean="0"/>
              <a:t> of the building </a:t>
            </a:r>
            <a:r>
              <a:rPr lang="fr-FR" dirty="0" err="1" smtClean="0"/>
              <a:t>dedicated</a:t>
            </a:r>
            <a:r>
              <a:rPr lang="fr-FR" dirty="0" smtClean="0"/>
              <a:t> to XFEL </a:t>
            </a:r>
            <a:r>
              <a:rPr lang="fr-FR" dirty="0" err="1" smtClean="0"/>
              <a:t>project</a:t>
            </a:r>
            <a:r>
              <a:rPr lang="fr-FR" dirty="0" smtClean="0"/>
              <a:t> in Saclay</a:t>
            </a:r>
          </a:p>
          <a:p>
            <a:r>
              <a:rPr lang="fr-FR" dirty="0" smtClean="0"/>
              <a:t>The </a:t>
            </a:r>
            <a:r>
              <a:rPr lang="fr-FR" dirty="0" err="1" smtClean="0"/>
              <a:t>Xfel</a:t>
            </a:r>
            <a:r>
              <a:rPr lang="fr-FR" dirty="0" smtClean="0"/>
              <a:t> village </a:t>
            </a:r>
            <a:r>
              <a:rPr lang="fr-FR" dirty="0" err="1" smtClean="0"/>
              <a:t>is</a:t>
            </a:r>
            <a:r>
              <a:rPr lang="fr-FR" dirty="0" smtClean="0"/>
              <a:t> made of clean </a:t>
            </a:r>
            <a:r>
              <a:rPr lang="fr-FR" dirty="0" err="1" smtClean="0"/>
              <a:t>rooms</a:t>
            </a:r>
            <a:r>
              <a:rPr lang="fr-FR" dirty="0" smtClean="0"/>
              <a:t>, </a:t>
            </a:r>
            <a:r>
              <a:rPr lang="fr-FR" dirty="0" err="1" smtClean="0"/>
              <a:t>assembly</a:t>
            </a:r>
            <a:r>
              <a:rPr lang="fr-FR" dirty="0" smtClean="0"/>
              <a:t> halls, </a:t>
            </a:r>
            <a:r>
              <a:rPr lang="fr-FR" dirty="0" err="1" smtClean="0"/>
              <a:t>officces</a:t>
            </a:r>
            <a:r>
              <a:rPr lang="fr-FR" dirty="0" smtClean="0"/>
              <a:t> and </a:t>
            </a:r>
            <a:r>
              <a:rPr lang="fr-FR" dirty="0" err="1" smtClean="0"/>
              <a:t>warehouse</a:t>
            </a:r>
            <a:r>
              <a:rPr lang="fr-FR" dirty="0" smtClean="0"/>
              <a:t> </a:t>
            </a:r>
            <a:endParaRPr lang="fr-FR" dirty="0"/>
          </a:p>
        </p:txBody>
      </p:sp>
    </p:spTree>
    <p:extLst>
      <p:ext uri="{BB962C8B-B14F-4D97-AF65-F5344CB8AC3E}">
        <p14:creationId xmlns:p14="http://schemas.microsoft.com/office/powerpoint/2010/main" val="3190100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10044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625FE0B-B3A6-4AF6-B265-A109385ED237}" type="slidenum">
              <a:rPr lang="fr-FR" smtClean="0"/>
              <a:pPr/>
              <a:t>32</a:t>
            </a:fld>
            <a:endParaRPr lang="fr-FR"/>
          </a:p>
        </p:txBody>
      </p:sp>
    </p:spTree>
    <p:extLst>
      <p:ext uri="{BB962C8B-B14F-4D97-AF65-F5344CB8AC3E}">
        <p14:creationId xmlns:p14="http://schemas.microsoft.com/office/powerpoint/2010/main" val="2904794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This is the top view scheme of the XFEL village.</a:t>
            </a:r>
          </a:p>
          <a:p>
            <a:r>
              <a:rPr lang="en-US" dirty="0" smtClean="0"/>
              <a:t>One can see the different workstations in the assembly halls.</a:t>
            </a:r>
          </a:p>
          <a:p>
            <a:r>
              <a:rPr lang="en-US" dirty="0" smtClean="0"/>
              <a:t>The workflow is the following </a:t>
            </a:r>
          </a:p>
          <a:p>
            <a:r>
              <a:rPr lang="en-US" dirty="0" smtClean="0"/>
              <a:t>This is the warehouse ;</a:t>
            </a:r>
          </a:p>
          <a:p>
            <a:r>
              <a:rPr lang="en-US" dirty="0" smtClean="0"/>
              <a:t>Parts have to pass through reception tests on this area.</a:t>
            </a:r>
          </a:p>
          <a:p>
            <a:r>
              <a:rPr lang="en-US" dirty="0" smtClean="0"/>
              <a:t>The clean assembly of the most critical compounds occurs in a 100m2 ISO4 clean room.</a:t>
            </a:r>
          </a:p>
          <a:p>
            <a:r>
              <a:rPr lang="en-US" dirty="0" smtClean="0"/>
              <a:t>Pursue assembly by rolling out the cavity string from the CR</a:t>
            </a:r>
          </a:p>
          <a:p>
            <a:r>
              <a:rPr lang="en-US" dirty="0" smtClean="0"/>
              <a:t>The Alignment area is in the same hall</a:t>
            </a:r>
          </a:p>
          <a:p>
            <a:r>
              <a:rPr lang="en-US" dirty="0" smtClean="0"/>
              <a:t>/cross the yard with special truck/ </a:t>
            </a:r>
          </a:p>
          <a:p>
            <a:r>
              <a:rPr lang="en-US" dirty="0" smtClean="0"/>
              <a:t>A big cantilever helps to hang the cold mass while sliding the vacuum vessel around it </a:t>
            </a:r>
            <a:endParaRPr lang="en-US" dirty="0"/>
          </a:p>
          <a:p>
            <a:r>
              <a:rPr lang="en-US" dirty="0" smtClean="0"/>
              <a:t>This workstation is mostly dedicated to warm part of the coupler and its pumping line.</a:t>
            </a:r>
          </a:p>
          <a:p>
            <a:r>
              <a:rPr lang="en-US" dirty="0" smtClean="0"/>
              <a:t>We have to move in another hall to check and prepare the module for shipment.</a:t>
            </a:r>
          </a:p>
          <a:p>
            <a:endParaRPr lang="en-US" dirty="0" smtClean="0"/>
          </a:p>
          <a:p>
            <a:endParaRPr lang="en-US" dirty="0"/>
          </a:p>
          <a:p>
            <a:endParaRPr lang="en-US" dirty="0" smtClean="0"/>
          </a:p>
          <a:p>
            <a:r>
              <a:rPr lang="en-US" dirty="0" smtClean="0"/>
              <a:t>The RO area is the workstation where the cavity string is dressed with ancillaries</a:t>
            </a:r>
          </a:p>
          <a:p>
            <a:r>
              <a:rPr lang="en-US" dirty="0" smtClean="0"/>
              <a:t>The </a:t>
            </a:r>
          </a:p>
          <a:p>
            <a:endParaRPr lang="en-US" dirty="0" smtClean="0"/>
          </a:p>
          <a:p>
            <a:endParaRPr lang="en-US" dirty="0"/>
          </a:p>
        </p:txBody>
      </p:sp>
    </p:spTree>
    <p:extLst>
      <p:ext uri="{BB962C8B-B14F-4D97-AF65-F5344CB8AC3E}">
        <p14:creationId xmlns:p14="http://schemas.microsoft.com/office/powerpoint/2010/main" val="103639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8021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21374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5E6B9611-48F0-4AB3-B59B-4E8CF4AFA5E0}" type="slidenum">
              <a:rPr lang="en-GB" smtClean="0"/>
              <a:t>16</a:t>
            </a:fld>
            <a:endParaRPr lang="en-GB" dirty="0"/>
          </a:p>
        </p:txBody>
      </p:sp>
      <p:sp>
        <p:nvSpPr>
          <p:cNvPr id="5" name="Espace réservé des commentaires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930888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54125" y="730250"/>
            <a:ext cx="4484688" cy="3362325"/>
          </a:xfrm>
        </p:spPr>
      </p:sp>
      <p:sp>
        <p:nvSpPr>
          <p:cNvPr id="4" name="Espace réservé du numéro de diapositive 3"/>
          <p:cNvSpPr>
            <a:spLocks noGrp="1"/>
          </p:cNvSpPr>
          <p:nvPr>
            <p:ph type="sldNum" sz="quarter" idx="10"/>
          </p:nvPr>
        </p:nvSpPr>
        <p:spPr/>
        <p:txBody>
          <a:bodyPr/>
          <a:lstStyle/>
          <a:p>
            <a:fld id="{5E6B9611-48F0-4AB3-B59B-4E8CF4AFA5E0}" type="slidenum">
              <a:rPr lang="en-GB" smtClean="0"/>
              <a:t>17</a:t>
            </a:fld>
            <a:endParaRPr lang="en-GB" dirty="0"/>
          </a:p>
        </p:txBody>
      </p:sp>
      <p:sp>
        <p:nvSpPr>
          <p:cNvPr id="5" name="Espace réservé des commentaires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87330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85838" y="768350"/>
            <a:ext cx="4452937" cy="3340100"/>
          </a:xfrm>
        </p:spPr>
      </p:sp>
      <p:sp>
        <p:nvSpPr>
          <p:cNvPr id="4" name="Espace réservé du numéro de diapositive 3"/>
          <p:cNvSpPr>
            <a:spLocks noGrp="1"/>
          </p:cNvSpPr>
          <p:nvPr>
            <p:ph type="sldNum" sz="quarter" idx="10"/>
          </p:nvPr>
        </p:nvSpPr>
        <p:spPr/>
        <p:txBody>
          <a:bodyPr/>
          <a:lstStyle/>
          <a:p>
            <a:fld id="{5E6B9611-48F0-4AB3-B59B-4E8CF4AFA5E0}" type="slidenum">
              <a:rPr lang="en-GB" smtClean="0"/>
              <a:t>18</a:t>
            </a:fld>
            <a:endParaRPr lang="en-GB" dirty="0"/>
          </a:p>
        </p:txBody>
      </p:sp>
      <p:sp>
        <p:nvSpPr>
          <p:cNvPr id="5" name="Espace réservé des commentaires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45217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5E6B9611-48F0-4AB3-B59B-4E8CF4AFA5E0}" type="slidenum">
              <a:rPr lang="en-GB" smtClean="0"/>
              <a:t>19</a:t>
            </a:fld>
            <a:endParaRPr lang="en-GB" dirty="0"/>
          </a:p>
        </p:txBody>
      </p:sp>
      <p:sp>
        <p:nvSpPr>
          <p:cNvPr id="5" name="Espace réservé des commentaires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47834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sz="1400" dirty="0"/>
          </a:p>
        </p:txBody>
      </p:sp>
      <p:sp>
        <p:nvSpPr>
          <p:cNvPr id="4" name="Espace réservé du numéro de diapositive 3"/>
          <p:cNvSpPr>
            <a:spLocks noGrp="1"/>
          </p:cNvSpPr>
          <p:nvPr>
            <p:ph type="sldNum" sz="quarter" idx="10"/>
          </p:nvPr>
        </p:nvSpPr>
        <p:spPr/>
        <p:txBody>
          <a:bodyPr/>
          <a:lstStyle/>
          <a:p>
            <a:fld id="{5E6B9611-48F0-4AB3-B59B-4E8CF4AFA5E0}" type="slidenum">
              <a:rPr lang="en-GB" smtClean="0"/>
              <a:t>20</a:t>
            </a:fld>
            <a:endParaRPr lang="en-GB" dirty="0"/>
          </a:p>
        </p:txBody>
      </p:sp>
    </p:spTree>
    <p:extLst>
      <p:ext uri="{BB962C8B-B14F-4D97-AF65-F5344CB8AC3E}">
        <p14:creationId xmlns:p14="http://schemas.microsoft.com/office/powerpoint/2010/main" val="1625303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p:spTree>
      <p:nvGrpSpPr>
        <p:cNvPr id="1" name=""/>
        <p:cNvGrpSpPr/>
        <p:nvPr/>
      </p:nvGrpSpPr>
      <p:grpSpPr>
        <a:xfrm>
          <a:off x="0" y="0"/>
          <a:ext cx="0" cy="0"/>
          <a:chOff x="0" y="0"/>
          <a:chExt cx="0" cy="0"/>
        </a:xfrm>
      </p:grpSpPr>
      <p:pic>
        <p:nvPicPr>
          <p:cNvPr id="10" name="Image 9" descr="bandeau_titr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310128" cy="6858000"/>
          </a:xfrm>
          <a:prstGeom prst="rect">
            <a:avLst/>
          </a:prstGeom>
        </p:spPr>
      </p:pic>
      <p:sp>
        <p:nvSpPr>
          <p:cNvPr id="2" name="Titre 1"/>
          <p:cNvSpPr>
            <a:spLocks noGrp="1"/>
          </p:cNvSpPr>
          <p:nvPr>
            <p:ph type="ctrTitle"/>
          </p:nvPr>
        </p:nvSpPr>
        <p:spPr>
          <a:xfrm>
            <a:off x="3960000" y="1855288"/>
            <a:ext cx="4788464" cy="2653832"/>
          </a:xfrm>
        </p:spPr>
        <p:txBody>
          <a:bodyPr anchor="t" anchorCtr="0"/>
          <a:lstStyle>
            <a:lvl1pPr>
              <a:lnSpc>
                <a:spcPts val="3800"/>
              </a:lnSpc>
              <a:defRPr sz="2800" b="0" cap="all" baseline="0">
                <a:solidFill>
                  <a:srgbClr val="666666"/>
                </a:solidFill>
              </a:defRPr>
            </a:lvl1pPr>
          </a:lstStyle>
          <a:p>
            <a:r>
              <a:rPr lang="fr-FR" smtClean="0"/>
              <a:t>Modifiez le style du titre</a:t>
            </a:r>
            <a:endParaRPr lang="fr-FR" dirty="0"/>
          </a:p>
        </p:txBody>
      </p:sp>
      <p:sp>
        <p:nvSpPr>
          <p:cNvPr id="3" name="Sous-titre 2"/>
          <p:cNvSpPr>
            <a:spLocks noGrp="1"/>
          </p:cNvSpPr>
          <p:nvPr>
            <p:ph type="subTitle" idx="1"/>
          </p:nvPr>
        </p:nvSpPr>
        <p:spPr>
          <a:xfrm>
            <a:off x="3960000" y="5805264"/>
            <a:ext cx="3060272" cy="504056"/>
          </a:xfrm>
        </p:spPr>
        <p:txBody>
          <a:bodyPr anchor="b" anchorCtr="0"/>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9" name="Espace réservé du texte 8"/>
          <p:cNvSpPr>
            <a:spLocks noGrp="1"/>
          </p:cNvSpPr>
          <p:nvPr>
            <p:ph type="body" sz="quarter" idx="13" hasCustomPrompt="1"/>
          </p:nvPr>
        </p:nvSpPr>
        <p:spPr>
          <a:xfrm>
            <a:off x="3960000" y="4509120"/>
            <a:ext cx="4788464" cy="1224136"/>
          </a:xfrm>
        </p:spPr>
        <p:txBody>
          <a:bodyPr anchor="b" anchorCtr="0"/>
          <a:lstStyle>
            <a:lvl1pPr marL="0" indent="0">
              <a:buFont typeface="Arial" pitchFamily="34" charset="0"/>
              <a:buNone/>
              <a:defRPr sz="850" b="0">
                <a:solidFill>
                  <a:srgbClr val="666666"/>
                </a:solidFill>
              </a:defRPr>
            </a:lvl1pPr>
          </a:lstStyle>
          <a:p>
            <a:pPr lvl="0"/>
            <a:r>
              <a:rPr lang="fr-FR" dirty="0" smtClean="0"/>
              <a:t>Nom événement | Prénom Nom</a:t>
            </a:r>
            <a:endParaRPr lang="fr-FR" dirty="0"/>
          </a:p>
        </p:txBody>
      </p:sp>
      <p:pic>
        <p:nvPicPr>
          <p:cNvPr id="1027" name="Picture 3" descr="C:\Users\eb137366\Downloads\logoirfu02quadri.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0886" y="6008003"/>
            <a:ext cx="1305570" cy="5893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age vierge">
    <p:spTree>
      <p:nvGrpSpPr>
        <p:cNvPr id="1" name=""/>
        <p:cNvGrpSpPr/>
        <p:nvPr/>
      </p:nvGrpSpPr>
      <p:grpSpPr>
        <a:xfrm>
          <a:off x="0" y="0"/>
          <a:ext cx="0" cy="0"/>
          <a:chOff x="0" y="0"/>
          <a:chExt cx="0" cy="0"/>
        </a:xfrm>
      </p:grpSpPr>
      <p:pic>
        <p:nvPicPr>
          <p:cNvPr id="9" name="Image 8" descr="bandeau_page_car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251460"/>
          </a:xfrm>
          <a:prstGeom prst="rect">
            <a:avLst/>
          </a:prstGeom>
        </p:spPr>
      </p:pic>
      <p:sp>
        <p:nvSpPr>
          <p:cNvPr id="7" name="Espace réservé du numéro de diapositive 6"/>
          <p:cNvSpPr>
            <a:spLocks noGrp="1"/>
          </p:cNvSpPr>
          <p:nvPr>
            <p:ph type="sldNum" sz="quarter" idx="11"/>
          </p:nvPr>
        </p:nvSpPr>
        <p:spPr/>
        <p:txBody>
          <a:bodyPr/>
          <a:lstStyle/>
          <a:p>
            <a:r>
              <a:rPr lang="fr-FR" smtClean="0"/>
              <a:t>|  PAGE </a:t>
            </a:r>
            <a:fld id="{AEFB9B6D-867A-40B8-ACB0-35CC9F272C9C}" type="slidenum">
              <a:rPr lang="fr-FR" smtClean="0"/>
              <a:pPr/>
              <a:t>‹N°›</a:t>
            </a:fld>
            <a:endParaRPr lang="fr-FR" dirty="0"/>
          </a:p>
        </p:txBody>
      </p:sp>
      <p:sp>
        <p:nvSpPr>
          <p:cNvPr id="8" name="Espace réservé du pied de page 7"/>
          <p:cNvSpPr>
            <a:spLocks noGrp="1"/>
          </p:cNvSpPr>
          <p:nvPr>
            <p:ph type="ftr" sz="quarter" idx="12"/>
          </p:nvPr>
        </p:nvSpPr>
        <p:spPr/>
        <p:txBody>
          <a:bodyPr/>
          <a:lstStyle/>
          <a:p>
            <a:r>
              <a:rPr lang="fr-FR" smtClean="0"/>
              <a:t>Titre | Date</a:t>
            </a:r>
            <a:endParaRPr lang="fr-FR" dirty="0"/>
          </a:p>
        </p:txBody>
      </p:sp>
      <p:sp>
        <p:nvSpPr>
          <p:cNvPr id="17" name="Espace réservé du contenu 15"/>
          <p:cNvSpPr>
            <a:spLocks noGrp="1"/>
          </p:cNvSpPr>
          <p:nvPr>
            <p:ph sz="quarter" idx="15"/>
          </p:nvPr>
        </p:nvSpPr>
        <p:spPr>
          <a:xfrm>
            <a:off x="378000" y="836613"/>
            <a:ext cx="8460000" cy="51847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arte">
    <p:spTree>
      <p:nvGrpSpPr>
        <p:cNvPr id="1" name=""/>
        <p:cNvGrpSpPr/>
        <p:nvPr/>
      </p:nvGrpSpPr>
      <p:grpSpPr>
        <a:xfrm>
          <a:off x="0" y="0"/>
          <a:ext cx="0" cy="0"/>
          <a:chOff x="0" y="0"/>
          <a:chExt cx="0" cy="0"/>
        </a:xfrm>
      </p:grpSpPr>
      <p:pic>
        <p:nvPicPr>
          <p:cNvPr id="10" name="Image 9" descr="car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486" y="846237"/>
            <a:ext cx="8460000" cy="4156911"/>
          </a:xfrm>
          <a:prstGeom prst="rect">
            <a:avLst/>
          </a:prstGeom>
        </p:spPr>
      </p:pic>
      <p:pic>
        <p:nvPicPr>
          <p:cNvPr id="9" name="Image 8" descr="bandeau_page_car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251460"/>
          </a:xfrm>
          <a:prstGeom prst="rect">
            <a:avLst/>
          </a:prstGeom>
        </p:spPr>
      </p:pic>
      <p:sp>
        <p:nvSpPr>
          <p:cNvPr id="7" name="Espace réservé du numéro de diapositive 6"/>
          <p:cNvSpPr>
            <a:spLocks noGrp="1"/>
          </p:cNvSpPr>
          <p:nvPr>
            <p:ph type="sldNum" sz="quarter" idx="11"/>
          </p:nvPr>
        </p:nvSpPr>
        <p:spPr/>
        <p:txBody>
          <a:bodyPr/>
          <a:lstStyle/>
          <a:p>
            <a:r>
              <a:rPr lang="fr-FR" smtClean="0"/>
              <a:t>|  PAGE </a:t>
            </a:r>
            <a:fld id="{AEFB9B6D-867A-40B8-ACB0-35CC9F272C9C}" type="slidenum">
              <a:rPr lang="fr-FR" smtClean="0"/>
              <a:pPr/>
              <a:t>‹N°›</a:t>
            </a:fld>
            <a:endParaRPr lang="fr-FR" dirty="0"/>
          </a:p>
        </p:txBody>
      </p:sp>
      <p:sp>
        <p:nvSpPr>
          <p:cNvPr id="8" name="Espace réservé du pied de page 7"/>
          <p:cNvSpPr>
            <a:spLocks noGrp="1"/>
          </p:cNvSpPr>
          <p:nvPr>
            <p:ph type="ftr" sz="quarter" idx="12"/>
          </p:nvPr>
        </p:nvSpPr>
        <p:spPr/>
        <p:txBody>
          <a:bodyPr/>
          <a:lstStyle/>
          <a:p>
            <a:r>
              <a:rPr lang="fr-FR" smtClean="0"/>
              <a:t>Titre | Date</a:t>
            </a:r>
            <a:endParaRPr lang="fr-FR" dirty="0"/>
          </a:p>
        </p:txBody>
      </p:sp>
      <p:sp>
        <p:nvSpPr>
          <p:cNvPr id="33" name="Espace réservé du graphique 32"/>
          <p:cNvSpPr>
            <a:spLocks noGrp="1"/>
          </p:cNvSpPr>
          <p:nvPr>
            <p:ph type="chart" sz="quarter" idx="13" hasCustomPrompt="1"/>
          </p:nvPr>
        </p:nvSpPr>
        <p:spPr>
          <a:xfrm>
            <a:off x="899592" y="5157788"/>
            <a:ext cx="3240360" cy="863600"/>
          </a:xfrm>
        </p:spPr>
        <p:txBody>
          <a:bodyPr anchor="ctr"/>
          <a:lstStyle>
            <a:lvl1pPr marL="0" indent="0" algn="ctr">
              <a:defRPr sz="1200"/>
            </a:lvl1pPr>
          </a:lstStyle>
          <a:p>
            <a:r>
              <a:rPr lang="fr-FR" dirty="0" smtClean="0"/>
              <a:t> Graphique</a:t>
            </a:r>
            <a:endParaRPr lang="fr-F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1_Texte">
    <p:spTree>
      <p:nvGrpSpPr>
        <p:cNvPr id="1" name=""/>
        <p:cNvGrpSpPr/>
        <p:nvPr/>
      </p:nvGrpSpPr>
      <p:grpSpPr>
        <a:xfrm>
          <a:off x="0" y="0"/>
          <a:ext cx="0" cy="0"/>
          <a:chOff x="0" y="0"/>
          <a:chExt cx="0" cy="0"/>
        </a:xfrm>
      </p:grpSpPr>
      <p:pic>
        <p:nvPicPr>
          <p:cNvPr id="8" name="Image 7" descr="bandeau_intercalair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10128" y="0"/>
            <a:ext cx="5833872" cy="6858000"/>
          </a:xfrm>
          <a:prstGeom prst="rect">
            <a:avLst/>
          </a:prstGeom>
        </p:spPr>
      </p:pic>
      <p:pic>
        <p:nvPicPr>
          <p:cNvPr id="7" name="Image 6" descr="bandeau_dernièr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310128" y="0"/>
            <a:ext cx="5833872" cy="5805264"/>
          </a:xfrm>
          <a:prstGeom prst="rect">
            <a:avLst/>
          </a:prstGeom>
        </p:spPr>
      </p:pic>
      <p:sp>
        <p:nvSpPr>
          <p:cNvPr id="2" name="Titre 1"/>
          <p:cNvSpPr>
            <a:spLocks noGrp="1"/>
          </p:cNvSpPr>
          <p:nvPr>
            <p:ph type="title"/>
          </p:nvPr>
        </p:nvSpPr>
        <p:spPr>
          <a:xfrm>
            <a:off x="7138800" y="5799600"/>
            <a:ext cx="1897200" cy="943200"/>
          </a:xfrm>
        </p:spPr>
        <p:txBody>
          <a:bodyPr anchor="t" anchorCtr="0"/>
          <a:lstStyle>
            <a:lvl1pPr>
              <a:lnSpc>
                <a:spcPts val="1200"/>
              </a:lnSpc>
              <a:defRPr sz="850" b="0" cap="none" baseline="0">
                <a:solidFill>
                  <a:schemeClr val="bg2"/>
                </a:solidFill>
              </a:defRPr>
            </a:lvl1pPr>
          </a:lstStyle>
          <a:p>
            <a:r>
              <a:rPr lang="fr-FR" smtClean="0"/>
              <a:t>Modifiez le style du titre</a:t>
            </a:r>
            <a:endParaRPr lang="fr-FR" dirty="0"/>
          </a:p>
        </p:txBody>
      </p:sp>
      <p:sp>
        <p:nvSpPr>
          <p:cNvPr id="3" name="Espace réservé du contenu 2"/>
          <p:cNvSpPr>
            <a:spLocks noGrp="1"/>
          </p:cNvSpPr>
          <p:nvPr>
            <p:ph idx="1"/>
          </p:nvPr>
        </p:nvSpPr>
        <p:spPr>
          <a:xfrm>
            <a:off x="3539505" y="5799600"/>
            <a:ext cx="3552775" cy="943200"/>
          </a:xfrm>
        </p:spPr>
        <p:txBody>
          <a:bodyPr/>
          <a:lstStyle>
            <a:lvl1pPr marL="0" indent="0">
              <a:lnSpc>
                <a:spcPts val="1200"/>
              </a:lnSpc>
              <a:spcAft>
                <a:spcPts val="0"/>
              </a:spcAft>
              <a:buFont typeface="Arial" pitchFamily="34" charset="0"/>
              <a:buNone/>
              <a:defRPr sz="800">
                <a:solidFill>
                  <a:schemeClr val="bg1"/>
                </a:solidFill>
              </a:defRPr>
            </a:lvl1pPr>
            <a:lvl2pPr marL="0" indent="0">
              <a:lnSpc>
                <a:spcPts val="1200"/>
              </a:lnSpc>
              <a:spcBef>
                <a:spcPts val="800"/>
              </a:spcBef>
              <a:buFont typeface="Arial" pitchFamily="34" charset="0"/>
              <a:buNone/>
              <a:defRPr sz="650">
                <a:solidFill>
                  <a:schemeClr val="bg1"/>
                </a:solidFill>
              </a:defRPr>
            </a:lvl2pPr>
            <a:lvl3pPr marL="0" indent="0">
              <a:lnSpc>
                <a:spcPts val="1200"/>
              </a:lnSpc>
              <a:buFont typeface="Arial" pitchFamily="34" charset="0"/>
              <a:buNone/>
              <a:defRPr sz="650">
                <a:solidFill>
                  <a:schemeClr val="bg1"/>
                </a:solidFill>
              </a:defRPr>
            </a:lvl3pPr>
            <a:lvl4pPr marL="0" indent="0">
              <a:lnSpc>
                <a:spcPts val="1200"/>
              </a:lnSpc>
              <a:buFont typeface="Arial" pitchFamily="34" charset="0"/>
              <a:buNone/>
              <a:defRPr sz="650">
                <a:solidFill>
                  <a:schemeClr val="bg1"/>
                </a:solidFill>
              </a:defRPr>
            </a:lvl4pPr>
            <a:lvl5pPr marL="0" indent="0">
              <a:lnSpc>
                <a:spcPts val="1200"/>
              </a:lnSpc>
              <a:buFont typeface="Arial" pitchFamily="34" charset="0"/>
              <a:buNone/>
              <a:defRPr sz="650">
                <a:solidFill>
                  <a:schemeClr val="bg1"/>
                </a:solidFil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1" name="Espace réservé du numéro de diapositive 10"/>
          <p:cNvSpPr>
            <a:spLocks noGrp="1"/>
          </p:cNvSpPr>
          <p:nvPr>
            <p:ph type="sldNum" sz="quarter" idx="11"/>
          </p:nvPr>
        </p:nvSpPr>
        <p:spPr>
          <a:xfrm>
            <a:off x="576000" y="5445224"/>
            <a:ext cx="1118696" cy="365125"/>
          </a:xfrm>
        </p:spPr>
        <p:txBody>
          <a:bodyPr/>
          <a:lstStyle>
            <a:lvl1pPr algn="l">
              <a:defRPr>
                <a:solidFill>
                  <a:schemeClr val="bg1"/>
                </a:solidFill>
              </a:defRPr>
            </a:lvl1pPr>
          </a:lstStyle>
          <a:p>
            <a:r>
              <a:rPr lang="fr-FR" dirty="0" smtClean="0"/>
              <a:t>|  PAGE </a:t>
            </a:r>
            <a:fld id="{AEFB9B6D-867A-40B8-ACB0-35CC9F272C9C}" type="slidenum">
              <a:rPr lang="fr-FR" smtClean="0"/>
              <a:pPr/>
              <a:t>‹N°›</a:t>
            </a:fld>
            <a:endParaRPr lang="fr-FR" dirty="0"/>
          </a:p>
        </p:txBody>
      </p:sp>
      <p:sp>
        <p:nvSpPr>
          <p:cNvPr id="12" name="Espace réservé du pied de page 11"/>
          <p:cNvSpPr>
            <a:spLocks noGrp="1"/>
          </p:cNvSpPr>
          <p:nvPr>
            <p:ph type="ftr" sz="quarter" idx="12"/>
          </p:nvPr>
        </p:nvSpPr>
        <p:spPr>
          <a:xfrm>
            <a:off x="576000" y="5877272"/>
            <a:ext cx="2664296" cy="365125"/>
          </a:xfrm>
        </p:spPr>
        <p:txBody>
          <a:bodyPr/>
          <a:lstStyle>
            <a:lvl1pPr algn="l">
              <a:defRPr>
                <a:solidFill>
                  <a:schemeClr val="bg1"/>
                </a:solidFill>
              </a:defRPr>
            </a:lvl1pPr>
          </a:lstStyle>
          <a:p>
            <a:r>
              <a:rPr lang="fr-FR" smtClean="0"/>
              <a:t>Titre | Date</a:t>
            </a:r>
            <a:endParaRPr lang="fr-F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3" name="Rectangle 12"/>
          <p:cNvSpPr/>
          <p:nvPr userDrawn="1"/>
        </p:nvSpPr>
        <p:spPr>
          <a:xfrm>
            <a:off x="0" y="6536376"/>
            <a:ext cx="9144000" cy="34900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Content Placeholder 2"/>
          <p:cNvSpPr>
            <a:spLocks noGrp="1"/>
          </p:cNvSpPr>
          <p:nvPr>
            <p:ph idx="1"/>
          </p:nvPr>
        </p:nvSpPr>
        <p:spPr/>
        <p:txBody>
          <a:bodyPr/>
          <a:lstStyle>
            <a:lvl1pPr marL="0" indent="0" algn="ctr">
              <a:buFontTx/>
              <a:buNone/>
              <a:defRPr>
                <a:solidFill>
                  <a:srgbClr val="002060"/>
                </a:solidFill>
              </a:defRPr>
            </a:lvl1pPr>
            <a:lvl2pPr marL="457200" indent="0" algn="ctr">
              <a:buFontTx/>
              <a:buNone/>
              <a:defRPr>
                <a:solidFill>
                  <a:schemeClr val="tx1"/>
                </a:solidFill>
              </a:defRPr>
            </a:lvl2pPr>
            <a:lvl3pPr marL="1143000" indent="-228600">
              <a:buFontTx/>
              <a:buBlip>
                <a:blip r:embed="rId2"/>
              </a:buBlip>
              <a:defRPr/>
            </a:lvl3pPr>
          </a:lstStyle>
          <a:p>
            <a:pPr lvl="0"/>
            <a:r>
              <a:rPr lang="en-US" dirty="0" smtClean="0"/>
              <a:t>Click to edit Master text styles</a:t>
            </a:r>
          </a:p>
          <a:p>
            <a:pPr lvl="1"/>
            <a:r>
              <a:rPr lang="en-US" dirty="0" smtClean="0"/>
              <a:t>Second level</a:t>
            </a:r>
          </a:p>
        </p:txBody>
      </p:sp>
      <p:sp>
        <p:nvSpPr>
          <p:cNvPr id="12" name="Rectangle 11"/>
          <p:cNvSpPr/>
          <p:nvPr userDrawn="1"/>
        </p:nvSpPr>
        <p:spPr>
          <a:xfrm>
            <a:off x="8665754" y="6568273"/>
            <a:ext cx="442750" cy="276999"/>
          </a:xfrm>
          <a:prstGeom prst="rect">
            <a:avLst/>
          </a:prstGeom>
        </p:spPr>
        <p:txBody>
          <a:bodyPr wrap="none">
            <a:spAutoFit/>
          </a:bodyPr>
          <a:lstStyle/>
          <a:p>
            <a:fld id="{7EBF430C-C0B6-4172-B972-8EEC760DEA7F}" type="slidenum">
              <a:rPr lang="en-GB" sz="1200" smtClean="0">
                <a:solidFill>
                  <a:schemeClr val="bg1"/>
                </a:solidFill>
              </a:rPr>
              <a:pPr/>
              <a:t>‹N°›</a:t>
            </a:fld>
            <a:endParaRPr lang="en-US" sz="1200" dirty="0">
              <a:solidFill>
                <a:schemeClr val="bg1"/>
              </a:solidFill>
            </a:endParaRPr>
          </a:p>
        </p:txBody>
      </p:sp>
      <p:pic>
        <p:nvPicPr>
          <p:cNvPr id="10" name="Picture 9" descr="ifmif-logo-large2"/>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27384"/>
            <a:ext cx="1619672" cy="764704"/>
          </a:xfrm>
          <a:prstGeom prst="rect">
            <a:avLst/>
          </a:prstGeom>
          <a:noFill/>
          <a:ln w="9525">
            <a:noFill/>
            <a:miter lim="800000"/>
            <a:headEnd/>
            <a:tailEnd/>
          </a:ln>
        </p:spPr>
      </p:pic>
      <p:sp>
        <p:nvSpPr>
          <p:cNvPr id="8" name="TextBox 7"/>
          <p:cNvSpPr txBox="1"/>
          <p:nvPr userDrawn="1"/>
        </p:nvSpPr>
        <p:spPr>
          <a:xfrm>
            <a:off x="361630" y="6586213"/>
            <a:ext cx="7416824" cy="246221"/>
          </a:xfrm>
          <a:prstGeom prst="rect">
            <a:avLst/>
          </a:prstGeom>
          <a:noFill/>
        </p:spPr>
        <p:txBody>
          <a:bodyPr wrap="square" rtlCol="0">
            <a:spAutoFit/>
          </a:bodyPr>
          <a:lstStyle/>
          <a:p>
            <a:r>
              <a:rPr lang="en-US" sz="1000" baseline="0" dirty="0" smtClean="0">
                <a:solidFill>
                  <a:schemeClr val="bg1"/>
                </a:solidFill>
              </a:rPr>
              <a:t>SRF2015, 17</a:t>
            </a:r>
            <a:r>
              <a:rPr lang="en-US" sz="1000" baseline="30000" dirty="0" smtClean="0">
                <a:solidFill>
                  <a:schemeClr val="bg1"/>
                </a:solidFill>
              </a:rPr>
              <a:t>th</a:t>
            </a:r>
            <a:r>
              <a:rPr lang="en-US" sz="1000" baseline="0" dirty="0" smtClean="0">
                <a:solidFill>
                  <a:schemeClr val="bg1"/>
                </a:solidFill>
              </a:rPr>
              <a:t> International Conference on RF superconductivity, Whistler, Canada, 18 Sept. 2015      H. </a:t>
            </a:r>
            <a:r>
              <a:rPr lang="en-US" sz="1000" baseline="0" dirty="0" err="1" smtClean="0">
                <a:solidFill>
                  <a:schemeClr val="bg1"/>
                </a:solidFill>
              </a:rPr>
              <a:t>Dzitko</a:t>
            </a:r>
            <a:endParaRPr lang="en-US" sz="1000" baseline="0" dirty="0" smtClean="0">
              <a:solidFill>
                <a:schemeClr val="bg1"/>
              </a:solidFill>
            </a:endParaRPr>
          </a:p>
        </p:txBody>
      </p:sp>
      <p:pic>
        <p:nvPicPr>
          <p:cNvPr id="9" name="Imag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095369" y="-24697"/>
            <a:ext cx="1051033" cy="681313"/>
          </a:xfrm>
          <a:prstGeom prst="rect">
            <a:avLst/>
          </a:prstGeom>
        </p:spPr>
      </p:pic>
    </p:spTree>
    <p:extLst>
      <p:ext uri="{BB962C8B-B14F-4D97-AF65-F5344CB8AC3E}">
        <p14:creationId xmlns:p14="http://schemas.microsoft.com/office/powerpoint/2010/main" val="17925425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1 visuel">
    <p:spTree>
      <p:nvGrpSpPr>
        <p:cNvPr id="1" name=""/>
        <p:cNvGrpSpPr/>
        <p:nvPr/>
      </p:nvGrpSpPr>
      <p:grpSpPr>
        <a:xfrm>
          <a:off x="0" y="0"/>
          <a:ext cx="0" cy="0"/>
          <a:chOff x="0" y="0"/>
          <a:chExt cx="0" cy="0"/>
        </a:xfrm>
      </p:grpSpPr>
      <p:pic>
        <p:nvPicPr>
          <p:cNvPr id="10" name="Image 9" descr="bandeau_titr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310128" cy="6858000"/>
          </a:xfrm>
          <a:prstGeom prst="rect">
            <a:avLst/>
          </a:prstGeom>
        </p:spPr>
      </p:pic>
      <p:sp>
        <p:nvSpPr>
          <p:cNvPr id="2" name="Titre 1"/>
          <p:cNvSpPr>
            <a:spLocks noGrp="1"/>
          </p:cNvSpPr>
          <p:nvPr>
            <p:ph type="ctrTitle"/>
          </p:nvPr>
        </p:nvSpPr>
        <p:spPr>
          <a:xfrm>
            <a:off x="3960000" y="1855288"/>
            <a:ext cx="4788464" cy="1429696"/>
          </a:xfrm>
        </p:spPr>
        <p:txBody>
          <a:bodyPr anchor="t" anchorCtr="0"/>
          <a:lstStyle>
            <a:lvl1pPr>
              <a:lnSpc>
                <a:spcPts val="3800"/>
              </a:lnSpc>
              <a:defRPr sz="2800" b="0" cap="all" baseline="0">
                <a:solidFill>
                  <a:srgbClr val="666666"/>
                </a:solidFill>
              </a:defRPr>
            </a:lvl1pPr>
          </a:lstStyle>
          <a:p>
            <a:r>
              <a:rPr lang="fr-FR" smtClean="0"/>
              <a:t>Modifiez le style du titre</a:t>
            </a:r>
            <a:endParaRPr lang="fr-FR" dirty="0"/>
          </a:p>
        </p:txBody>
      </p:sp>
      <p:sp>
        <p:nvSpPr>
          <p:cNvPr id="9" name="Espace réservé du texte 8"/>
          <p:cNvSpPr>
            <a:spLocks noGrp="1"/>
          </p:cNvSpPr>
          <p:nvPr>
            <p:ph type="body" sz="quarter" idx="13" hasCustomPrompt="1"/>
          </p:nvPr>
        </p:nvSpPr>
        <p:spPr>
          <a:xfrm>
            <a:off x="3960000" y="5445224"/>
            <a:ext cx="4788464" cy="288032"/>
          </a:xfrm>
        </p:spPr>
        <p:txBody>
          <a:bodyPr anchor="b" anchorCtr="0"/>
          <a:lstStyle>
            <a:lvl1pPr marL="0" indent="0">
              <a:buFont typeface="Arial" pitchFamily="34" charset="0"/>
              <a:buNone/>
              <a:defRPr sz="850" b="0">
                <a:solidFill>
                  <a:srgbClr val="666666"/>
                </a:solidFill>
              </a:defRPr>
            </a:lvl1pPr>
          </a:lstStyle>
          <a:p>
            <a:pPr lvl="0"/>
            <a:r>
              <a:rPr lang="fr-FR" dirty="0" smtClean="0"/>
              <a:t>Nom événement | Prénom Nom</a:t>
            </a:r>
            <a:endParaRPr lang="fr-FR" dirty="0"/>
          </a:p>
        </p:txBody>
      </p:sp>
      <p:sp>
        <p:nvSpPr>
          <p:cNvPr id="11" name="Sous-titre 2"/>
          <p:cNvSpPr>
            <a:spLocks noGrp="1"/>
          </p:cNvSpPr>
          <p:nvPr>
            <p:ph type="subTitle" idx="1"/>
          </p:nvPr>
        </p:nvSpPr>
        <p:spPr>
          <a:xfrm>
            <a:off x="3960000" y="5805264"/>
            <a:ext cx="3060272" cy="504056"/>
          </a:xfrm>
        </p:spPr>
        <p:txBody>
          <a:bodyPr anchor="b" anchorCtr="0"/>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re 3 visuels">
    <p:spTree>
      <p:nvGrpSpPr>
        <p:cNvPr id="1" name=""/>
        <p:cNvGrpSpPr/>
        <p:nvPr/>
      </p:nvGrpSpPr>
      <p:grpSpPr>
        <a:xfrm>
          <a:off x="0" y="0"/>
          <a:ext cx="0" cy="0"/>
          <a:chOff x="0" y="0"/>
          <a:chExt cx="0" cy="0"/>
        </a:xfrm>
      </p:grpSpPr>
      <p:pic>
        <p:nvPicPr>
          <p:cNvPr id="10" name="Image 9" descr="bandeau_titr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310128" cy="6858000"/>
          </a:xfrm>
          <a:prstGeom prst="rect">
            <a:avLst/>
          </a:prstGeom>
        </p:spPr>
      </p:pic>
      <p:sp>
        <p:nvSpPr>
          <p:cNvPr id="2" name="Titre 1"/>
          <p:cNvSpPr>
            <a:spLocks noGrp="1"/>
          </p:cNvSpPr>
          <p:nvPr>
            <p:ph type="ctrTitle"/>
          </p:nvPr>
        </p:nvSpPr>
        <p:spPr>
          <a:xfrm>
            <a:off x="3960000" y="1855288"/>
            <a:ext cx="4788464" cy="1429696"/>
          </a:xfrm>
        </p:spPr>
        <p:txBody>
          <a:bodyPr anchor="t" anchorCtr="0"/>
          <a:lstStyle>
            <a:lvl1pPr>
              <a:lnSpc>
                <a:spcPts val="3800"/>
              </a:lnSpc>
              <a:defRPr sz="2800" b="0" cap="all" baseline="0">
                <a:solidFill>
                  <a:srgbClr val="666666"/>
                </a:solidFill>
              </a:defRPr>
            </a:lvl1pPr>
          </a:lstStyle>
          <a:p>
            <a:r>
              <a:rPr lang="fr-FR" smtClean="0"/>
              <a:t>Modifiez le style du titre</a:t>
            </a:r>
            <a:endParaRPr lang="fr-FR" dirty="0"/>
          </a:p>
        </p:txBody>
      </p:sp>
      <p:sp>
        <p:nvSpPr>
          <p:cNvPr id="9" name="Espace réservé du texte 8"/>
          <p:cNvSpPr>
            <a:spLocks noGrp="1"/>
          </p:cNvSpPr>
          <p:nvPr>
            <p:ph type="body" sz="quarter" idx="13" hasCustomPrompt="1"/>
          </p:nvPr>
        </p:nvSpPr>
        <p:spPr>
          <a:xfrm>
            <a:off x="3960000" y="5445224"/>
            <a:ext cx="4788464" cy="288032"/>
          </a:xfrm>
        </p:spPr>
        <p:txBody>
          <a:bodyPr anchor="b" anchorCtr="0"/>
          <a:lstStyle>
            <a:lvl1pPr marL="0" indent="0">
              <a:buFont typeface="Arial" pitchFamily="34" charset="0"/>
              <a:buNone/>
              <a:defRPr sz="850" b="0">
                <a:solidFill>
                  <a:srgbClr val="666666"/>
                </a:solidFill>
              </a:defRPr>
            </a:lvl1pPr>
          </a:lstStyle>
          <a:p>
            <a:pPr lvl="0"/>
            <a:r>
              <a:rPr lang="fr-FR" dirty="0" smtClean="0"/>
              <a:t>Nom événement | Prénom Nom</a:t>
            </a:r>
            <a:endParaRPr lang="fr-FR" dirty="0"/>
          </a:p>
        </p:txBody>
      </p:sp>
      <p:sp>
        <p:nvSpPr>
          <p:cNvPr id="21" name="Espace réservé du contenu 20"/>
          <p:cNvSpPr>
            <a:spLocks noGrp="1"/>
          </p:cNvSpPr>
          <p:nvPr>
            <p:ph sz="quarter" idx="20" hasCustomPrompt="1"/>
          </p:nvPr>
        </p:nvSpPr>
        <p:spPr>
          <a:xfrm>
            <a:off x="3312000" y="3312000"/>
            <a:ext cx="1944000" cy="2124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22" name="Espace réservé du contenu 20"/>
          <p:cNvSpPr>
            <a:spLocks noGrp="1"/>
          </p:cNvSpPr>
          <p:nvPr>
            <p:ph sz="quarter" idx="21" hasCustomPrompt="1"/>
          </p:nvPr>
        </p:nvSpPr>
        <p:spPr>
          <a:xfrm>
            <a:off x="5256000" y="3312000"/>
            <a:ext cx="1944000" cy="2124000"/>
          </a:xfrm>
          <a:solidFill>
            <a:srgbClr val="808080"/>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23" name="Espace réservé du contenu 20"/>
          <p:cNvSpPr>
            <a:spLocks noGrp="1"/>
          </p:cNvSpPr>
          <p:nvPr>
            <p:ph sz="quarter" idx="22" hasCustomPrompt="1"/>
          </p:nvPr>
        </p:nvSpPr>
        <p:spPr>
          <a:xfrm>
            <a:off x="7200000" y="3312000"/>
            <a:ext cx="1944000" cy="2124000"/>
          </a:xfrm>
          <a:solidFill>
            <a:srgbClr val="B2B2B2"/>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12" name="Sous-titre 2"/>
          <p:cNvSpPr>
            <a:spLocks noGrp="1"/>
          </p:cNvSpPr>
          <p:nvPr>
            <p:ph type="subTitle" idx="1"/>
          </p:nvPr>
        </p:nvSpPr>
        <p:spPr>
          <a:xfrm>
            <a:off x="3960000" y="5805264"/>
            <a:ext cx="3060272" cy="504056"/>
          </a:xfrm>
        </p:spPr>
        <p:txBody>
          <a:bodyPr anchor="b" anchorCtr="0"/>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Intercalaires">
    <p:spTree>
      <p:nvGrpSpPr>
        <p:cNvPr id="1" name=""/>
        <p:cNvGrpSpPr/>
        <p:nvPr/>
      </p:nvGrpSpPr>
      <p:grpSpPr>
        <a:xfrm>
          <a:off x="0" y="0"/>
          <a:ext cx="0" cy="0"/>
          <a:chOff x="0" y="0"/>
          <a:chExt cx="0" cy="0"/>
        </a:xfrm>
      </p:grpSpPr>
      <p:pic>
        <p:nvPicPr>
          <p:cNvPr id="12" name="Image 11" descr="bandeau_intercalair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10128" y="0"/>
            <a:ext cx="5833872" cy="6858000"/>
          </a:xfrm>
          <a:prstGeom prst="rect">
            <a:avLst/>
          </a:prstGeom>
        </p:spPr>
      </p:pic>
      <p:sp>
        <p:nvSpPr>
          <p:cNvPr id="2" name="Titre 1"/>
          <p:cNvSpPr>
            <a:spLocks noGrp="1"/>
          </p:cNvSpPr>
          <p:nvPr>
            <p:ph type="title"/>
          </p:nvPr>
        </p:nvSpPr>
        <p:spPr>
          <a:xfrm>
            <a:off x="3672000" y="1949598"/>
            <a:ext cx="5364496" cy="4719761"/>
          </a:xfrm>
        </p:spPr>
        <p:txBody>
          <a:bodyPr anchor="t"/>
          <a:lstStyle>
            <a:lvl1pPr algn="l">
              <a:lnSpc>
                <a:spcPts val="2800"/>
              </a:lnSpc>
              <a:defRPr sz="2200" b="1" cap="all"/>
            </a:lvl1pPr>
          </a:lstStyle>
          <a:p>
            <a:r>
              <a:rPr lang="fr-FR" smtClean="0"/>
              <a:t>Modifiez le style du titre</a:t>
            </a:r>
            <a:endParaRPr lang="fr-FR" dirty="0"/>
          </a:p>
        </p:txBody>
      </p:sp>
      <p:sp>
        <p:nvSpPr>
          <p:cNvPr id="3" name="Espace réservé du texte 2"/>
          <p:cNvSpPr>
            <a:spLocks noGrp="1"/>
          </p:cNvSpPr>
          <p:nvPr>
            <p:ph type="body" idx="1"/>
          </p:nvPr>
        </p:nvSpPr>
        <p:spPr>
          <a:xfrm>
            <a:off x="3672000" y="260649"/>
            <a:ext cx="5292488" cy="1584176"/>
          </a:xfrm>
        </p:spPr>
        <p:txBody>
          <a:bodyPr anchor="t" anchorCtr="0"/>
          <a:lstStyle>
            <a:lvl1pPr marL="0" indent="0">
              <a:lnSpc>
                <a:spcPts val="1200"/>
              </a:lnSpc>
              <a:spcAft>
                <a:spcPts val="0"/>
              </a:spcAft>
              <a:buNone/>
              <a:defRPr sz="85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8" name="Espace réservé du numéro de diapositive 7"/>
          <p:cNvSpPr>
            <a:spLocks noGrp="1"/>
          </p:cNvSpPr>
          <p:nvPr>
            <p:ph type="sldNum" sz="quarter" idx="11"/>
          </p:nvPr>
        </p:nvSpPr>
        <p:spPr>
          <a:xfrm>
            <a:off x="576000" y="5877272"/>
            <a:ext cx="2699856" cy="365125"/>
          </a:xfrm>
        </p:spPr>
        <p:txBody>
          <a:bodyPr/>
          <a:lstStyle>
            <a:lvl1pPr>
              <a:defRPr>
                <a:solidFill>
                  <a:schemeClr val="bg1"/>
                </a:solidFill>
              </a:defRPr>
            </a:lvl1pPr>
          </a:lstStyle>
          <a:p>
            <a:r>
              <a:rPr lang="fr-FR" dirty="0" smtClean="0"/>
              <a:t>|  PAGE </a:t>
            </a:r>
            <a:fld id="{AEFB9B6D-867A-40B8-ACB0-35CC9F272C9C}" type="slidenum">
              <a:rPr lang="fr-FR" smtClean="0"/>
              <a:pPr/>
              <a:t>‹N°›</a:t>
            </a:fld>
            <a:endParaRPr lang="fr-FR" dirty="0"/>
          </a:p>
        </p:txBody>
      </p:sp>
      <p:sp>
        <p:nvSpPr>
          <p:cNvPr id="9" name="Espace réservé du pied de page 8"/>
          <p:cNvSpPr>
            <a:spLocks noGrp="1"/>
          </p:cNvSpPr>
          <p:nvPr>
            <p:ph type="ftr" sz="quarter" idx="12"/>
          </p:nvPr>
        </p:nvSpPr>
        <p:spPr>
          <a:xfrm>
            <a:off x="576000" y="5445224"/>
            <a:ext cx="2699856" cy="365125"/>
          </a:xfrm>
        </p:spPr>
        <p:txBody>
          <a:bodyPr/>
          <a:lstStyle>
            <a:lvl1pPr>
              <a:defRPr>
                <a:solidFill>
                  <a:schemeClr val="bg1"/>
                </a:solidFill>
              </a:defRPr>
            </a:lvl1pPr>
          </a:lstStyle>
          <a:p>
            <a:pPr algn="l"/>
            <a:r>
              <a:rPr lang="fr-FR" smtClean="0"/>
              <a:t>Titre | Date</a:t>
            </a:r>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dirty="0"/>
          </a:p>
        </p:txBody>
      </p:sp>
      <p:sp>
        <p:nvSpPr>
          <p:cNvPr id="3" name="Espace réservé du contenu 2"/>
          <p:cNvSpPr>
            <a:spLocks noGrp="1"/>
          </p:cNvSpPr>
          <p:nvPr>
            <p:ph idx="1"/>
          </p:nvPr>
        </p:nvSpPr>
        <p:spPr/>
        <p:txBody>
          <a:bodyPr/>
          <a:lstStyle>
            <a:lvl1pPr>
              <a:spcBef>
                <a:spcPts val="2000"/>
              </a:spcBef>
              <a:spcAft>
                <a:spcPts val="1500"/>
              </a:spcAft>
              <a:defRPr/>
            </a:lvl1pPr>
            <a:lvl2pPr marL="361950" indent="0">
              <a:lnSpc>
                <a:spcPts val="2800"/>
              </a:lnSpc>
              <a:buFont typeface="Arial" pitchFamily="34" charset="0"/>
              <a:buNone/>
              <a:tabLst>
                <a:tab pos="8077200" algn="r"/>
              </a:tabLst>
              <a:defRPr sz="2200"/>
            </a:lvl2pPr>
            <a:lvl3pPr marL="361950" indent="0">
              <a:lnSpc>
                <a:spcPts val="2800"/>
              </a:lnSpc>
              <a:buFont typeface="Arial" pitchFamily="34" charset="0"/>
              <a:buNone/>
              <a:tabLst>
                <a:tab pos="8077200" algn="r"/>
              </a:tabLst>
              <a:defRPr sz="2200"/>
            </a:lvl3pPr>
            <a:lvl4pPr marL="361950" indent="0">
              <a:lnSpc>
                <a:spcPts val="2800"/>
              </a:lnSpc>
              <a:buFont typeface="Arial" pitchFamily="34" charset="0"/>
              <a:buNone/>
              <a:tabLst>
                <a:tab pos="8077200" algn="r"/>
              </a:tabLst>
              <a:defRPr sz="2200"/>
            </a:lvl4pPr>
            <a:lvl5pPr marL="361950" indent="0">
              <a:lnSpc>
                <a:spcPts val="2800"/>
              </a:lnSpc>
              <a:buNone/>
              <a:tabLst>
                <a:tab pos="8077200" algn="r"/>
              </a:tabLst>
              <a:defRPr sz="22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1" name="Espace réservé du numéro de diapositive 10"/>
          <p:cNvSpPr>
            <a:spLocks noGrp="1"/>
          </p:cNvSpPr>
          <p:nvPr>
            <p:ph type="sldNum" sz="quarter" idx="11"/>
          </p:nvPr>
        </p:nvSpPr>
        <p:spPr/>
        <p:txBody>
          <a:bodyPr/>
          <a:lstStyle/>
          <a:p>
            <a:r>
              <a:rPr lang="fr-FR" smtClean="0"/>
              <a:t>|  PAGE </a:t>
            </a:r>
            <a:fld id="{AEFB9B6D-867A-40B8-ACB0-35CC9F272C9C}" type="slidenum">
              <a:rPr lang="fr-FR" smtClean="0"/>
              <a:pPr/>
              <a:t>‹N°›</a:t>
            </a:fld>
            <a:endParaRPr lang="fr-FR" dirty="0"/>
          </a:p>
        </p:txBody>
      </p:sp>
      <p:sp>
        <p:nvSpPr>
          <p:cNvPr id="12" name="Espace réservé du pied de page 11"/>
          <p:cNvSpPr>
            <a:spLocks noGrp="1"/>
          </p:cNvSpPr>
          <p:nvPr>
            <p:ph type="ftr" sz="quarter" idx="12"/>
          </p:nvPr>
        </p:nvSpPr>
        <p:spPr/>
        <p:txBody>
          <a:bodyPr/>
          <a:lstStyle/>
          <a:p>
            <a:r>
              <a:rPr lang="fr-FR" dirty="0" err="1" smtClean="0"/>
              <a:t>Lessons</a:t>
            </a:r>
            <a:r>
              <a:rPr lang="fr-FR" dirty="0" smtClean="0"/>
              <a:t> </a:t>
            </a:r>
            <a:r>
              <a:rPr lang="fr-FR" dirty="0" err="1" smtClean="0"/>
              <a:t>learned</a:t>
            </a:r>
            <a:r>
              <a:rPr lang="fr-FR" dirty="0" smtClean="0"/>
              <a:t> </a:t>
            </a:r>
            <a:r>
              <a:rPr lang="fr-FR" dirty="0" err="1" smtClean="0"/>
              <a:t>from</a:t>
            </a:r>
            <a:r>
              <a:rPr lang="fr-FR" dirty="0" smtClean="0"/>
              <a:t> </a:t>
            </a:r>
            <a:r>
              <a:rPr lang="fr-FR" dirty="0" err="1" smtClean="0"/>
              <a:t>cryomodule</a:t>
            </a:r>
            <a:r>
              <a:rPr lang="fr-FR" dirty="0" smtClean="0"/>
              <a:t> </a:t>
            </a:r>
            <a:r>
              <a:rPr lang="fr-FR" dirty="0" err="1" smtClean="0"/>
              <a:t>assembly</a:t>
            </a:r>
            <a:r>
              <a:rPr lang="fr-FR" dirty="0" smtClean="0"/>
              <a:t> </a:t>
            </a:r>
            <a:r>
              <a:rPr lang="fr-FR" dirty="0" err="1" smtClean="0"/>
              <a:t>toward</a:t>
            </a:r>
            <a:r>
              <a:rPr lang="fr-FR" dirty="0" smtClean="0"/>
              <a:t> future </a:t>
            </a:r>
            <a:r>
              <a:rPr lang="fr-FR" dirty="0" err="1" smtClean="0"/>
              <a:t>projects</a:t>
            </a:r>
            <a:r>
              <a:rPr lang="fr-FR" dirty="0" smtClean="0"/>
              <a:t> | </a:t>
            </a:r>
            <a:r>
              <a:rPr lang="fr-FR" dirty="0" err="1" smtClean="0"/>
              <a:t>Dec</a:t>
            </a:r>
            <a:r>
              <a:rPr lang="fr-FR" dirty="0" smtClean="0"/>
              <a:t> 1st 2015</a:t>
            </a:r>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1" name="Espace réservé du numéro de diapositive 10"/>
          <p:cNvSpPr>
            <a:spLocks noGrp="1"/>
          </p:cNvSpPr>
          <p:nvPr>
            <p:ph type="sldNum" sz="quarter" idx="11"/>
          </p:nvPr>
        </p:nvSpPr>
        <p:spPr/>
        <p:txBody>
          <a:bodyPr/>
          <a:lstStyle/>
          <a:p>
            <a:r>
              <a:rPr lang="fr-FR" smtClean="0"/>
              <a:t>|  PAGE </a:t>
            </a:r>
            <a:fld id="{AEFB9B6D-867A-40B8-ACB0-35CC9F272C9C}" type="slidenum">
              <a:rPr lang="fr-FR" smtClean="0"/>
              <a:pPr/>
              <a:t>‹N°›</a:t>
            </a:fld>
            <a:endParaRPr lang="fr-FR" dirty="0"/>
          </a:p>
        </p:txBody>
      </p:sp>
      <p:sp>
        <p:nvSpPr>
          <p:cNvPr id="6" name="Espace réservé du pied de page 11"/>
          <p:cNvSpPr>
            <a:spLocks noGrp="1"/>
          </p:cNvSpPr>
          <p:nvPr>
            <p:ph type="ftr" sz="quarter" idx="12"/>
          </p:nvPr>
        </p:nvSpPr>
        <p:spPr>
          <a:xfrm>
            <a:off x="2051720" y="6305192"/>
            <a:ext cx="5939824" cy="365125"/>
          </a:xfrm>
        </p:spPr>
        <p:txBody>
          <a:bodyPr/>
          <a:lstStyle/>
          <a:p>
            <a:r>
              <a:rPr lang="fr-FR" dirty="0" err="1" smtClean="0"/>
              <a:t>Lessons</a:t>
            </a:r>
            <a:r>
              <a:rPr lang="fr-FR" dirty="0" smtClean="0"/>
              <a:t> </a:t>
            </a:r>
            <a:r>
              <a:rPr lang="fr-FR" dirty="0" err="1" smtClean="0"/>
              <a:t>learned</a:t>
            </a:r>
            <a:r>
              <a:rPr lang="fr-FR" dirty="0" smtClean="0"/>
              <a:t> </a:t>
            </a:r>
            <a:r>
              <a:rPr lang="fr-FR" dirty="0" err="1" smtClean="0"/>
              <a:t>from</a:t>
            </a:r>
            <a:r>
              <a:rPr lang="fr-FR" dirty="0" smtClean="0"/>
              <a:t> </a:t>
            </a:r>
            <a:r>
              <a:rPr lang="fr-FR" dirty="0" err="1" smtClean="0"/>
              <a:t>cryomodule</a:t>
            </a:r>
            <a:r>
              <a:rPr lang="fr-FR" dirty="0" smtClean="0"/>
              <a:t> </a:t>
            </a:r>
            <a:r>
              <a:rPr lang="fr-FR" dirty="0" err="1" smtClean="0"/>
              <a:t>assembly</a:t>
            </a:r>
            <a:r>
              <a:rPr lang="fr-FR" dirty="0" smtClean="0"/>
              <a:t> </a:t>
            </a:r>
            <a:r>
              <a:rPr lang="fr-FR" dirty="0" err="1" smtClean="0"/>
              <a:t>toward</a:t>
            </a:r>
            <a:r>
              <a:rPr lang="fr-FR" dirty="0" smtClean="0"/>
              <a:t> future </a:t>
            </a:r>
            <a:r>
              <a:rPr lang="fr-FR" dirty="0" err="1" smtClean="0"/>
              <a:t>projects</a:t>
            </a:r>
            <a:r>
              <a:rPr lang="fr-FR" dirty="0" smtClean="0"/>
              <a:t> | </a:t>
            </a:r>
            <a:r>
              <a:rPr lang="fr-FR" dirty="0" err="1" smtClean="0"/>
              <a:t>Dec</a:t>
            </a:r>
            <a:r>
              <a:rPr lang="fr-FR" dirty="0" smtClean="0"/>
              <a:t> 1st 2015</a:t>
            </a:r>
            <a:endParaRPr lang="fr-FR"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1 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76000" y="1268760"/>
            <a:ext cx="4428048" cy="49685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3" name="Espace réservé du numéro de diapositive 12"/>
          <p:cNvSpPr>
            <a:spLocks noGrp="1"/>
          </p:cNvSpPr>
          <p:nvPr>
            <p:ph type="sldNum" sz="quarter" idx="17"/>
          </p:nvPr>
        </p:nvSpPr>
        <p:spPr/>
        <p:txBody>
          <a:bodyPr/>
          <a:lstStyle/>
          <a:p>
            <a:r>
              <a:rPr lang="fr-FR" smtClean="0"/>
              <a:t>|  PAGE </a:t>
            </a:r>
            <a:fld id="{AEFB9B6D-867A-40B8-ACB0-35CC9F272C9C}" type="slidenum">
              <a:rPr lang="fr-FR" smtClean="0"/>
              <a:pPr/>
              <a:t>‹N°›</a:t>
            </a:fld>
            <a:endParaRPr lang="fr-FR" dirty="0"/>
          </a:p>
        </p:txBody>
      </p:sp>
      <p:sp>
        <p:nvSpPr>
          <p:cNvPr id="11" name="Espace réservé du contenu 20"/>
          <p:cNvSpPr>
            <a:spLocks noGrp="1"/>
          </p:cNvSpPr>
          <p:nvPr>
            <p:ph sz="quarter" idx="20" hasCustomPrompt="1"/>
          </p:nvPr>
        </p:nvSpPr>
        <p:spPr>
          <a:xfrm>
            <a:off x="5148000" y="2016000"/>
            <a:ext cx="3492000" cy="3690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7" name="Espace réservé du pied de page 11"/>
          <p:cNvSpPr txBox="1">
            <a:spLocks/>
          </p:cNvSpPr>
          <p:nvPr userDrawn="1"/>
        </p:nvSpPr>
        <p:spPr>
          <a:xfrm>
            <a:off x="2034136" y="6312833"/>
            <a:ext cx="5939824" cy="365125"/>
          </a:xfrm>
          <a:prstGeom prst="rect">
            <a:avLst/>
          </a:prstGeom>
        </p:spPr>
        <p:txBody>
          <a:bodyPr vert="horz" lIns="0" tIns="0" rIns="0" bIns="0" rtlCol="0" anchor="ctr"/>
          <a:lstStyle>
            <a:defPPr>
              <a:defRPr lang="fr-FR"/>
            </a:defPPr>
            <a:lvl1pPr marL="0" algn="r" defTabSz="914400" rtl="0" eaLnBrk="1" latinLnBrk="0" hangingPunct="1">
              <a:defRPr sz="10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err="1" smtClean="0"/>
              <a:t>Lessons</a:t>
            </a:r>
            <a:r>
              <a:rPr lang="fr-FR" dirty="0" smtClean="0"/>
              <a:t> </a:t>
            </a:r>
            <a:r>
              <a:rPr lang="fr-FR" dirty="0" err="1" smtClean="0"/>
              <a:t>learned</a:t>
            </a:r>
            <a:r>
              <a:rPr lang="fr-FR" dirty="0" smtClean="0"/>
              <a:t> </a:t>
            </a:r>
            <a:r>
              <a:rPr lang="fr-FR" dirty="0" err="1" smtClean="0"/>
              <a:t>from</a:t>
            </a:r>
            <a:r>
              <a:rPr lang="fr-FR" dirty="0" smtClean="0"/>
              <a:t> </a:t>
            </a:r>
            <a:r>
              <a:rPr lang="fr-FR" dirty="0" err="1" smtClean="0"/>
              <a:t>cryomodule</a:t>
            </a:r>
            <a:r>
              <a:rPr lang="fr-FR" dirty="0" smtClean="0"/>
              <a:t> </a:t>
            </a:r>
            <a:r>
              <a:rPr lang="fr-FR" dirty="0" err="1" smtClean="0"/>
              <a:t>assembly</a:t>
            </a:r>
            <a:r>
              <a:rPr lang="fr-FR" dirty="0" smtClean="0"/>
              <a:t> </a:t>
            </a:r>
            <a:r>
              <a:rPr lang="fr-FR" dirty="0" err="1" smtClean="0"/>
              <a:t>toward</a:t>
            </a:r>
            <a:r>
              <a:rPr lang="fr-FR" dirty="0" smtClean="0"/>
              <a:t> future </a:t>
            </a:r>
            <a:r>
              <a:rPr lang="fr-FR" dirty="0" err="1" smtClean="0"/>
              <a:t>projects</a:t>
            </a:r>
            <a:r>
              <a:rPr lang="fr-FR" dirty="0" smtClean="0"/>
              <a:t> | </a:t>
            </a:r>
            <a:r>
              <a:rPr lang="fr-FR" dirty="0" err="1" smtClean="0"/>
              <a:t>Dec</a:t>
            </a:r>
            <a:r>
              <a:rPr lang="fr-FR" dirty="0" smtClean="0"/>
              <a:t> 1st 2015</a:t>
            </a:r>
            <a:endParaRPr lang="fr-FR"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76000" y="1268760"/>
            <a:ext cx="4428048" cy="49685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3" name="Espace réservé du numéro de diapositive 12"/>
          <p:cNvSpPr>
            <a:spLocks noGrp="1"/>
          </p:cNvSpPr>
          <p:nvPr>
            <p:ph type="sldNum" sz="quarter" idx="19"/>
          </p:nvPr>
        </p:nvSpPr>
        <p:spPr/>
        <p:txBody>
          <a:bodyPr/>
          <a:lstStyle/>
          <a:p>
            <a:r>
              <a:rPr lang="fr-FR" smtClean="0"/>
              <a:t>|  PAGE </a:t>
            </a:r>
            <a:fld id="{AEFB9B6D-867A-40B8-ACB0-35CC9F272C9C}" type="slidenum">
              <a:rPr lang="fr-FR" smtClean="0"/>
              <a:pPr/>
              <a:t>‹N°›</a:t>
            </a:fld>
            <a:endParaRPr lang="fr-FR" dirty="0"/>
          </a:p>
        </p:txBody>
      </p:sp>
      <p:sp>
        <p:nvSpPr>
          <p:cNvPr id="14" name="Espace réservé du pied de page 13"/>
          <p:cNvSpPr>
            <a:spLocks noGrp="1"/>
          </p:cNvSpPr>
          <p:nvPr>
            <p:ph type="ftr" sz="quarter" idx="20"/>
          </p:nvPr>
        </p:nvSpPr>
        <p:spPr/>
        <p:txBody>
          <a:bodyPr/>
          <a:lstStyle/>
          <a:p>
            <a:r>
              <a:rPr lang="fr-FR" smtClean="0"/>
              <a:t>Titre | Date</a:t>
            </a:r>
            <a:endParaRPr lang="fr-FR" dirty="0"/>
          </a:p>
        </p:txBody>
      </p:sp>
      <p:sp>
        <p:nvSpPr>
          <p:cNvPr id="15" name="Espace réservé du contenu 20"/>
          <p:cNvSpPr>
            <a:spLocks noGrp="1"/>
          </p:cNvSpPr>
          <p:nvPr>
            <p:ph sz="quarter" idx="21" hasCustomPrompt="1"/>
          </p:nvPr>
        </p:nvSpPr>
        <p:spPr>
          <a:xfrm>
            <a:off x="5148000" y="2016000"/>
            <a:ext cx="3492000" cy="1980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16" name="Espace réservé du contenu 20"/>
          <p:cNvSpPr>
            <a:spLocks noGrp="1"/>
          </p:cNvSpPr>
          <p:nvPr>
            <p:ph sz="quarter" idx="22" hasCustomPrompt="1"/>
          </p:nvPr>
        </p:nvSpPr>
        <p:spPr>
          <a:xfrm>
            <a:off x="5148000" y="3999600"/>
            <a:ext cx="1746000" cy="1695600"/>
          </a:xfrm>
          <a:solidFill>
            <a:srgbClr val="808080"/>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17" name="Espace réservé du contenu 20"/>
          <p:cNvSpPr>
            <a:spLocks noGrp="1"/>
          </p:cNvSpPr>
          <p:nvPr>
            <p:ph sz="quarter" idx="23" hasCustomPrompt="1"/>
          </p:nvPr>
        </p:nvSpPr>
        <p:spPr>
          <a:xfrm>
            <a:off x="6894000" y="3999600"/>
            <a:ext cx="1746000" cy="1695600"/>
          </a:xfrm>
          <a:solidFill>
            <a:srgbClr val="B2B2B2"/>
          </a:solidFill>
        </p:spPr>
        <p:txBody>
          <a:bodyPr anchor="ctr"/>
          <a:lstStyle>
            <a:lvl1pPr marL="0" indent="0" algn="ctr">
              <a:defRPr sz="1200">
                <a:solidFill>
                  <a:schemeClr val="bg1"/>
                </a:solidFill>
              </a:defRPr>
            </a:lvl1pPr>
          </a:lstStyle>
          <a:p>
            <a:r>
              <a:rPr lang="fr-FR" dirty="0" smtClean="0"/>
              <a:t>Visuel</a:t>
            </a:r>
            <a:endParaRPr lang="fr-FR"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graphiqu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76000" y="3707506"/>
            <a:ext cx="8172464" cy="252980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1" name="Espace réservé du numéro de diapositive 10"/>
          <p:cNvSpPr>
            <a:spLocks noGrp="1"/>
          </p:cNvSpPr>
          <p:nvPr>
            <p:ph type="sldNum" sz="quarter" idx="11"/>
          </p:nvPr>
        </p:nvSpPr>
        <p:spPr/>
        <p:txBody>
          <a:bodyPr/>
          <a:lstStyle/>
          <a:p>
            <a:r>
              <a:rPr lang="fr-FR" smtClean="0"/>
              <a:t>|  PAGE </a:t>
            </a:r>
            <a:fld id="{AEFB9B6D-867A-40B8-ACB0-35CC9F272C9C}" type="slidenum">
              <a:rPr lang="fr-FR" smtClean="0"/>
              <a:pPr/>
              <a:t>‹N°›</a:t>
            </a:fld>
            <a:endParaRPr lang="fr-FR" dirty="0"/>
          </a:p>
        </p:txBody>
      </p:sp>
      <p:sp>
        <p:nvSpPr>
          <p:cNvPr id="12" name="Espace réservé du pied de page 11"/>
          <p:cNvSpPr>
            <a:spLocks noGrp="1"/>
          </p:cNvSpPr>
          <p:nvPr>
            <p:ph type="ftr" sz="quarter" idx="12"/>
          </p:nvPr>
        </p:nvSpPr>
        <p:spPr/>
        <p:txBody>
          <a:bodyPr/>
          <a:lstStyle/>
          <a:p>
            <a:r>
              <a:rPr lang="fr-FR" smtClean="0"/>
              <a:t>Titre | Date</a:t>
            </a:r>
            <a:endParaRPr lang="fr-FR" dirty="0"/>
          </a:p>
        </p:txBody>
      </p:sp>
      <p:sp>
        <p:nvSpPr>
          <p:cNvPr id="9" name="Espace réservé du contenu 20"/>
          <p:cNvSpPr>
            <a:spLocks noGrp="1"/>
          </p:cNvSpPr>
          <p:nvPr>
            <p:ph sz="quarter" idx="21" hasCustomPrompt="1"/>
          </p:nvPr>
        </p:nvSpPr>
        <p:spPr>
          <a:xfrm>
            <a:off x="576000" y="1458000"/>
            <a:ext cx="8064000" cy="1908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descr="bandeau_texte.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0" y="0"/>
            <a:ext cx="9144000" cy="955548"/>
          </a:xfrm>
          <a:prstGeom prst="rect">
            <a:avLst/>
          </a:prstGeom>
        </p:spPr>
      </p:pic>
      <p:sp>
        <p:nvSpPr>
          <p:cNvPr id="2" name="Espace réservé du titre 1"/>
          <p:cNvSpPr>
            <a:spLocks noGrp="1"/>
          </p:cNvSpPr>
          <p:nvPr>
            <p:ph type="title"/>
          </p:nvPr>
        </p:nvSpPr>
        <p:spPr>
          <a:xfrm>
            <a:off x="1512000" y="52752"/>
            <a:ext cx="7236464" cy="908720"/>
          </a:xfrm>
          <a:prstGeom prst="rect">
            <a:avLst/>
          </a:prstGeom>
        </p:spPr>
        <p:txBody>
          <a:bodyPr vert="horz" lIns="0" tIns="0" rIns="0" bIns="0" rtlCol="0" anchor="ctr" anchorCtr="0">
            <a:no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576000" y="1268760"/>
            <a:ext cx="8172464" cy="4968552"/>
          </a:xfrm>
          <a:prstGeom prst="rect">
            <a:avLst/>
          </a:prstGeom>
        </p:spPr>
        <p:txBody>
          <a:bodyPr vert="horz" lIns="0" tIns="0" rIns="0" bIns="0" rtlCol="0">
            <a:no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pied de page 4"/>
          <p:cNvSpPr>
            <a:spLocks noGrp="1"/>
          </p:cNvSpPr>
          <p:nvPr>
            <p:ph type="ftr" sz="quarter" idx="3"/>
          </p:nvPr>
        </p:nvSpPr>
        <p:spPr>
          <a:xfrm>
            <a:off x="2051720" y="6305192"/>
            <a:ext cx="5939824" cy="365125"/>
          </a:xfrm>
          <a:prstGeom prst="rect">
            <a:avLst/>
          </a:prstGeom>
        </p:spPr>
        <p:txBody>
          <a:bodyPr vert="horz" lIns="0" tIns="0" rIns="0" bIns="0" rtlCol="0" anchor="ctr"/>
          <a:lstStyle>
            <a:lvl1pPr algn="r">
              <a:defRPr sz="1000">
                <a:solidFill>
                  <a:srgbClr val="666666"/>
                </a:solidFill>
              </a:defRPr>
            </a:lvl1pPr>
          </a:lstStyle>
          <a:p>
            <a:r>
              <a:rPr lang="fr-FR" dirty="0" err="1" smtClean="0"/>
              <a:t>Lessons</a:t>
            </a:r>
            <a:r>
              <a:rPr lang="fr-FR" dirty="0" smtClean="0"/>
              <a:t> </a:t>
            </a:r>
            <a:r>
              <a:rPr lang="fr-FR" dirty="0" err="1" smtClean="0"/>
              <a:t>Learned</a:t>
            </a:r>
            <a:r>
              <a:rPr lang="fr-FR" dirty="0" smtClean="0"/>
              <a:t> </a:t>
            </a:r>
            <a:r>
              <a:rPr lang="fr-FR" dirty="0" err="1" smtClean="0"/>
              <a:t>from</a:t>
            </a:r>
            <a:r>
              <a:rPr lang="fr-FR" dirty="0" smtClean="0"/>
              <a:t> </a:t>
            </a:r>
            <a:r>
              <a:rPr lang="fr-FR" dirty="0" err="1" smtClean="0"/>
              <a:t>cryomodule</a:t>
            </a:r>
            <a:r>
              <a:rPr lang="fr-FR" dirty="0" smtClean="0"/>
              <a:t> </a:t>
            </a:r>
            <a:r>
              <a:rPr lang="fr-FR" dirty="0" err="1" smtClean="0"/>
              <a:t>assembly</a:t>
            </a:r>
            <a:r>
              <a:rPr lang="fr-FR" dirty="0" smtClean="0"/>
              <a:t> </a:t>
            </a:r>
            <a:r>
              <a:rPr lang="fr-FR" dirty="0" err="1" smtClean="0"/>
              <a:t>toward</a:t>
            </a:r>
            <a:r>
              <a:rPr lang="fr-FR" dirty="0" smtClean="0"/>
              <a:t> future </a:t>
            </a:r>
            <a:r>
              <a:rPr lang="fr-FR" dirty="0" err="1" smtClean="0"/>
              <a:t>project</a:t>
            </a:r>
            <a:r>
              <a:rPr lang="fr-FR" dirty="0" smtClean="0"/>
              <a:t>| </a:t>
            </a:r>
            <a:r>
              <a:rPr lang="fr-FR" dirty="0" err="1" smtClean="0"/>
              <a:t>Dec</a:t>
            </a:r>
            <a:r>
              <a:rPr lang="fr-FR" dirty="0" smtClean="0"/>
              <a:t>. 1st 2015</a:t>
            </a:r>
            <a:endParaRPr lang="fr-FR" dirty="0"/>
          </a:p>
        </p:txBody>
      </p:sp>
      <p:sp>
        <p:nvSpPr>
          <p:cNvPr id="6" name="Espace réservé du numéro de diapositive 5"/>
          <p:cNvSpPr>
            <a:spLocks noGrp="1"/>
          </p:cNvSpPr>
          <p:nvPr>
            <p:ph type="sldNum" sz="quarter" idx="4"/>
          </p:nvPr>
        </p:nvSpPr>
        <p:spPr>
          <a:xfrm>
            <a:off x="8025304" y="6303598"/>
            <a:ext cx="1118696" cy="365125"/>
          </a:xfrm>
          <a:prstGeom prst="rect">
            <a:avLst/>
          </a:prstGeom>
        </p:spPr>
        <p:txBody>
          <a:bodyPr vert="horz" lIns="0" tIns="0" rIns="0" bIns="0" rtlCol="0" anchor="ctr"/>
          <a:lstStyle>
            <a:lvl1pPr algn="l">
              <a:defRPr sz="1000">
                <a:solidFill>
                  <a:srgbClr val="666666"/>
                </a:solidFill>
              </a:defRPr>
            </a:lvl1pPr>
          </a:lstStyle>
          <a:p>
            <a:r>
              <a:rPr lang="fr-FR" dirty="0" smtClean="0"/>
              <a:t>|  PAGE </a:t>
            </a:r>
            <a:fld id="{AEFB9B6D-867A-40B8-ACB0-35CC9F272C9C}" type="slidenum">
              <a:rPr lang="fr-FR" smtClean="0"/>
              <a:pPr/>
              <a:t>‹N°›</a:t>
            </a:fld>
            <a:endParaRPr lang="fr-FR" dirty="0"/>
          </a:p>
        </p:txBody>
      </p:sp>
      <p:pic>
        <p:nvPicPr>
          <p:cNvPr id="2050" name="Picture 2" descr="C:\Users\eb137366\Downloads\irfu_signature.jp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244408" y="155313"/>
            <a:ext cx="646061" cy="64492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5" r:id="rId4"/>
    <p:sldLayoutId id="2147483666" r:id="rId5"/>
    <p:sldLayoutId id="2147483650" r:id="rId6"/>
    <p:sldLayoutId id="2147483662" r:id="rId7"/>
    <p:sldLayoutId id="2147483663" r:id="rId8"/>
    <p:sldLayoutId id="2147483664" r:id="rId9"/>
    <p:sldLayoutId id="2147483667" r:id="rId10"/>
    <p:sldLayoutId id="2147483654" r:id="rId11"/>
    <p:sldLayoutId id="2147483668" r:id="rId12"/>
    <p:sldLayoutId id="2147483669" r:id="rId13"/>
  </p:sldLayoutIdLst>
  <p:hf hdr="0" dt="0"/>
  <p:txStyles>
    <p:titleStyle>
      <a:lvl1pPr algn="l" defTabSz="914400" rtl="0" eaLnBrk="1" latinLnBrk="0" hangingPunct="1">
        <a:spcBef>
          <a:spcPct val="0"/>
        </a:spcBef>
        <a:buNone/>
        <a:defRPr sz="2200" b="1" kern="1200" cap="all" baseline="0">
          <a:solidFill>
            <a:schemeClr val="bg1"/>
          </a:solidFill>
          <a:latin typeface="+mj-lt"/>
          <a:ea typeface="+mj-ea"/>
          <a:cs typeface="+mj-cs"/>
        </a:defRPr>
      </a:lvl1pPr>
    </p:titleStyle>
    <p:body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17"/>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18"/>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8.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4.xml"/><Relationship Id="rId7" Type="http://schemas.openxmlformats.org/officeDocument/2006/relationships/image" Target="../media/image48.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6.emf"/><Relationship Id="rId5" Type="http://schemas.openxmlformats.org/officeDocument/2006/relationships/oleObject" Target="../embeddings/oleObject1.bin"/><Relationship Id="rId10" Type="http://schemas.openxmlformats.org/officeDocument/2006/relationships/image" Target="../media/image51.jpeg"/><Relationship Id="rId4" Type="http://schemas.openxmlformats.org/officeDocument/2006/relationships/image" Target="../media/image47.png"/><Relationship Id="rId9"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7.jpeg"/><Relationship Id="rId11" Type="http://schemas.openxmlformats.org/officeDocument/2006/relationships/image" Target="../media/image4.png"/><Relationship Id="rId5" Type="http://schemas.openxmlformats.org/officeDocument/2006/relationships/image" Target="../media/image56.jpeg"/><Relationship Id="rId10" Type="http://schemas.openxmlformats.org/officeDocument/2006/relationships/image" Target="../media/image3.png"/><Relationship Id="rId4" Type="http://schemas.openxmlformats.org/officeDocument/2006/relationships/image" Target="../media/image55.jpeg"/><Relationship Id="rId9"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tiff"/><Relationship Id="rId18" Type="http://schemas.openxmlformats.org/officeDocument/2006/relationships/image" Target="../media/image17.emf"/><Relationship Id="rId3" Type="http://schemas.openxmlformats.org/officeDocument/2006/relationships/diagramLayout" Target="../diagrams/layout1.xml"/><Relationship Id="rId21" Type="http://schemas.openxmlformats.org/officeDocument/2006/relationships/image" Target="../media/image30.jpeg"/><Relationship Id="rId7" Type="http://schemas.openxmlformats.org/officeDocument/2006/relationships/image" Target="../media/image19.jpeg"/><Relationship Id="rId12" Type="http://schemas.openxmlformats.org/officeDocument/2006/relationships/image" Target="../media/image22.tiff"/><Relationship Id="rId17" Type="http://schemas.openxmlformats.org/officeDocument/2006/relationships/image" Target="../media/image27.png"/><Relationship Id="rId2" Type="http://schemas.openxmlformats.org/officeDocument/2006/relationships/diagramData" Target="../diagrams/data1.xml"/><Relationship Id="rId16" Type="http://schemas.openxmlformats.org/officeDocument/2006/relationships/image" Target="../media/image26.png"/><Relationship Id="rId20" Type="http://schemas.openxmlformats.org/officeDocument/2006/relationships/image" Target="../media/image29.png"/><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21.png"/><Relationship Id="rId5" Type="http://schemas.openxmlformats.org/officeDocument/2006/relationships/diagramColors" Target="../diagrams/colors1.xml"/><Relationship Id="rId15" Type="http://schemas.openxmlformats.org/officeDocument/2006/relationships/image" Target="../media/image25.tiff"/><Relationship Id="rId10" Type="http://schemas.microsoft.com/office/2007/relationships/hdphoto" Target="../media/hdphoto1.wdp"/><Relationship Id="rId19" Type="http://schemas.openxmlformats.org/officeDocument/2006/relationships/image" Target="../media/image28.jpeg"/><Relationship Id="rId4" Type="http://schemas.openxmlformats.org/officeDocument/2006/relationships/diagramQuickStyle" Target="../diagrams/quickStyle1.xml"/><Relationship Id="rId9" Type="http://schemas.openxmlformats.org/officeDocument/2006/relationships/image" Target="../media/image15.png"/><Relationship Id="rId14" Type="http://schemas.openxmlformats.org/officeDocument/2006/relationships/image" Target="../media/image24.tiff"/><Relationship Id="rId22"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emf"/><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1.jpeg"/></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9.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image" Target="../media/image79.emf"/><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98.emf"/><Relationship Id="rId4" Type="http://schemas.openxmlformats.org/officeDocument/2006/relationships/package" Target="../embeddings/Feuille_de_calcul_Microsoft_Excel1.xlsx"/></Relationships>
</file>

<file path=ppt/slides/_rels/slide3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31.png"/><Relationship Id="rId7" Type="http://schemas.openxmlformats.org/officeDocument/2006/relationships/image" Target="../media/image102.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png"/><Relationship Id="rId9" Type="http://schemas.openxmlformats.org/officeDocument/2006/relationships/image" Target="../media/image10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483540" y="1170008"/>
            <a:ext cx="5616116" cy="3996444"/>
          </a:xfrm>
        </p:spPr>
        <p:txBody>
          <a:bodyPr/>
          <a:lstStyle/>
          <a:p>
            <a:r>
              <a:rPr lang="fr-FR" dirty="0" err="1" smtClean="0"/>
              <a:t>Lessons</a:t>
            </a:r>
            <a:r>
              <a:rPr lang="fr-FR" dirty="0" smtClean="0"/>
              <a:t> </a:t>
            </a:r>
            <a:r>
              <a:rPr lang="fr-FR" dirty="0" err="1"/>
              <a:t>learned</a:t>
            </a:r>
            <a:r>
              <a:rPr lang="fr-FR" dirty="0"/>
              <a:t> </a:t>
            </a:r>
            <a:r>
              <a:rPr lang="fr-FR" dirty="0" err="1" smtClean="0"/>
              <a:t>from</a:t>
            </a:r>
            <a:r>
              <a:rPr lang="fr-FR" dirty="0" smtClean="0"/>
              <a:t> </a:t>
            </a:r>
            <a:r>
              <a:rPr lang="fr-FR" dirty="0" err="1"/>
              <a:t>cryomodule</a:t>
            </a:r>
            <a:r>
              <a:rPr lang="fr-FR" dirty="0"/>
              <a:t> </a:t>
            </a:r>
            <a:r>
              <a:rPr lang="fr-FR" dirty="0" err="1" smtClean="0"/>
              <a:t>assembly</a:t>
            </a:r>
            <a:r>
              <a:rPr lang="fr-FR" dirty="0" smtClean="0"/>
              <a:t> </a:t>
            </a:r>
            <a:br>
              <a:rPr lang="fr-FR" dirty="0" smtClean="0"/>
            </a:br>
            <a:r>
              <a:rPr lang="fr-FR" dirty="0"/>
              <a:t/>
            </a:r>
            <a:br>
              <a:rPr lang="fr-FR" dirty="0"/>
            </a:br>
            <a:r>
              <a:rPr lang="fr-FR" dirty="0" err="1" smtClean="0"/>
              <a:t>toward</a:t>
            </a:r>
            <a:r>
              <a:rPr lang="fr-FR" dirty="0" smtClean="0"/>
              <a:t> </a:t>
            </a:r>
            <a:r>
              <a:rPr lang="fr-FR" dirty="0"/>
              <a:t>future </a:t>
            </a:r>
            <a:r>
              <a:rPr lang="fr-FR" dirty="0" err="1" smtClean="0"/>
              <a:t>projects</a:t>
            </a:r>
            <a:r>
              <a:rPr lang="fr-FR" dirty="0" smtClean="0"/>
              <a:t/>
            </a:r>
            <a:br>
              <a:rPr lang="fr-FR" dirty="0" smtClean="0"/>
            </a:br>
            <a:r>
              <a:rPr lang="fr-FR" dirty="0"/>
              <a:t/>
            </a:r>
            <a:br>
              <a:rPr lang="fr-FR" dirty="0"/>
            </a:br>
            <a:endParaRPr lang="fr-FR" dirty="0"/>
          </a:p>
        </p:txBody>
      </p:sp>
      <p:sp>
        <p:nvSpPr>
          <p:cNvPr id="4" name="Espace réservé du texte 3"/>
          <p:cNvSpPr>
            <a:spLocks noGrp="1"/>
          </p:cNvSpPr>
          <p:nvPr>
            <p:ph type="body" sz="quarter" idx="13"/>
          </p:nvPr>
        </p:nvSpPr>
        <p:spPr>
          <a:xfrm>
            <a:off x="7326905" y="6446506"/>
            <a:ext cx="1602398" cy="288032"/>
          </a:xfrm>
        </p:spPr>
        <p:txBody>
          <a:bodyPr/>
          <a:lstStyle/>
          <a:p>
            <a:r>
              <a:rPr lang="fr-FR" dirty="0" smtClean="0"/>
              <a:t>TTC 2015</a:t>
            </a:r>
            <a:r>
              <a:rPr lang="fr-FR" sz="900" b="1" dirty="0" smtClean="0">
                <a:solidFill>
                  <a:schemeClr val="bg2"/>
                </a:solidFill>
              </a:rPr>
              <a:t>|</a:t>
            </a:r>
            <a:r>
              <a:rPr lang="fr-FR" dirty="0" smtClean="0"/>
              <a:t> Catherine MADEC</a:t>
            </a:r>
          </a:p>
        </p:txBody>
      </p:sp>
      <p:sp>
        <p:nvSpPr>
          <p:cNvPr id="10" name="Sous-titre 9"/>
          <p:cNvSpPr>
            <a:spLocks noGrp="1"/>
          </p:cNvSpPr>
          <p:nvPr>
            <p:ph type="subTitle" idx="1"/>
          </p:nvPr>
        </p:nvSpPr>
        <p:spPr>
          <a:xfrm>
            <a:off x="6561514" y="5481228"/>
            <a:ext cx="2557621" cy="965278"/>
          </a:xfrm>
        </p:spPr>
        <p:txBody>
          <a:bodyPr/>
          <a:lstStyle/>
          <a:p>
            <a:r>
              <a:rPr lang="fr-FR" dirty="0" err="1"/>
              <a:t>other</a:t>
            </a:r>
            <a:r>
              <a:rPr lang="fr-FR" dirty="0"/>
              <a:t> </a:t>
            </a:r>
            <a:r>
              <a:rPr lang="fr-FR" dirty="0" err="1" smtClean="0"/>
              <a:t>talks</a:t>
            </a:r>
            <a:r>
              <a:rPr lang="fr-FR" dirty="0" smtClean="0"/>
              <a:t> </a:t>
            </a:r>
            <a:r>
              <a:rPr lang="fr-FR" dirty="0"/>
              <a:t>on WG3 B</a:t>
            </a:r>
            <a:r>
              <a:rPr lang="fr-FR" dirty="0" smtClean="0"/>
              <a:t>y </a:t>
            </a:r>
            <a:r>
              <a:rPr lang="fr-FR" dirty="0"/>
              <a:t>T. </a:t>
            </a:r>
            <a:r>
              <a:rPr lang="fr-FR" dirty="0" err="1" smtClean="0"/>
              <a:t>Trublet</a:t>
            </a:r>
            <a:r>
              <a:rPr lang="fr-FR" dirty="0" smtClean="0"/>
              <a:t> </a:t>
            </a:r>
            <a:r>
              <a:rPr lang="fr-FR" dirty="0"/>
              <a:t>and S. Berry, </a:t>
            </a:r>
            <a:r>
              <a:rPr lang="fr-FR" dirty="0" smtClean="0"/>
              <a:t>WG4 by H</a:t>
            </a:r>
            <a:r>
              <a:rPr lang="fr-FR" dirty="0"/>
              <a:t>. </a:t>
            </a:r>
            <a:r>
              <a:rPr lang="fr-FR" dirty="0" err="1"/>
              <a:t>Jenhani</a:t>
            </a:r>
            <a:endParaRPr lang="fr-FR" dirty="0" smtClean="0"/>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010" y="3552187"/>
            <a:ext cx="1641579" cy="1635906"/>
          </a:xfrm>
          <a:prstGeom prst="rect">
            <a:avLst/>
          </a:prstGeom>
        </p:spPr>
      </p:pic>
      <p:grpSp>
        <p:nvGrpSpPr>
          <p:cNvPr id="9" name="Groupe 8"/>
          <p:cNvGrpSpPr/>
          <p:nvPr/>
        </p:nvGrpSpPr>
        <p:grpSpPr>
          <a:xfrm>
            <a:off x="60467" y="5023088"/>
            <a:ext cx="3379093" cy="1719726"/>
            <a:chOff x="3923928" y="1556792"/>
            <a:chExt cx="4976886" cy="2670005"/>
          </a:xfrm>
        </p:grpSpPr>
        <p:sp>
          <p:nvSpPr>
            <p:cNvPr id="12" name="Rectangle 11"/>
            <p:cNvSpPr/>
            <p:nvPr/>
          </p:nvSpPr>
          <p:spPr>
            <a:xfrm>
              <a:off x="3986641" y="1838127"/>
              <a:ext cx="4797911" cy="2388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2" descr="\\dapnia\data\manip\SACM_Prototypage_XFEL\I Images\PXFEL3_1\S43\P1010197.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1952" r="96785">
                          <a14:foregroundMark x1="72445" y1="41885" x2="72445" y2="41885"/>
                          <a14:foregroundMark x1="78530" y1="45026" x2="78530" y2="45026"/>
                          <a14:foregroundMark x1="41791" y1="74346" x2="41791" y2="74346"/>
                          <a14:foregroundMark x1="36969" y1="71728" x2="36969" y2="71728"/>
                          <a14:foregroundMark x1="32032" y1="70419" x2="32032" y2="70419"/>
                          <a14:foregroundMark x1="40184" y1="73560" x2="40184" y2="73560"/>
                          <a14:foregroundMark x1="80941" y1="51832" x2="80941" y2="51832"/>
                          <a14:foregroundMark x1="87945" y1="55236" x2="87945" y2="55236"/>
                          <a14:foregroundMark x1="89437" y1="53665" x2="89437" y2="53665"/>
                          <a14:foregroundMark x1="94834" y1="68586" x2="94834" y2="68586"/>
                          <a14:foregroundMark x1="94719" y1="62827" x2="94719" y2="62827"/>
                          <a14:foregroundMark x1="93915" y1="82199" x2="93915" y2="82199"/>
                          <a14:backgroundMark x1="40413" y1="14398" x2="40413" y2="14398"/>
                          <a14:backgroundMark x1="27325" y1="10733" x2="27325" y2="10733"/>
                          <a14:backgroundMark x1="42939" y1="41361" x2="42939" y2="41361"/>
                          <a14:backgroundMark x1="38002" y1="41099" x2="38002" y2="41099"/>
                          <a14:backgroundMark x1="49024" y1="41885" x2="49024" y2="41885"/>
                          <a14:backgroundMark x1="57176" y1="41885" x2="57176" y2="41885"/>
                          <a14:backgroundMark x1="44087" y1="93194" x2="44087" y2="93194"/>
                          <a14:backgroundMark x1="37887" y1="81675" x2="37887" y2="81675"/>
                          <a14:backgroundMark x1="30884" y1="76702" x2="30884" y2="76702"/>
                          <a14:backgroundMark x1="54420" y1="87435" x2="54420" y2="87435"/>
                          <a14:backgroundMark x1="71642" y1="94764" x2="71642" y2="94764"/>
                          <a14:backgroundMark x1="70379" y1="86126" x2="70379" y2="86126"/>
                          <a14:backgroundMark x1="44317" y1="73037" x2="44317" y2="73037"/>
                          <a14:backgroundMark x1="71297" y1="20681" x2="71297" y2="20681"/>
                          <a14:backgroundMark x1="70953" y1="18848" x2="70953" y2="18848"/>
                          <a14:backgroundMark x1="58439" y1="8901" x2="58439" y2="8901"/>
                          <a14:backgroundMark x1="55339" y1="7330" x2="55339" y2="7330"/>
                          <a14:backgroundMark x1="35476" y1="40314" x2="35476" y2="40314"/>
                          <a14:backgroundMark x1="65786" y1="18325" x2="65786" y2="18325"/>
                          <a14:backgroundMark x1="62916" y1="10995" x2="62916" y2="10995"/>
                          <a14:backgroundMark x1="58898" y1="14660" x2="58898" y2="14660"/>
                          <a14:backgroundMark x1="51665" y1="42147" x2="51665" y2="42147"/>
                          <a14:backgroundMark x1="62916" y1="41885" x2="62916" y2="41885"/>
                          <a14:backgroundMark x1="37084" y1="89267" x2="37084" y2="89267"/>
                          <a14:backgroundMark x1="30310" y1="84031" x2="30310" y2="84031"/>
                          <a14:backgroundMark x1="25488" y1="80366" x2="25488" y2="80366"/>
                          <a14:backgroundMark x1="34214" y1="90052" x2="34214" y2="90052"/>
                          <a14:backgroundMark x1="43169" y1="92147" x2="43169" y2="92147"/>
                          <a14:backgroundMark x1="49598" y1="92147" x2="49598" y2="92147"/>
                          <a14:backgroundMark x1="46383" y1="87435" x2="46383" y2="87435"/>
                          <a14:backgroundMark x1="55224" y1="92408" x2="55224" y2="92408"/>
                          <a14:backgroundMark x1="51206" y1="88482" x2="51206" y2="88482"/>
                          <a14:backgroundMark x1="63375" y1="96859" x2="63375" y2="96859"/>
                          <a14:backgroundMark x1="58898" y1="92932" x2="58898" y2="92932"/>
                          <a14:backgroundMark x1="68083" y1="93717" x2="68083" y2="93717"/>
                          <a14:backgroundMark x1="73249" y1="89267" x2="73249" y2="89267"/>
                          <a14:backgroundMark x1="70838" y1="91361" x2="70838" y2="91361"/>
                          <a14:backgroundMark x1="74512" y1="95812" x2="74512" y2="95812"/>
                          <a14:backgroundMark x1="77497" y1="96859" x2="77497" y2="96859"/>
                          <a14:backgroundMark x1="63720" y1="43717" x2="63720" y2="43717"/>
                        </a14:backgroundRemoval>
                      </a14:imgEffect>
                    </a14:imgLayer>
                  </a14:imgProps>
                </a:ext>
                <a:ext uri="{28A0092B-C50C-407E-A947-70E740481C1C}">
                  <a14:useLocalDpi xmlns:a14="http://schemas.microsoft.com/office/drawing/2010/main"/>
                </a:ext>
              </a:extLst>
            </a:blip>
            <a:srcRect/>
            <a:stretch/>
          </p:blipFill>
          <p:spPr bwMode="auto">
            <a:xfrm>
              <a:off x="4821683" y="1556792"/>
              <a:ext cx="4079131" cy="17874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apnia\data\manip\SACM_Prototypage_XFEL\I Images\PXFEL3_1\S43\P1010197.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1952" r="96785">
                          <a14:foregroundMark x1="72445" y1="41885" x2="72445" y2="41885"/>
                          <a14:foregroundMark x1="78530" y1="45026" x2="78530" y2="45026"/>
                          <a14:foregroundMark x1="41791" y1="74346" x2="41791" y2="74346"/>
                          <a14:foregroundMark x1="36969" y1="71728" x2="36969" y2="71728"/>
                          <a14:foregroundMark x1="32032" y1="70419" x2="32032" y2="70419"/>
                          <a14:foregroundMark x1="40184" y1="73560" x2="40184" y2="73560"/>
                          <a14:foregroundMark x1="80941" y1="51832" x2="80941" y2="51832"/>
                          <a14:foregroundMark x1="87945" y1="55236" x2="87945" y2="55236"/>
                          <a14:foregroundMark x1="89437" y1="53665" x2="89437" y2="53665"/>
                          <a14:foregroundMark x1="94834" y1="68586" x2="94834" y2="68586"/>
                          <a14:foregroundMark x1="94719" y1="62827" x2="94719" y2="62827"/>
                          <a14:foregroundMark x1="93915" y1="82199" x2="93915" y2="82199"/>
                          <a14:backgroundMark x1="40413" y1="14398" x2="40413" y2="14398"/>
                          <a14:backgroundMark x1="27325" y1="10733" x2="27325" y2="10733"/>
                          <a14:backgroundMark x1="42939" y1="41361" x2="42939" y2="41361"/>
                          <a14:backgroundMark x1="38002" y1="41099" x2="38002" y2="41099"/>
                          <a14:backgroundMark x1="49024" y1="41885" x2="49024" y2="41885"/>
                          <a14:backgroundMark x1="57176" y1="41885" x2="57176" y2="41885"/>
                          <a14:backgroundMark x1="44087" y1="93194" x2="44087" y2="93194"/>
                          <a14:backgroundMark x1="37887" y1="81675" x2="37887" y2="81675"/>
                          <a14:backgroundMark x1="30884" y1="76702" x2="30884" y2="76702"/>
                          <a14:backgroundMark x1="54420" y1="87435" x2="54420" y2="87435"/>
                          <a14:backgroundMark x1="71642" y1="94764" x2="71642" y2="94764"/>
                          <a14:backgroundMark x1="70379" y1="86126" x2="70379" y2="86126"/>
                          <a14:backgroundMark x1="44317" y1="73037" x2="44317" y2="73037"/>
                          <a14:backgroundMark x1="71297" y1="20681" x2="71297" y2="20681"/>
                          <a14:backgroundMark x1="70953" y1="18848" x2="70953" y2="18848"/>
                          <a14:backgroundMark x1="58439" y1="8901" x2="58439" y2="8901"/>
                          <a14:backgroundMark x1="55339" y1="7330" x2="55339" y2="7330"/>
                          <a14:backgroundMark x1="35476" y1="40314" x2="35476" y2="40314"/>
                          <a14:backgroundMark x1="65786" y1="18325" x2="65786" y2="18325"/>
                          <a14:backgroundMark x1="62916" y1="10995" x2="62916" y2="10995"/>
                          <a14:backgroundMark x1="58898" y1="14660" x2="58898" y2="14660"/>
                          <a14:backgroundMark x1="51665" y1="42147" x2="51665" y2="42147"/>
                          <a14:backgroundMark x1="62916" y1="41885" x2="62916" y2="41885"/>
                          <a14:backgroundMark x1="37084" y1="89267" x2="37084" y2="89267"/>
                          <a14:backgroundMark x1="30310" y1="84031" x2="30310" y2="84031"/>
                          <a14:backgroundMark x1="25488" y1="80366" x2="25488" y2="80366"/>
                          <a14:backgroundMark x1="34214" y1="90052" x2="34214" y2="90052"/>
                          <a14:backgroundMark x1="43169" y1="92147" x2="43169" y2="92147"/>
                          <a14:backgroundMark x1="49598" y1="92147" x2="49598" y2="92147"/>
                          <a14:backgroundMark x1="46383" y1="87435" x2="46383" y2="87435"/>
                          <a14:backgroundMark x1="55224" y1="92408" x2="55224" y2="92408"/>
                          <a14:backgroundMark x1="51206" y1="88482" x2="51206" y2="88482"/>
                          <a14:backgroundMark x1="63375" y1="96859" x2="63375" y2="96859"/>
                          <a14:backgroundMark x1="58898" y1="92932" x2="58898" y2="92932"/>
                          <a14:backgroundMark x1="68083" y1="93717" x2="68083" y2="93717"/>
                          <a14:backgroundMark x1="73249" y1="89267" x2="73249" y2="89267"/>
                          <a14:backgroundMark x1="70838" y1="91361" x2="70838" y2="91361"/>
                          <a14:backgroundMark x1="74512" y1="95812" x2="74512" y2="95812"/>
                          <a14:backgroundMark x1="77497" y1="96859" x2="77497" y2="96859"/>
                          <a14:backgroundMark x1="63720" y1="43717" x2="63720" y2="43717"/>
                        </a14:backgroundRemoval>
                      </a14:imgEffect>
                    </a14:imgLayer>
                  </a14:imgProps>
                </a:ext>
                <a:ext uri="{28A0092B-C50C-407E-A947-70E740481C1C}">
                  <a14:useLocalDpi xmlns:a14="http://schemas.microsoft.com/office/drawing/2010/main"/>
                </a:ext>
              </a:extLst>
            </a:blip>
            <a:srcRect/>
            <a:stretch/>
          </p:blipFill>
          <p:spPr bwMode="auto">
            <a:xfrm>
              <a:off x="4533651" y="1838127"/>
              <a:ext cx="4079131" cy="17874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apnia\data\manip\SACM_Prototypage_XFEL\I Images\PXFEL3_1\S43\P1010197.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1952" r="96785">
                          <a14:foregroundMark x1="72445" y1="41885" x2="72445" y2="41885"/>
                          <a14:foregroundMark x1="78530" y1="45026" x2="78530" y2="45026"/>
                          <a14:foregroundMark x1="41791" y1="74346" x2="41791" y2="74346"/>
                          <a14:foregroundMark x1="36969" y1="71728" x2="36969" y2="71728"/>
                          <a14:foregroundMark x1="32032" y1="70419" x2="32032" y2="70419"/>
                          <a14:foregroundMark x1="40184" y1="73560" x2="40184" y2="73560"/>
                          <a14:foregroundMark x1="80941" y1="51832" x2="80941" y2="51832"/>
                          <a14:foregroundMark x1="87945" y1="55236" x2="87945" y2="55236"/>
                          <a14:foregroundMark x1="89437" y1="53665" x2="89437" y2="53665"/>
                          <a14:foregroundMark x1="94834" y1="68586" x2="94834" y2="68586"/>
                          <a14:foregroundMark x1="94719" y1="62827" x2="94719" y2="62827"/>
                          <a14:foregroundMark x1="93915" y1="82199" x2="93915" y2="82199"/>
                          <a14:backgroundMark x1="40413" y1="14398" x2="40413" y2="14398"/>
                          <a14:backgroundMark x1="27325" y1="10733" x2="27325" y2="10733"/>
                          <a14:backgroundMark x1="42939" y1="41361" x2="42939" y2="41361"/>
                          <a14:backgroundMark x1="38002" y1="41099" x2="38002" y2="41099"/>
                          <a14:backgroundMark x1="49024" y1="41885" x2="49024" y2="41885"/>
                          <a14:backgroundMark x1="57176" y1="41885" x2="57176" y2="41885"/>
                          <a14:backgroundMark x1="44087" y1="93194" x2="44087" y2="93194"/>
                          <a14:backgroundMark x1="37887" y1="81675" x2="37887" y2="81675"/>
                          <a14:backgroundMark x1="30884" y1="76702" x2="30884" y2="76702"/>
                          <a14:backgroundMark x1="54420" y1="87435" x2="54420" y2="87435"/>
                          <a14:backgroundMark x1="71642" y1="94764" x2="71642" y2="94764"/>
                          <a14:backgroundMark x1="70379" y1="86126" x2="70379" y2="86126"/>
                          <a14:backgroundMark x1="44317" y1="73037" x2="44317" y2="73037"/>
                          <a14:backgroundMark x1="71297" y1="20681" x2="71297" y2="20681"/>
                          <a14:backgroundMark x1="70953" y1="18848" x2="70953" y2="18848"/>
                          <a14:backgroundMark x1="58439" y1="8901" x2="58439" y2="8901"/>
                          <a14:backgroundMark x1="55339" y1="7330" x2="55339" y2="7330"/>
                          <a14:backgroundMark x1="35476" y1="40314" x2="35476" y2="40314"/>
                          <a14:backgroundMark x1="65786" y1="18325" x2="65786" y2="18325"/>
                          <a14:backgroundMark x1="62916" y1="10995" x2="62916" y2="10995"/>
                          <a14:backgroundMark x1="58898" y1="14660" x2="58898" y2="14660"/>
                          <a14:backgroundMark x1="51665" y1="42147" x2="51665" y2="42147"/>
                          <a14:backgroundMark x1="62916" y1="41885" x2="62916" y2="41885"/>
                          <a14:backgroundMark x1="37084" y1="89267" x2="37084" y2="89267"/>
                          <a14:backgroundMark x1="30310" y1="84031" x2="30310" y2="84031"/>
                          <a14:backgroundMark x1="25488" y1="80366" x2="25488" y2="80366"/>
                          <a14:backgroundMark x1="34214" y1="90052" x2="34214" y2="90052"/>
                          <a14:backgroundMark x1="43169" y1="92147" x2="43169" y2="92147"/>
                          <a14:backgroundMark x1="49598" y1="92147" x2="49598" y2="92147"/>
                          <a14:backgroundMark x1="46383" y1="87435" x2="46383" y2="87435"/>
                          <a14:backgroundMark x1="55224" y1="92408" x2="55224" y2="92408"/>
                          <a14:backgroundMark x1="51206" y1="88482" x2="51206" y2="88482"/>
                          <a14:backgroundMark x1="63375" y1="96859" x2="63375" y2="96859"/>
                          <a14:backgroundMark x1="58898" y1="92932" x2="58898" y2="92932"/>
                          <a14:backgroundMark x1="68083" y1="93717" x2="68083" y2="93717"/>
                          <a14:backgroundMark x1="73249" y1="89267" x2="73249" y2="89267"/>
                          <a14:backgroundMark x1="70838" y1="91361" x2="70838" y2="91361"/>
                          <a14:backgroundMark x1="74512" y1="95812" x2="74512" y2="95812"/>
                          <a14:backgroundMark x1="77497" y1="96859" x2="77497" y2="96859"/>
                          <a14:backgroundMark x1="63720" y1="43717" x2="63720" y2="43717"/>
                        </a14:backgroundRemoval>
                      </a14:imgEffect>
                    </a14:imgLayer>
                  </a14:imgProps>
                </a:ext>
                <a:ext uri="{28A0092B-C50C-407E-A947-70E740481C1C}">
                  <a14:useLocalDpi xmlns:a14="http://schemas.microsoft.com/office/drawing/2010/main"/>
                </a:ext>
              </a:extLst>
            </a:blip>
            <a:srcRect/>
            <a:stretch/>
          </p:blipFill>
          <p:spPr bwMode="auto">
            <a:xfrm>
              <a:off x="4245619" y="2126159"/>
              <a:ext cx="4079131" cy="17874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apnia\data\manip\SACM_Prototypage_XFEL\I Images\PXFEL3_1\S43\P1010197.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1952" r="96785">
                          <a14:foregroundMark x1="72445" y1="41885" x2="72445" y2="41885"/>
                          <a14:foregroundMark x1="78530" y1="45026" x2="78530" y2="45026"/>
                          <a14:foregroundMark x1="41791" y1="74346" x2="41791" y2="74346"/>
                          <a14:foregroundMark x1="36969" y1="71728" x2="36969" y2="71728"/>
                          <a14:foregroundMark x1="32032" y1="70419" x2="32032" y2="70419"/>
                          <a14:foregroundMark x1="40184" y1="73560" x2="40184" y2="73560"/>
                          <a14:foregroundMark x1="80941" y1="51832" x2="80941" y2="51832"/>
                          <a14:foregroundMark x1="87945" y1="55236" x2="87945" y2="55236"/>
                          <a14:foregroundMark x1="89437" y1="53665" x2="89437" y2="53665"/>
                          <a14:foregroundMark x1="94834" y1="68586" x2="94834" y2="68586"/>
                          <a14:foregroundMark x1="94719" y1="62827" x2="94719" y2="62827"/>
                          <a14:foregroundMark x1="93915" y1="82199" x2="93915" y2="82199"/>
                          <a14:backgroundMark x1="40413" y1="14398" x2="40413" y2="14398"/>
                          <a14:backgroundMark x1="27325" y1="10733" x2="27325" y2="10733"/>
                          <a14:backgroundMark x1="42939" y1="41361" x2="42939" y2="41361"/>
                          <a14:backgroundMark x1="38002" y1="41099" x2="38002" y2="41099"/>
                          <a14:backgroundMark x1="49024" y1="41885" x2="49024" y2="41885"/>
                          <a14:backgroundMark x1="57176" y1="41885" x2="57176" y2="41885"/>
                          <a14:backgroundMark x1="44087" y1="93194" x2="44087" y2="93194"/>
                          <a14:backgroundMark x1="37887" y1="81675" x2="37887" y2="81675"/>
                          <a14:backgroundMark x1="30884" y1="76702" x2="30884" y2="76702"/>
                          <a14:backgroundMark x1="54420" y1="87435" x2="54420" y2="87435"/>
                          <a14:backgroundMark x1="71642" y1="94764" x2="71642" y2="94764"/>
                          <a14:backgroundMark x1="70379" y1="86126" x2="70379" y2="86126"/>
                          <a14:backgroundMark x1="44317" y1="73037" x2="44317" y2="73037"/>
                          <a14:backgroundMark x1="71297" y1="20681" x2="71297" y2="20681"/>
                          <a14:backgroundMark x1="70953" y1="18848" x2="70953" y2="18848"/>
                          <a14:backgroundMark x1="58439" y1="8901" x2="58439" y2="8901"/>
                          <a14:backgroundMark x1="55339" y1="7330" x2="55339" y2="7330"/>
                          <a14:backgroundMark x1="35476" y1="40314" x2="35476" y2="40314"/>
                          <a14:backgroundMark x1="65786" y1="18325" x2="65786" y2="18325"/>
                          <a14:backgroundMark x1="62916" y1="10995" x2="62916" y2="10995"/>
                          <a14:backgroundMark x1="58898" y1="14660" x2="58898" y2="14660"/>
                          <a14:backgroundMark x1="51665" y1="42147" x2="51665" y2="42147"/>
                          <a14:backgroundMark x1="62916" y1="41885" x2="62916" y2="41885"/>
                          <a14:backgroundMark x1="37084" y1="89267" x2="37084" y2="89267"/>
                          <a14:backgroundMark x1="30310" y1="84031" x2="30310" y2="84031"/>
                          <a14:backgroundMark x1="25488" y1="80366" x2="25488" y2="80366"/>
                          <a14:backgroundMark x1="34214" y1="90052" x2="34214" y2="90052"/>
                          <a14:backgroundMark x1="43169" y1="92147" x2="43169" y2="92147"/>
                          <a14:backgroundMark x1="49598" y1="92147" x2="49598" y2="92147"/>
                          <a14:backgroundMark x1="46383" y1="87435" x2="46383" y2="87435"/>
                          <a14:backgroundMark x1="55224" y1="92408" x2="55224" y2="92408"/>
                          <a14:backgroundMark x1="51206" y1="88482" x2="51206" y2="88482"/>
                          <a14:backgroundMark x1="63375" y1="96859" x2="63375" y2="96859"/>
                          <a14:backgroundMark x1="58898" y1="92932" x2="58898" y2="92932"/>
                          <a14:backgroundMark x1="68083" y1="93717" x2="68083" y2="93717"/>
                          <a14:backgroundMark x1="73249" y1="89267" x2="73249" y2="89267"/>
                          <a14:backgroundMark x1="70838" y1="91361" x2="70838" y2="91361"/>
                          <a14:backgroundMark x1="74512" y1="95812" x2="74512" y2="95812"/>
                          <a14:backgroundMark x1="77497" y1="96859" x2="77497" y2="96859"/>
                          <a14:backgroundMark x1="63720" y1="43717" x2="63720" y2="43717"/>
                        </a14:backgroundRemoval>
                      </a14:imgEffect>
                    </a14:imgLayer>
                  </a14:imgProps>
                </a:ext>
                <a:ext uri="{28A0092B-C50C-407E-A947-70E740481C1C}">
                  <a14:useLocalDpi xmlns:a14="http://schemas.microsoft.com/office/drawing/2010/main"/>
                </a:ext>
              </a:extLst>
            </a:blip>
            <a:srcRect/>
            <a:stretch/>
          </p:blipFill>
          <p:spPr bwMode="auto">
            <a:xfrm>
              <a:off x="3923928" y="2439343"/>
              <a:ext cx="4079131" cy="1787454"/>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Imag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4004" y="3544156"/>
            <a:ext cx="2314477" cy="1462896"/>
          </a:xfrm>
          <a:prstGeom prst="rect">
            <a:avLst/>
          </a:prstGeom>
        </p:spPr>
      </p:pic>
      <p:pic>
        <p:nvPicPr>
          <p:cNvPr id="20" name="Image 19"/>
          <p:cNvPicPr>
            <a:picLocks noChangeAspect="1"/>
          </p:cNvPicPr>
          <p:nvPr/>
        </p:nvPicPr>
        <p:blipFill>
          <a:blip r:embed="rId6"/>
          <a:stretch>
            <a:fillRect/>
          </a:stretch>
        </p:blipFill>
        <p:spPr>
          <a:xfrm>
            <a:off x="3499566" y="5246616"/>
            <a:ext cx="3002738" cy="1569164"/>
          </a:xfrm>
          <a:prstGeom prst="rect">
            <a:avLst/>
          </a:prstGeom>
        </p:spPr>
      </p:pic>
      <p:pic>
        <p:nvPicPr>
          <p:cNvPr id="19"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22764" y="3544156"/>
            <a:ext cx="3596372" cy="177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au 16"/>
          <p:cNvGraphicFramePr>
            <a:graphicFrameLocks noGrp="1"/>
          </p:cNvGraphicFramePr>
          <p:nvPr>
            <p:extLst>
              <p:ext uri="{D42A27DB-BD31-4B8C-83A1-F6EECF244321}">
                <p14:modId xmlns:p14="http://schemas.microsoft.com/office/powerpoint/2010/main" val="4211604391"/>
              </p:ext>
            </p:extLst>
          </p:nvPr>
        </p:nvGraphicFramePr>
        <p:xfrm>
          <a:off x="179512" y="980728"/>
          <a:ext cx="8782901" cy="2270994"/>
        </p:xfrm>
        <a:graphic>
          <a:graphicData uri="http://schemas.openxmlformats.org/drawingml/2006/table">
            <a:tbl>
              <a:tblPr firstRow="1" bandRow="1">
                <a:tableStyleId>{5C22544A-7EE6-4342-B048-85BDC9FD1C3A}</a:tableStyleId>
              </a:tblPr>
              <a:tblGrid>
                <a:gridCol w="3370580"/>
                <a:gridCol w="1384203"/>
                <a:gridCol w="1119764"/>
                <a:gridCol w="803824"/>
                <a:gridCol w="1181071"/>
                <a:gridCol w="923459"/>
              </a:tblGrid>
              <a:tr h="405133">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808080"/>
                          </a:solidFill>
                        </a:rPr>
                        <a:t>SPIRAL2</a:t>
                      </a:r>
                      <a:endParaRPr lang="fr-FR"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808080"/>
                          </a:solidFill>
                        </a:rPr>
                        <a:t>XFEL</a:t>
                      </a:r>
                      <a:endParaRPr lang="fr-FR"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808080"/>
                          </a:solidFill>
                        </a:rPr>
                        <a:t>ESS</a:t>
                      </a:r>
                      <a:endParaRPr lang="fr-FR"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808080"/>
                          </a:solidFill>
                        </a:rPr>
                        <a:t>SARAF</a:t>
                      </a:r>
                      <a:endParaRPr lang="fr-FR"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808080"/>
                          </a:solidFill>
                        </a:rPr>
                        <a:t>IFMIF</a:t>
                      </a:r>
                      <a:endParaRPr lang="fr-FR"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94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i="1" dirty="0" smtClean="0"/>
                        <a:t>Inspection of </a:t>
                      </a:r>
                      <a:r>
                        <a:rPr lang="fr-FR" sz="1800" b="1" i="1" dirty="0" err="1" smtClean="0"/>
                        <a:t>incoming</a:t>
                      </a:r>
                      <a:r>
                        <a:rPr lang="fr-FR" sz="1800" b="1" i="1" dirty="0" smtClean="0"/>
                        <a:t> parts</a:t>
                      </a:r>
                      <a:endParaRPr lang="fr-FR"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FFC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dirty="0" smtClean="0">
                          <a:solidFill>
                            <a:srgbClr val="FFC000"/>
                          </a:solidFill>
                        </a:rPr>
                        <a:t>x</a:t>
                      </a:r>
                      <a:endParaRPr lang="fr-FR"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dirty="0" smtClean="0">
                          <a:solidFill>
                            <a:srgbClr val="FFC000"/>
                          </a:solidFill>
                        </a:rPr>
                        <a:t>x</a:t>
                      </a:r>
                      <a:endParaRPr lang="fr-FR"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dirty="0" smtClean="0">
                          <a:solidFill>
                            <a:srgbClr val="FFC000"/>
                          </a:solidFill>
                        </a:rPr>
                        <a:t>x</a:t>
                      </a:r>
                      <a:endParaRPr lang="fr-FR"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56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i="1" dirty="0" err="1" smtClean="0"/>
                        <a:t>Controling</a:t>
                      </a:r>
                      <a:r>
                        <a:rPr lang="fr-FR" sz="1800" b="1" i="1" dirty="0" smtClean="0"/>
                        <a:t> </a:t>
                      </a:r>
                      <a:r>
                        <a:rPr lang="fr-FR" sz="1800" b="1" i="1" dirty="0" err="1" smtClean="0"/>
                        <a:t>assembly</a:t>
                      </a:r>
                      <a:r>
                        <a:rPr lang="fr-FR" sz="1800" b="1" i="1" dirty="0" smtClean="0"/>
                        <a:t> </a:t>
                      </a:r>
                      <a:endParaRPr lang="fr-FR"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Auto</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Auto</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FFC000"/>
                          </a:solidFill>
                        </a:rPr>
                        <a:t>x</a:t>
                      </a:r>
                      <a:endParaRPr lang="fr-FR"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696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800" b="1" i="1" dirty="0" smtClean="0"/>
                        <a:t>Documentation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696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dirty="0" smtClean="0"/>
                        <a:t>Audits</a:t>
                      </a:r>
                      <a:endParaRPr lang="fr-FR" sz="1800" b="1"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solidFill>
                            <a:srgbClr val="FFC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FFC000"/>
                          </a:solidFill>
                        </a:rPr>
                        <a:t>x</a:t>
                      </a:r>
                      <a:endParaRPr lang="fr-FR"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FFC000"/>
                          </a:solidFill>
                        </a:rPr>
                        <a:t>x</a:t>
                      </a:r>
                      <a:endParaRPr lang="fr-FR"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FFC000"/>
                          </a:solidFill>
                        </a:rPr>
                        <a:t>x</a:t>
                      </a:r>
                      <a:endParaRPr lang="fr-FR"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FFC000"/>
                          </a:solidFill>
                        </a:rPr>
                        <a:t>x</a:t>
                      </a:r>
                      <a:endParaRPr lang="fr-FR"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1" name="Titre 10"/>
          <p:cNvSpPr>
            <a:spLocks noGrp="1"/>
          </p:cNvSpPr>
          <p:nvPr>
            <p:ph type="title"/>
          </p:nvPr>
        </p:nvSpPr>
        <p:spPr/>
        <p:txBody>
          <a:bodyPr/>
          <a:lstStyle/>
          <a:p>
            <a:r>
              <a:rPr lang="fr-FR" dirty="0" err="1" smtClean="0"/>
              <a:t>Foreseen</a:t>
            </a:r>
            <a:r>
              <a:rPr lang="fr-FR" dirty="0" smtClean="0"/>
              <a:t> plan for </a:t>
            </a:r>
            <a:r>
              <a:rPr lang="fr-FR" dirty="0" err="1" smtClean="0"/>
              <a:t>quality</a:t>
            </a:r>
            <a:r>
              <a:rPr lang="fr-FR" dirty="0" smtClean="0"/>
              <a:t> control</a:t>
            </a:r>
            <a:endParaRPr lang="fr-FR" dirty="0"/>
          </a:p>
        </p:txBody>
      </p:sp>
      <p:sp>
        <p:nvSpPr>
          <p:cNvPr id="7" name="Espace réservé du contenu 6"/>
          <p:cNvSpPr>
            <a:spLocks noGrp="1"/>
          </p:cNvSpPr>
          <p:nvPr>
            <p:ph idx="1"/>
          </p:nvPr>
        </p:nvSpPr>
        <p:spPr>
          <a:xfrm>
            <a:off x="179512" y="4149080"/>
            <a:ext cx="8388932" cy="1945957"/>
          </a:xfrm>
        </p:spPr>
        <p:txBody>
          <a:bodyPr/>
          <a:lstStyle/>
          <a:p>
            <a:pPr lvl="2"/>
            <a:r>
              <a:rPr lang="fr-FR" dirty="0" smtClean="0"/>
              <a:t>ESS : XFEL </a:t>
            </a:r>
            <a:r>
              <a:rPr lang="fr-FR" dirty="0" err="1" smtClean="0"/>
              <a:t>like</a:t>
            </a:r>
            <a:r>
              <a:rPr lang="fr-FR" dirty="0" smtClean="0"/>
              <a:t> </a:t>
            </a:r>
            <a:r>
              <a:rPr lang="fr-FR" dirty="0" err="1" smtClean="0">
                <a:solidFill>
                  <a:srgbClr val="FFC000"/>
                </a:solidFill>
              </a:rPr>
              <a:t>with</a:t>
            </a:r>
            <a:r>
              <a:rPr lang="fr-FR" dirty="0" smtClean="0">
                <a:solidFill>
                  <a:srgbClr val="FFC000"/>
                </a:solidFill>
              </a:rPr>
              <a:t> CEA efforts in </a:t>
            </a:r>
            <a:r>
              <a:rPr lang="fr-FR" dirty="0" err="1" smtClean="0">
                <a:solidFill>
                  <a:srgbClr val="FFC000"/>
                </a:solidFill>
              </a:rPr>
              <a:t>order</a:t>
            </a:r>
            <a:r>
              <a:rPr lang="fr-FR" dirty="0" smtClean="0">
                <a:solidFill>
                  <a:srgbClr val="FFC000"/>
                </a:solidFill>
              </a:rPr>
              <a:t> to check the components at manufacturer and at </a:t>
            </a:r>
            <a:r>
              <a:rPr lang="fr-FR" dirty="0" err="1" smtClean="0">
                <a:solidFill>
                  <a:srgbClr val="FFC000"/>
                </a:solidFill>
              </a:rPr>
              <a:t>arrival</a:t>
            </a:r>
            <a:r>
              <a:rPr lang="fr-FR" dirty="0" smtClean="0">
                <a:solidFill>
                  <a:srgbClr val="FFC000"/>
                </a:solidFill>
              </a:rPr>
              <a:t> (CEA ressources or </a:t>
            </a:r>
            <a:r>
              <a:rPr lang="fr-FR" dirty="0" err="1" smtClean="0">
                <a:solidFill>
                  <a:srgbClr val="FFC000"/>
                </a:solidFill>
              </a:rPr>
              <a:t>subcontractor</a:t>
            </a:r>
            <a:r>
              <a:rPr lang="fr-FR" dirty="0" smtClean="0">
                <a:solidFill>
                  <a:srgbClr val="FFC000"/>
                </a:solidFill>
              </a:rPr>
              <a:t>) and </a:t>
            </a:r>
            <a:r>
              <a:rPr lang="fr-FR" dirty="0" err="1" smtClean="0">
                <a:solidFill>
                  <a:srgbClr val="FFC000"/>
                </a:solidFill>
              </a:rPr>
              <a:t>during</a:t>
            </a:r>
            <a:r>
              <a:rPr lang="fr-FR" dirty="0" smtClean="0">
                <a:solidFill>
                  <a:srgbClr val="FFC000"/>
                </a:solidFill>
              </a:rPr>
              <a:t> the </a:t>
            </a:r>
            <a:r>
              <a:rPr lang="fr-FR" dirty="0" err="1" smtClean="0">
                <a:solidFill>
                  <a:srgbClr val="FFC000"/>
                </a:solidFill>
              </a:rPr>
              <a:t>assembly</a:t>
            </a:r>
            <a:r>
              <a:rPr lang="fr-FR" dirty="0" smtClean="0">
                <a:solidFill>
                  <a:srgbClr val="FFC000"/>
                </a:solidFill>
              </a:rPr>
              <a:t> </a:t>
            </a:r>
          </a:p>
          <a:p>
            <a:pPr lvl="2"/>
            <a:endParaRPr lang="fr-FR" dirty="0"/>
          </a:p>
          <a:p>
            <a:pPr lvl="2"/>
            <a:r>
              <a:rPr lang="fr-FR" dirty="0" smtClean="0"/>
              <a:t>SARAF : SPIRAL2 </a:t>
            </a:r>
            <a:r>
              <a:rPr lang="fr-FR" dirty="0" err="1" smtClean="0"/>
              <a:t>like</a:t>
            </a:r>
            <a:r>
              <a:rPr lang="fr-FR" dirty="0" smtClean="0"/>
              <a:t> </a:t>
            </a:r>
          </a:p>
          <a:p>
            <a:pPr lvl="2"/>
            <a:endParaRPr lang="fr-FR" dirty="0"/>
          </a:p>
          <a:p>
            <a:pPr lvl="2"/>
            <a:r>
              <a:rPr lang="fr-FR" dirty="0" smtClean="0"/>
              <a:t>IFMIF : new </a:t>
            </a:r>
            <a:r>
              <a:rPr lang="fr-FR" dirty="0" err="1" smtClean="0"/>
              <a:t>paradigm</a:t>
            </a:r>
            <a:r>
              <a:rPr lang="fr-FR" dirty="0" smtClean="0"/>
              <a:t> </a:t>
            </a:r>
            <a:r>
              <a:rPr lang="fr-FR" dirty="0" err="1" smtClean="0"/>
              <a:t>because</a:t>
            </a:r>
            <a:r>
              <a:rPr lang="fr-FR" dirty="0" smtClean="0"/>
              <a:t> </a:t>
            </a:r>
            <a:r>
              <a:rPr lang="fr-FR" dirty="0" smtClean="0">
                <a:solidFill>
                  <a:schemeClr val="bg2"/>
                </a:solidFill>
              </a:rPr>
              <a:t>components </a:t>
            </a:r>
            <a:r>
              <a:rPr lang="fr-FR" dirty="0" err="1" smtClean="0">
                <a:solidFill>
                  <a:schemeClr val="bg2"/>
                </a:solidFill>
              </a:rPr>
              <a:t>will</a:t>
            </a:r>
            <a:r>
              <a:rPr lang="fr-FR" dirty="0" smtClean="0">
                <a:solidFill>
                  <a:schemeClr val="bg2"/>
                </a:solidFill>
              </a:rPr>
              <a:t> </a:t>
            </a:r>
            <a:r>
              <a:rPr lang="fr-FR" dirty="0" err="1" smtClean="0">
                <a:solidFill>
                  <a:schemeClr val="bg2"/>
                </a:solidFill>
              </a:rPr>
              <a:t>be</a:t>
            </a:r>
            <a:r>
              <a:rPr lang="fr-FR" dirty="0" smtClean="0">
                <a:solidFill>
                  <a:schemeClr val="bg2"/>
                </a:solidFill>
              </a:rPr>
              <a:t> </a:t>
            </a:r>
            <a:r>
              <a:rPr lang="fr-FR" dirty="0" err="1" smtClean="0">
                <a:solidFill>
                  <a:schemeClr val="bg2"/>
                </a:solidFill>
              </a:rPr>
              <a:t>inspected</a:t>
            </a:r>
            <a:r>
              <a:rPr lang="fr-FR" dirty="0" smtClean="0">
                <a:solidFill>
                  <a:schemeClr val="bg2"/>
                </a:solidFill>
              </a:rPr>
              <a:t> and </a:t>
            </a:r>
            <a:r>
              <a:rPr lang="fr-FR" dirty="0" err="1" smtClean="0">
                <a:solidFill>
                  <a:schemeClr val="bg2"/>
                </a:solidFill>
              </a:rPr>
              <a:t>prepared</a:t>
            </a:r>
            <a:r>
              <a:rPr lang="fr-FR" dirty="0" smtClean="0">
                <a:solidFill>
                  <a:schemeClr val="bg2"/>
                </a:solidFill>
              </a:rPr>
              <a:t> at CEA </a:t>
            </a:r>
            <a:r>
              <a:rPr lang="fr-FR" dirty="0" smtClean="0"/>
              <a:t>control</a:t>
            </a:r>
            <a:r>
              <a:rPr lang="fr-FR" dirty="0" smtClean="0">
                <a:solidFill>
                  <a:schemeClr val="bg2"/>
                </a:solidFill>
              </a:rPr>
              <a:t> </a:t>
            </a:r>
            <a:r>
              <a:rPr lang="fr-FR" dirty="0" smtClean="0"/>
              <a:t>and</a:t>
            </a:r>
            <a:r>
              <a:rPr lang="fr-FR" dirty="0" smtClean="0">
                <a:solidFill>
                  <a:schemeClr val="tx2"/>
                </a:solidFill>
              </a:rPr>
              <a:t> </a:t>
            </a:r>
            <a:r>
              <a:rPr lang="fr-FR" dirty="0" err="1" smtClean="0"/>
              <a:t>shipped</a:t>
            </a:r>
            <a:r>
              <a:rPr lang="fr-FR" dirty="0" smtClean="0"/>
              <a:t> </a:t>
            </a:r>
            <a:r>
              <a:rPr lang="fr-FR" dirty="0" err="1" smtClean="0"/>
              <a:t>individually</a:t>
            </a:r>
            <a:r>
              <a:rPr lang="fr-FR" dirty="0" smtClean="0"/>
              <a:t> to </a:t>
            </a:r>
            <a:r>
              <a:rPr lang="fr-FR" dirty="0" err="1" smtClean="0"/>
              <a:t>Rokkasho</a:t>
            </a:r>
            <a:r>
              <a:rPr lang="fr-FR" dirty="0" smtClean="0"/>
              <a:t> for </a:t>
            </a:r>
            <a:r>
              <a:rPr lang="fr-FR" dirty="0" err="1" smtClean="0"/>
              <a:t>assembly</a:t>
            </a:r>
            <a:r>
              <a:rPr lang="fr-FR" dirty="0" smtClean="0"/>
              <a:t> </a:t>
            </a:r>
          </a:p>
        </p:txBody>
      </p:sp>
      <p:sp>
        <p:nvSpPr>
          <p:cNvPr id="9" name="Espace réservé du numéro de diapositive 8"/>
          <p:cNvSpPr>
            <a:spLocks noGrp="1"/>
          </p:cNvSpPr>
          <p:nvPr>
            <p:ph type="sldNum" sz="quarter" idx="19"/>
          </p:nvPr>
        </p:nvSpPr>
        <p:spPr/>
        <p:txBody>
          <a:bodyPr/>
          <a:lstStyle/>
          <a:p>
            <a:r>
              <a:rPr lang="fr-FR" smtClean="0"/>
              <a:t>|  PAGE </a:t>
            </a:r>
            <a:fld id="{AEFB9B6D-867A-40B8-ACB0-35CC9F272C9C}" type="slidenum">
              <a:rPr lang="fr-FR" smtClean="0"/>
              <a:pPr/>
              <a:t>10</a:t>
            </a:fld>
            <a:endParaRPr lang="fr-FR" dirty="0"/>
          </a:p>
        </p:txBody>
      </p:sp>
      <p:sp>
        <p:nvSpPr>
          <p:cNvPr id="16" name="ZoneTexte 15"/>
          <p:cNvSpPr txBox="1"/>
          <p:nvPr/>
        </p:nvSpPr>
        <p:spPr>
          <a:xfrm>
            <a:off x="-2268760" y="0"/>
            <a:ext cx="2160240" cy="1015663"/>
          </a:xfrm>
          <a:prstGeom prst="rect">
            <a:avLst/>
          </a:prstGeom>
          <a:solidFill>
            <a:schemeClr val="bg1"/>
          </a:solidFill>
          <a:ln w="25400">
            <a:solidFill>
              <a:schemeClr val="accent6"/>
            </a:solidFill>
          </a:ln>
        </p:spPr>
        <p:txBody>
          <a:bodyPr wrap="square" rtlCol="0">
            <a:spAutoFit/>
          </a:bodyPr>
          <a:lstStyle/>
          <a:p>
            <a:pPr algn="ctr"/>
            <a:r>
              <a:rPr lang="fr-FR" sz="1200" dirty="0" smtClean="0"/>
              <a:t>Pour insérer une image :</a:t>
            </a:r>
          </a:p>
          <a:p>
            <a:pPr algn="ctr"/>
            <a:r>
              <a:rPr lang="fr-FR" sz="1200" dirty="0" smtClean="0"/>
              <a:t>Menu « Insertion  / Image »</a:t>
            </a:r>
          </a:p>
          <a:p>
            <a:pPr algn="ctr"/>
            <a:r>
              <a:rPr lang="fr-FR" sz="1200" b="1" dirty="0" smtClean="0"/>
              <a:t>ou</a:t>
            </a:r>
          </a:p>
          <a:p>
            <a:pPr algn="ctr"/>
            <a:r>
              <a:rPr lang="fr-FR" sz="1200" dirty="0" smtClean="0"/>
              <a:t>Cliquer sur l’icône de la zone image </a:t>
            </a:r>
          </a:p>
        </p:txBody>
      </p:sp>
      <p:sp>
        <p:nvSpPr>
          <p:cNvPr id="8" name="Rectangle 7"/>
          <p:cNvSpPr/>
          <p:nvPr/>
        </p:nvSpPr>
        <p:spPr>
          <a:xfrm>
            <a:off x="959253" y="3348200"/>
            <a:ext cx="6874689" cy="307777"/>
          </a:xfrm>
          <a:prstGeom prst="rect">
            <a:avLst/>
          </a:prstGeom>
        </p:spPr>
        <p:txBody>
          <a:bodyPr wrap="square">
            <a:spAutoFit/>
          </a:bodyPr>
          <a:lstStyle/>
          <a:p>
            <a:pPr algn="ctr"/>
            <a:r>
              <a:rPr lang="fr-FR" sz="1400" dirty="0" smtClean="0">
                <a:solidFill>
                  <a:srgbClr val="FFC000"/>
                </a:solidFill>
              </a:rPr>
              <a:t>X : </a:t>
            </a:r>
            <a:r>
              <a:rPr lang="fr-FR" sz="1400" dirty="0" err="1" smtClean="0">
                <a:solidFill>
                  <a:srgbClr val="FFC000"/>
                </a:solidFill>
              </a:rPr>
              <a:t>random</a:t>
            </a:r>
            <a:r>
              <a:rPr lang="fr-FR" sz="1400" dirty="0" smtClean="0">
                <a:solidFill>
                  <a:srgbClr val="FFC000"/>
                </a:solidFill>
              </a:rPr>
              <a:t> or </a:t>
            </a:r>
            <a:r>
              <a:rPr lang="fr-FR" sz="1400" dirty="0" err="1" smtClean="0">
                <a:solidFill>
                  <a:srgbClr val="FFC000"/>
                </a:solidFill>
              </a:rPr>
              <a:t>rarely</a:t>
            </a:r>
            <a:r>
              <a:rPr lang="fr-FR" sz="1400" dirty="0" smtClean="0">
                <a:solidFill>
                  <a:srgbClr val="FFC000"/>
                </a:solidFill>
              </a:rPr>
              <a:t>                   </a:t>
            </a:r>
            <a:r>
              <a:rPr lang="fr-FR" sz="1400" dirty="0" smtClean="0">
                <a:solidFill>
                  <a:srgbClr val="92D050"/>
                </a:solidFill>
              </a:rPr>
              <a:t>X: on </a:t>
            </a:r>
            <a:r>
              <a:rPr lang="fr-FR" sz="1400" dirty="0" err="1" smtClean="0">
                <a:solidFill>
                  <a:srgbClr val="92D050"/>
                </a:solidFill>
              </a:rPr>
              <a:t>everything</a:t>
            </a:r>
            <a:endParaRPr lang="fr-FR" sz="1400" dirty="0" smtClean="0">
              <a:solidFill>
                <a:srgbClr val="92D050"/>
              </a:solidFill>
            </a:endParaRPr>
          </a:p>
        </p:txBody>
      </p:sp>
    </p:spTree>
    <p:extLst>
      <p:ext uri="{BB962C8B-B14F-4D97-AF65-F5344CB8AC3E}">
        <p14:creationId xmlns:p14="http://schemas.microsoft.com/office/powerpoint/2010/main" val="143388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phique 6"/>
          <p:cNvGraphicFramePr>
            <a:graphicFrameLocks/>
          </p:cNvGraphicFramePr>
          <p:nvPr>
            <p:extLst>
              <p:ext uri="{D42A27DB-BD31-4B8C-83A1-F6EECF244321}">
                <p14:modId xmlns:p14="http://schemas.microsoft.com/office/powerpoint/2010/main" val="107900849"/>
              </p:ext>
            </p:extLst>
          </p:nvPr>
        </p:nvGraphicFramePr>
        <p:xfrm>
          <a:off x="15018" y="2708920"/>
          <a:ext cx="8837141" cy="4248756"/>
        </p:xfrm>
        <a:graphic>
          <a:graphicData uri="http://schemas.openxmlformats.org/drawingml/2006/chart">
            <c:chart xmlns:c="http://schemas.openxmlformats.org/drawingml/2006/chart" xmlns:r="http://schemas.openxmlformats.org/officeDocument/2006/relationships" r:id="rId3"/>
          </a:graphicData>
        </a:graphic>
      </p:graphicFrame>
      <p:sp>
        <p:nvSpPr>
          <p:cNvPr id="20" name="ZoneTexte 19"/>
          <p:cNvSpPr txBox="1"/>
          <p:nvPr/>
        </p:nvSpPr>
        <p:spPr>
          <a:xfrm>
            <a:off x="5256076" y="3942898"/>
            <a:ext cx="585417" cy="276999"/>
          </a:xfrm>
          <a:prstGeom prst="rect">
            <a:avLst/>
          </a:prstGeom>
          <a:noFill/>
        </p:spPr>
        <p:txBody>
          <a:bodyPr wrap="none" rtlCol="0">
            <a:spAutoFit/>
          </a:bodyPr>
          <a:lstStyle/>
          <a:p>
            <a:r>
              <a:rPr lang="fr-FR" sz="1200" dirty="0" smtClean="0"/>
              <a:t>XM46</a:t>
            </a:r>
            <a:endParaRPr lang="fr-FR" sz="1200" dirty="0"/>
          </a:p>
        </p:txBody>
      </p:sp>
      <p:sp>
        <p:nvSpPr>
          <p:cNvPr id="21" name="ZoneTexte 20"/>
          <p:cNvSpPr txBox="1"/>
          <p:nvPr/>
        </p:nvSpPr>
        <p:spPr>
          <a:xfrm>
            <a:off x="6073981" y="3910220"/>
            <a:ext cx="585417" cy="276999"/>
          </a:xfrm>
          <a:prstGeom prst="rect">
            <a:avLst/>
          </a:prstGeom>
          <a:noFill/>
        </p:spPr>
        <p:txBody>
          <a:bodyPr wrap="none" rtlCol="0">
            <a:spAutoFit/>
          </a:bodyPr>
          <a:lstStyle/>
          <a:p>
            <a:r>
              <a:rPr lang="fr-FR" sz="1200" dirty="0" smtClean="0"/>
              <a:t>XM50</a:t>
            </a:r>
            <a:endParaRPr lang="fr-FR" sz="1200" dirty="0"/>
          </a:p>
        </p:txBody>
      </p:sp>
      <p:sp>
        <p:nvSpPr>
          <p:cNvPr id="22" name="ZoneTexte 21"/>
          <p:cNvSpPr txBox="1"/>
          <p:nvPr/>
        </p:nvSpPr>
        <p:spPr>
          <a:xfrm>
            <a:off x="2551099" y="4912351"/>
            <a:ext cx="585417" cy="276999"/>
          </a:xfrm>
          <a:prstGeom prst="rect">
            <a:avLst/>
          </a:prstGeom>
          <a:noFill/>
          <a:ln w="28575">
            <a:noFill/>
          </a:ln>
        </p:spPr>
        <p:txBody>
          <a:bodyPr wrap="none" rtlCol="0">
            <a:spAutoFit/>
          </a:bodyPr>
          <a:lstStyle/>
          <a:p>
            <a:r>
              <a:rPr lang="fr-FR" sz="1200" dirty="0" smtClean="0"/>
              <a:t>XM21</a:t>
            </a:r>
            <a:endParaRPr lang="fr-FR" sz="1200" dirty="0"/>
          </a:p>
        </p:txBody>
      </p:sp>
      <p:sp>
        <p:nvSpPr>
          <p:cNvPr id="16" name="Rectangle 15"/>
          <p:cNvSpPr/>
          <p:nvPr/>
        </p:nvSpPr>
        <p:spPr>
          <a:xfrm>
            <a:off x="489959" y="5867697"/>
            <a:ext cx="1584176" cy="307777"/>
          </a:xfrm>
          <a:prstGeom prst="rect">
            <a:avLst/>
          </a:prstGeom>
          <a:ln w="19050">
            <a:solidFill>
              <a:srgbClr val="92D050"/>
            </a:solidFill>
          </a:ln>
        </p:spPr>
        <p:txBody>
          <a:bodyPr wrap="square">
            <a:spAutoFit/>
          </a:bodyPr>
          <a:lstStyle/>
          <a:p>
            <a:r>
              <a:rPr lang="en-US" sz="1400" dirty="0" smtClean="0">
                <a:latin typeface="ArialMT"/>
              </a:rPr>
              <a:t>XM1 March 2014</a:t>
            </a:r>
            <a:endParaRPr lang="en-US" sz="1400" b="1" dirty="0">
              <a:latin typeface="Arial-BoldMT"/>
            </a:endParaRPr>
          </a:p>
        </p:txBody>
      </p:sp>
      <p:sp>
        <p:nvSpPr>
          <p:cNvPr id="23" name="Rectangle 22"/>
          <p:cNvSpPr/>
          <p:nvPr/>
        </p:nvSpPr>
        <p:spPr>
          <a:xfrm>
            <a:off x="838702" y="3215433"/>
            <a:ext cx="2262565" cy="738664"/>
          </a:xfrm>
          <a:prstGeom prst="rect">
            <a:avLst/>
          </a:prstGeom>
          <a:ln w="19050">
            <a:solidFill>
              <a:schemeClr val="bg2"/>
            </a:solidFill>
          </a:ln>
        </p:spPr>
        <p:txBody>
          <a:bodyPr wrap="square">
            <a:spAutoFit/>
          </a:bodyPr>
          <a:lstStyle/>
          <a:p>
            <a:r>
              <a:rPr lang="en-US" sz="1400" dirty="0">
                <a:latin typeface="ArialMT"/>
              </a:rPr>
              <a:t>5 day throughput was reached </a:t>
            </a:r>
            <a:r>
              <a:rPr lang="en-US" sz="1400" b="1" dirty="0">
                <a:latin typeface="Arial-BoldMT"/>
              </a:rPr>
              <a:t>mid-October 2014 </a:t>
            </a:r>
            <a:r>
              <a:rPr lang="en-US" sz="1400" dirty="0">
                <a:latin typeface="ArialMT"/>
              </a:rPr>
              <a:t>with </a:t>
            </a:r>
            <a:r>
              <a:rPr lang="en-US" sz="1400" b="1" dirty="0">
                <a:latin typeface="Arial-BoldMT"/>
              </a:rPr>
              <a:t>XM15</a:t>
            </a:r>
          </a:p>
        </p:txBody>
      </p:sp>
      <p:cxnSp>
        <p:nvCxnSpPr>
          <p:cNvPr id="24" name="Connecteur droit avec flèche 23"/>
          <p:cNvCxnSpPr/>
          <p:nvPr/>
        </p:nvCxnSpPr>
        <p:spPr>
          <a:xfrm>
            <a:off x="2074135" y="3942898"/>
            <a:ext cx="133677" cy="1682623"/>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095339" y="3838110"/>
            <a:ext cx="1980220" cy="738664"/>
          </a:xfrm>
          <a:prstGeom prst="rect">
            <a:avLst/>
          </a:prstGeom>
          <a:ln w="19050">
            <a:solidFill>
              <a:srgbClr val="92D050"/>
            </a:solidFill>
          </a:ln>
        </p:spPr>
        <p:txBody>
          <a:bodyPr wrap="square">
            <a:spAutoFit/>
          </a:bodyPr>
          <a:lstStyle/>
          <a:p>
            <a:r>
              <a:rPr lang="en-US" sz="1400" dirty="0">
                <a:latin typeface="ArialMT"/>
              </a:rPr>
              <a:t>4-day throughput was reached </a:t>
            </a:r>
            <a:r>
              <a:rPr lang="en-US" sz="1400" b="1" dirty="0">
                <a:latin typeface="Arial-BoldMT"/>
              </a:rPr>
              <a:t>in January 2015 </a:t>
            </a:r>
            <a:r>
              <a:rPr lang="en-US" sz="1400" dirty="0">
                <a:latin typeface="ArialMT"/>
              </a:rPr>
              <a:t>with </a:t>
            </a:r>
            <a:r>
              <a:rPr lang="en-US" sz="1400" b="1" dirty="0">
                <a:latin typeface="Arial-BoldMT"/>
              </a:rPr>
              <a:t>XM25</a:t>
            </a:r>
          </a:p>
        </p:txBody>
      </p:sp>
      <p:cxnSp>
        <p:nvCxnSpPr>
          <p:cNvPr id="26" name="Connecteur droit avec flèche 25"/>
          <p:cNvCxnSpPr/>
          <p:nvPr/>
        </p:nvCxnSpPr>
        <p:spPr>
          <a:xfrm flipH="1">
            <a:off x="3391963" y="4573207"/>
            <a:ext cx="92795" cy="1055019"/>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271142" y="3395265"/>
            <a:ext cx="3671276" cy="523220"/>
          </a:xfrm>
          <a:prstGeom prst="rect">
            <a:avLst/>
          </a:prstGeom>
          <a:ln w="19050">
            <a:solidFill>
              <a:srgbClr val="FFC000"/>
            </a:solidFill>
          </a:ln>
        </p:spPr>
        <p:txBody>
          <a:bodyPr wrap="square">
            <a:spAutoFit/>
          </a:bodyPr>
          <a:lstStyle/>
          <a:p>
            <a:r>
              <a:rPr lang="en-US" sz="1400" dirty="0" smtClean="0">
                <a:latin typeface="ArialMT"/>
              </a:rPr>
              <a:t>Acceleration needed to close tunnel mid-2016</a:t>
            </a:r>
            <a:endParaRPr lang="en-US" sz="1400" b="1" dirty="0">
              <a:latin typeface="Arial-BoldMT"/>
            </a:endParaRPr>
          </a:p>
        </p:txBody>
      </p:sp>
      <p:sp>
        <p:nvSpPr>
          <p:cNvPr id="28" name="Rectangle 27"/>
          <p:cNvSpPr/>
          <p:nvPr/>
        </p:nvSpPr>
        <p:spPr>
          <a:xfrm>
            <a:off x="6504416" y="5102301"/>
            <a:ext cx="2595455" cy="523220"/>
          </a:xfrm>
          <a:prstGeom prst="rect">
            <a:avLst/>
          </a:prstGeom>
          <a:ln w="19050">
            <a:solidFill>
              <a:srgbClr val="FFC000"/>
            </a:solidFill>
          </a:ln>
        </p:spPr>
        <p:txBody>
          <a:bodyPr wrap="square">
            <a:spAutoFit/>
          </a:bodyPr>
          <a:lstStyle/>
          <a:p>
            <a:r>
              <a:rPr lang="en-US" sz="1400" dirty="0" smtClean="0">
                <a:latin typeface="ArialMT"/>
              </a:rPr>
              <a:t>XM77 </a:t>
            </a:r>
            <a:r>
              <a:rPr lang="en-US" sz="1400" dirty="0">
                <a:latin typeface="ArialMT"/>
              </a:rPr>
              <a:t>to be delivered at the end of December 2015</a:t>
            </a:r>
          </a:p>
        </p:txBody>
      </p:sp>
      <p:sp>
        <p:nvSpPr>
          <p:cNvPr id="9" name="Titre 8"/>
          <p:cNvSpPr>
            <a:spLocks noGrp="1"/>
          </p:cNvSpPr>
          <p:nvPr>
            <p:ph type="title"/>
          </p:nvPr>
        </p:nvSpPr>
        <p:spPr/>
        <p:txBody>
          <a:bodyPr/>
          <a:lstStyle/>
          <a:p>
            <a:r>
              <a:rPr lang="fr-FR" dirty="0" err="1"/>
              <a:t>Lessons</a:t>
            </a:r>
            <a:r>
              <a:rPr lang="fr-FR" dirty="0"/>
              <a:t> </a:t>
            </a:r>
            <a:r>
              <a:rPr lang="fr-FR" dirty="0" err="1"/>
              <a:t>learned</a:t>
            </a:r>
            <a:r>
              <a:rPr lang="fr-FR" dirty="0"/>
              <a:t> : </a:t>
            </a:r>
            <a:r>
              <a:rPr lang="fr-FR" dirty="0" err="1"/>
              <a:t>industrial</a:t>
            </a:r>
            <a:r>
              <a:rPr lang="fr-FR" dirty="0"/>
              <a:t> </a:t>
            </a:r>
            <a:r>
              <a:rPr lang="fr-FR" dirty="0" err="1"/>
              <a:t>contract</a:t>
            </a:r>
            <a:endParaRPr lang="fr-FR" dirty="0"/>
          </a:p>
        </p:txBody>
      </p:sp>
      <p:sp>
        <p:nvSpPr>
          <p:cNvPr id="29" name="Espace réservé du contenu 2"/>
          <p:cNvSpPr txBox="1">
            <a:spLocks/>
          </p:cNvSpPr>
          <p:nvPr/>
        </p:nvSpPr>
        <p:spPr>
          <a:xfrm>
            <a:off x="251520" y="944724"/>
            <a:ext cx="8640960" cy="1604718"/>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4"/>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5"/>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77875" lvl="3" indent="-422275"/>
            <a:r>
              <a:rPr lang="fr-FR" dirty="0" err="1" smtClean="0"/>
              <a:t>Contract</a:t>
            </a:r>
            <a:r>
              <a:rPr lang="fr-FR" dirty="0" smtClean="0"/>
              <a:t> signature </a:t>
            </a:r>
            <a:r>
              <a:rPr lang="fr-FR" dirty="0" err="1" smtClean="0"/>
              <a:t>when</a:t>
            </a:r>
            <a:r>
              <a:rPr lang="fr-FR" dirty="0" smtClean="0"/>
              <a:t> </a:t>
            </a:r>
            <a:r>
              <a:rPr lang="fr-FR" dirty="0" err="1" smtClean="0"/>
              <a:t>everything</a:t>
            </a:r>
            <a:r>
              <a:rPr lang="fr-FR" dirty="0" smtClean="0"/>
              <a:t> </a:t>
            </a:r>
            <a:r>
              <a:rPr lang="fr-FR" dirty="0" err="1" smtClean="0"/>
              <a:t>thought</a:t>
            </a:r>
            <a:r>
              <a:rPr lang="fr-FR" dirty="0" smtClean="0"/>
              <a:t> off – </a:t>
            </a:r>
            <a:r>
              <a:rPr lang="fr-FR" dirty="0" err="1" smtClean="0">
                <a:solidFill>
                  <a:srgbClr val="FFC000"/>
                </a:solidFill>
              </a:rPr>
              <a:t>low</a:t>
            </a:r>
            <a:r>
              <a:rPr lang="fr-FR" dirty="0" smtClean="0">
                <a:solidFill>
                  <a:srgbClr val="FFC000"/>
                </a:solidFill>
              </a:rPr>
              <a:t> engineering input </a:t>
            </a:r>
          </a:p>
          <a:p>
            <a:pPr marL="777875" lvl="3" indent="-422275"/>
            <a:r>
              <a:rPr lang="fr-FR" dirty="0" smtClean="0"/>
              <a:t>No </a:t>
            </a:r>
            <a:r>
              <a:rPr lang="fr-FR" dirty="0" err="1"/>
              <a:t>industrial</a:t>
            </a:r>
            <a:r>
              <a:rPr lang="fr-FR" dirty="0"/>
              <a:t> </a:t>
            </a:r>
            <a:r>
              <a:rPr lang="fr-FR" dirty="0" err="1"/>
              <a:t>was</a:t>
            </a:r>
            <a:r>
              <a:rPr lang="fr-FR" dirty="0"/>
              <a:t> </a:t>
            </a:r>
            <a:r>
              <a:rPr lang="fr-FR" dirty="0" err="1" smtClean="0"/>
              <a:t>trained</a:t>
            </a:r>
            <a:r>
              <a:rPr lang="fr-FR" dirty="0" smtClean="0"/>
              <a:t> for </a:t>
            </a:r>
            <a:r>
              <a:rPr lang="fr-FR" dirty="0" err="1" smtClean="0"/>
              <a:t>cryomodule</a:t>
            </a:r>
            <a:r>
              <a:rPr lang="fr-FR" dirty="0" smtClean="0"/>
              <a:t> </a:t>
            </a:r>
            <a:r>
              <a:rPr lang="fr-FR" dirty="0" err="1" smtClean="0"/>
              <a:t>assembly</a:t>
            </a:r>
            <a:endParaRPr lang="fr-FR" dirty="0" smtClean="0"/>
          </a:p>
          <a:p>
            <a:pPr marL="1077913" lvl="4" indent="-182563"/>
            <a:r>
              <a:rPr lang="fr-FR" dirty="0" smtClean="0">
                <a:solidFill>
                  <a:schemeClr val="bg2">
                    <a:lumMod val="75000"/>
                  </a:schemeClr>
                </a:solidFill>
              </a:rPr>
              <a:t>CEA </a:t>
            </a:r>
            <a:r>
              <a:rPr lang="fr-FR" dirty="0" err="1" smtClean="0">
                <a:solidFill>
                  <a:schemeClr val="bg2">
                    <a:lumMod val="75000"/>
                  </a:schemeClr>
                </a:solidFill>
              </a:rPr>
              <a:t>did</a:t>
            </a:r>
            <a:r>
              <a:rPr lang="fr-FR" dirty="0" smtClean="0">
                <a:solidFill>
                  <a:schemeClr val="bg2">
                    <a:lumMod val="75000"/>
                  </a:schemeClr>
                </a:solidFill>
              </a:rPr>
              <a:t> the training of 8 first</a:t>
            </a:r>
            <a:r>
              <a:rPr lang="fr-FR" dirty="0" smtClean="0"/>
              <a:t> people </a:t>
            </a:r>
            <a:r>
              <a:rPr lang="fr-FR" dirty="0" smtClean="0">
                <a:solidFill>
                  <a:srgbClr val="FFC000"/>
                </a:solidFill>
              </a:rPr>
              <a:t>and more 2/3 </a:t>
            </a:r>
            <a:r>
              <a:rPr lang="fr-FR" dirty="0" smtClean="0"/>
              <a:t>(</a:t>
            </a:r>
            <a:r>
              <a:rPr lang="fr-FR" dirty="0" smtClean="0">
                <a:solidFill>
                  <a:schemeClr val="bg2"/>
                </a:solidFill>
              </a:rPr>
              <a:t>good</a:t>
            </a:r>
            <a:r>
              <a:rPr lang="fr-FR" dirty="0" smtClean="0"/>
              <a:t> but CEA ressources - experts) </a:t>
            </a:r>
            <a:endParaRPr lang="fr-FR" dirty="0"/>
          </a:p>
          <a:p>
            <a:pPr marL="1077913" lvl="4" indent="-182563"/>
            <a:r>
              <a:rPr lang="fr-FR" dirty="0" smtClean="0">
                <a:solidFill>
                  <a:srgbClr val="FFC000"/>
                </a:solidFill>
              </a:rPr>
              <a:t>The </a:t>
            </a:r>
            <a:r>
              <a:rPr lang="fr-FR" dirty="0" err="1" smtClean="0">
                <a:solidFill>
                  <a:srgbClr val="FFC000"/>
                </a:solidFill>
              </a:rPr>
              <a:t>detailed</a:t>
            </a:r>
            <a:r>
              <a:rPr lang="fr-FR" dirty="0" smtClean="0">
                <a:solidFill>
                  <a:srgbClr val="FFC000"/>
                </a:solidFill>
              </a:rPr>
              <a:t> </a:t>
            </a:r>
            <a:r>
              <a:rPr lang="fr-FR" dirty="0" err="1" smtClean="0">
                <a:solidFill>
                  <a:srgbClr val="FFC000"/>
                </a:solidFill>
              </a:rPr>
              <a:t>industrial</a:t>
            </a:r>
            <a:r>
              <a:rPr lang="fr-FR" dirty="0" smtClean="0">
                <a:solidFill>
                  <a:srgbClr val="FFC000"/>
                </a:solidFill>
              </a:rPr>
              <a:t> </a:t>
            </a:r>
            <a:r>
              <a:rPr lang="fr-FR" dirty="0" err="1" smtClean="0">
                <a:solidFill>
                  <a:srgbClr val="FFC000"/>
                </a:solidFill>
              </a:rPr>
              <a:t>analysis</a:t>
            </a:r>
            <a:r>
              <a:rPr lang="fr-FR" dirty="0" smtClean="0">
                <a:solidFill>
                  <a:srgbClr val="FFC000"/>
                </a:solidFill>
              </a:rPr>
              <a:t> lead to </a:t>
            </a:r>
            <a:r>
              <a:rPr lang="fr-FR" dirty="0" err="1" smtClean="0">
                <a:solidFill>
                  <a:srgbClr val="FFC000"/>
                </a:solidFill>
              </a:rPr>
              <a:t>re</a:t>
            </a:r>
            <a:r>
              <a:rPr lang="fr-FR" dirty="0" smtClean="0">
                <a:solidFill>
                  <a:srgbClr val="FFC000"/>
                </a:solidFill>
              </a:rPr>
              <a:t>-optimisation of the </a:t>
            </a:r>
            <a:r>
              <a:rPr lang="fr-FR" dirty="0" err="1" smtClean="0">
                <a:solidFill>
                  <a:srgbClr val="FFC000"/>
                </a:solidFill>
              </a:rPr>
              <a:t>work</a:t>
            </a:r>
            <a:r>
              <a:rPr lang="fr-FR" dirty="0" smtClean="0">
                <a:solidFill>
                  <a:srgbClr val="FFC000"/>
                </a:solidFill>
              </a:rPr>
              <a:t> flow in </a:t>
            </a:r>
            <a:r>
              <a:rPr lang="fr-FR" dirty="0" err="1" smtClean="0">
                <a:solidFill>
                  <a:srgbClr val="FFC000"/>
                </a:solidFill>
              </a:rPr>
              <a:t>autumn</a:t>
            </a:r>
            <a:r>
              <a:rPr lang="fr-FR" dirty="0" smtClean="0">
                <a:solidFill>
                  <a:srgbClr val="FFC000"/>
                </a:solidFill>
              </a:rPr>
              <a:t> 2014</a:t>
            </a:r>
          </a:p>
          <a:p>
            <a:pPr marL="777875" lvl="3" indent="-422275"/>
            <a:r>
              <a:rPr lang="fr-FR" dirty="0" smtClean="0"/>
              <a:t>Infrastructure set up to the right </a:t>
            </a:r>
            <a:r>
              <a:rPr lang="fr-FR" dirty="0" err="1" smtClean="0"/>
              <a:t>level</a:t>
            </a:r>
            <a:r>
              <a:rPr lang="fr-FR" dirty="0" smtClean="0">
                <a:solidFill>
                  <a:schemeClr val="bg2"/>
                </a:solidFill>
              </a:rPr>
              <a:t>. </a:t>
            </a:r>
            <a:r>
              <a:rPr lang="fr-FR" dirty="0" err="1" smtClean="0">
                <a:solidFill>
                  <a:schemeClr val="bg2"/>
                </a:solidFill>
              </a:rPr>
              <a:t>We</a:t>
            </a:r>
            <a:r>
              <a:rPr lang="fr-FR" dirty="0" smtClean="0">
                <a:solidFill>
                  <a:schemeClr val="bg2"/>
                </a:solidFill>
              </a:rPr>
              <a:t> </a:t>
            </a:r>
            <a:r>
              <a:rPr lang="fr-FR" dirty="0" err="1" smtClean="0">
                <a:solidFill>
                  <a:schemeClr val="bg2"/>
                </a:solidFill>
              </a:rPr>
              <a:t>can</a:t>
            </a:r>
            <a:r>
              <a:rPr lang="fr-FR" dirty="0" smtClean="0">
                <a:solidFill>
                  <a:schemeClr val="bg2"/>
                </a:solidFill>
              </a:rPr>
              <a:t> </a:t>
            </a:r>
            <a:r>
              <a:rPr lang="fr-FR" dirty="0" err="1" smtClean="0">
                <a:solidFill>
                  <a:schemeClr val="bg2"/>
                </a:solidFill>
              </a:rPr>
              <a:t>accomodate</a:t>
            </a:r>
            <a:r>
              <a:rPr lang="fr-FR" dirty="0" smtClean="0">
                <a:solidFill>
                  <a:schemeClr val="bg2"/>
                </a:solidFill>
              </a:rPr>
              <a:t> the </a:t>
            </a:r>
            <a:r>
              <a:rPr lang="fr-FR" dirty="0" err="1" smtClean="0">
                <a:solidFill>
                  <a:schemeClr val="bg2"/>
                </a:solidFill>
              </a:rPr>
              <a:t>less</a:t>
            </a:r>
            <a:r>
              <a:rPr lang="fr-FR" dirty="0" smtClean="0">
                <a:solidFill>
                  <a:schemeClr val="bg2"/>
                </a:solidFill>
              </a:rPr>
              <a:t> </a:t>
            </a:r>
            <a:r>
              <a:rPr lang="fr-FR" dirty="0" err="1" smtClean="0">
                <a:solidFill>
                  <a:schemeClr val="bg2"/>
                </a:solidFill>
              </a:rPr>
              <a:t>than</a:t>
            </a:r>
            <a:r>
              <a:rPr lang="fr-FR" dirty="0" smtClean="0">
                <a:solidFill>
                  <a:schemeClr val="bg2"/>
                </a:solidFill>
              </a:rPr>
              <a:t> a </a:t>
            </a:r>
            <a:r>
              <a:rPr lang="fr-FR" dirty="0" err="1" smtClean="0">
                <a:solidFill>
                  <a:schemeClr val="bg2"/>
                </a:solidFill>
              </a:rPr>
              <a:t>wk</a:t>
            </a:r>
            <a:r>
              <a:rPr lang="fr-FR" dirty="0" smtClean="0">
                <a:solidFill>
                  <a:schemeClr val="bg2"/>
                </a:solidFill>
              </a:rPr>
              <a:t> </a:t>
            </a:r>
            <a:r>
              <a:rPr lang="fr-FR" dirty="0" err="1" smtClean="0">
                <a:solidFill>
                  <a:schemeClr val="bg2"/>
                </a:solidFill>
              </a:rPr>
              <a:t>throughput</a:t>
            </a:r>
            <a:r>
              <a:rPr lang="fr-FR" dirty="0" smtClean="0">
                <a:solidFill>
                  <a:schemeClr val="bg2"/>
                </a:solidFill>
              </a:rPr>
              <a:t> and </a:t>
            </a:r>
            <a:r>
              <a:rPr lang="fr-FR" dirty="0" err="1" smtClean="0">
                <a:solidFill>
                  <a:schemeClr val="bg2"/>
                </a:solidFill>
              </a:rPr>
              <a:t>rework</a:t>
            </a:r>
            <a:r>
              <a:rPr lang="fr-FR" dirty="0" smtClean="0">
                <a:solidFill>
                  <a:schemeClr val="bg2"/>
                </a:solidFill>
              </a:rPr>
              <a:t> on modules (XM46&amp;XM50) ; </a:t>
            </a:r>
            <a:r>
              <a:rPr lang="fr-FR" dirty="0" err="1" smtClean="0">
                <a:solidFill>
                  <a:schemeClr val="bg2"/>
                </a:solidFill>
              </a:rPr>
              <a:t>Detailed</a:t>
            </a:r>
            <a:r>
              <a:rPr lang="fr-FR" dirty="0" smtClean="0">
                <a:solidFill>
                  <a:schemeClr val="bg2"/>
                </a:solidFill>
              </a:rPr>
              <a:t> by S. Berry and T. </a:t>
            </a:r>
            <a:r>
              <a:rPr lang="fr-FR" dirty="0" err="1" smtClean="0">
                <a:solidFill>
                  <a:schemeClr val="bg2"/>
                </a:solidFill>
              </a:rPr>
              <a:t>Trublet</a:t>
            </a:r>
            <a:r>
              <a:rPr lang="fr-FR" dirty="0" smtClean="0">
                <a:solidFill>
                  <a:schemeClr val="bg2"/>
                </a:solidFill>
              </a:rPr>
              <a:t> in WG3</a:t>
            </a:r>
            <a:endParaRPr lang="fr-FR" dirty="0"/>
          </a:p>
        </p:txBody>
      </p:sp>
      <p:sp>
        <p:nvSpPr>
          <p:cNvPr id="10" name="Rectangle 9"/>
          <p:cNvSpPr/>
          <p:nvPr/>
        </p:nvSpPr>
        <p:spPr>
          <a:xfrm>
            <a:off x="935596" y="5577332"/>
            <a:ext cx="418704" cy="215444"/>
          </a:xfrm>
          <a:prstGeom prst="rect">
            <a:avLst/>
          </a:prstGeom>
        </p:spPr>
        <p:txBody>
          <a:bodyPr wrap="none">
            <a:spAutoFit/>
          </a:bodyPr>
          <a:lstStyle/>
          <a:p>
            <a:r>
              <a:rPr lang="en-US" sz="800" dirty="0" smtClean="0">
                <a:latin typeface="ArialMT"/>
              </a:rPr>
              <a:t>7wks</a:t>
            </a:r>
          </a:p>
        </p:txBody>
      </p:sp>
      <p:sp>
        <p:nvSpPr>
          <p:cNvPr id="11" name="Rectangle 10"/>
          <p:cNvSpPr/>
          <p:nvPr/>
        </p:nvSpPr>
        <p:spPr>
          <a:xfrm>
            <a:off x="3096041" y="5789276"/>
            <a:ext cx="418704" cy="215444"/>
          </a:xfrm>
          <a:prstGeom prst="rect">
            <a:avLst/>
          </a:prstGeom>
        </p:spPr>
        <p:txBody>
          <a:bodyPr wrap="none">
            <a:spAutoFit/>
          </a:bodyPr>
          <a:lstStyle/>
          <a:p>
            <a:r>
              <a:rPr lang="en-US" sz="800" dirty="0">
                <a:latin typeface="ArialMT"/>
              </a:rPr>
              <a:t>6wks</a:t>
            </a:r>
            <a:endParaRPr lang="fr-FR" sz="800" dirty="0"/>
          </a:p>
        </p:txBody>
      </p:sp>
    </p:spTree>
    <p:extLst>
      <p:ext uri="{BB962C8B-B14F-4D97-AF65-F5344CB8AC3E}">
        <p14:creationId xmlns:p14="http://schemas.microsoft.com/office/powerpoint/2010/main" val="23786995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p:txBody>
          <a:bodyPr/>
          <a:lstStyle/>
          <a:p>
            <a:r>
              <a:rPr lang="fr-FR" dirty="0" err="1" smtClean="0"/>
              <a:t>Lessons</a:t>
            </a:r>
            <a:r>
              <a:rPr lang="fr-FR" dirty="0" smtClean="0"/>
              <a:t> </a:t>
            </a:r>
            <a:r>
              <a:rPr lang="fr-FR" dirty="0" err="1" smtClean="0"/>
              <a:t>learnED</a:t>
            </a:r>
            <a:r>
              <a:rPr lang="fr-FR" dirty="0" smtClean="0"/>
              <a:t> : </a:t>
            </a:r>
            <a:r>
              <a:rPr lang="fr-FR" dirty="0" err="1" smtClean="0"/>
              <a:t>improvment</a:t>
            </a:r>
            <a:r>
              <a:rPr lang="fr-FR" dirty="0" smtClean="0"/>
              <a:t> </a:t>
            </a:r>
            <a:endParaRPr lang="fr-FR" dirty="0"/>
          </a:p>
        </p:txBody>
      </p:sp>
      <p:sp>
        <p:nvSpPr>
          <p:cNvPr id="7" name="Espace réservé du contenu 6"/>
          <p:cNvSpPr>
            <a:spLocks noGrp="1"/>
          </p:cNvSpPr>
          <p:nvPr>
            <p:ph idx="1"/>
          </p:nvPr>
        </p:nvSpPr>
        <p:spPr>
          <a:xfrm>
            <a:off x="179512" y="1160748"/>
            <a:ext cx="8334900" cy="4968552"/>
          </a:xfrm>
        </p:spPr>
        <p:txBody>
          <a:bodyPr/>
          <a:lstStyle/>
          <a:p>
            <a:pPr lvl="1"/>
            <a:r>
              <a:rPr lang="fr-FR" dirty="0">
                <a:solidFill>
                  <a:srgbClr val="FFC000"/>
                </a:solidFill>
              </a:rPr>
              <a:t>Output of the </a:t>
            </a:r>
            <a:r>
              <a:rPr lang="fr-FR" dirty="0" err="1">
                <a:solidFill>
                  <a:srgbClr val="FFC000"/>
                </a:solidFill>
              </a:rPr>
              <a:t>prototyping</a:t>
            </a:r>
            <a:r>
              <a:rPr lang="fr-FR" dirty="0">
                <a:solidFill>
                  <a:srgbClr val="FFC000"/>
                </a:solidFill>
              </a:rPr>
              <a:t> phase, the </a:t>
            </a:r>
            <a:r>
              <a:rPr lang="fr-FR" dirty="0" err="1">
                <a:solidFill>
                  <a:srgbClr val="FFC000"/>
                </a:solidFill>
              </a:rPr>
              <a:t>assy</a:t>
            </a:r>
            <a:r>
              <a:rPr lang="fr-FR" dirty="0">
                <a:solidFill>
                  <a:srgbClr val="FFC000"/>
                </a:solidFill>
              </a:rPr>
              <a:t> </a:t>
            </a:r>
            <a:r>
              <a:rPr lang="fr-FR" dirty="0" err="1">
                <a:solidFill>
                  <a:srgbClr val="FFC000"/>
                </a:solidFill>
              </a:rPr>
              <a:t>procedure</a:t>
            </a:r>
            <a:r>
              <a:rPr lang="fr-FR" dirty="0">
                <a:solidFill>
                  <a:srgbClr val="FFC000"/>
                </a:solidFill>
              </a:rPr>
              <a:t> </a:t>
            </a:r>
            <a:r>
              <a:rPr lang="fr-FR" dirty="0" err="1">
                <a:solidFill>
                  <a:srgbClr val="FFC000"/>
                </a:solidFill>
              </a:rPr>
              <a:t>written</a:t>
            </a:r>
            <a:r>
              <a:rPr lang="fr-FR" dirty="0">
                <a:solidFill>
                  <a:srgbClr val="FFC000"/>
                </a:solidFill>
              </a:rPr>
              <a:t> in </a:t>
            </a:r>
            <a:r>
              <a:rPr lang="fr-FR" dirty="0" err="1">
                <a:solidFill>
                  <a:srgbClr val="FFC000"/>
                </a:solidFill>
              </a:rPr>
              <a:t>english</a:t>
            </a:r>
            <a:r>
              <a:rPr lang="fr-FR" dirty="0">
                <a:solidFill>
                  <a:srgbClr val="FFC000"/>
                </a:solidFill>
              </a:rPr>
              <a:t> and </a:t>
            </a:r>
            <a:r>
              <a:rPr lang="fr-FR" dirty="0" err="1">
                <a:solidFill>
                  <a:srgbClr val="FFC000"/>
                </a:solidFill>
              </a:rPr>
              <a:t>appended</a:t>
            </a:r>
            <a:r>
              <a:rPr lang="fr-FR" dirty="0">
                <a:solidFill>
                  <a:srgbClr val="FFC000"/>
                </a:solidFill>
              </a:rPr>
              <a:t> to the call for tender. </a:t>
            </a:r>
            <a:r>
              <a:rPr lang="fr-FR" dirty="0" err="1">
                <a:solidFill>
                  <a:srgbClr val="FFC000"/>
                </a:solidFill>
              </a:rPr>
              <a:t>Alsyom</a:t>
            </a:r>
            <a:r>
              <a:rPr lang="fr-FR" dirty="0">
                <a:solidFill>
                  <a:srgbClr val="FFC000"/>
                </a:solidFill>
              </a:rPr>
              <a:t> </a:t>
            </a:r>
            <a:r>
              <a:rPr lang="fr-FR" dirty="0" err="1">
                <a:solidFill>
                  <a:srgbClr val="FFC000"/>
                </a:solidFill>
              </a:rPr>
              <a:t>translated</a:t>
            </a:r>
            <a:r>
              <a:rPr lang="fr-FR" dirty="0">
                <a:solidFill>
                  <a:srgbClr val="FFC000"/>
                </a:solidFill>
              </a:rPr>
              <a:t> in french and </a:t>
            </a:r>
            <a:r>
              <a:rPr lang="fr-FR" dirty="0" err="1">
                <a:solidFill>
                  <a:srgbClr val="FFC000"/>
                </a:solidFill>
              </a:rPr>
              <a:t>updated</a:t>
            </a:r>
            <a:r>
              <a:rPr lang="fr-FR" dirty="0">
                <a:solidFill>
                  <a:srgbClr val="FFC000"/>
                </a:solidFill>
              </a:rPr>
              <a:t>. This </a:t>
            </a:r>
            <a:r>
              <a:rPr lang="fr-FR" dirty="0" err="1">
                <a:solidFill>
                  <a:srgbClr val="FFC000"/>
                </a:solidFill>
              </a:rPr>
              <a:t>took</a:t>
            </a:r>
            <a:r>
              <a:rPr lang="fr-FR" dirty="0">
                <a:solidFill>
                  <a:srgbClr val="FFC000"/>
                </a:solidFill>
              </a:rPr>
              <a:t> </a:t>
            </a:r>
            <a:r>
              <a:rPr lang="fr-FR" dirty="0" err="1">
                <a:solidFill>
                  <a:srgbClr val="FFC000"/>
                </a:solidFill>
              </a:rPr>
              <a:t>much</a:t>
            </a:r>
            <a:r>
              <a:rPr lang="fr-FR" dirty="0">
                <a:solidFill>
                  <a:srgbClr val="FFC000"/>
                </a:solidFill>
              </a:rPr>
              <a:t> longer </a:t>
            </a:r>
            <a:r>
              <a:rPr lang="fr-FR" dirty="0" err="1">
                <a:solidFill>
                  <a:srgbClr val="FFC000"/>
                </a:solidFill>
              </a:rPr>
              <a:t>than</a:t>
            </a:r>
            <a:r>
              <a:rPr lang="fr-FR" dirty="0">
                <a:solidFill>
                  <a:srgbClr val="FFC000"/>
                </a:solidFill>
              </a:rPr>
              <a:t> </a:t>
            </a:r>
            <a:r>
              <a:rPr lang="fr-FR" dirty="0" err="1" smtClean="0">
                <a:solidFill>
                  <a:srgbClr val="FFC000"/>
                </a:solidFill>
              </a:rPr>
              <a:t>expected</a:t>
            </a:r>
            <a:r>
              <a:rPr lang="fr-FR" dirty="0" smtClean="0">
                <a:solidFill>
                  <a:srgbClr val="FFC000"/>
                </a:solidFill>
              </a:rPr>
              <a:t>           </a:t>
            </a:r>
            <a:r>
              <a:rPr lang="fr-FR" dirty="0" err="1" smtClean="0">
                <a:solidFill>
                  <a:schemeClr val="bg2"/>
                </a:solidFill>
              </a:rPr>
              <a:t>Now</a:t>
            </a:r>
            <a:r>
              <a:rPr lang="fr-FR" dirty="0" smtClean="0">
                <a:solidFill>
                  <a:schemeClr val="bg2"/>
                </a:solidFill>
              </a:rPr>
              <a:t> </a:t>
            </a:r>
            <a:r>
              <a:rPr lang="fr-FR" dirty="0">
                <a:solidFill>
                  <a:schemeClr val="bg2"/>
                </a:solidFill>
              </a:rPr>
              <a:t>on, in FRENCH </a:t>
            </a:r>
            <a:r>
              <a:rPr lang="fr-FR" dirty="0" err="1">
                <a:solidFill>
                  <a:schemeClr val="bg2"/>
                </a:solidFill>
              </a:rPr>
              <a:t>then</a:t>
            </a:r>
            <a:r>
              <a:rPr lang="fr-FR" dirty="0">
                <a:solidFill>
                  <a:schemeClr val="bg2"/>
                </a:solidFill>
              </a:rPr>
              <a:t> </a:t>
            </a:r>
            <a:r>
              <a:rPr lang="fr-FR" dirty="0" err="1">
                <a:solidFill>
                  <a:schemeClr val="bg2"/>
                </a:solidFill>
              </a:rPr>
              <a:t>translated</a:t>
            </a:r>
            <a:r>
              <a:rPr lang="fr-FR" dirty="0">
                <a:solidFill>
                  <a:schemeClr val="bg2"/>
                </a:solidFill>
              </a:rPr>
              <a:t> if </a:t>
            </a:r>
            <a:r>
              <a:rPr lang="fr-FR" dirty="0" err="1">
                <a:solidFill>
                  <a:schemeClr val="bg2"/>
                </a:solidFill>
              </a:rPr>
              <a:t>needed</a:t>
            </a:r>
            <a:r>
              <a:rPr lang="fr-FR" dirty="0">
                <a:solidFill>
                  <a:schemeClr val="bg2"/>
                </a:solidFill>
              </a:rPr>
              <a:t>/</a:t>
            </a:r>
            <a:r>
              <a:rPr lang="fr-FR" dirty="0" err="1">
                <a:solidFill>
                  <a:schemeClr val="bg2"/>
                </a:solidFill>
              </a:rPr>
              <a:t>required</a:t>
            </a:r>
            <a:endParaRPr lang="fr-FR" dirty="0">
              <a:solidFill>
                <a:schemeClr val="bg2"/>
              </a:solidFill>
            </a:endParaRPr>
          </a:p>
          <a:p>
            <a:pPr lvl="1"/>
            <a:r>
              <a:rPr lang="fr-FR" dirty="0" err="1"/>
              <a:t>Aging</a:t>
            </a:r>
            <a:r>
              <a:rPr lang="fr-FR" dirty="0"/>
              <a:t> of </a:t>
            </a:r>
            <a:r>
              <a:rPr lang="fr-FR" dirty="0" err="1"/>
              <a:t>tooling</a:t>
            </a:r>
            <a:r>
              <a:rPr lang="fr-FR" dirty="0"/>
              <a:t> on XFEL (</a:t>
            </a:r>
            <a:r>
              <a:rPr lang="fr-FR" dirty="0" err="1"/>
              <a:t>starting</a:t>
            </a:r>
            <a:r>
              <a:rPr lang="fr-FR" dirty="0"/>
              <a:t> </a:t>
            </a:r>
            <a:r>
              <a:rPr lang="fr-FR" dirty="0" err="1"/>
              <a:t>around</a:t>
            </a:r>
            <a:r>
              <a:rPr lang="fr-FR" dirty="0"/>
              <a:t> 20th module) – clean room </a:t>
            </a:r>
            <a:r>
              <a:rPr lang="fr-FR" dirty="0" err="1"/>
              <a:t>tooling</a:t>
            </a:r>
            <a:r>
              <a:rPr lang="fr-FR" dirty="0"/>
              <a:t> </a:t>
            </a:r>
            <a:r>
              <a:rPr lang="fr-FR" dirty="0" err="1" smtClean="0"/>
              <a:t>spares</a:t>
            </a:r>
            <a:endParaRPr lang="fr-FR" dirty="0"/>
          </a:p>
          <a:p>
            <a:pPr lvl="1"/>
            <a:r>
              <a:rPr lang="fr-FR" dirty="0" smtClean="0"/>
              <a:t>Propose new solutions at prototype stage :</a:t>
            </a:r>
          </a:p>
          <a:p>
            <a:pPr lvl="2"/>
            <a:r>
              <a:rPr lang="fr-FR" dirty="0" smtClean="0"/>
              <a:t>	MLI</a:t>
            </a:r>
          </a:p>
          <a:p>
            <a:pPr lvl="2"/>
            <a:r>
              <a:rPr lang="fr-FR" dirty="0"/>
              <a:t>	</a:t>
            </a:r>
            <a:r>
              <a:rPr lang="fr-FR" dirty="0" err="1" smtClean="0"/>
              <a:t>Magnetic</a:t>
            </a:r>
            <a:r>
              <a:rPr lang="fr-FR" dirty="0" smtClean="0"/>
              <a:t> </a:t>
            </a:r>
            <a:r>
              <a:rPr lang="fr-FR" dirty="0" err="1" smtClean="0"/>
              <a:t>shield</a:t>
            </a:r>
            <a:endParaRPr lang="fr-FR" dirty="0" smtClean="0"/>
          </a:p>
          <a:p>
            <a:pPr lvl="1"/>
            <a:r>
              <a:rPr lang="fr-FR" dirty="0" err="1" smtClean="0"/>
              <a:t>Implement</a:t>
            </a:r>
            <a:r>
              <a:rPr lang="fr-FR" dirty="0" smtClean="0"/>
              <a:t> </a:t>
            </a:r>
            <a:r>
              <a:rPr lang="fr-FR" dirty="0"/>
              <a:t>new </a:t>
            </a:r>
            <a:r>
              <a:rPr lang="fr-FR" dirty="0" err="1"/>
              <a:t>tooling</a:t>
            </a:r>
            <a:r>
              <a:rPr lang="fr-FR" dirty="0"/>
              <a:t> </a:t>
            </a:r>
            <a:r>
              <a:rPr lang="fr-FR" dirty="0" err="1"/>
              <a:t>meanwhile</a:t>
            </a:r>
            <a:r>
              <a:rPr lang="fr-FR" dirty="0"/>
              <a:t> </a:t>
            </a:r>
            <a:r>
              <a:rPr lang="fr-FR" dirty="0" err="1"/>
              <a:t>producing</a:t>
            </a:r>
            <a:r>
              <a:rPr lang="fr-FR" dirty="0"/>
              <a:t> </a:t>
            </a:r>
          </a:p>
          <a:p>
            <a:pPr lvl="2"/>
            <a:r>
              <a:rPr lang="fr-FR" dirty="0"/>
              <a:t>	</a:t>
            </a:r>
            <a:r>
              <a:rPr lang="fr-FR" dirty="0" err="1"/>
              <a:t>Socks</a:t>
            </a:r>
            <a:r>
              <a:rPr lang="fr-FR" dirty="0"/>
              <a:t> on </a:t>
            </a:r>
            <a:r>
              <a:rPr lang="fr-FR" dirty="0" err="1"/>
              <a:t>cavity</a:t>
            </a:r>
            <a:r>
              <a:rPr lang="fr-FR" dirty="0"/>
              <a:t> </a:t>
            </a:r>
            <a:r>
              <a:rPr lang="fr-FR" dirty="0" err="1"/>
              <a:t>posts</a:t>
            </a:r>
            <a:endParaRPr lang="fr-FR" dirty="0"/>
          </a:p>
          <a:p>
            <a:pPr lvl="2"/>
            <a:r>
              <a:rPr lang="fr-FR" dirty="0"/>
              <a:t>	</a:t>
            </a:r>
            <a:r>
              <a:rPr lang="fr-FR" dirty="0" err="1"/>
              <a:t>gate</a:t>
            </a:r>
            <a:r>
              <a:rPr lang="fr-FR" dirty="0"/>
              <a:t> valve </a:t>
            </a:r>
            <a:r>
              <a:rPr lang="fr-FR" dirty="0" err="1"/>
              <a:t>assembly</a:t>
            </a:r>
            <a:r>
              <a:rPr lang="fr-FR" dirty="0"/>
              <a:t> in CC area</a:t>
            </a:r>
          </a:p>
          <a:p>
            <a:pPr lvl="2"/>
            <a:r>
              <a:rPr lang="fr-FR" dirty="0"/>
              <a:t>	</a:t>
            </a:r>
            <a:r>
              <a:rPr lang="fr-FR" dirty="0" err="1"/>
              <a:t>leak</a:t>
            </a:r>
            <a:r>
              <a:rPr lang="fr-FR" dirty="0"/>
              <a:t> </a:t>
            </a:r>
            <a:r>
              <a:rPr lang="fr-FR" dirty="0" err="1"/>
              <a:t>detection</a:t>
            </a:r>
            <a:r>
              <a:rPr lang="fr-FR" dirty="0"/>
              <a:t> </a:t>
            </a:r>
          </a:p>
          <a:p>
            <a:pPr lvl="2"/>
            <a:endParaRPr lang="fr-FR" dirty="0" smtClean="0"/>
          </a:p>
          <a:p>
            <a:pPr lvl="2"/>
            <a:endParaRPr lang="fr-FR" dirty="0" smtClean="0"/>
          </a:p>
          <a:p>
            <a:pPr marL="0" lvl="1" indent="0">
              <a:buNone/>
            </a:pPr>
            <a:endParaRPr lang="fr-FR" dirty="0" smtClean="0"/>
          </a:p>
        </p:txBody>
      </p:sp>
      <p:sp>
        <p:nvSpPr>
          <p:cNvPr id="16" name="ZoneTexte 15"/>
          <p:cNvSpPr txBox="1"/>
          <p:nvPr/>
        </p:nvSpPr>
        <p:spPr>
          <a:xfrm>
            <a:off x="-2268760" y="0"/>
            <a:ext cx="2160240" cy="1015663"/>
          </a:xfrm>
          <a:prstGeom prst="rect">
            <a:avLst/>
          </a:prstGeom>
          <a:solidFill>
            <a:schemeClr val="bg1"/>
          </a:solidFill>
          <a:ln w="25400">
            <a:solidFill>
              <a:schemeClr val="accent6"/>
            </a:solidFill>
          </a:ln>
        </p:spPr>
        <p:txBody>
          <a:bodyPr wrap="square" rtlCol="0">
            <a:spAutoFit/>
          </a:bodyPr>
          <a:lstStyle/>
          <a:p>
            <a:pPr algn="ctr"/>
            <a:r>
              <a:rPr lang="fr-FR" sz="1200" dirty="0" smtClean="0"/>
              <a:t>Pour insérer une image :</a:t>
            </a:r>
          </a:p>
          <a:p>
            <a:pPr algn="ctr"/>
            <a:r>
              <a:rPr lang="fr-FR" sz="1200" dirty="0" smtClean="0"/>
              <a:t>Menu « Insertion  / Image »</a:t>
            </a:r>
          </a:p>
          <a:p>
            <a:pPr algn="ctr"/>
            <a:r>
              <a:rPr lang="fr-FR" sz="1200" b="1" dirty="0" smtClean="0"/>
              <a:t>ou</a:t>
            </a:r>
          </a:p>
          <a:p>
            <a:pPr algn="ctr"/>
            <a:r>
              <a:rPr lang="fr-FR" sz="1200" dirty="0" smtClean="0"/>
              <a:t>Cliquer sur l’icône de la zone image </a:t>
            </a:r>
          </a:p>
        </p:txBody>
      </p:sp>
      <p:pic>
        <p:nvPicPr>
          <p:cNvPr id="1026" name="Picture 2" descr="P104075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07289" y="2393765"/>
            <a:ext cx="2313166" cy="1512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Image 2"/>
          <p:cNvPicPr>
            <a:picLocks noChangeAspect="1"/>
          </p:cNvPicPr>
          <p:nvPr/>
        </p:nvPicPr>
        <p:blipFill rotWithShape="1">
          <a:blip r:embed="rId3" cstate="screen">
            <a:extLst>
              <a:ext uri="{28A0092B-C50C-407E-A947-70E740481C1C}">
                <a14:useLocalDpi xmlns:a14="http://schemas.microsoft.com/office/drawing/2010/main"/>
              </a:ext>
            </a:extLst>
          </a:blip>
          <a:srcRect b="4358"/>
          <a:stretch/>
        </p:blipFill>
        <p:spPr>
          <a:xfrm>
            <a:off x="5835177" y="2640862"/>
            <a:ext cx="3255102" cy="1284119"/>
          </a:xfrm>
          <a:prstGeom prst="rect">
            <a:avLst/>
          </a:prstGeom>
        </p:spPr>
      </p:pic>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2582" y="3871041"/>
            <a:ext cx="3217683" cy="2140329"/>
          </a:xfrm>
          <a:prstGeom prst="rect">
            <a:avLst/>
          </a:prstGeom>
        </p:spPr>
      </p:pic>
      <p:pic>
        <p:nvPicPr>
          <p:cNvPr id="17" name="Image 16"/>
          <p:cNvPicPr>
            <a:picLocks noChangeAspect="1"/>
          </p:cNvPicPr>
          <p:nvPr/>
        </p:nvPicPr>
        <p:blipFill rotWithShape="1">
          <a:blip r:embed="rId5" cstate="screen">
            <a:extLst>
              <a:ext uri="{28A0092B-C50C-407E-A947-70E740481C1C}">
                <a14:useLocalDpi xmlns:a14="http://schemas.microsoft.com/office/drawing/2010/main"/>
              </a:ext>
            </a:extLst>
          </a:blip>
          <a:srcRect t="15429"/>
          <a:stretch/>
        </p:blipFill>
        <p:spPr>
          <a:xfrm>
            <a:off x="-4852" y="3940089"/>
            <a:ext cx="2884301" cy="1829171"/>
          </a:xfrm>
          <a:prstGeom prst="rect">
            <a:avLst/>
          </a:prstGeom>
        </p:spPr>
      </p:pic>
      <p:sp>
        <p:nvSpPr>
          <p:cNvPr id="18" name="Rectangle 17"/>
          <p:cNvSpPr/>
          <p:nvPr/>
        </p:nvSpPr>
        <p:spPr>
          <a:xfrm>
            <a:off x="-28923" y="5645197"/>
            <a:ext cx="2516953" cy="954107"/>
          </a:xfrm>
          <a:prstGeom prst="rect">
            <a:avLst/>
          </a:prstGeom>
        </p:spPr>
        <p:txBody>
          <a:bodyPr wrap="square">
            <a:spAutoFit/>
          </a:bodyPr>
          <a:lstStyle/>
          <a:p>
            <a:pPr marL="0" lvl="2"/>
            <a:r>
              <a:rPr lang="en-US" sz="1400" dirty="0" smtClean="0">
                <a:latin typeface="ArialMT"/>
              </a:rPr>
              <a:t>Socks used to transfer cavity string from Clean Room to Rollout Area, reduce transfer time (no cleaning)</a:t>
            </a:r>
            <a:endParaRPr lang="fr-FR" sz="1400" dirty="0"/>
          </a:p>
        </p:txBody>
      </p:sp>
      <p:pic>
        <p:nvPicPr>
          <p:cNvPr id="19" name="Imag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40737" y="3900232"/>
            <a:ext cx="3327985" cy="2157060"/>
          </a:xfrm>
          <a:prstGeom prst="rect">
            <a:avLst/>
          </a:prstGeom>
        </p:spPr>
      </p:pic>
      <p:sp>
        <p:nvSpPr>
          <p:cNvPr id="20" name="Rectangle 19"/>
          <p:cNvSpPr/>
          <p:nvPr/>
        </p:nvSpPr>
        <p:spPr>
          <a:xfrm>
            <a:off x="2542143" y="5930116"/>
            <a:ext cx="3379286" cy="523220"/>
          </a:xfrm>
          <a:prstGeom prst="rect">
            <a:avLst/>
          </a:prstGeom>
        </p:spPr>
        <p:txBody>
          <a:bodyPr wrap="square">
            <a:spAutoFit/>
          </a:bodyPr>
          <a:lstStyle/>
          <a:p>
            <a:r>
              <a:rPr lang="fr-FR" sz="1400" dirty="0" err="1">
                <a:latin typeface="ArialMT"/>
              </a:rPr>
              <a:t>Realization</a:t>
            </a:r>
            <a:r>
              <a:rPr lang="fr-FR" sz="1400" dirty="0">
                <a:latin typeface="ArialMT"/>
              </a:rPr>
              <a:t> of </a:t>
            </a:r>
            <a:r>
              <a:rPr lang="fr-FR" sz="1400" dirty="0" err="1">
                <a:latin typeface="ArialMT"/>
              </a:rPr>
              <a:t>gate</a:t>
            </a:r>
            <a:r>
              <a:rPr lang="fr-FR" sz="1400" dirty="0">
                <a:latin typeface="ArialMT"/>
              </a:rPr>
              <a:t> </a:t>
            </a:r>
            <a:r>
              <a:rPr lang="fr-FR" sz="1400" dirty="0" smtClean="0">
                <a:latin typeface="ArialMT"/>
              </a:rPr>
              <a:t>valve </a:t>
            </a:r>
            <a:r>
              <a:rPr lang="en-US" sz="1400" dirty="0" smtClean="0">
                <a:latin typeface="ArialMT"/>
              </a:rPr>
              <a:t>support </a:t>
            </a:r>
            <a:r>
              <a:rPr lang="en-US" sz="1400" dirty="0">
                <a:latin typeface="ArialMT"/>
              </a:rPr>
              <a:t>for its assembly </a:t>
            </a:r>
            <a:r>
              <a:rPr lang="en-US" sz="1400" dirty="0" smtClean="0">
                <a:latin typeface="ArialMT"/>
              </a:rPr>
              <a:t>on </a:t>
            </a:r>
            <a:r>
              <a:rPr lang="fr-FR" sz="1400" dirty="0" smtClean="0">
                <a:latin typeface="ArialMT"/>
              </a:rPr>
              <a:t>Cold-Coupler </a:t>
            </a:r>
            <a:r>
              <a:rPr lang="fr-FR" sz="1400" dirty="0" err="1">
                <a:latin typeface="ArialMT"/>
              </a:rPr>
              <a:t>workstation</a:t>
            </a:r>
            <a:endParaRPr lang="fr-FR" sz="1400" dirty="0"/>
          </a:p>
        </p:txBody>
      </p:sp>
      <p:sp>
        <p:nvSpPr>
          <p:cNvPr id="21" name="Rectangle 20"/>
          <p:cNvSpPr/>
          <p:nvPr/>
        </p:nvSpPr>
        <p:spPr>
          <a:xfrm>
            <a:off x="5874394" y="5928006"/>
            <a:ext cx="3190685" cy="307777"/>
          </a:xfrm>
          <a:prstGeom prst="rect">
            <a:avLst/>
          </a:prstGeom>
        </p:spPr>
        <p:txBody>
          <a:bodyPr wrap="square">
            <a:spAutoFit/>
          </a:bodyPr>
          <a:lstStyle/>
          <a:p>
            <a:r>
              <a:rPr lang="fr-FR" sz="1400" dirty="0" err="1" smtClean="0">
                <a:latin typeface="ArialMT"/>
              </a:rPr>
              <a:t>Leak</a:t>
            </a:r>
            <a:r>
              <a:rPr lang="fr-FR" sz="1400" dirty="0" smtClean="0">
                <a:latin typeface="ArialMT"/>
              </a:rPr>
              <a:t> </a:t>
            </a:r>
            <a:r>
              <a:rPr lang="fr-FR" sz="1400" dirty="0" err="1" smtClean="0">
                <a:latin typeface="ArialMT"/>
              </a:rPr>
              <a:t>detection</a:t>
            </a:r>
            <a:r>
              <a:rPr lang="fr-FR" sz="1400" dirty="0" smtClean="0">
                <a:latin typeface="ArialMT"/>
              </a:rPr>
              <a:t> by accumulation</a:t>
            </a:r>
            <a:endParaRPr lang="fr-FR" sz="1400" dirty="0"/>
          </a:p>
        </p:txBody>
      </p:sp>
    </p:spTree>
    <p:extLst>
      <p:ext uri="{BB962C8B-B14F-4D97-AF65-F5344CB8AC3E}">
        <p14:creationId xmlns:p14="http://schemas.microsoft.com/office/powerpoint/2010/main" val="309784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620012" y="52752"/>
            <a:ext cx="7236464" cy="908720"/>
          </a:xfrm>
        </p:spPr>
        <p:txBody>
          <a:bodyPr/>
          <a:lstStyle/>
          <a:p>
            <a:r>
              <a:rPr lang="fr-FR" dirty="0" err="1" smtClean="0"/>
              <a:t>improvment</a:t>
            </a:r>
            <a:r>
              <a:rPr lang="fr-FR" dirty="0" smtClean="0"/>
              <a:t> on </a:t>
            </a:r>
            <a:r>
              <a:rPr lang="fr-FR" dirty="0" err="1" smtClean="0"/>
              <a:t>assembly</a:t>
            </a:r>
            <a:r>
              <a:rPr lang="fr-FR" dirty="0" smtClean="0"/>
              <a:t> </a:t>
            </a:r>
            <a:r>
              <a:rPr lang="fr-FR" dirty="0" err="1" smtClean="0"/>
              <a:t>which</a:t>
            </a:r>
            <a:r>
              <a:rPr lang="fr-FR" dirty="0" smtClean="0"/>
              <a:t> </a:t>
            </a:r>
            <a:br>
              <a:rPr lang="fr-FR" dirty="0" smtClean="0"/>
            </a:br>
            <a:r>
              <a:rPr lang="fr-FR" dirty="0" err="1" smtClean="0"/>
              <a:t>could</a:t>
            </a:r>
            <a:r>
              <a:rPr lang="fr-FR" dirty="0" smtClean="0"/>
              <a:t> </a:t>
            </a:r>
            <a:r>
              <a:rPr lang="fr-FR" i="1" dirty="0" err="1" smtClean="0"/>
              <a:t>IMpact</a:t>
            </a:r>
            <a:r>
              <a:rPr lang="fr-FR" dirty="0" smtClean="0"/>
              <a:t> performance</a:t>
            </a:r>
            <a:endParaRPr lang="fr-FR" dirty="0"/>
          </a:p>
        </p:txBody>
      </p:sp>
      <p:sp>
        <p:nvSpPr>
          <p:cNvPr id="7" name="Espace réservé du contenu 6"/>
          <p:cNvSpPr>
            <a:spLocks noGrp="1"/>
          </p:cNvSpPr>
          <p:nvPr>
            <p:ph idx="1"/>
          </p:nvPr>
        </p:nvSpPr>
        <p:spPr>
          <a:xfrm>
            <a:off x="249752" y="1035187"/>
            <a:ext cx="8334900" cy="4968552"/>
          </a:xfrm>
        </p:spPr>
        <p:txBody>
          <a:bodyPr/>
          <a:lstStyle/>
          <a:p>
            <a:pPr marL="542925"/>
            <a:r>
              <a:rPr lang="en-US" sz="2000" dirty="0" smtClean="0">
                <a:solidFill>
                  <a:srgbClr val="666666"/>
                </a:solidFill>
                <a:latin typeface="ArialMT"/>
              </a:rPr>
              <a:t>New </a:t>
            </a:r>
            <a:r>
              <a:rPr lang="en-US" sz="2000" dirty="0">
                <a:solidFill>
                  <a:srgbClr val="666666"/>
                </a:solidFill>
                <a:latin typeface="ArialMT"/>
              </a:rPr>
              <a:t>clean room assembly procedure: moving individual cavity </a:t>
            </a:r>
            <a:r>
              <a:rPr lang="en-US" sz="2000" dirty="0" smtClean="0">
                <a:solidFill>
                  <a:srgbClr val="666666"/>
                </a:solidFill>
                <a:latin typeface="ArialMT"/>
              </a:rPr>
              <a:t>venting after </a:t>
            </a:r>
            <a:r>
              <a:rPr lang="en-US" sz="2000" dirty="0">
                <a:solidFill>
                  <a:srgbClr val="666666"/>
                </a:solidFill>
                <a:latin typeface="ArialMT"/>
              </a:rPr>
              <a:t>the leak check of the cold coupler assembly, rather than </a:t>
            </a:r>
            <a:r>
              <a:rPr lang="en-US" sz="2000" dirty="0" smtClean="0">
                <a:solidFill>
                  <a:srgbClr val="666666"/>
                </a:solidFill>
                <a:latin typeface="ArialMT"/>
              </a:rPr>
              <a:t>later before </a:t>
            </a:r>
            <a:r>
              <a:rPr lang="en-US" sz="2000" dirty="0">
                <a:solidFill>
                  <a:srgbClr val="666666"/>
                </a:solidFill>
                <a:latin typeface="ArialMT"/>
              </a:rPr>
              <a:t>the string assembly</a:t>
            </a:r>
            <a:r>
              <a:rPr lang="en-US" sz="2000" dirty="0" smtClean="0">
                <a:solidFill>
                  <a:srgbClr val="666666"/>
                </a:solidFill>
                <a:latin typeface="ArialMT"/>
              </a:rPr>
              <a:t>. This </a:t>
            </a:r>
            <a:r>
              <a:rPr lang="en-US" sz="2000" dirty="0">
                <a:solidFill>
                  <a:srgbClr val="666666"/>
                </a:solidFill>
                <a:latin typeface="ArialMT"/>
              </a:rPr>
              <a:t>eliminates one connection to </a:t>
            </a:r>
            <a:r>
              <a:rPr lang="en-US" sz="2000" dirty="0" smtClean="0">
                <a:solidFill>
                  <a:srgbClr val="666666"/>
                </a:solidFill>
                <a:latin typeface="ArialMT"/>
              </a:rPr>
              <a:t>pumping stations </a:t>
            </a:r>
            <a:r>
              <a:rPr lang="en-US" sz="2000" dirty="0">
                <a:solidFill>
                  <a:srgbClr val="666666"/>
                </a:solidFill>
                <a:latin typeface="ArialMT"/>
              </a:rPr>
              <a:t>for cavity venting, and one valve closing-opening cycle. Cavity equipped with filters to be connected to N2. </a:t>
            </a:r>
          </a:p>
          <a:p>
            <a:r>
              <a:rPr lang="en-US" sz="2000" i="1" dirty="0">
                <a:solidFill>
                  <a:srgbClr val="666666"/>
                </a:solidFill>
                <a:latin typeface="Arial-ItalicMT"/>
              </a:rPr>
              <a:t>Tested on XM27 and implemented from </a:t>
            </a:r>
            <a:r>
              <a:rPr lang="en-US" sz="2000" i="1" dirty="0" smtClean="0">
                <a:solidFill>
                  <a:srgbClr val="666666"/>
                </a:solidFill>
                <a:latin typeface="Arial-ItalicMT"/>
              </a:rPr>
              <a:t>XM54</a:t>
            </a:r>
            <a:endParaRPr lang="fr-FR" dirty="0">
              <a:solidFill>
                <a:srgbClr val="666666"/>
              </a:solidFill>
            </a:endParaRPr>
          </a:p>
          <a:p>
            <a:pPr lvl="2"/>
            <a:endParaRPr lang="fr-FR" dirty="0" smtClean="0"/>
          </a:p>
        </p:txBody>
      </p:sp>
      <p:sp>
        <p:nvSpPr>
          <p:cNvPr id="9" name="Espace réservé du numéro de diapositive 8"/>
          <p:cNvSpPr>
            <a:spLocks noGrp="1"/>
          </p:cNvSpPr>
          <p:nvPr>
            <p:ph type="sldNum" sz="quarter" idx="19"/>
          </p:nvPr>
        </p:nvSpPr>
        <p:spPr/>
        <p:txBody>
          <a:bodyPr/>
          <a:lstStyle/>
          <a:p>
            <a:r>
              <a:rPr lang="fr-FR" smtClean="0"/>
              <a:t>|  PAGE </a:t>
            </a:r>
            <a:fld id="{AEFB9B6D-867A-40B8-ACB0-35CC9F272C9C}" type="slidenum">
              <a:rPr lang="fr-FR" smtClean="0"/>
              <a:pPr/>
              <a:t>13</a:t>
            </a:fld>
            <a:endParaRPr lang="fr-FR" dirty="0"/>
          </a:p>
        </p:txBody>
      </p:sp>
      <p:sp>
        <p:nvSpPr>
          <p:cNvPr id="10" name="Espace réservé du pied de page 9"/>
          <p:cNvSpPr>
            <a:spLocks noGrp="1"/>
          </p:cNvSpPr>
          <p:nvPr>
            <p:ph type="ftr" sz="quarter" idx="20"/>
          </p:nvPr>
        </p:nvSpPr>
        <p:spPr/>
        <p:txBody>
          <a:bodyPr/>
          <a:lstStyle/>
          <a:p>
            <a:r>
              <a:rPr lang="fr-FR" dirty="0" smtClean="0"/>
              <a:t>Titre | Date</a:t>
            </a:r>
            <a:endParaRPr lang="fr-FR" dirty="0"/>
          </a:p>
        </p:txBody>
      </p:sp>
      <p:sp>
        <p:nvSpPr>
          <p:cNvPr id="16" name="ZoneTexte 15"/>
          <p:cNvSpPr txBox="1"/>
          <p:nvPr/>
        </p:nvSpPr>
        <p:spPr>
          <a:xfrm>
            <a:off x="-2268760" y="0"/>
            <a:ext cx="2160240" cy="1015663"/>
          </a:xfrm>
          <a:prstGeom prst="rect">
            <a:avLst/>
          </a:prstGeom>
          <a:solidFill>
            <a:schemeClr val="bg1"/>
          </a:solidFill>
          <a:ln w="25400">
            <a:solidFill>
              <a:schemeClr val="accent6"/>
            </a:solidFill>
          </a:ln>
        </p:spPr>
        <p:txBody>
          <a:bodyPr wrap="square" rtlCol="0">
            <a:spAutoFit/>
          </a:bodyPr>
          <a:lstStyle/>
          <a:p>
            <a:pPr algn="ctr"/>
            <a:r>
              <a:rPr lang="fr-FR" sz="1200" dirty="0" smtClean="0"/>
              <a:t>Pour insérer une image :</a:t>
            </a:r>
          </a:p>
          <a:p>
            <a:pPr algn="ctr"/>
            <a:r>
              <a:rPr lang="fr-FR" sz="1200" dirty="0" smtClean="0"/>
              <a:t>Menu « Insertion  / Image »</a:t>
            </a:r>
          </a:p>
          <a:p>
            <a:pPr algn="ctr"/>
            <a:r>
              <a:rPr lang="fr-FR" sz="1200" b="1" dirty="0" smtClean="0"/>
              <a:t>ou</a:t>
            </a:r>
          </a:p>
          <a:p>
            <a:pPr algn="ctr"/>
            <a:r>
              <a:rPr lang="fr-FR" sz="1200" dirty="0" smtClean="0"/>
              <a:t>Cliquer sur l’icône de la zone image </a:t>
            </a:r>
          </a:p>
        </p:txBody>
      </p:sp>
      <p:cxnSp>
        <p:nvCxnSpPr>
          <p:cNvPr id="14" name="Connecteur droit avec flèche 13"/>
          <p:cNvCxnSpPr/>
          <p:nvPr/>
        </p:nvCxnSpPr>
        <p:spPr>
          <a:xfrm>
            <a:off x="3023828" y="3429000"/>
            <a:ext cx="540060" cy="140826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3" name="Accolade ouvrante 22"/>
          <p:cNvSpPr/>
          <p:nvPr/>
        </p:nvSpPr>
        <p:spPr bwMode="auto">
          <a:xfrm rot="5400000">
            <a:off x="7247730" y="3597053"/>
            <a:ext cx="297555" cy="1257592"/>
          </a:xfrm>
          <a:prstGeom prst="leftBrace">
            <a:avLst>
              <a:gd name="adj1" fmla="val 0"/>
              <a:gd name="adj2" fmla="val 50000"/>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5" name="ZoneTexte 24"/>
          <p:cNvSpPr txBox="1"/>
          <p:nvPr/>
        </p:nvSpPr>
        <p:spPr>
          <a:xfrm>
            <a:off x="6547105" y="3499375"/>
            <a:ext cx="1857174" cy="646331"/>
          </a:xfrm>
          <a:prstGeom prst="rect">
            <a:avLst/>
          </a:prstGeom>
          <a:noFill/>
        </p:spPr>
        <p:txBody>
          <a:bodyPr wrap="square" rtlCol="0">
            <a:spAutoFit/>
          </a:bodyPr>
          <a:lstStyle/>
          <a:p>
            <a:pPr algn="ctr">
              <a:buNone/>
            </a:pPr>
            <a:r>
              <a:rPr lang="fr-FR" dirty="0" smtClean="0">
                <a:solidFill>
                  <a:schemeClr val="bg2">
                    <a:lumMod val="75000"/>
                  </a:schemeClr>
                </a:solidFill>
              </a:rPr>
              <a:t>New clean room </a:t>
            </a:r>
            <a:r>
              <a:rPr lang="fr-FR" dirty="0" err="1" smtClean="0">
                <a:solidFill>
                  <a:schemeClr val="bg2">
                    <a:lumMod val="75000"/>
                  </a:schemeClr>
                </a:solidFill>
              </a:rPr>
              <a:t>procedure</a:t>
            </a:r>
            <a:endParaRPr lang="en-US" dirty="0">
              <a:solidFill>
                <a:schemeClr val="bg2">
                  <a:lumMod val="75000"/>
                </a:schemeClr>
              </a:solidFill>
            </a:endParaRPr>
          </a:p>
        </p:txBody>
      </p:sp>
      <p:graphicFrame>
        <p:nvGraphicFramePr>
          <p:cNvPr id="15" name="Graphique 14"/>
          <p:cNvGraphicFramePr>
            <a:graphicFrameLocks/>
          </p:cNvGraphicFramePr>
          <p:nvPr>
            <p:extLst>
              <p:ext uri="{D42A27DB-BD31-4B8C-83A1-F6EECF244321}">
                <p14:modId xmlns:p14="http://schemas.microsoft.com/office/powerpoint/2010/main" val="1438144891"/>
              </p:ext>
            </p:extLst>
          </p:nvPr>
        </p:nvGraphicFramePr>
        <p:xfrm>
          <a:off x="94455" y="3311616"/>
          <a:ext cx="8882066" cy="3357107"/>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Connecteur droit avec flèche 12"/>
          <p:cNvCxnSpPr/>
          <p:nvPr/>
        </p:nvCxnSpPr>
        <p:spPr>
          <a:xfrm>
            <a:off x="6208363" y="2888940"/>
            <a:ext cx="634897" cy="310561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2911609" y="2888940"/>
            <a:ext cx="745031" cy="3038492"/>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 name="Ellipse 1"/>
          <p:cNvSpPr/>
          <p:nvPr/>
        </p:nvSpPr>
        <p:spPr>
          <a:xfrm>
            <a:off x="3554425" y="4108775"/>
            <a:ext cx="164760" cy="69155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00824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12000" y="52752"/>
            <a:ext cx="6660400" cy="908720"/>
          </a:xfrm>
        </p:spPr>
        <p:txBody>
          <a:bodyPr/>
          <a:lstStyle/>
          <a:p>
            <a:pPr algn="ctr"/>
            <a:r>
              <a:rPr lang="fr-FR" i="1" dirty="0" err="1" smtClean="0"/>
              <a:t>Impacted</a:t>
            </a:r>
            <a:r>
              <a:rPr lang="fr-FR" i="1" dirty="0" smtClean="0"/>
              <a:t> performances</a:t>
            </a:r>
            <a:endParaRPr lang="en-GB"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14</a:t>
            </a:fld>
            <a:endParaRPr lang="fr-FR" dirty="0"/>
          </a:p>
        </p:txBody>
      </p:sp>
      <p:sp>
        <p:nvSpPr>
          <p:cNvPr id="5" name="Espace réservé du pied de page 4"/>
          <p:cNvSpPr>
            <a:spLocks noGrp="1"/>
          </p:cNvSpPr>
          <p:nvPr>
            <p:ph type="ftr" sz="quarter" idx="12"/>
          </p:nvPr>
        </p:nvSpPr>
        <p:spPr>
          <a:xfrm>
            <a:off x="2085480" y="6303597"/>
            <a:ext cx="5939824" cy="365125"/>
          </a:xfrm>
        </p:spPr>
        <p:txBody>
          <a:bodyPr/>
          <a:lstStyle/>
          <a:p>
            <a:pPr algn="ctr"/>
            <a:r>
              <a:rPr lang="en-GB" b="1" dirty="0" smtClean="0"/>
              <a:t>Reliability improvement of XFEL </a:t>
            </a:r>
            <a:r>
              <a:rPr lang="en-GB" b="1" dirty="0" err="1" smtClean="0"/>
              <a:t>cryomodule</a:t>
            </a:r>
            <a:r>
              <a:rPr lang="en-GB" b="1" dirty="0" smtClean="0"/>
              <a:t> assembly</a:t>
            </a:r>
            <a:r>
              <a:rPr lang="en-GB" dirty="0" smtClean="0"/>
              <a:t>– TTC 2015 @ SLAC</a:t>
            </a:r>
            <a:endParaRPr lang="en-GB" dirty="0"/>
          </a:p>
        </p:txBody>
      </p:sp>
      <p:sp>
        <p:nvSpPr>
          <p:cNvPr id="3" name="ZoneTexte 2"/>
          <p:cNvSpPr txBox="1"/>
          <p:nvPr/>
        </p:nvSpPr>
        <p:spPr>
          <a:xfrm>
            <a:off x="82423" y="4293096"/>
            <a:ext cx="8882064" cy="2554545"/>
          </a:xfrm>
          <a:prstGeom prst="rect">
            <a:avLst/>
          </a:prstGeom>
          <a:solidFill>
            <a:schemeClr val="bg1"/>
          </a:solidFill>
        </p:spPr>
        <p:txBody>
          <a:bodyPr wrap="square" rtlCol="0">
            <a:spAutoFit/>
          </a:bodyPr>
          <a:lstStyle/>
          <a:p>
            <a:r>
              <a:rPr lang="en-GB" sz="1600" b="1" dirty="0" smtClean="0">
                <a:solidFill>
                  <a:srgbClr val="00B0F0"/>
                </a:solidFill>
              </a:rPr>
              <a:t>Eacc Spec =  23,6 MV/m</a:t>
            </a:r>
            <a:r>
              <a:rPr lang="en-GB" sz="1600" dirty="0" smtClean="0">
                <a:solidFill>
                  <a:srgbClr val="FF0000"/>
                </a:solidFill>
              </a:rPr>
              <a:t>	Eacc Max = 31 MV/m </a:t>
            </a:r>
          </a:p>
          <a:p>
            <a:r>
              <a:rPr lang="en-GB" sz="1600" b="1" dirty="0" smtClean="0">
                <a:solidFill>
                  <a:srgbClr val="00B050"/>
                </a:solidFill>
              </a:rPr>
              <a:t>Average gradient is 16% above specs : </a:t>
            </a:r>
            <a:r>
              <a:rPr lang="en-GB" sz="1600" b="1" dirty="0" smtClean="0">
                <a:solidFill>
                  <a:srgbClr val="00B050"/>
                </a:solidFill>
                <a:sym typeface="Symbol"/>
              </a:rPr>
              <a:t></a:t>
            </a:r>
            <a:r>
              <a:rPr lang="en-GB" sz="1600" b="1" dirty="0" smtClean="0">
                <a:solidFill>
                  <a:srgbClr val="00B050"/>
                </a:solidFill>
              </a:rPr>
              <a:t>Eacc</a:t>
            </a:r>
            <a:r>
              <a:rPr lang="en-GB" sz="1600" b="1" dirty="0" smtClean="0">
                <a:solidFill>
                  <a:srgbClr val="00B050"/>
                </a:solidFill>
                <a:sym typeface="Symbol"/>
              </a:rPr>
              <a:t> </a:t>
            </a:r>
            <a:r>
              <a:rPr lang="en-GB" sz="1600" b="1" dirty="0" smtClean="0">
                <a:solidFill>
                  <a:srgbClr val="00B050"/>
                </a:solidFill>
              </a:rPr>
              <a:t>= 27.5 MV/m</a:t>
            </a:r>
            <a:r>
              <a:rPr lang="en-GB" sz="1600" dirty="0" smtClean="0">
                <a:solidFill>
                  <a:srgbClr val="FF0000"/>
                </a:solidFill>
              </a:rPr>
              <a:t>.</a:t>
            </a:r>
          </a:p>
          <a:p>
            <a:endParaRPr lang="en-GB" sz="1600" dirty="0">
              <a:solidFill>
                <a:srgbClr val="00B050"/>
              </a:solidFill>
            </a:endParaRPr>
          </a:p>
          <a:p>
            <a:r>
              <a:rPr lang="fr-FR" sz="1600" dirty="0" smtClean="0">
                <a:solidFill>
                  <a:srgbClr val="FFC000"/>
                </a:solidFill>
              </a:rPr>
              <a:t>XM6 </a:t>
            </a:r>
            <a:r>
              <a:rPr lang="fr-FR" sz="1600" dirty="0">
                <a:solidFill>
                  <a:srgbClr val="FFC000"/>
                </a:solidFill>
              </a:rPr>
              <a:t>to XM23</a:t>
            </a:r>
            <a:r>
              <a:rPr lang="fr-FR" sz="1600" dirty="0"/>
              <a:t>, </a:t>
            </a:r>
            <a:r>
              <a:rPr lang="fr-FR" sz="1600" dirty="0" err="1" smtClean="0"/>
              <a:t>degradation</a:t>
            </a:r>
            <a:r>
              <a:rPr lang="fr-FR" sz="1600" dirty="0" smtClean="0"/>
              <a:t> </a:t>
            </a:r>
            <a:r>
              <a:rPr lang="fr-FR" sz="1600" dirty="0" err="1" smtClean="0"/>
              <a:t>while</a:t>
            </a:r>
            <a:r>
              <a:rPr lang="fr-FR" sz="1600" dirty="0" smtClean="0"/>
              <a:t> </a:t>
            </a:r>
            <a:r>
              <a:rPr lang="fr-FR" sz="1600" dirty="0"/>
              <a:t>CEA and </a:t>
            </a:r>
            <a:r>
              <a:rPr lang="fr-FR" sz="1600" dirty="0" err="1"/>
              <a:t>Alsyom</a:t>
            </a:r>
            <a:r>
              <a:rPr lang="fr-FR" sz="1600" dirty="0"/>
              <a:t> put all </a:t>
            </a:r>
            <a:r>
              <a:rPr lang="fr-FR" sz="1600" dirty="0" err="1"/>
              <a:t>their</a:t>
            </a:r>
            <a:r>
              <a:rPr lang="fr-FR" sz="1600" dirty="0"/>
              <a:t> effort in </a:t>
            </a:r>
            <a:r>
              <a:rPr lang="fr-FR" sz="1600" dirty="0" err="1"/>
              <a:t>achieving</a:t>
            </a:r>
            <a:r>
              <a:rPr lang="fr-FR" sz="1600" dirty="0"/>
              <a:t> production goal of 1 </a:t>
            </a:r>
            <a:r>
              <a:rPr lang="fr-FR" sz="1600" dirty="0" smtClean="0"/>
              <a:t>CM/</a:t>
            </a:r>
            <a:r>
              <a:rPr lang="fr-FR" sz="1600" dirty="0" err="1" smtClean="0"/>
              <a:t>week</a:t>
            </a:r>
            <a:endParaRPr lang="fr-FR" sz="1600" dirty="0" smtClean="0"/>
          </a:p>
          <a:p>
            <a:r>
              <a:rPr lang="fr-FR" sz="1600" dirty="0" smtClean="0">
                <a:solidFill>
                  <a:schemeClr val="bg2"/>
                </a:solidFill>
              </a:rPr>
              <a:t>XM26 : audit</a:t>
            </a:r>
            <a:endParaRPr lang="fr-FR" sz="1600" dirty="0">
              <a:solidFill>
                <a:schemeClr val="bg2"/>
              </a:solidFill>
            </a:endParaRPr>
          </a:p>
          <a:p>
            <a:r>
              <a:rPr lang="en-GB" sz="1600" dirty="0" smtClean="0">
                <a:solidFill>
                  <a:srgbClr val="C00000"/>
                </a:solidFill>
              </a:rPr>
              <a:t>XM45: Electrical shutdown in clean room during assembly while the string of 3 cavities was under N2-flushing</a:t>
            </a:r>
          </a:p>
          <a:p>
            <a:r>
              <a:rPr lang="en-GB" sz="1600" dirty="0" smtClean="0">
                <a:solidFill>
                  <a:srgbClr val="C00000"/>
                </a:solidFill>
              </a:rPr>
              <a:t>XM46: Leak on the beam line in CR repaired, 2</a:t>
            </a:r>
            <a:r>
              <a:rPr lang="en-GB" sz="1600" baseline="30000" dirty="0" smtClean="0">
                <a:solidFill>
                  <a:srgbClr val="C00000"/>
                </a:solidFill>
              </a:rPr>
              <a:t>nd</a:t>
            </a:r>
            <a:r>
              <a:rPr lang="en-GB" sz="1600" dirty="0" smtClean="0">
                <a:solidFill>
                  <a:srgbClr val="C00000"/>
                </a:solidFill>
              </a:rPr>
              <a:t> leak at the end of the assembly – Repaired at Saclay, 2 extra venting-pumping cycles </a:t>
            </a:r>
            <a:endParaRPr lang="en-GB" sz="1600" dirty="0">
              <a:solidFill>
                <a:srgbClr val="C00000"/>
              </a:solidFill>
            </a:endParaRPr>
          </a:p>
        </p:txBody>
      </p:sp>
      <p:graphicFrame>
        <p:nvGraphicFramePr>
          <p:cNvPr id="12" name="Graphique 11"/>
          <p:cNvGraphicFramePr>
            <a:graphicFrameLocks/>
          </p:cNvGraphicFramePr>
          <p:nvPr/>
        </p:nvGraphicFramePr>
        <p:xfrm>
          <a:off x="82422" y="982505"/>
          <a:ext cx="8882066" cy="3357107"/>
        </p:xfrm>
        <a:graphic>
          <a:graphicData uri="http://schemas.openxmlformats.org/drawingml/2006/chart">
            <c:chart xmlns:c="http://schemas.openxmlformats.org/drawingml/2006/chart" xmlns:r="http://schemas.openxmlformats.org/officeDocument/2006/relationships" r:id="rId2"/>
          </a:graphicData>
        </a:graphic>
      </p:graphicFrame>
      <p:sp>
        <p:nvSpPr>
          <p:cNvPr id="14" name="ZoneTexte 13"/>
          <p:cNvSpPr txBox="1"/>
          <p:nvPr/>
        </p:nvSpPr>
        <p:spPr>
          <a:xfrm>
            <a:off x="5067747" y="2710382"/>
            <a:ext cx="787395" cy="369332"/>
          </a:xfrm>
          <a:prstGeom prst="rect">
            <a:avLst/>
          </a:prstGeom>
          <a:noFill/>
        </p:spPr>
        <p:txBody>
          <a:bodyPr wrap="none" rtlCol="0">
            <a:spAutoFit/>
          </a:bodyPr>
          <a:lstStyle/>
          <a:p>
            <a:r>
              <a:rPr lang="fr-FR" dirty="0" smtClean="0">
                <a:solidFill>
                  <a:srgbClr val="FFC000"/>
                </a:solidFill>
              </a:rPr>
              <a:t>XM45</a:t>
            </a:r>
            <a:endParaRPr lang="fr-FR" dirty="0">
              <a:solidFill>
                <a:srgbClr val="FFC000"/>
              </a:solidFill>
            </a:endParaRPr>
          </a:p>
        </p:txBody>
      </p:sp>
      <p:sp>
        <p:nvSpPr>
          <p:cNvPr id="15" name="ZoneTexte 14"/>
          <p:cNvSpPr txBox="1"/>
          <p:nvPr/>
        </p:nvSpPr>
        <p:spPr>
          <a:xfrm>
            <a:off x="5855142" y="2925457"/>
            <a:ext cx="787395" cy="369332"/>
          </a:xfrm>
          <a:prstGeom prst="rect">
            <a:avLst/>
          </a:prstGeom>
          <a:noFill/>
        </p:spPr>
        <p:txBody>
          <a:bodyPr wrap="none" rtlCol="0">
            <a:spAutoFit/>
          </a:bodyPr>
          <a:lstStyle/>
          <a:p>
            <a:r>
              <a:rPr lang="fr-FR" dirty="0" smtClean="0">
                <a:solidFill>
                  <a:srgbClr val="FFC000"/>
                </a:solidFill>
              </a:rPr>
              <a:t>XM46</a:t>
            </a:r>
            <a:endParaRPr lang="fr-FR" dirty="0">
              <a:solidFill>
                <a:srgbClr val="FFC000"/>
              </a:solidFill>
            </a:endParaRPr>
          </a:p>
        </p:txBody>
      </p:sp>
      <p:sp>
        <p:nvSpPr>
          <p:cNvPr id="10" name="Rectangle 9"/>
          <p:cNvSpPr/>
          <p:nvPr/>
        </p:nvSpPr>
        <p:spPr>
          <a:xfrm>
            <a:off x="6048164" y="4096904"/>
            <a:ext cx="2664295" cy="936104"/>
          </a:xfrm>
          <a:prstGeom prst="wedgeRectCallout">
            <a:avLst>
              <a:gd name="adj1" fmla="val -81971"/>
              <a:gd name="adj2" fmla="val -789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Clipping at 31 MV/m is done due to max. available RF power; limit given by waveguide distribution</a:t>
            </a:r>
            <a:r>
              <a:rPr lang="en-US" sz="1400" dirty="0"/>
              <a:t>. </a:t>
            </a:r>
            <a:endParaRPr lang="en-GB" sz="1400" dirty="0">
              <a:solidFill>
                <a:srgbClr val="FF0000"/>
              </a:solidFill>
            </a:endParaRPr>
          </a:p>
        </p:txBody>
      </p:sp>
      <p:sp>
        <p:nvSpPr>
          <p:cNvPr id="16" name="Rectangle 15"/>
          <p:cNvSpPr/>
          <p:nvPr/>
        </p:nvSpPr>
        <p:spPr>
          <a:xfrm>
            <a:off x="4267997" y="1675281"/>
            <a:ext cx="787395" cy="369332"/>
          </a:xfrm>
          <a:prstGeom prst="rect">
            <a:avLst/>
          </a:prstGeom>
        </p:spPr>
        <p:txBody>
          <a:bodyPr wrap="none">
            <a:spAutoFit/>
          </a:bodyPr>
          <a:lstStyle/>
          <a:p>
            <a:r>
              <a:rPr lang="fr-FR" dirty="0">
                <a:solidFill>
                  <a:schemeClr val="bg2"/>
                </a:solidFill>
              </a:rPr>
              <a:t>XM26</a:t>
            </a:r>
          </a:p>
        </p:txBody>
      </p:sp>
      <p:sp>
        <p:nvSpPr>
          <p:cNvPr id="6" name="Double flèche horizontale 5"/>
          <p:cNvSpPr/>
          <p:nvPr/>
        </p:nvSpPr>
        <p:spPr>
          <a:xfrm>
            <a:off x="683568" y="3315202"/>
            <a:ext cx="3851920" cy="494838"/>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-2.1MV/m</a:t>
            </a:r>
            <a:endParaRPr lang="fr-FR" dirty="0"/>
          </a:p>
        </p:txBody>
      </p:sp>
      <p:sp>
        <p:nvSpPr>
          <p:cNvPr id="13" name="Double flèche horizontale 12"/>
          <p:cNvSpPr/>
          <p:nvPr/>
        </p:nvSpPr>
        <p:spPr>
          <a:xfrm>
            <a:off x="4536377" y="3315201"/>
            <a:ext cx="2232756" cy="486152"/>
          </a:xfrm>
          <a:prstGeom prst="lef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-0.9MV/m</a:t>
            </a:r>
            <a:endParaRPr lang="fr-FR" dirty="0"/>
          </a:p>
        </p:txBody>
      </p:sp>
      <p:sp>
        <p:nvSpPr>
          <p:cNvPr id="17" name="Double flèche horizontale 16"/>
          <p:cNvSpPr/>
          <p:nvPr/>
        </p:nvSpPr>
        <p:spPr>
          <a:xfrm>
            <a:off x="6769133" y="3294789"/>
            <a:ext cx="2087343" cy="515251"/>
          </a:xfrm>
          <a:prstGeom prst="lef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0.4 MV/m</a:t>
            </a:r>
            <a:endParaRPr lang="fr-FR" dirty="0"/>
          </a:p>
        </p:txBody>
      </p:sp>
    </p:spTree>
    <p:extLst>
      <p:ext uri="{BB962C8B-B14F-4D97-AF65-F5344CB8AC3E}">
        <p14:creationId xmlns:p14="http://schemas.microsoft.com/office/powerpoint/2010/main" val="16111540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CMA_the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6" y="3716168"/>
            <a:ext cx="5052066" cy="3141832"/>
          </a:xfrm>
          <a:prstGeom prst="rect">
            <a:avLst/>
          </a:prstGeom>
        </p:spPr>
      </p:pic>
      <p:sp>
        <p:nvSpPr>
          <p:cNvPr id="7" name="Titre 1"/>
          <p:cNvSpPr txBox="1">
            <a:spLocks/>
          </p:cNvSpPr>
          <p:nvPr/>
        </p:nvSpPr>
        <p:spPr>
          <a:xfrm>
            <a:off x="1361915" y="52752"/>
            <a:ext cx="7524496" cy="908720"/>
          </a:xfrm>
          <a:prstGeom prst="rect">
            <a:avLst/>
          </a:prstGeom>
        </p:spPr>
        <p:txBody>
          <a:bodyPr vert="horz" lIns="0" tIns="0" rIns="0" bIns="0" rtlCol="0" anchor="ctr" anchorCtr="0">
            <a:noAutofit/>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pPr algn="ctr"/>
            <a:r>
              <a:rPr lang="fr-FR" dirty="0" smtClean="0"/>
              <a:t>SPIRAL 2 </a:t>
            </a:r>
            <a:r>
              <a:rPr lang="fr-FR" dirty="0" err="1" smtClean="0"/>
              <a:t>Cryomodules</a:t>
            </a:r>
            <a:r>
              <a:rPr lang="fr-FR" dirty="0" smtClean="0"/>
              <a:t> performances</a:t>
            </a:r>
            <a:endParaRPr lang="fr-FR" dirty="0"/>
          </a:p>
        </p:txBody>
      </p:sp>
      <p:sp>
        <p:nvSpPr>
          <p:cNvPr id="9" name="Espace réservé du pied de page 9"/>
          <p:cNvSpPr txBox="1">
            <a:spLocks/>
          </p:cNvSpPr>
          <p:nvPr/>
        </p:nvSpPr>
        <p:spPr>
          <a:xfrm>
            <a:off x="1962128" y="6569468"/>
            <a:ext cx="5939824" cy="365125"/>
          </a:xfrm>
          <a:prstGeom prst="rect">
            <a:avLst/>
          </a:prstGeom>
        </p:spPr>
        <p:txBody>
          <a:bodyPr vert="horz" lIns="0" tIns="0" rIns="0" bIns="0" rtlCol="0" anchor="ctr"/>
          <a:lstStyle>
            <a:defPPr>
              <a:defRPr lang="fr-FR"/>
            </a:defPPr>
            <a:lvl1pPr marL="0" algn="r" defTabSz="914400" rtl="0" eaLnBrk="1" latinLnBrk="0" hangingPunct="1">
              <a:defRPr sz="10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err="1" smtClean="0"/>
              <a:t>Courtesy</a:t>
            </a:r>
            <a:r>
              <a:rPr lang="fr-FR" dirty="0" smtClean="0"/>
              <a:t> of C. Marchand, SRF 2015, Whistler</a:t>
            </a:r>
            <a:endParaRPr lang="fr-FR" dirty="0"/>
          </a:p>
        </p:txBody>
      </p:sp>
      <p:graphicFrame>
        <p:nvGraphicFramePr>
          <p:cNvPr id="12" name="Tableau 11"/>
          <p:cNvGraphicFramePr>
            <a:graphicFrameLocks noGrp="1"/>
          </p:cNvGraphicFramePr>
          <p:nvPr>
            <p:extLst>
              <p:ext uri="{D42A27DB-BD31-4B8C-83A1-F6EECF244321}">
                <p14:modId xmlns:p14="http://schemas.microsoft.com/office/powerpoint/2010/main" val="2828656910"/>
              </p:ext>
            </p:extLst>
          </p:nvPr>
        </p:nvGraphicFramePr>
        <p:xfrm>
          <a:off x="4613724" y="1161025"/>
          <a:ext cx="4392488" cy="1872211"/>
        </p:xfrm>
        <a:graphic>
          <a:graphicData uri="http://schemas.openxmlformats.org/drawingml/2006/table">
            <a:tbl>
              <a:tblPr/>
              <a:tblGrid>
                <a:gridCol w="2304256"/>
                <a:gridCol w="469947"/>
                <a:gridCol w="781621"/>
                <a:gridCol w="836664"/>
              </a:tblGrid>
              <a:tr h="294291">
                <a:tc>
                  <a:txBody>
                    <a:bodyPr/>
                    <a:lstStyle/>
                    <a:p>
                      <a:pPr algn="ctr" fontAlgn="ctr"/>
                      <a:r>
                        <a:rPr lang="en-US" sz="1400" b="1" i="0" u="none" strike="noStrike" noProof="0" dirty="0" smtClean="0">
                          <a:solidFill>
                            <a:schemeClr val="tx1"/>
                          </a:solidFill>
                          <a:latin typeface="Calibri"/>
                        </a:rPr>
                        <a:t> Q</a:t>
                      </a:r>
                      <a:r>
                        <a:rPr lang="en-US" sz="1400" b="1" i="0" u="none" strike="noStrike" baseline="-25000" noProof="0" dirty="0" smtClean="0">
                          <a:solidFill>
                            <a:schemeClr val="tx1"/>
                          </a:solidFill>
                          <a:latin typeface="Calibri"/>
                        </a:rPr>
                        <a:t>0</a:t>
                      </a:r>
                      <a:endParaRPr lang="en-US" sz="1400" b="1" i="0" u="none" strike="noStrike" baseline="-25000" noProof="0" dirty="0">
                        <a:solidFill>
                          <a:schemeClr val="tx1"/>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noProof="0" dirty="0" smtClean="0">
                          <a:solidFill>
                            <a:schemeClr val="tx1"/>
                          </a:solidFill>
                          <a:latin typeface="Calibri"/>
                        </a:rPr>
                        <a:t> </a:t>
                      </a:r>
                      <a:endParaRPr lang="en-US" sz="1400" b="0" i="0" u="none" strike="noStrike" noProof="0" dirty="0">
                        <a:solidFill>
                          <a:schemeClr val="tx1"/>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noProof="0" dirty="0" smtClean="0">
                          <a:solidFill>
                            <a:schemeClr val="tx1"/>
                          </a:solidFill>
                          <a:latin typeface="Calibri"/>
                        </a:rPr>
                        <a:t>CMA</a:t>
                      </a:r>
                      <a:endParaRPr lang="en-US" sz="1400" b="1" i="0" u="none" strike="noStrike" noProof="0" dirty="0">
                        <a:solidFill>
                          <a:schemeClr val="tx1"/>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noProof="0" dirty="0" smtClean="0">
                          <a:solidFill>
                            <a:schemeClr val="tx1"/>
                          </a:solidFill>
                          <a:latin typeface="Calibri"/>
                        </a:rPr>
                        <a:t>CMB</a:t>
                      </a:r>
                      <a:endParaRPr lang="en-US" sz="1400" b="1" i="0" u="none" strike="noStrike" noProof="0" dirty="0">
                        <a:solidFill>
                          <a:schemeClr val="tx1"/>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4291">
                <a:tc gridSpan="2">
                  <a:txBody>
                    <a:bodyPr/>
                    <a:lstStyle/>
                    <a:p>
                      <a:pPr algn="l" fontAlgn="ctr"/>
                      <a:r>
                        <a:rPr lang="en-US" sz="1400" b="1" i="0" u="none" strike="noStrike" noProof="0" dirty="0" smtClean="0">
                          <a:solidFill>
                            <a:schemeClr val="tx1"/>
                          </a:solidFill>
                          <a:latin typeface="Calibri"/>
                        </a:rPr>
                        <a:t>Specifications</a:t>
                      </a:r>
                      <a:r>
                        <a:rPr lang="en-US" sz="1400" b="1" i="0" u="none" strike="noStrike" baseline="0" noProof="0" dirty="0" smtClean="0">
                          <a:solidFill>
                            <a:schemeClr val="tx1"/>
                          </a:solidFill>
                          <a:latin typeface="Calibri"/>
                        </a:rPr>
                        <a:t> </a:t>
                      </a:r>
                      <a:r>
                        <a:rPr lang="en-US" sz="1400" b="1" i="0" u="none" strike="noStrike" noProof="0" dirty="0" smtClean="0">
                          <a:solidFill>
                            <a:schemeClr val="tx1"/>
                          </a:solidFill>
                          <a:latin typeface="Calibri"/>
                        </a:rPr>
                        <a:t> (10 W limit)</a:t>
                      </a:r>
                      <a:endParaRPr lang="en-US" sz="1400" b="1" i="0" u="none" strike="noStrike" noProof="0" dirty="0">
                        <a:solidFill>
                          <a:schemeClr val="tx1"/>
                        </a:solidFill>
                        <a:latin typeface="Calibri"/>
                      </a:endParaRPr>
                    </a:p>
                  </a:txBody>
                  <a:tcPr marL="72000" marR="72000" marT="10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a:txBody>
                    <a:bodyPr/>
                    <a:lstStyle/>
                    <a:p>
                      <a:pPr algn="ctr" fontAlgn="b"/>
                      <a:r>
                        <a:rPr lang="en-US" sz="1400" b="0" i="0" u="none" strike="noStrike" noProof="0" dirty="0" smtClean="0">
                          <a:solidFill>
                            <a:schemeClr val="tx1"/>
                          </a:solidFill>
                          <a:latin typeface="Calibri"/>
                        </a:rPr>
                        <a:t>4,0E+08</a:t>
                      </a:r>
                      <a:endParaRPr lang="en-US" sz="1400" b="0" i="0" u="none" strike="noStrike" noProof="0" dirty="0">
                        <a:solidFill>
                          <a:schemeClr val="tx1"/>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noProof="0" dirty="0" smtClean="0">
                          <a:solidFill>
                            <a:schemeClr val="tx1"/>
                          </a:solidFill>
                          <a:latin typeface="Calibri"/>
                        </a:rPr>
                        <a:t>1,4E+09</a:t>
                      </a:r>
                      <a:endParaRPr lang="en-US" sz="1400" b="0" i="0" u="none" strike="noStrike" noProof="0" dirty="0">
                        <a:solidFill>
                          <a:schemeClr val="tx1"/>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4291">
                <a:tc gridSpan="2">
                  <a:txBody>
                    <a:bodyPr/>
                    <a:lstStyle/>
                    <a:p>
                      <a:pPr algn="l" fontAlgn="ctr"/>
                      <a:r>
                        <a:rPr lang="en-US" sz="1400" b="1" i="0" u="none" strike="noStrike" noProof="0" dirty="0" smtClean="0">
                          <a:solidFill>
                            <a:schemeClr val="tx1"/>
                          </a:solidFill>
                          <a:latin typeface="Calibri"/>
                        </a:rPr>
                        <a:t>Computed (simulation codes)</a:t>
                      </a:r>
                      <a:endParaRPr lang="en-US" sz="1400" b="1" i="0" u="none" strike="noStrike" noProof="0" dirty="0">
                        <a:solidFill>
                          <a:schemeClr val="tx1"/>
                        </a:solidFill>
                        <a:latin typeface="Calibri"/>
                      </a:endParaRPr>
                    </a:p>
                  </a:txBody>
                  <a:tcPr marL="72000" marR="72000" marT="10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a:txBody>
                    <a:bodyPr/>
                    <a:lstStyle/>
                    <a:p>
                      <a:pPr algn="ctr" fontAlgn="b"/>
                      <a:r>
                        <a:rPr lang="en-US" sz="1400" b="0" i="0" u="none" strike="noStrike" noProof="0" dirty="0" smtClean="0">
                          <a:solidFill>
                            <a:schemeClr val="tx1"/>
                          </a:solidFill>
                          <a:latin typeface="Calibri"/>
                        </a:rPr>
                        <a:t>7,6E+08</a:t>
                      </a:r>
                      <a:endParaRPr lang="en-US" sz="1400" b="0" i="0" u="none" strike="noStrike" noProof="0" dirty="0">
                        <a:solidFill>
                          <a:schemeClr val="tx1"/>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noProof="0" dirty="0" smtClean="0">
                          <a:solidFill>
                            <a:schemeClr val="tx1"/>
                          </a:solidFill>
                          <a:latin typeface="Calibri"/>
                        </a:rPr>
                        <a:t>2,7E+09</a:t>
                      </a:r>
                      <a:endParaRPr lang="en-US" sz="1400" b="0" i="0" u="none" strike="noStrike" noProof="0" dirty="0">
                        <a:solidFill>
                          <a:schemeClr val="tx1"/>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4669">
                <a:tc>
                  <a:txBody>
                    <a:bodyPr/>
                    <a:lstStyle/>
                    <a:p>
                      <a:pPr algn="l" fontAlgn="ctr"/>
                      <a:r>
                        <a:rPr lang="en-US" sz="1400" b="1" i="0" u="none" strike="noStrike" noProof="0" dirty="0" smtClean="0">
                          <a:solidFill>
                            <a:schemeClr val="tx1"/>
                          </a:solidFill>
                          <a:latin typeface="Calibri"/>
                        </a:rPr>
                        <a:t>Tests in VC @ 6.5 MV/m</a:t>
                      </a:r>
                    </a:p>
                    <a:p>
                      <a:pPr algn="l" fontAlgn="ctr"/>
                      <a:r>
                        <a:rPr lang="en-US" sz="1400" b="1" i="0" u="none" strike="noStrike" noProof="0" dirty="0" smtClean="0">
                          <a:solidFill>
                            <a:schemeClr val="tx1"/>
                          </a:solidFill>
                          <a:latin typeface="Calibri"/>
                        </a:rPr>
                        <a:t>Deduced</a:t>
                      </a:r>
                      <a:r>
                        <a:rPr lang="en-US" sz="1400" b="1" i="0" u="none" strike="noStrike" baseline="0" noProof="0" dirty="0" smtClean="0">
                          <a:solidFill>
                            <a:schemeClr val="tx1"/>
                          </a:solidFill>
                          <a:latin typeface="Calibri"/>
                        </a:rPr>
                        <a:t> from RF losses</a:t>
                      </a:r>
                      <a:endParaRPr lang="en-US" sz="1400" b="1" i="0" u="none" strike="noStrike" noProof="0" dirty="0">
                        <a:solidFill>
                          <a:schemeClr val="tx1"/>
                        </a:solidFill>
                        <a:latin typeface="Calibri"/>
                      </a:endParaRPr>
                    </a:p>
                  </a:txBody>
                  <a:tcPr marL="72000" marR="72000" marT="1080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noProof="0" dirty="0" smtClean="0">
                          <a:solidFill>
                            <a:schemeClr val="tx1"/>
                          </a:solidFill>
                          <a:latin typeface="Calibri"/>
                        </a:rPr>
                        <a:t>mean</a:t>
                      </a:r>
                      <a:endParaRPr lang="en-US" sz="1400" b="0" i="0" u="none" strike="noStrike" noProof="0" dirty="0">
                        <a:solidFill>
                          <a:schemeClr val="tx1"/>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noProof="0" dirty="0" smtClean="0">
                          <a:solidFill>
                            <a:srgbClr val="0000FF"/>
                          </a:solidFill>
                          <a:latin typeface="Calibri"/>
                        </a:rPr>
                        <a:t>5,8E+0</a:t>
                      </a:r>
                      <a:r>
                        <a:rPr lang="en-US" sz="1400" b="1" i="0" u="none" strike="noStrike" noProof="0" dirty="0" smtClean="0">
                          <a:solidFill>
                            <a:srgbClr val="3366FF"/>
                          </a:solidFill>
                          <a:latin typeface="Calibri"/>
                        </a:rPr>
                        <a:t>8</a:t>
                      </a:r>
                      <a:endParaRPr lang="en-US" sz="1400" b="1" i="0" u="none" strike="noStrike" noProof="0" dirty="0">
                        <a:solidFill>
                          <a:srgbClr val="3366FF"/>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noProof="0" dirty="0" smtClean="0">
                          <a:solidFill>
                            <a:schemeClr val="accent1">
                              <a:lumMod val="60000"/>
                              <a:lumOff val="40000"/>
                            </a:schemeClr>
                          </a:solidFill>
                          <a:latin typeface="Calibri"/>
                        </a:rPr>
                        <a:t>3,7E+09</a:t>
                      </a:r>
                      <a:endParaRPr lang="en-US" sz="1400" b="1" i="0" u="none" strike="noStrike" noProof="0" dirty="0">
                        <a:solidFill>
                          <a:schemeClr val="accent1">
                            <a:lumMod val="60000"/>
                            <a:lumOff val="40000"/>
                          </a:schemeClr>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4669">
                <a:tc>
                  <a:txBody>
                    <a:bodyPr/>
                    <a:lstStyle/>
                    <a:p>
                      <a:pPr algn="l" fontAlgn="ctr"/>
                      <a:r>
                        <a:rPr lang="en-US" sz="1400" b="1" i="0" u="none" strike="noStrike" noProof="0" dirty="0" smtClean="0">
                          <a:solidFill>
                            <a:schemeClr val="tx1"/>
                          </a:solidFill>
                          <a:latin typeface="Calibri"/>
                        </a:rPr>
                        <a:t>Tests in CM @ 6.5 MV/m</a:t>
                      </a:r>
                    </a:p>
                    <a:p>
                      <a:pPr algn="l" fontAlgn="ctr"/>
                      <a:r>
                        <a:rPr lang="en-US" sz="1400" b="1" i="0" u="none" strike="noStrike" noProof="0" dirty="0" smtClean="0">
                          <a:solidFill>
                            <a:schemeClr val="tx1"/>
                          </a:solidFill>
                          <a:latin typeface="Calibri"/>
                        </a:rPr>
                        <a:t>Deduced from therm. losses</a:t>
                      </a:r>
                      <a:endParaRPr lang="en-US" sz="1400" b="1" i="0" u="none" strike="noStrike" noProof="0" dirty="0">
                        <a:solidFill>
                          <a:schemeClr val="tx1"/>
                        </a:solidFill>
                        <a:latin typeface="Calibri"/>
                      </a:endParaRPr>
                    </a:p>
                  </a:txBody>
                  <a:tcPr marL="72000" marR="72000" marT="1080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noProof="0" smtClean="0">
                          <a:solidFill>
                            <a:schemeClr val="tx1"/>
                          </a:solidFill>
                          <a:latin typeface="Calibri"/>
                        </a:rPr>
                        <a:t>mean</a:t>
                      </a:r>
                      <a:endParaRPr lang="en-US" sz="1400" b="0" i="0" u="none" strike="noStrike" noProof="0">
                        <a:solidFill>
                          <a:schemeClr val="tx1"/>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noProof="0" dirty="0" smtClean="0">
                          <a:solidFill>
                            <a:srgbClr val="0000FF"/>
                          </a:solidFill>
                          <a:latin typeface="Calibri"/>
                        </a:rPr>
                        <a:t>5,0E+08</a:t>
                      </a:r>
                      <a:endParaRPr lang="en-US" sz="1400" b="1" i="0" u="none" strike="noStrike" noProof="0" dirty="0">
                        <a:solidFill>
                          <a:srgbClr val="0000FF"/>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noProof="0" dirty="0" smtClean="0">
                          <a:solidFill>
                            <a:schemeClr val="accent1">
                              <a:lumMod val="60000"/>
                              <a:lumOff val="40000"/>
                            </a:schemeClr>
                          </a:solidFill>
                          <a:latin typeface="Calibri"/>
                        </a:rPr>
                        <a:t>3,0E+09</a:t>
                      </a:r>
                      <a:endParaRPr lang="en-US" sz="1400" b="1" i="0" u="none" strike="noStrike" noProof="0" dirty="0">
                        <a:solidFill>
                          <a:schemeClr val="accent1">
                            <a:lumMod val="60000"/>
                            <a:lumOff val="40000"/>
                          </a:schemeClr>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6" name="Objet 15"/>
          <p:cNvGraphicFramePr>
            <a:graphicFrameLocks noChangeAspect="1"/>
          </p:cNvGraphicFramePr>
          <p:nvPr>
            <p:extLst>
              <p:ext uri="{D42A27DB-BD31-4B8C-83A1-F6EECF244321}">
                <p14:modId xmlns:p14="http://schemas.microsoft.com/office/powerpoint/2010/main" val="162508620"/>
              </p:ext>
            </p:extLst>
          </p:nvPr>
        </p:nvGraphicFramePr>
        <p:xfrm>
          <a:off x="1309686" y="1053548"/>
          <a:ext cx="1741487" cy="749300"/>
        </p:xfrm>
        <a:graphic>
          <a:graphicData uri="http://schemas.openxmlformats.org/presentationml/2006/ole">
            <mc:AlternateContent xmlns:mc="http://schemas.openxmlformats.org/markup-compatibility/2006">
              <mc:Choice xmlns:v="urn:schemas-microsoft-com:vml" Requires="v">
                <p:oleObj spid="_x0000_s3095" name="…quation" r:id="rId5" imgW="1066800" imgH="457200" progId="Equation.3">
                  <p:embed/>
                </p:oleObj>
              </mc:Choice>
              <mc:Fallback>
                <p:oleObj name="…quation" r:id="rId5" imgW="1066800" imgH="457200" progId="Equation.3">
                  <p:embed/>
                  <p:pic>
                    <p:nvPicPr>
                      <p:cNvPr id="0" name=""/>
                      <p:cNvPicPr/>
                      <p:nvPr/>
                    </p:nvPicPr>
                    <p:blipFill>
                      <a:blip r:embed="rId6"/>
                      <a:stretch>
                        <a:fillRect/>
                      </a:stretch>
                    </p:blipFill>
                    <p:spPr>
                      <a:xfrm>
                        <a:off x="1309686" y="1053548"/>
                        <a:ext cx="1741487" cy="749300"/>
                      </a:xfrm>
                      <a:prstGeom prst="rect">
                        <a:avLst/>
                      </a:prstGeom>
                    </p:spPr>
                  </p:pic>
                </p:oleObj>
              </mc:Fallback>
            </mc:AlternateContent>
          </a:graphicData>
        </a:graphic>
      </p:graphicFrame>
      <p:sp>
        <p:nvSpPr>
          <p:cNvPr id="17" name="ZoneTexte 16"/>
          <p:cNvSpPr txBox="1"/>
          <p:nvPr/>
        </p:nvSpPr>
        <p:spPr>
          <a:xfrm>
            <a:off x="385722" y="1759931"/>
            <a:ext cx="3589417" cy="1508105"/>
          </a:xfrm>
          <a:prstGeom prst="rect">
            <a:avLst/>
          </a:prstGeom>
          <a:noFill/>
        </p:spPr>
        <p:txBody>
          <a:bodyPr wrap="none" rtlCol="0">
            <a:spAutoFit/>
          </a:bodyPr>
          <a:lstStyle/>
          <a:p>
            <a:pPr marL="285750" indent="-285750">
              <a:buFont typeface="Wingdings" charset="2"/>
              <a:buChar char="§"/>
            </a:pPr>
            <a:r>
              <a:rPr lang="fr-FR" dirty="0" smtClean="0"/>
              <a:t>Vertical cryostat: </a:t>
            </a:r>
            <a:r>
              <a:rPr lang="fr-FR" dirty="0" err="1" smtClean="0"/>
              <a:t>P</a:t>
            </a:r>
            <a:r>
              <a:rPr lang="fr-FR" baseline="-25000" dirty="0" err="1" smtClean="0"/>
              <a:t>cav</a:t>
            </a:r>
            <a:r>
              <a:rPr lang="fr-FR" dirty="0" smtClean="0"/>
              <a:t> = P</a:t>
            </a:r>
            <a:r>
              <a:rPr lang="fr-FR" baseline="-25000" dirty="0" smtClean="0"/>
              <a:t>RF</a:t>
            </a:r>
          </a:p>
          <a:p>
            <a:pPr marL="285750" indent="-285750">
              <a:buFont typeface="Wingdings" charset="2"/>
              <a:buChar char="§"/>
            </a:pPr>
            <a:endParaRPr lang="fr-FR" baseline="-25000" dirty="0" smtClean="0"/>
          </a:p>
          <a:p>
            <a:pPr marL="285750" indent="-285750">
              <a:buFont typeface="Wingdings" charset="2"/>
              <a:buChar char="§"/>
            </a:pPr>
            <a:r>
              <a:rPr lang="fr-FR" dirty="0" err="1" smtClean="0"/>
              <a:t>Cryomodule</a:t>
            </a:r>
            <a:r>
              <a:rPr lang="fr-FR" dirty="0" smtClean="0"/>
              <a:t>: </a:t>
            </a:r>
            <a:r>
              <a:rPr lang="fr-FR" dirty="0" err="1" smtClean="0"/>
              <a:t>P</a:t>
            </a:r>
            <a:r>
              <a:rPr lang="fr-FR" baseline="-25000" dirty="0" err="1" smtClean="0"/>
              <a:t>cav</a:t>
            </a:r>
            <a:r>
              <a:rPr lang="fr-FR" dirty="0"/>
              <a:t> </a:t>
            </a:r>
            <a:r>
              <a:rPr lang="fr-FR" dirty="0" smtClean="0"/>
              <a:t>= </a:t>
            </a:r>
            <a:r>
              <a:rPr lang="fr-FR" dirty="0" err="1" smtClean="0"/>
              <a:t>P</a:t>
            </a:r>
            <a:r>
              <a:rPr lang="fr-FR" baseline="-25000" dirty="0" err="1" smtClean="0"/>
              <a:t>tot</a:t>
            </a:r>
            <a:r>
              <a:rPr lang="fr-FR" dirty="0" smtClean="0"/>
              <a:t> – </a:t>
            </a:r>
            <a:r>
              <a:rPr lang="fr-FR" dirty="0" err="1" smtClean="0"/>
              <a:t>P</a:t>
            </a:r>
            <a:r>
              <a:rPr lang="fr-FR" baseline="-25000" dirty="0" err="1" smtClean="0"/>
              <a:t>stat</a:t>
            </a:r>
            <a:r>
              <a:rPr lang="fr-FR" dirty="0" smtClean="0"/>
              <a:t> </a:t>
            </a:r>
          </a:p>
          <a:p>
            <a:pPr marL="285750" indent="-285750">
              <a:buFont typeface="Wingdings" charset="2"/>
              <a:buChar char="§"/>
            </a:pPr>
            <a:endParaRPr lang="fr-FR" baseline="-25000" dirty="0" smtClean="0"/>
          </a:p>
          <a:p>
            <a:pPr algn="ctr"/>
            <a:r>
              <a:rPr lang="fr-FR" sz="1600" i="1" dirty="0" smtClean="0"/>
              <a:t>   </a:t>
            </a:r>
            <a:r>
              <a:rPr lang="fr-FR" sz="1600" i="1" dirty="0" err="1" smtClean="0"/>
              <a:t>measured</a:t>
            </a:r>
            <a:r>
              <a:rPr lang="fr-FR" sz="1600" i="1" dirty="0" smtClean="0"/>
              <a:t> via thermal </a:t>
            </a:r>
            <a:r>
              <a:rPr lang="fr-FR" sz="1600" i="1" dirty="0" err="1" smtClean="0"/>
              <a:t>losses</a:t>
            </a:r>
            <a:r>
              <a:rPr lang="fr-FR" sz="1600" i="1" dirty="0" smtClean="0"/>
              <a:t> @ 4K</a:t>
            </a:r>
          </a:p>
          <a:p>
            <a:pPr algn="ctr"/>
            <a:r>
              <a:rPr lang="fr-FR" sz="1600" i="1" dirty="0" smtClean="0"/>
              <a:t>   (A: He </a:t>
            </a:r>
            <a:r>
              <a:rPr lang="fr-FR" sz="1600" i="1" dirty="0" err="1" smtClean="0"/>
              <a:t>level</a:t>
            </a:r>
            <a:r>
              <a:rPr lang="fr-FR" sz="1600" i="1" dirty="0" smtClean="0"/>
              <a:t> </a:t>
            </a:r>
            <a:r>
              <a:rPr lang="fr-FR" sz="1600" i="1" dirty="0" err="1" smtClean="0"/>
              <a:t>decrease</a:t>
            </a:r>
            <a:r>
              <a:rPr lang="fr-FR" sz="1600" i="1" dirty="0" smtClean="0"/>
              <a:t>; B: </a:t>
            </a:r>
            <a:r>
              <a:rPr lang="fr-FR" sz="1600" i="1" dirty="0" err="1" smtClean="0"/>
              <a:t>gas</a:t>
            </a:r>
            <a:r>
              <a:rPr lang="fr-FR" sz="1600" i="1" dirty="0" smtClean="0"/>
              <a:t> flow)</a:t>
            </a:r>
          </a:p>
        </p:txBody>
      </p:sp>
      <p:pic>
        <p:nvPicPr>
          <p:cNvPr id="22" name="Picture 5" descr="\\Dapnia\data\manip\Spiral2\Cryomodule\99_Photos\2011_03_09 Montage SB (début)\IMG_677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7480" y="3284984"/>
            <a:ext cx="1555000" cy="2073193"/>
          </a:xfrm>
          <a:prstGeom prst="rect">
            <a:avLst/>
          </a:prstGeom>
          <a:noFill/>
          <a:ln w="28575">
            <a:solidFill>
              <a:schemeClr val="bg1"/>
            </a:solidFill>
          </a:ln>
          <a:extLst>
            <a:ext uri="{909E8E84-426E-40dd-AFC4-6F175D3DCCD1}">
              <a14:hiddenFill xmlns="" xmlns:a14="http://schemas.microsoft.com/office/drawing/2010/main">
                <a:solidFill>
                  <a:srgbClr val="FFFFFF"/>
                </a:solidFill>
              </a14:hiddenFill>
            </a:ext>
          </a:extLst>
        </p:spPr>
      </p:pic>
      <p:pic>
        <p:nvPicPr>
          <p:cNvPr id="23" name="Picture 3" descr="IMG_67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86688" y="3282176"/>
            <a:ext cx="1423280" cy="1795328"/>
          </a:xfrm>
          <a:prstGeom prst="rect">
            <a:avLst/>
          </a:prstGeom>
          <a:noFill/>
          <a:ln w="28575">
            <a:solidFill>
              <a:schemeClr val="bg1"/>
            </a:solidFill>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CCCCCC"/>
                  </a:outerShdw>
                </a:effectLst>
              </a14:hiddenEffects>
            </a:ext>
          </a:extLst>
        </p:spPr>
      </p:pic>
      <p:pic>
        <p:nvPicPr>
          <p:cNvPr id="25" name="Picture 6" descr="IMG_394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67188" y="5022636"/>
            <a:ext cx="1773064" cy="1358692"/>
          </a:xfrm>
          <a:prstGeom prst="rect">
            <a:avLst/>
          </a:prstGeom>
          <a:noFill/>
          <a:ln w="28575">
            <a:solidFill>
              <a:schemeClr val="bg1"/>
            </a:solidFill>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CCCCCC"/>
                  </a:outerShdw>
                </a:effectLst>
              </a14:hiddenEffects>
            </a:ext>
          </a:extLst>
        </p:spPr>
      </p:pic>
      <p:pic>
        <p:nvPicPr>
          <p:cNvPr id="20" name="Picture 2" descr="D:\Projets\SPIRAL2\coupleur puissance\Pb coupleurs\visite Moeller\IMG_611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10452" y="4883292"/>
            <a:ext cx="1982028" cy="1486623"/>
          </a:xfrm>
          <a:prstGeom prst="rect">
            <a:avLst/>
          </a:prstGeom>
          <a:noFill/>
          <a:ln w="28575">
            <a:solidFill>
              <a:schemeClr val="bg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728192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346" y="985804"/>
            <a:ext cx="9288380" cy="2790508"/>
          </a:xfrm>
          <a:prstGeom prst="rect">
            <a:avLst/>
          </a:prstGeom>
          <a:noFill/>
        </p:spPr>
        <p:txBody>
          <a:bodyPr wrap="square" rtlCol="0">
            <a:spAutoFit/>
          </a:bodyPr>
          <a:lstStyle/>
          <a:p>
            <a:pPr marL="542925" lvl="3" indent="-180975" defTabSz="628650">
              <a:spcAft>
                <a:spcPts val="800"/>
              </a:spcAft>
              <a:buSzPct val="80000"/>
              <a:buFont typeface="Calibri" panose="020F0502020204030204" pitchFamily="34" charset="0"/>
              <a:buChar char="–"/>
              <a:defRPr/>
            </a:pPr>
            <a:r>
              <a:rPr lang="en-US" sz="1400" dirty="0" smtClean="0"/>
              <a:t>Cryogenic fluid inside the IFMIF cryomodule </a:t>
            </a:r>
            <a:r>
              <a:rPr lang="en-US" sz="1400" dirty="0" smtClean="0">
                <a:sym typeface="Wingdings" panose="05000000000000000000" pitchFamily="2" charset="2"/>
              </a:rPr>
              <a:t> M</a:t>
            </a:r>
            <a:r>
              <a:rPr lang="en-US" sz="1400" dirty="0" smtClean="0"/>
              <a:t>ust comply with High Pressure Gas Safety Law</a:t>
            </a:r>
          </a:p>
          <a:p>
            <a:pPr marL="542925" lvl="3" indent="-180975" defTabSz="628650">
              <a:spcAft>
                <a:spcPts val="800"/>
              </a:spcAft>
              <a:buSzPct val="80000"/>
              <a:buFont typeface="Calibri" panose="020F0502020204030204" pitchFamily="34" charset="0"/>
              <a:buChar char="–"/>
              <a:defRPr/>
            </a:pPr>
            <a:r>
              <a:rPr lang="en-US" sz="1400" dirty="0" smtClean="0"/>
              <a:t>Strategy negotiated with the Japanese authorities: design, fabrication and tests of all the cryomodule components according to ASME BPVC or B31.3</a:t>
            </a:r>
          </a:p>
          <a:p>
            <a:pPr marL="542925" lvl="3" indent="-180975" defTabSz="628650">
              <a:spcAft>
                <a:spcPts val="800"/>
              </a:spcAft>
              <a:buSzPct val="80000"/>
              <a:buFont typeface="Calibri" panose="020F0502020204030204" pitchFamily="34" charset="0"/>
              <a:buChar char="–"/>
              <a:defRPr/>
            </a:pPr>
            <a:r>
              <a:rPr lang="en-US" sz="1400" dirty="0" smtClean="0"/>
              <a:t>HWR is the most complicated part to be licensed due to the use of non referenced materials (Nb, NbTi) and complicated geometry</a:t>
            </a:r>
          </a:p>
          <a:p>
            <a:pPr marL="628650" indent="-285750">
              <a:spcAft>
                <a:spcPts val="800"/>
              </a:spcAft>
              <a:buFont typeface="Wingdings" panose="05000000000000000000" pitchFamily="2" charset="2"/>
              <a:buChar char="è"/>
            </a:pPr>
            <a:r>
              <a:rPr lang="en-US" sz="1400" dirty="0" smtClean="0">
                <a:sym typeface="Wingdings" panose="05000000000000000000" pitchFamily="2" charset="2"/>
              </a:rPr>
              <a:t>The licensing procedure with the Japanese Authorities started with this component in Dec 2013.</a:t>
            </a:r>
          </a:p>
          <a:p>
            <a:pPr marL="628650" indent="-285750">
              <a:spcAft>
                <a:spcPts val="800"/>
              </a:spcAft>
              <a:buFont typeface="Wingdings" panose="05000000000000000000" pitchFamily="2" charset="2"/>
              <a:buChar char="è"/>
            </a:pPr>
            <a:r>
              <a:rPr lang="en-US" sz="1400" dirty="0" smtClean="0">
                <a:sym typeface="Wingdings" panose="05000000000000000000" pitchFamily="2" charset="2"/>
              </a:rPr>
              <a:t>7 meetings with KHK were necessary prior to the official submission in June 2015.</a:t>
            </a:r>
          </a:p>
          <a:p>
            <a:pPr marL="628650" indent="-285750">
              <a:spcAft>
                <a:spcPts val="800"/>
              </a:spcAft>
              <a:buFont typeface="Wingdings" panose="05000000000000000000" pitchFamily="2" charset="2"/>
              <a:buChar char="è"/>
            </a:pPr>
            <a:r>
              <a:rPr lang="en-US" sz="1400" dirty="0" smtClean="0">
                <a:sym typeface="Wingdings" panose="05000000000000000000" pitchFamily="2" charset="2"/>
              </a:rPr>
              <a:t>The licensing activity has been an unexpectedly time and resource consuming activity</a:t>
            </a:r>
            <a:r>
              <a:rPr lang="en-US" sz="1400" dirty="0">
                <a:sym typeface="Wingdings" panose="05000000000000000000" pitchFamily="2" charset="2"/>
              </a:rPr>
              <a:t> </a:t>
            </a:r>
            <a:r>
              <a:rPr lang="en-US" sz="1400" dirty="0" smtClean="0">
                <a:sym typeface="Wingdings" panose="05000000000000000000" pitchFamily="2" charset="2"/>
              </a:rPr>
              <a:t>to perform the numerical simulations, deal with the many questions raised by KHK, prepare and test the samples (NbTi, Nb, NbTi-Ti, NbTi-Nb, </a:t>
            </a:r>
            <a:r>
              <a:rPr lang="en-US" sz="1400" dirty="0" err="1" smtClean="0">
                <a:sym typeface="Wingdings" panose="05000000000000000000" pitchFamily="2" charset="2"/>
              </a:rPr>
              <a:t>Nb-Nb</a:t>
            </a:r>
            <a:r>
              <a:rPr lang="en-US" sz="1400" dirty="0" smtClean="0">
                <a:sym typeface="Wingdings" panose="05000000000000000000" pitchFamily="2" charset="2"/>
              </a:rPr>
              <a:t>),  and complete the application form.</a:t>
            </a:r>
          </a:p>
        </p:txBody>
      </p:sp>
      <p:sp>
        <p:nvSpPr>
          <p:cNvPr id="7" name="Text Box 2223"/>
          <p:cNvSpPr txBox="1">
            <a:spLocks noChangeArrowheads="1"/>
          </p:cNvSpPr>
          <p:nvPr/>
        </p:nvSpPr>
        <p:spPr bwMode="auto">
          <a:xfrm>
            <a:off x="2345904" y="195943"/>
            <a:ext cx="6546261" cy="405683"/>
          </a:xfrm>
          <a:prstGeom prst="rect">
            <a:avLst/>
          </a:prstGeom>
          <a:noFill/>
          <a:ln w="9525">
            <a:noFill/>
            <a:miter lim="800000"/>
            <a:headEnd/>
            <a:tailEnd/>
          </a:ln>
        </p:spPr>
        <p:txBody>
          <a:bodyPr wrap="square" tIns="18000" bIns="18000">
            <a:spAutoFit/>
          </a:bodyPr>
          <a:lstStyle/>
          <a:p>
            <a:r>
              <a:rPr lang="en-US" sz="2400" b="1" cap="all" dirty="0">
                <a:solidFill>
                  <a:schemeClr val="bg1"/>
                </a:solidFill>
                <a:latin typeface="+mj-lt"/>
                <a:ea typeface="+mj-ea"/>
                <a:cs typeface="+mj-cs"/>
              </a:rPr>
              <a:t>Licensing of </a:t>
            </a:r>
            <a:r>
              <a:rPr lang="en-US" sz="2400" b="1" cap="all" dirty="0" smtClean="0">
                <a:solidFill>
                  <a:schemeClr val="bg1"/>
                </a:solidFill>
                <a:latin typeface="+mj-lt"/>
              </a:rPr>
              <a:t>niobium cavities</a:t>
            </a:r>
            <a:endParaRPr lang="en-US" sz="2400" b="1" cap="all" dirty="0">
              <a:solidFill>
                <a:schemeClr val="bg1"/>
              </a:solidFill>
              <a:latin typeface="+mj-lt"/>
            </a:endParaRPr>
          </a:p>
        </p:txBody>
      </p:sp>
      <p:pic>
        <p:nvPicPr>
          <p:cNvPr id="10" name="Picture 13"/>
          <p:cNvPicPr>
            <a:picLocks noChangeAspect="1"/>
          </p:cNvPicPr>
          <p:nvPr/>
        </p:nvPicPr>
        <p:blipFill rotWithShape="1">
          <a:blip r:embed="rId3">
            <a:extLst>
              <a:ext uri="{28A0092B-C50C-407E-A947-70E740481C1C}">
                <a14:useLocalDpi xmlns:a14="http://schemas.microsoft.com/office/drawing/2010/main"/>
              </a:ext>
            </a:extLst>
          </a:blip>
          <a:srcRect l="10953" t="-1" b="2914"/>
          <a:stretch/>
        </p:blipFill>
        <p:spPr>
          <a:xfrm>
            <a:off x="143508" y="3897052"/>
            <a:ext cx="4058511" cy="2399102"/>
          </a:xfrm>
          <a:prstGeom prst="rect">
            <a:avLst/>
          </a:prstGeom>
        </p:spPr>
      </p:pic>
      <p:pic>
        <p:nvPicPr>
          <p:cNvPr id="11" name="図 17" descr="Macintosh HD:Users:kasugai:Desktop:1A号試験片.jpg"/>
          <p:cNvPicPr>
            <a:picLocks noChangeAspect="1"/>
          </p:cNvPicPr>
          <p:nvPr/>
        </p:nvPicPr>
        <p:blipFill rotWithShape="1">
          <a:blip r:embed="rId4" cstate="screen">
            <a:extLst>
              <a:ext uri="{28A0092B-C50C-407E-A947-70E740481C1C}">
                <a14:useLocalDpi xmlns:a14="http://schemas.microsoft.com/office/drawing/2010/main"/>
              </a:ext>
            </a:extLst>
          </a:blip>
          <a:srcRect t="-2"/>
          <a:stretch/>
        </p:blipFill>
        <p:spPr bwMode="auto">
          <a:xfrm>
            <a:off x="6300192" y="3573016"/>
            <a:ext cx="2591973" cy="2798981"/>
          </a:xfrm>
          <a:prstGeom prst="rect">
            <a:avLst/>
          </a:prstGeom>
          <a:noFill/>
          <a:ln>
            <a:noFill/>
          </a:ln>
        </p:spPr>
      </p:pic>
      <p:sp>
        <p:nvSpPr>
          <p:cNvPr id="2" name="ZoneTexte 1"/>
          <p:cNvSpPr txBox="1"/>
          <p:nvPr/>
        </p:nvSpPr>
        <p:spPr>
          <a:xfrm>
            <a:off x="4562059" y="4545124"/>
            <a:ext cx="1693733" cy="923330"/>
          </a:xfrm>
          <a:prstGeom prst="rect">
            <a:avLst/>
          </a:prstGeom>
          <a:noFill/>
        </p:spPr>
        <p:txBody>
          <a:bodyPr wrap="none" rtlCol="0">
            <a:spAutoFit/>
          </a:bodyPr>
          <a:lstStyle/>
          <a:p>
            <a:r>
              <a:rPr lang="fr-FR" dirty="0" smtClean="0">
                <a:solidFill>
                  <a:schemeClr val="bg2"/>
                </a:solidFill>
              </a:rPr>
              <a:t>For SARAF, </a:t>
            </a:r>
          </a:p>
          <a:p>
            <a:r>
              <a:rPr lang="fr-FR" dirty="0" err="1" smtClean="0">
                <a:solidFill>
                  <a:schemeClr val="bg2"/>
                </a:solidFill>
              </a:rPr>
              <a:t>We</a:t>
            </a:r>
            <a:r>
              <a:rPr lang="fr-FR" dirty="0" smtClean="0">
                <a:solidFill>
                  <a:schemeClr val="bg2"/>
                </a:solidFill>
              </a:rPr>
              <a:t> </a:t>
            </a:r>
            <a:r>
              <a:rPr lang="fr-FR" dirty="0" err="1" smtClean="0">
                <a:solidFill>
                  <a:schemeClr val="bg2"/>
                </a:solidFill>
              </a:rPr>
              <a:t>agreed</a:t>
            </a:r>
            <a:r>
              <a:rPr lang="fr-FR" dirty="0" smtClean="0">
                <a:solidFill>
                  <a:schemeClr val="bg2"/>
                </a:solidFill>
              </a:rPr>
              <a:t> on </a:t>
            </a:r>
          </a:p>
          <a:p>
            <a:r>
              <a:rPr lang="fr-FR" dirty="0" smtClean="0">
                <a:solidFill>
                  <a:schemeClr val="bg2"/>
                </a:solidFill>
              </a:rPr>
              <a:t>PED 3.3</a:t>
            </a:r>
            <a:endParaRPr lang="fr-FR" dirty="0">
              <a:solidFill>
                <a:schemeClr val="bg2"/>
              </a:solidFill>
            </a:endParaRPr>
          </a:p>
        </p:txBody>
      </p:sp>
    </p:spTree>
    <p:extLst>
      <p:ext uri="{BB962C8B-B14F-4D97-AF65-F5344CB8AC3E}">
        <p14:creationId xmlns:p14="http://schemas.microsoft.com/office/powerpoint/2010/main" val="259543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D:\Congres\TTC-2014\images_IFMIF\IMG_512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1825" y="4952610"/>
            <a:ext cx="1944216" cy="13046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p:cNvPicPr/>
          <p:nvPr/>
        </p:nvPicPr>
        <p:blipFill rotWithShape="1">
          <a:blip r:embed="rId4" cstate="screen">
            <a:extLst>
              <a:ext uri="{28A0092B-C50C-407E-A947-70E740481C1C}">
                <a14:useLocalDpi xmlns:a14="http://schemas.microsoft.com/office/drawing/2010/main"/>
              </a:ext>
            </a:extLst>
          </a:blip>
          <a:srcRect/>
          <a:stretch/>
        </p:blipFill>
        <p:spPr bwMode="auto">
          <a:xfrm>
            <a:off x="7156129" y="2274765"/>
            <a:ext cx="1368152" cy="1080120"/>
          </a:xfrm>
          <a:prstGeom prst="rect">
            <a:avLst/>
          </a:prstGeom>
          <a:ln>
            <a:noFill/>
          </a:ln>
          <a:extLst>
            <a:ext uri="{53640926-AAD7-44D8-BBD7-CCE9431645EC}">
              <a14:shadowObscured xmlns:a14="http://schemas.microsoft.com/office/drawing/2010/main"/>
            </a:ext>
          </a:extLst>
        </p:spPr>
      </p:pic>
      <p:pic>
        <p:nvPicPr>
          <p:cNvPr id="22" name="Picture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79790" y="4782726"/>
            <a:ext cx="1165895" cy="1505082"/>
          </a:xfrm>
          <a:prstGeom prst="rect">
            <a:avLst/>
          </a:prstGeom>
        </p:spPr>
      </p:pic>
      <p:sp>
        <p:nvSpPr>
          <p:cNvPr id="23" name="Rectangle 22"/>
          <p:cNvSpPr/>
          <p:nvPr/>
        </p:nvSpPr>
        <p:spPr>
          <a:xfrm>
            <a:off x="2282943" y="6325579"/>
            <a:ext cx="1861211" cy="307777"/>
          </a:xfrm>
          <a:prstGeom prst="rect">
            <a:avLst/>
          </a:prstGeom>
        </p:spPr>
        <p:txBody>
          <a:bodyPr wrap="square">
            <a:spAutoFit/>
          </a:bodyPr>
          <a:lstStyle/>
          <a:p>
            <a:pPr algn="ctr"/>
            <a:r>
              <a:rPr lang="fr-FR" sz="1400" dirty="0" smtClean="0"/>
              <a:t>Needles magnetized</a:t>
            </a:r>
            <a:endParaRPr lang="en-US" sz="1400" dirty="0"/>
          </a:p>
        </p:txBody>
      </p:sp>
      <p:pic>
        <p:nvPicPr>
          <p:cNvPr id="29" name="Image 2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13653" y="2274765"/>
            <a:ext cx="2471468" cy="1434907"/>
          </a:xfrm>
          <a:prstGeom prst="rect">
            <a:avLst/>
          </a:prstGeom>
        </p:spPr>
      </p:pic>
      <p:pic>
        <p:nvPicPr>
          <p:cNvPr id="30" name="Picture 2" descr="\\Dapdc5\nbazin\My Documents\IFMIF_DDR\figures\Assemblage-SB\Assemblage-SB-18.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
          <a:stretch/>
        </p:blipFill>
        <p:spPr bwMode="auto">
          <a:xfrm>
            <a:off x="466324" y="1947127"/>
            <a:ext cx="2282716" cy="2237957"/>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Connecteur droit 30"/>
          <p:cNvCxnSpPr/>
          <p:nvPr/>
        </p:nvCxnSpPr>
        <p:spPr>
          <a:xfrm flipH="1">
            <a:off x="1749084" y="2445785"/>
            <a:ext cx="2684812" cy="843833"/>
          </a:xfrm>
          <a:prstGeom prst="lin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2" name="Ellipse 31"/>
          <p:cNvSpPr/>
          <p:nvPr/>
        </p:nvSpPr>
        <p:spPr>
          <a:xfrm>
            <a:off x="1416613" y="3309641"/>
            <a:ext cx="664942" cy="360550"/>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Ellipse 32"/>
          <p:cNvSpPr/>
          <p:nvPr/>
        </p:nvSpPr>
        <p:spPr>
          <a:xfrm>
            <a:off x="3784426" y="2393421"/>
            <a:ext cx="2214969" cy="1276770"/>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4" name="Connecteur droit 33"/>
          <p:cNvCxnSpPr>
            <a:stCxn id="33" idx="4"/>
            <a:endCxn id="32" idx="4"/>
          </p:cNvCxnSpPr>
          <p:nvPr/>
        </p:nvCxnSpPr>
        <p:spPr>
          <a:xfrm flipH="1">
            <a:off x="1749084" y="3670191"/>
            <a:ext cx="3142827" cy="0"/>
          </a:xfrm>
          <a:prstGeom prst="lin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40" name="Ellipse 39"/>
          <p:cNvSpPr/>
          <p:nvPr/>
        </p:nvSpPr>
        <p:spPr>
          <a:xfrm>
            <a:off x="7156129" y="2159632"/>
            <a:ext cx="1487815" cy="1276770"/>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1" name="Connecteur droit 40"/>
          <p:cNvCxnSpPr/>
          <p:nvPr/>
        </p:nvCxnSpPr>
        <p:spPr>
          <a:xfrm flipH="1">
            <a:off x="4920448" y="2222600"/>
            <a:ext cx="2621998" cy="696456"/>
          </a:xfrm>
          <a:prstGeom prst="lin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42" name="Ellipse 41"/>
          <p:cNvSpPr/>
          <p:nvPr/>
        </p:nvSpPr>
        <p:spPr>
          <a:xfrm>
            <a:off x="4818442" y="2881619"/>
            <a:ext cx="648422" cy="260685"/>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5" name="Connecteur droit 44"/>
          <p:cNvCxnSpPr>
            <a:endCxn id="42" idx="4"/>
          </p:cNvCxnSpPr>
          <p:nvPr/>
        </p:nvCxnSpPr>
        <p:spPr>
          <a:xfrm flipH="1" flipV="1">
            <a:off x="5142653" y="3142304"/>
            <a:ext cx="2807037" cy="299384"/>
          </a:xfrm>
          <a:prstGeom prst="lin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47" name="Rectangle 46"/>
          <p:cNvSpPr/>
          <p:nvPr/>
        </p:nvSpPr>
        <p:spPr>
          <a:xfrm>
            <a:off x="94349" y="6224332"/>
            <a:ext cx="1861211" cy="307777"/>
          </a:xfrm>
          <a:prstGeom prst="rect">
            <a:avLst/>
          </a:prstGeom>
        </p:spPr>
        <p:txBody>
          <a:bodyPr wrap="square">
            <a:spAutoFit/>
          </a:bodyPr>
          <a:lstStyle/>
          <a:p>
            <a:pPr algn="ctr"/>
            <a:r>
              <a:rPr lang="fr-FR" sz="1400" dirty="0" smtClean="0"/>
              <a:t>Bearing cage</a:t>
            </a:r>
            <a:endParaRPr lang="en-US" sz="1400" dirty="0"/>
          </a:p>
        </p:txBody>
      </p:sp>
      <p:pic>
        <p:nvPicPr>
          <p:cNvPr id="50" name="Picture 3" descr="D:\Congres\TTC-2014\images_IFMIF\IMG_5126.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476036" y="3975679"/>
            <a:ext cx="1759874" cy="2436748"/>
          </a:xfrm>
          <a:prstGeom prst="rect">
            <a:avLst/>
          </a:prstGeom>
          <a:noFill/>
          <a:extLst>
            <a:ext uri="{909E8E84-426E-40DD-AFC4-6F175D3DCCD1}">
              <a14:hiddenFill xmlns:a14="http://schemas.microsoft.com/office/drawing/2010/main">
                <a:solidFill>
                  <a:srgbClr val="FFFFFF"/>
                </a:solidFill>
              </a14:hiddenFill>
            </a:ext>
          </a:extLst>
        </p:spPr>
      </p:pic>
      <p:sp>
        <p:nvSpPr>
          <p:cNvPr id="51" name="ZoneTexte 50"/>
          <p:cNvSpPr txBox="1"/>
          <p:nvPr/>
        </p:nvSpPr>
        <p:spPr>
          <a:xfrm>
            <a:off x="4929951" y="4880967"/>
            <a:ext cx="643125" cy="523220"/>
          </a:xfrm>
          <a:prstGeom prst="rect">
            <a:avLst/>
          </a:prstGeom>
          <a:noFill/>
        </p:spPr>
        <p:txBody>
          <a:bodyPr wrap="none" rtlCol="0">
            <a:spAutoFit/>
          </a:bodyPr>
          <a:lstStyle/>
          <a:p>
            <a:pPr algn="ctr"/>
            <a:r>
              <a:rPr lang="en-US" sz="1400" dirty="0" smtClean="0"/>
              <a:t>Brass</a:t>
            </a:r>
          </a:p>
          <a:p>
            <a:pPr algn="ctr"/>
            <a:r>
              <a:rPr lang="en-US" sz="1400" dirty="0" smtClean="0"/>
              <a:t>cage</a:t>
            </a:r>
            <a:endParaRPr lang="en-US" sz="1400" dirty="0"/>
          </a:p>
        </p:txBody>
      </p:sp>
      <p:cxnSp>
        <p:nvCxnSpPr>
          <p:cNvPr id="52" name="Connecteur droit avec flèche 51"/>
          <p:cNvCxnSpPr/>
          <p:nvPr/>
        </p:nvCxnSpPr>
        <p:spPr>
          <a:xfrm flipV="1">
            <a:off x="5378473" y="4349439"/>
            <a:ext cx="528440" cy="597846"/>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53" name="Connecteur droit avec flèche 52"/>
          <p:cNvCxnSpPr/>
          <p:nvPr/>
        </p:nvCxnSpPr>
        <p:spPr>
          <a:xfrm>
            <a:off x="5368948" y="5340273"/>
            <a:ext cx="603658" cy="747279"/>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54" name="ZoneTexte 53"/>
          <p:cNvSpPr txBox="1"/>
          <p:nvPr/>
        </p:nvSpPr>
        <p:spPr>
          <a:xfrm>
            <a:off x="5556778" y="4646574"/>
            <a:ext cx="1617493" cy="307777"/>
          </a:xfrm>
          <a:prstGeom prst="rect">
            <a:avLst/>
          </a:prstGeom>
          <a:noFill/>
        </p:spPr>
        <p:txBody>
          <a:bodyPr wrap="square" rtlCol="0">
            <a:spAutoFit/>
          </a:bodyPr>
          <a:lstStyle/>
          <a:p>
            <a:pPr algn="ctr"/>
            <a:r>
              <a:rPr lang="en-US" sz="1400" dirty="0" smtClean="0"/>
              <a:t>Ceramic needles</a:t>
            </a:r>
          </a:p>
        </p:txBody>
      </p:sp>
      <p:pic>
        <p:nvPicPr>
          <p:cNvPr id="56" name="Image 5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335715" y="3981211"/>
            <a:ext cx="1540911" cy="2431217"/>
          </a:xfrm>
          <a:prstGeom prst="rect">
            <a:avLst/>
          </a:prstGeom>
        </p:spPr>
      </p:pic>
      <p:sp>
        <p:nvSpPr>
          <p:cNvPr id="57" name="ZoneTexte 56"/>
          <p:cNvSpPr txBox="1"/>
          <p:nvPr/>
        </p:nvSpPr>
        <p:spPr>
          <a:xfrm>
            <a:off x="7326124" y="6181563"/>
            <a:ext cx="1646605" cy="307777"/>
          </a:xfrm>
          <a:prstGeom prst="rect">
            <a:avLst/>
          </a:prstGeom>
          <a:noFill/>
        </p:spPr>
        <p:txBody>
          <a:bodyPr wrap="none" rtlCol="0">
            <a:spAutoFit/>
          </a:bodyPr>
          <a:lstStyle/>
          <a:p>
            <a:r>
              <a:rPr lang="en-US" sz="1400" dirty="0" smtClean="0"/>
              <a:t>Homemade rollers</a:t>
            </a:r>
            <a:endParaRPr lang="en-US" sz="1400" dirty="0"/>
          </a:p>
        </p:txBody>
      </p:sp>
      <p:sp>
        <p:nvSpPr>
          <p:cNvPr id="58" name="ZoneTexte 57"/>
          <p:cNvSpPr txBox="1"/>
          <p:nvPr/>
        </p:nvSpPr>
        <p:spPr>
          <a:xfrm>
            <a:off x="7268980" y="3886173"/>
            <a:ext cx="1702646" cy="307777"/>
          </a:xfrm>
          <a:prstGeom prst="rect">
            <a:avLst/>
          </a:prstGeom>
          <a:noFill/>
        </p:spPr>
        <p:txBody>
          <a:bodyPr wrap="none" rtlCol="0">
            <a:spAutoFit/>
          </a:bodyPr>
          <a:lstStyle/>
          <a:p>
            <a:r>
              <a:rPr lang="en-US" sz="1400" dirty="0" smtClean="0"/>
              <a:t>Off-the-shelf rollers</a:t>
            </a:r>
            <a:endParaRPr lang="en-US" sz="1400" dirty="0"/>
          </a:p>
        </p:txBody>
      </p:sp>
      <p:cxnSp>
        <p:nvCxnSpPr>
          <p:cNvPr id="60" name="Connecteur droit 59"/>
          <p:cNvCxnSpPr/>
          <p:nvPr/>
        </p:nvCxnSpPr>
        <p:spPr>
          <a:xfrm>
            <a:off x="773917" y="4915466"/>
            <a:ext cx="2934400" cy="1638708"/>
          </a:xfrm>
          <a:prstGeom prst="line">
            <a:avLst/>
          </a:prstGeom>
          <a:ln w="123825">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flipV="1">
            <a:off x="679735" y="4817638"/>
            <a:ext cx="3047580" cy="1588684"/>
          </a:xfrm>
          <a:prstGeom prst="line">
            <a:avLst/>
          </a:prstGeom>
          <a:ln w="123825">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
        <p:nvSpPr>
          <p:cNvPr id="62" name="Flèche droite 61"/>
          <p:cNvSpPr/>
          <p:nvPr/>
        </p:nvSpPr>
        <p:spPr>
          <a:xfrm>
            <a:off x="4019550" y="5029200"/>
            <a:ext cx="799802" cy="342900"/>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p:cNvSpPr txBox="1"/>
          <p:nvPr/>
        </p:nvSpPr>
        <p:spPr>
          <a:xfrm>
            <a:off x="3842391" y="5364236"/>
            <a:ext cx="1646605" cy="307777"/>
          </a:xfrm>
          <a:prstGeom prst="rect">
            <a:avLst/>
          </a:prstGeom>
          <a:noFill/>
        </p:spPr>
        <p:txBody>
          <a:bodyPr wrap="none" rtlCol="0">
            <a:spAutoFit/>
          </a:bodyPr>
          <a:lstStyle/>
          <a:p>
            <a:r>
              <a:rPr lang="en-US" sz="1400" dirty="0" smtClean="0"/>
              <a:t>Homemade rollers</a:t>
            </a:r>
            <a:endParaRPr lang="en-US" sz="1400" dirty="0"/>
          </a:p>
        </p:txBody>
      </p:sp>
      <p:sp>
        <p:nvSpPr>
          <p:cNvPr id="66" name="Rectangle 65"/>
          <p:cNvSpPr/>
          <p:nvPr/>
        </p:nvSpPr>
        <p:spPr>
          <a:xfrm>
            <a:off x="3366603" y="4701350"/>
            <a:ext cx="1640514" cy="369332"/>
          </a:xfrm>
          <a:prstGeom prst="rect">
            <a:avLst/>
          </a:prstGeom>
        </p:spPr>
        <p:txBody>
          <a:bodyPr wrap="none">
            <a:spAutoFit/>
          </a:bodyPr>
          <a:lstStyle/>
          <a:p>
            <a:pPr lvl="1">
              <a:buClr>
                <a:srgbClr val="5B9BD5"/>
              </a:buClr>
              <a:buSzPct val="80000"/>
              <a:defRPr/>
            </a:pPr>
            <a:r>
              <a:rPr lang="en-US" b="1" dirty="0" smtClean="0">
                <a:solidFill>
                  <a:srgbClr val="5B9BD5"/>
                </a:solidFill>
                <a:latin typeface="Calibri" panose="020F0502020204030204" pitchFamily="34" charset="0"/>
              </a:rPr>
              <a:t>Mitigation</a:t>
            </a:r>
            <a:endParaRPr lang="en-US" sz="1400" dirty="0">
              <a:solidFill>
                <a:prstClr val="black"/>
              </a:solidFill>
            </a:endParaRPr>
          </a:p>
        </p:txBody>
      </p:sp>
      <p:sp>
        <p:nvSpPr>
          <p:cNvPr id="2" name="Rectangle 1"/>
          <p:cNvSpPr/>
          <p:nvPr/>
        </p:nvSpPr>
        <p:spPr>
          <a:xfrm>
            <a:off x="-30307" y="4236224"/>
            <a:ext cx="3123868" cy="800219"/>
          </a:xfrm>
          <a:prstGeom prst="rect">
            <a:avLst/>
          </a:prstGeom>
        </p:spPr>
        <p:txBody>
          <a:bodyPr wrap="none">
            <a:spAutoFit/>
          </a:bodyPr>
          <a:lstStyle/>
          <a:p>
            <a:pPr lvl="1">
              <a:buClr>
                <a:srgbClr val="5B9BD5"/>
              </a:buClr>
              <a:buSzPct val="80000"/>
              <a:buFont typeface="Wingdings" pitchFamily="2" charset="2"/>
              <a:buChar char="q"/>
              <a:defRPr/>
            </a:pPr>
            <a:r>
              <a:rPr lang="en-US" b="1" dirty="0" smtClean="0">
                <a:solidFill>
                  <a:srgbClr val="5B9BD5"/>
                </a:solidFill>
                <a:latin typeface="Calibri" panose="020F0502020204030204" pitchFamily="34" charset="0"/>
              </a:rPr>
              <a:t> Mitigation</a:t>
            </a:r>
          </a:p>
          <a:p>
            <a:pPr marL="542925" lvl="3" indent="-180975" defTabSz="628650">
              <a:buSzPct val="80000"/>
              <a:buFont typeface="Calibri" panose="020F0502020204030204" pitchFamily="34" charset="0"/>
              <a:buChar char="–"/>
              <a:defRPr/>
            </a:pPr>
            <a:r>
              <a:rPr lang="en-US" sz="1400" dirty="0" smtClean="0">
                <a:solidFill>
                  <a:prstClr val="black"/>
                </a:solidFill>
              </a:rPr>
              <a:t>Use non ferromagnetic materials</a:t>
            </a:r>
            <a:endParaRPr lang="en-US" b="1" dirty="0" smtClean="0">
              <a:solidFill>
                <a:srgbClr val="5B9BD5"/>
              </a:solidFill>
              <a:latin typeface="Calibri" panose="020F0502020204030204" pitchFamily="34" charset="0"/>
            </a:endParaRPr>
          </a:p>
          <a:p>
            <a:pPr lvl="1">
              <a:buClr>
                <a:srgbClr val="5B9BD5"/>
              </a:buClr>
              <a:buSzPct val="80000"/>
              <a:buFont typeface="Wingdings" pitchFamily="2" charset="2"/>
              <a:buChar char="q"/>
              <a:defRPr/>
            </a:pPr>
            <a:endParaRPr lang="en-US" sz="1400" dirty="0">
              <a:solidFill>
                <a:prstClr val="black"/>
              </a:solidFill>
            </a:endParaRPr>
          </a:p>
        </p:txBody>
      </p:sp>
      <p:sp>
        <p:nvSpPr>
          <p:cNvPr id="11" name="Espace réservé du contenu 11"/>
          <p:cNvSpPr txBox="1">
            <a:spLocks/>
          </p:cNvSpPr>
          <p:nvPr/>
        </p:nvSpPr>
        <p:spPr>
          <a:xfrm>
            <a:off x="-18188" y="972080"/>
            <a:ext cx="9136081" cy="1232420"/>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10"/>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11"/>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100000"/>
              </a:lnSpc>
              <a:buClr>
                <a:srgbClr val="5B9BD5"/>
              </a:buClr>
              <a:buSzPct val="80000"/>
              <a:buFont typeface="Wingdings" pitchFamily="2" charset="2"/>
              <a:buChar char="q"/>
              <a:defRPr/>
            </a:pPr>
            <a:r>
              <a:rPr lang="en-US" sz="1800" b="1" dirty="0">
                <a:solidFill>
                  <a:srgbClr val="5B9BD5"/>
                </a:solidFill>
                <a:latin typeface="Calibri" panose="020F0502020204030204" pitchFamily="34" charset="0"/>
              </a:rPr>
              <a:t> Magnetization </a:t>
            </a:r>
            <a:r>
              <a:rPr lang="en-US" sz="1800" b="1" dirty="0" smtClean="0">
                <a:solidFill>
                  <a:srgbClr val="5B9BD5"/>
                </a:solidFill>
                <a:latin typeface="Calibri" panose="020F0502020204030204" pitchFamily="34" charset="0"/>
              </a:rPr>
              <a:t>hazard</a:t>
            </a:r>
            <a:endParaRPr lang="en-US" sz="1400" dirty="0" smtClean="0">
              <a:solidFill>
                <a:prstClr val="black"/>
              </a:solidFill>
            </a:endParaRPr>
          </a:p>
          <a:p>
            <a:pPr marL="1076325" lvl="4" indent="-182563" defTabSz="628650">
              <a:lnSpc>
                <a:spcPct val="100000"/>
              </a:lnSpc>
              <a:buClrTx/>
              <a:buSzPct val="80000"/>
              <a:buFont typeface="Calibri" panose="020F0502020204030204" pitchFamily="34" charset="0"/>
              <a:buChar char="–"/>
              <a:defRPr/>
            </a:pPr>
            <a:r>
              <a:rPr lang="en-US" sz="1400" dirty="0">
                <a:solidFill>
                  <a:schemeClr val="tx1"/>
                </a:solidFill>
              </a:rPr>
              <a:t>Solenoid packages and cryogenic stepper motors inside the magnetic shield </a:t>
            </a:r>
          </a:p>
          <a:p>
            <a:pPr marL="361950" lvl="3" indent="0" defTabSz="628650">
              <a:lnSpc>
                <a:spcPct val="100000"/>
              </a:lnSpc>
              <a:spcAft>
                <a:spcPts val="600"/>
              </a:spcAft>
              <a:buClrTx/>
              <a:buSzPct val="80000"/>
              <a:buNone/>
              <a:defRPr/>
            </a:pPr>
            <a:r>
              <a:rPr lang="en-US" sz="1400" dirty="0" smtClean="0">
                <a:solidFill>
                  <a:schemeClr val="tx1"/>
                </a:solidFill>
                <a:sym typeface="Wingdings" panose="05000000000000000000" pitchFamily="2" charset="2"/>
              </a:rPr>
              <a:t>		 R</a:t>
            </a:r>
            <a:r>
              <a:rPr lang="en-US" sz="1400" dirty="0" smtClean="0">
                <a:solidFill>
                  <a:schemeClr val="tx1"/>
                </a:solidFill>
              </a:rPr>
              <a:t>isk </a:t>
            </a:r>
            <a:r>
              <a:rPr lang="en-US" sz="1400" dirty="0">
                <a:solidFill>
                  <a:schemeClr val="tx1"/>
                </a:solidFill>
              </a:rPr>
              <a:t>of magnetization of some components by the fringe field of the solenoids </a:t>
            </a:r>
            <a:r>
              <a:rPr lang="en-US" sz="1400" dirty="0" smtClean="0">
                <a:solidFill>
                  <a:schemeClr val="tx1"/>
                </a:solidFill>
              </a:rPr>
              <a:t>during </a:t>
            </a:r>
            <a:r>
              <a:rPr lang="en-US" sz="1400" dirty="0">
                <a:solidFill>
                  <a:schemeClr val="tx1"/>
                </a:solidFill>
              </a:rPr>
              <a:t>operation of </a:t>
            </a:r>
            <a:r>
              <a:rPr lang="en-US" sz="1400" dirty="0" smtClean="0">
                <a:solidFill>
                  <a:schemeClr val="tx1"/>
                </a:solidFill>
              </a:rPr>
              <a:t>		the </a:t>
            </a:r>
            <a:r>
              <a:rPr lang="en-US" sz="1400" dirty="0" err="1" smtClean="0">
                <a:solidFill>
                  <a:schemeClr val="tx1"/>
                </a:solidFill>
              </a:rPr>
              <a:t>cryomodule</a:t>
            </a:r>
            <a:endParaRPr lang="en-US" sz="1400" b="1" dirty="0" smtClean="0">
              <a:solidFill>
                <a:schemeClr val="tx1"/>
              </a:solidFill>
            </a:endParaRPr>
          </a:p>
          <a:p>
            <a:pPr marL="361950" lvl="3" indent="0" algn="ctr" defTabSz="628650">
              <a:lnSpc>
                <a:spcPct val="100000"/>
              </a:lnSpc>
              <a:spcAft>
                <a:spcPts val="600"/>
              </a:spcAft>
              <a:buClrTx/>
              <a:buSzPct val="80000"/>
              <a:buNone/>
              <a:defRPr/>
            </a:pPr>
            <a:r>
              <a:rPr lang="en-US" sz="1400" b="1" dirty="0" smtClean="0">
                <a:solidFill>
                  <a:schemeClr val="tx1"/>
                </a:solidFill>
              </a:rPr>
              <a:t>Ex</a:t>
            </a:r>
            <a:r>
              <a:rPr lang="en-US" sz="1400" b="1" dirty="0">
                <a:solidFill>
                  <a:schemeClr val="tx1"/>
                </a:solidFill>
              </a:rPr>
              <a:t>: </a:t>
            </a:r>
            <a:r>
              <a:rPr lang="en-US" sz="1400" b="1" dirty="0" smtClean="0">
                <a:solidFill>
                  <a:schemeClr val="tx1"/>
                </a:solidFill>
              </a:rPr>
              <a:t>Off-the-shelf bearing </a:t>
            </a:r>
            <a:r>
              <a:rPr lang="en-US" sz="1400" b="1" dirty="0">
                <a:solidFill>
                  <a:schemeClr val="tx1"/>
                </a:solidFill>
              </a:rPr>
              <a:t>originally intended </a:t>
            </a:r>
            <a:r>
              <a:rPr lang="en-US" sz="1400" b="1" dirty="0" smtClean="0">
                <a:solidFill>
                  <a:schemeClr val="tx1"/>
                </a:solidFill>
              </a:rPr>
              <a:t>to be used</a:t>
            </a:r>
            <a:endParaRPr lang="en-US" sz="1400" dirty="0">
              <a:solidFill>
                <a:schemeClr val="tx1"/>
              </a:solidFill>
            </a:endParaRPr>
          </a:p>
        </p:txBody>
      </p:sp>
      <p:sp>
        <p:nvSpPr>
          <p:cNvPr id="4" name="Rectangle 3"/>
          <p:cNvSpPr/>
          <p:nvPr/>
        </p:nvSpPr>
        <p:spPr>
          <a:xfrm>
            <a:off x="1717366" y="85791"/>
            <a:ext cx="6232324" cy="830997"/>
          </a:xfrm>
          <a:prstGeom prst="rect">
            <a:avLst/>
          </a:prstGeom>
        </p:spPr>
        <p:txBody>
          <a:bodyPr wrap="square">
            <a:spAutoFit/>
          </a:bodyPr>
          <a:lstStyle/>
          <a:p>
            <a:r>
              <a:rPr lang="en-US" sz="2400" b="1" cap="all" dirty="0" smtClean="0">
                <a:solidFill>
                  <a:schemeClr val="bg1"/>
                </a:solidFill>
                <a:latin typeface="+mj-lt"/>
              </a:rPr>
              <a:t>Lessons learned : Mitigation </a:t>
            </a:r>
            <a:r>
              <a:rPr lang="en-US" sz="2400" b="1" cap="all" dirty="0">
                <a:solidFill>
                  <a:schemeClr val="bg1"/>
                </a:solidFill>
                <a:latin typeface="+mj-lt"/>
              </a:rPr>
              <a:t>to minimize magnetization issues </a:t>
            </a:r>
            <a:endParaRPr lang="en-GB" sz="2400" b="1" cap="all" dirty="0">
              <a:solidFill>
                <a:schemeClr val="bg1"/>
              </a:solidFill>
              <a:latin typeface="+mj-lt"/>
            </a:endParaRPr>
          </a:p>
        </p:txBody>
      </p:sp>
      <p:sp>
        <p:nvSpPr>
          <p:cNvPr id="35" name="ZoneTexte 34"/>
          <p:cNvSpPr txBox="1"/>
          <p:nvPr/>
        </p:nvSpPr>
        <p:spPr>
          <a:xfrm rot="20891218">
            <a:off x="3032715" y="4026287"/>
            <a:ext cx="2351926" cy="369332"/>
          </a:xfrm>
          <a:prstGeom prst="rect">
            <a:avLst/>
          </a:prstGeom>
          <a:noFill/>
        </p:spPr>
        <p:txBody>
          <a:bodyPr wrap="none" rtlCol="0">
            <a:spAutoFit/>
          </a:bodyPr>
          <a:lstStyle/>
          <a:p>
            <a:r>
              <a:rPr lang="fr-FR" dirty="0" err="1" smtClean="0">
                <a:solidFill>
                  <a:schemeClr val="bg2"/>
                </a:solidFill>
              </a:rPr>
              <a:t>Helps</a:t>
            </a:r>
            <a:r>
              <a:rPr lang="fr-FR" dirty="0" smtClean="0">
                <a:solidFill>
                  <a:schemeClr val="bg2"/>
                </a:solidFill>
              </a:rPr>
              <a:t> SARAF design</a:t>
            </a:r>
            <a:endParaRPr lang="fr-FR" dirty="0">
              <a:solidFill>
                <a:schemeClr val="bg2"/>
              </a:solidFill>
            </a:endParaRPr>
          </a:p>
        </p:txBody>
      </p:sp>
    </p:spTree>
    <p:extLst>
      <p:ext uri="{BB962C8B-B14F-4D97-AF65-F5344CB8AC3E}">
        <p14:creationId xmlns:p14="http://schemas.microsoft.com/office/powerpoint/2010/main" val="47765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5395" y="4293096"/>
            <a:ext cx="4038605" cy="1344717"/>
          </a:xfrm>
          <a:prstGeom prst="rect">
            <a:avLst/>
          </a:prstGeom>
        </p:spPr>
      </p:pic>
      <p:sp>
        <p:nvSpPr>
          <p:cNvPr id="11" name="Espace réservé du contenu 11"/>
          <p:cNvSpPr txBox="1">
            <a:spLocks/>
          </p:cNvSpPr>
          <p:nvPr/>
        </p:nvSpPr>
        <p:spPr>
          <a:xfrm>
            <a:off x="-144524" y="947556"/>
            <a:ext cx="8963025" cy="2554328"/>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4"/>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5"/>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47700" lvl="3" indent="-285750" defTabSz="628650">
              <a:lnSpc>
                <a:spcPct val="100000"/>
              </a:lnSpc>
              <a:spcAft>
                <a:spcPts val="1500"/>
              </a:spcAft>
              <a:buClrTx/>
              <a:buSzPct val="80000"/>
              <a:buFont typeface="Wingdings" panose="05000000000000000000" pitchFamily="2" charset="2"/>
              <a:buChar char="è"/>
              <a:defRPr/>
            </a:pPr>
            <a:r>
              <a:rPr lang="en-US" sz="1400" dirty="0" smtClean="0">
                <a:solidFill>
                  <a:schemeClr val="tx1"/>
                </a:solidFill>
              </a:rPr>
              <a:t>New </a:t>
            </a:r>
            <a:r>
              <a:rPr lang="en-US" sz="1400" dirty="0">
                <a:solidFill>
                  <a:schemeClr val="tx1"/>
                </a:solidFill>
              </a:rPr>
              <a:t>support frame in Ti40 instead of stainless steel 316L </a:t>
            </a:r>
            <a:r>
              <a:rPr lang="en-US" sz="1400" dirty="0" smtClean="0">
                <a:solidFill>
                  <a:schemeClr val="tx1"/>
                </a:solidFill>
              </a:rPr>
              <a:t>devised</a:t>
            </a:r>
            <a:endParaRPr lang="en-US" sz="1400" dirty="0">
              <a:solidFill>
                <a:schemeClr val="tx1"/>
              </a:solidFill>
            </a:endParaRPr>
          </a:p>
          <a:p>
            <a:pPr marL="647700" lvl="3" indent="-285750" defTabSz="628650">
              <a:lnSpc>
                <a:spcPct val="100000"/>
              </a:lnSpc>
              <a:spcAft>
                <a:spcPts val="300"/>
              </a:spcAft>
              <a:buClrTx/>
              <a:buSzPct val="80000"/>
              <a:buFont typeface="Wingdings" panose="05000000000000000000" pitchFamily="2" charset="2"/>
              <a:buChar char="è"/>
              <a:defRPr/>
            </a:pPr>
            <a:endParaRPr lang="en-US" sz="1400" dirty="0" smtClean="0">
              <a:solidFill>
                <a:schemeClr val="tx1"/>
              </a:solidFill>
            </a:endParaRPr>
          </a:p>
          <a:p>
            <a:pPr marL="647700" lvl="3" indent="-285750" defTabSz="628650">
              <a:lnSpc>
                <a:spcPct val="100000"/>
              </a:lnSpc>
              <a:spcAft>
                <a:spcPts val="300"/>
              </a:spcAft>
              <a:buClrTx/>
              <a:buSzPct val="80000"/>
              <a:buFont typeface="Wingdings" panose="05000000000000000000" pitchFamily="2" charset="2"/>
              <a:buChar char="è"/>
              <a:defRPr/>
            </a:pPr>
            <a:endParaRPr lang="en-US" sz="1400" dirty="0">
              <a:solidFill>
                <a:schemeClr val="tx1"/>
              </a:solidFill>
            </a:endParaRPr>
          </a:p>
          <a:p>
            <a:pPr marL="647700" lvl="3" indent="-285750" defTabSz="628650">
              <a:lnSpc>
                <a:spcPct val="100000"/>
              </a:lnSpc>
              <a:spcAft>
                <a:spcPts val="300"/>
              </a:spcAft>
              <a:buClrTx/>
              <a:buSzPct val="80000"/>
              <a:buFont typeface="Wingdings" panose="05000000000000000000" pitchFamily="2" charset="2"/>
              <a:buChar char="è"/>
              <a:defRPr/>
            </a:pPr>
            <a:endParaRPr lang="en-US" sz="1400" dirty="0" smtClean="0">
              <a:solidFill>
                <a:schemeClr val="tx1"/>
              </a:solidFill>
            </a:endParaRPr>
          </a:p>
          <a:p>
            <a:pPr marL="647700" lvl="3" indent="-285750" defTabSz="628650">
              <a:lnSpc>
                <a:spcPct val="100000"/>
              </a:lnSpc>
              <a:spcAft>
                <a:spcPts val="300"/>
              </a:spcAft>
              <a:buClrTx/>
              <a:buSzPct val="80000"/>
              <a:buFont typeface="Wingdings" panose="05000000000000000000" pitchFamily="2" charset="2"/>
              <a:buChar char="è"/>
              <a:defRPr/>
            </a:pPr>
            <a:endParaRPr lang="en-US" sz="1400" dirty="0">
              <a:solidFill>
                <a:schemeClr val="tx1"/>
              </a:solidFill>
            </a:endParaRPr>
          </a:p>
          <a:p>
            <a:pPr marL="647700" lvl="3" indent="-285750" defTabSz="628650">
              <a:lnSpc>
                <a:spcPct val="100000"/>
              </a:lnSpc>
              <a:spcAft>
                <a:spcPts val="300"/>
              </a:spcAft>
              <a:buClrTx/>
              <a:buSzPct val="80000"/>
              <a:buFont typeface="Wingdings" panose="05000000000000000000" pitchFamily="2" charset="2"/>
              <a:buChar char="è"/>
              <a:defRPr/>
            </a:pPr>
            <a:endParaRPr lang="en-US" sz="1400" dirty="0" smtClean="0">
              <a:solidFill>
                <a:schemeClr val="tx1"/>
              </a:solidFill>
            </a:endParaRPr>
          </a:p>
          <a:p>
            <a:pPr marL="647700" lvl="3" indent="-285750" defTabSz="628650">
              <a:lnSpc>
                <a:spcPct val="100000"/>
              </a:lnSpc>
              <a:spcAft>
                <a:spcPts val="300"/>
              </a:spcAft>
              <a:buClrTx/>
              <a:buSzPct val="80000"/>
              <a:buFont typeface="Wingdings" panose="05000000000000000000" pitchFamily="2" charset="2"/>
              <a:buChar char="è"/>
              <a:defRPr/>
            </a:pPr>
            <a:endParaRPr lang="en-US" sz="1400" dirty="0">
              <a:solidFill>
                <a:schemeClr val="tx1"/>
              </a:solidFill>
            </a:endParaRPr>
          </a:p>
          <a:p>
            <a:pPr marL="361950" lvl="3" indent="0" defTabSz="628650">
              <a:lnSpc>
                <a:spcPct val="100000"/>
              </a:lnSpc>
              <a:spcAft>
                <a:spcPts val="300"/>
              </a:spcAft>
              <a:buClrTx/>
              <a:buSzPct val="80000"/>
              <a:buNone/>
              <a:defRPr/>
            </a:pPr>
            <a:endParaRPr lang="en-US" sz="1400" dirty="0" smtClean="0">
              <a:solidFill>
                <a:schemeClr val="tx1"/>
              </a:solidFill>
            </a:endParaRPr>
          </a:p>
          <a:p>
            <a:pPr marL="647700" lvl="3" indent="-285750" defTabSz="628650">
              <a:lnSpc>
                <a:spcPct val="100000"/>
              </a:lnSpc>
              <a:spcAft>
                <a:spcPts val="200"/>
              </a:spcAft>
              <a:buClrTx/>
              <a:buSzPct val="80000"/>
              <a:buFont typeface="Wingdings" panose="05000000000000000000" pitchFamily="2" charset="2"/>
              <a:buChar char="è"/>
              <a:defRPr/>
            </a:pPr>
            <a:r>
              <a:rPr lang="en-US" sz="1400" dirty="0" smtClean="0">
                <a:solidFill>
                  <a:schemeClr val="tx1"/>
                </a:solidFill>
                <a:sym typeface="Wingdings" panose="05000000000000000000" pitchFamily="2" charset="2"/>
              </a:rPr>
              <a:t>No more </a:t>
            </a:r>
            <a:r>
              <a:rPr lang="en-US" sz="1400" dirty="0" err="1" smtClean="0">
                <a:solidFill>
                  <a:schemeClr val="tx1"/>
                </a:solidFill>
                <a:sym typeface="Wingdings" panose="05000000000000000000" pitchFamily="2" charset="2"/>
              </a:rPr>
              <a:t>pb</a:t>
            </a:r>
            <a:r>
              <a:rPr lang="en-US" sz="1400" dirty="0" smtClean="0">
                <a:solidFill>
                  <a:schemeClr val="tx1"/>
                </a:solidFill>
                <a:sym typeface="Wingdings" panose="05000000000000000000" pitchFamily="2" charset="2"/>
              </a:rPr>
              <a:t> with the w</a:t>
            </a:r>
            <a:r>
              <a:rPr lang="en-US" sz="1400" dirty="0" smtClean="0">
                <a:solidFill>
                  <a:schemeClr val="tx1"/>
                </a:solidFill>
              </a:rPr>
              <a:t>elds </a:t>
            </a:r>
            <a:endParaRPr lang="en-US" sz="1400" dirty="0">
              <a:solidFill>
                <a:schemeClr val="tx1"/>
              </a:solidFill>
            </a:endParaRPr>
          </a:p>
          <a:p>
            <a:pPr marL="647700" lvl="3" indent="-285750" defTabSz="628650">
              <a:lnSpc>
                <a:spcPct val="100000"/>
              </a:lnSpc>
              <a:spcAft>
                <a:spcPts val="200"/>
              </a:spcAft>
              <a:buClrTx/>
              <a:buSzPct val="80000"/>
              <a:buFont typeface="Wingdings" panose="05000000000000000000" pitchFamily="2" charset="2"/>
              <a:buChar char="è"/>
              <a:defRPr/>
            </a:pPr>
            <a:r>
              <a:rPr lang="en-US" sz="1400" dirty="0" smtClean="0">
                <a:solidFill>
                  <a:schemeClr val="tx1"/>
                </a:solidFill>
                <a:sym typeface="Wingdings" panose="05000000000000000000" pitchFamily="2" charset="2"/>
              </a:rPr>
              <a:t>Additional benefits: s</a:t>
            </a:r>
            <a:r>
              <a:rPr lang="en-US" sz="1400" dirty="0" smtClean="0">
                <a:solidFill>
                  <a:schemeClr val="tx1"/>
                </a:solidFill>
              </a:rPr>
              <a:t>hrinkage lowered, cooling time divided by 3</a:t>
            </a:r>
          </a:p>
          <a:p>
            <a:pPr marL="647700" lvl="3" indent="-285750" defTabSz="628650">
              <a:lnSpc>
                <a:spcPct val="100000"/>
              </a:lnSpc>
              <a:spcAft>
                <a:spcPts val="200"/>
              </a:spcAft>
              <a:buClrTx/>
              <a:buSzPct val="80000"/>
              <a:buFont typeface="Wingdings" panose="05000000000000000000" pitchFamily="2" charset="2"/>
              <a:buChar char="è"/>
              <a:defRPr/>
            </a:pPr>
            <a:r>
              <a:rPr lang="en-US" sz="1400" dirty="0" smtClean="0">
                <a:solidFill>
                  <a:schemeClr val="tx1"/>
                </a:solidFill>
                <a:sym typeface="Wingdings" panose="05000000000000000000" pitchFamily="2" charset="2"/>
              </a:rPr>
              <a:t>Sup</a:t>
            </a:r>
            <a:r>
              <a:rPr lang="en-US" sz="1400" dirty="0" smtClean="0">
                <a:solidFill>
                  <a:schemeClr val="tx1"/>
                </a:solidFill>
              </a:rPr>
              <a:t>porting </a:t>
            </a:r>
            <a:r>
              <a:rPr lang="en-US" sz="1400" dirty="0">
                <a:solidFill>
                  <a:schemeClr val="tx1"/>
                </a:solidFill>
              </a:rPr>
              <a:t>elements of the phase separator in Ti40</a:t>
            </a:r>
          </a:p>
          <a:p>
            <a:pPr marL="361950" lvl="3" indent="0" defTabSz="628650">
              <a:lnSpc>
                <a:spcPct val="100000"/>
              </a:lnSpc>
              <a:spcAft>
                <a:spcPts val="300"/>
              </a:spcAft>
              <a:buClrTx/>
              <a:buSzPct val="80000"/>
              <a:buNone/>
              <a:defRPr/>
            </a:pPr>
            <a:endParaRPr lang="en-US" sz="1400" dirty="0">
              <a:solidFill>
                <a:schemeClr val="tx1"/>
              </a:solidFill>
            </a:endParaRPr>
          </a:p>
          <a:p>
            <a:pPr marL="361950" lvl="3" indent="0" defTabSz="628650">
              <a:lnSpc>
                <a:spcPct val="100000"/>
              </a:lnSpc>
              <a:spcAft>
                <a:spcPts val="300"/>
              </a:spcAft>
              <a:buClrTx/>
              <a:buSzPct val="80000"/>
              <a:buNone/>
              <a:defRPr/>
            </a:pPr>
            <a:endParaRPr lang="en-US" sz="1400" dirty="0" smtClean="0">
              <a:solidFill>
                <a:schemeClr val="tx1"/>
              </a:solidFill>
            </a:endParaRPr>
          </a:p>
          <a:p>
            <a:pPr marL="361950" lvl="3" indent="0" defTabSz="628650">
              <a:lnSpc>
                <a:spcPct val="100000"/>
              </a:lnSpc>
              <a:spcAft>
                <a:spcPts val="300"/>
              </a:spcAft>
              <a:buClrTx/>
              <a:buSzPct val="80000"/>
              <a:buNone/>
              <a:defRPr/>
            </a:pPr>
            <a:endParaRPr lang="en-US" sz="1400" dirty="0">
              <a:solidFill>
                <a:schemeClr val="tx1"/>
              </a:solidFill>
            </a:endParaRPr>
          </a:p>
          <a:p>
            <a:pPr marL="361950" lvl="3" indent="0" defTabSz="628650">
              <a:lnSpc>
                <a:spcPct val="100000"/>
              </a:lnSpc>
              <a:spcAft>
                <a:spcPts val="300"/>
              </a:spcAft>
              <a:buClrTx/>
              <a:buSzPct val="80000"/>
              <a:buNone/>
              <a:defRPr/>
            </a:pPr>
            <a:endParaRPr lang="en-US" sz="1400" dirty="0" smtClean="0">
              <a:solidFill>
                <a:schemeClr val="tx1"/>
              </a:solidFill>
            </a:endParaRPr>
          </a:p>
          <a:p>
            <a:pPr marL="361950" lvl="3" indent="0" defTabSz="628650">
              <a:lnSpc>
                <a:spcPct val="100000"/>
              </a:lnSpc>
              <a:spcAft>
                <a:spcPts val="300"/>
              </a:spcAft>
              <a:buClrTx/>
              <a:buSzPct val="80000"/>
              <a:buNone/>
              <a:defRPr/>
            </a:pPr>
            <a:endParaRPr lang="en-US" sz="1400" dirty="0">
              <a:solidFill>
                <a:schemeClr val="tx1"/>
              </a:solidFill>
            </a:endParaRPr>
          </a:p>
        </p:txBody>
      </p:sp>
      <p:pic>
        <p:nvPicPr>
          <p:cNvPr id="18"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5868144" y="1077130"/>
            <a:ext cx="3177220" cy="2439002"/>
          </a:xfrm>
          <a:prstGeom prst="rect">
            <a:avLst/>
          </a:prstGeom>
          <a:noFill/>
          <a:ln>
            <a:noFill/>
          </a:ln>
          <a:extLst/>
        </p:spPr>
      </p:pic>
      <p:sp>
        <p:nvSpPr>
          <p:cNvPr id="6" name="Espace réservé du contenu 11"/>
          <p:cNvSpPr txBox="1">
            <a:spLocks/>
          </p:cNvSpPr>
          <p:nvPr/>
        </p:nvSpPr>
        <p:spPr>
          <a:xfrm>
            <a:off x="0" y="3933056"/>
            <a:ext cx="8867775" cy="4470641"/>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4"/>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5"/>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100000"/>
              </a:lnSpc>
              <a:spcAft>
                <a:spcPts val="300"/>
              </a:spcAft>
              <a:buClr>
                <a:srgbClr val="5B9BD5"/>
              </a:buClr>
              <a:buSzPct val="80000"/>
              <a:buFont typeface="Wingdings" pitchFamily="2" charset="2"/>
              <a:buChar char="q"/>
              <a:defRPr/>
            </a:pPr>
            <a:r>
              <a:rPr lang="en-US" b="1" dirty="0">
                <a:solidFill>
                  <a:srgbClr val="5B9BD5"/>
                </a:solidFill>
                <a:latin typeface="Calibri" panose="020F0502020204030204" pitchFamily="34" charset="0"/>
              </a:rPr>
              <a:t> Studies and measurements of all parts inside the </a:t>
            </a:r>
            <a:endParaRPr lang="en-US" b="1" dirty="0" smtClean="0">
              <a:solidFill>
                <a:srgbClr val="5B9BD5"/>
              </a:solidFill>
              <a:latin typeface="Calibri" panose="020F0502020204030204" pitchFamily="34" charset="0"/>
            </a:endParaRPr>
          </a:p>
          <a:p>
            <a:pPr marL="457200" lvl="1" indent="0">
              <a:lnSpc>
                <a:spcPct val="100000"/>
              </a:lnSpc>
              <a:spcAft>
                <a:spcPts val="300"/>
              </a:spcAft>
              <a:buClr>
                <a:srgbClr val="5B9BD5"/>
              </a:buClr>
              <a:buSzPct val="80000"/>
              <a:buNone/>
              <a:defRPr/>
            </a:pPr>
            <a:r>
              <a:rPr lang="en-US" b="1" dirty="0" smtClean="0">
                <a:solidFill>
                  <a:srgbClr val="5B9BD5"/>
                </a:solidFill>
                <a:latin typeface="Calibri" panose="020F0502020204030204" pitchFamily="34" charset="0"/>
              </a:rPr>
              <a:t>magnetic </a:t>
            </a:r>
            <a:r>
              <a:rPr lang="en-US" b="1" dirty="0">
                <a:solidFill>
                  <a:srgbClr val="5B9BD5"/>
                </a:solidFill>
                <a:latin typeface="Calibri" panose="020F0502020204030204" pitchFamily="34" charset="0"/>
              </a:rPr>
              <a:t>shield of the cryomodule liable to be magnetized or naturally </a:t>
            </a:r>
            <a:r>
              <a:rPr lang="en-US" b="1" dirty="0" smtClean="0">
                <a:solidFill>
                  <a:srgbClr val="5B9BD5"/>
                </a:solidFill>
                <a:latin typeface="Calibri" panose="020F0502020204030204" pitchFamily="34" charset="0"/>
              </a:rPr>
              <a:t>magnetized</a:t>
            </a:r>
            <a:endParaRPr lang="en-US" dirty="0">
              <a:solidFill>
                <a:schemeClr val="tx1"/>
              </a:solidFill>
            </a:endParaRPr>
          </a:p>
          <a:p>
            <a:pPr marL="457200" lvl="1" indent="0">
              <a:lnSpc>
                <a:spcPct val="100000"/>
              </a:lnSpc>
              <a:spcAft>
                <a:spcPts val="300"/>
              </a:spcAft>
              <a:buClr>
                <a:srgbClr val="5B9BD5"/>
              </a:buClr>
              <a:buSzPct val="80000"/>
              <a:buNone/>
              <a:defRPr/>
            </a:pPr>
            <a:r>
              <a:rPr lang="en-US" sz="1400" dirty="0" smtClean="0">
                <a:solidFill>
                  <a:schemeClr val="tx1"/>
                </a:solidFill>
              </a:rPr>
              <a:t>Motors</a:t>
            </a:r>
            <a:r>
              <a:rPr lang="en-US" sz="1400" dirty="0">
                <a:solidFill>
                  <a:schemeClr val="tx1"/>
                </a:solidFill>
              </a:rPr>
              <a:t>, rollers, circlips, Invar tie rod, rolling components and c-shape elements </a:t>
            </a:r>
            <a:endParaRPr lang="en-US" sz="1400" dirty="0" smtClean="0">
              <a:solidFill>
                <a:schemeClr val="tx1"/>
              </a:solidFill>
            </a:endParaRPr>
          </a:p>
          <a:p>
            <a:pPr marL="457200" lvl="1" indent="0">
              <a:lnSpc>
                <a:spcPct val="100000"/>
              </a:lnSpc>
              <a:spcAft>
                <a:spcPts val="300"/>
              </a:spcAft>
              <a:buClr>
                <a:srgbClr val="5B9BD5"/>
              </a:buClr>
              <a:buSzPct val="80000"/>
              <a:buNone/>
              <a:defRPr/>
            </a:pPr>
            <a:r>
              <a:rPr lang="en-US" sz="1400" dirty="0" smtClean="0">
                <a:solidFill>
                  <a:schemeClr val="tx1"/>
                </a:solidFill>
              </a:rPr>
              <a:t>supporting </a:t>
            </a:r>
            <a:r>
              <a:rPr lang="en-US" sz="1400" dirty="0">
                <a:solidFill>
                  <a:schemeClr val="tx1"/>
                </a:solidFill>
              </a:rPr>
              <a:t>the </a:t>
            </a:r>
            <a:r>
              <a:rPr lang="en-US" sz="1400" dirty="0" smtClean="0">
                <a:solidFill>
                  <a:schemeClr val="tx1"/>
                </a:solidFill>
              </a:rPr>
              <a:t>cavities</a:t>
            </a:r>
            <a:r>
              <a:rPr lang="en-US" sz="1400" dirty="0">
                <a:solidFill>
                  <a:schemeClr val="tx1"/>
                </a:solidFill>
              </a:rPr>
              <a:t>, bearings of the tuning </a:t>
            </a:r>
            <a:r>
              <a:rPr lang="en-US" sz="1400" dirty="0" smtClean="0">
                <a:solidFill>
                  <a:schemeClr val="tx1"/>
                </a:solidFill>
              </a:rPr>
              <a:t>system, etc.</a:t>
            </a:r>
          </a:p>
          <a:p>
            <a:pPr marL="457200" lvl="1" indent="0">
              <a:lnSpc>
                <a:spcPct val="100000"/>
              </a:lnSpc>
              <a:spcAft>
                <a:spcPts val="300"/>
              </a:spcAft>
              <a:buClr>
                <a:srgbClr val="5B9BD5"/>
              </a:buClr>
              <a:buSzPct val="80000"/>
              <a:buNone/>
              <a:defRPr/>
            </a:pPr>
            <a:r>
              <a:rPr lang="en-US" sz="1200" b="1" i="1" dirty="0" smtClean="0">
                <a:solidFill>
                  <a:schemeClr val="tx1"/>
                </a:solidFill>
              </a:rPr>
              <a:t>Cf</a:t>
            </a:r>
            <a:r>
              <a:rPr lang="en-US" sz="1200" b="1" i="1" dirty="0">
                <a:solidFill>
                  <a:schemeClr val="tx1"/>
                </a:solidFill>
              </a:rPr>
              <a:t>. </a:t>
            </a:r>
            <a:r>
              <a:rPr lang="en-US" sz="1200" b="1" i="1" dirty="0" smtClean="0">
                <a:solidFill>
                  <a:schemeClr val="tx1"/>
                </a:solidFill>
              </a:rPr>
              <a:t>PLOUIN et al, “CEA </a:t>
            </a:r>
            <a:r>
              <a:rPr lang="en-US" sz="1200" b="1" i="1" dirty="0">
                <a:solidFill>
                  <a:schemeClr val="tx1"/>
                </a:solidFill>
              </a:rPr>
              <a:t>experience and effort to limit magnetic flux trapping in </a:t>
            </a:r>
            <a:endParaRPr lang="en-US" sz="1200" b="1" i="1" dirty="0" smtClean="0">
              <a:solidFill>
                <a:schemeClr val="tx1"/>
              </a:solidFill>
            </a:endParaRPr>
          </a:p>
          <a:p>
            <a:pPr marL="457200" lvl="1" indent="0">
              <a:lnSpc>
                <a:spcPct val="100000"/>
              </a:lnSpc>
              <a:spcAft>
                <a:spcPts val="300"/>
              </a:spcAft>
              <a:buClr>
                <a:srgbClr val="5B9BD5"/>
              </a:buClr>
              <a:buSzPct val="80000"/>
              <a:buNone/>
              <a:defRPr/>
            </a:pPr>
            <a:r>
              <a:rPr lang="en-US" sz="1200" b="1" i="1" dirty="0" smtClean="0">
                <a:solidFill>
                  <a:schemeClr val="tx1"/>
                </a:solidFill>
              </a:rPr>
              <a:t>superconducting cavities”, SRF2015</a:t>
            </a:r>
            <a:r>
              <a:rPr lang="en-US" sz="1200" b="1" i="1" dirty="0">
                <a:solidFill>
                  <a:schemeClr val="tx1"/>
                </a:solidFill>
              </a:rPr>
              <a:t>, TUPB100</a:t>
            </a:r>
            <a:endParaRPr lang="en-US" sz="1400" b="1" i="1" dirty="0" smtClean="0">
              <a:solidFill>
                <a:srgbClr val="5B9BD5"/>
              </a:solidFill>
              <a:latin typeface="Calibri" panose="020F0502020204030204" pitchFamily="34" charset="0"/>
            </a:endParaRPr>
          </a:p>
          <a:p>
            <a:pPr marL="457200" lvl="1" indent="0">
              <a:lnSpc>
                <a:spcPct val="100000"/>
              </a:lnSpc>
              <a:spcAft>
                <a:spcPts val="300"/>
              </a:spcAft>
              <a:buClr>
                <a:srgbClr val="5B9BD5"/>
              </a:buClr>
              <a:buSzPct val="80000"/>
              <a:buFont typeface="Wingdings" pitchFamily="2" charset="2"/>
              <a:buChar char="q"/>
              <a:defRPr/>
            </a:pPr>
            <a:r>
              <a:rPr lang="en-US" b="1" dirty="0" smtClean="0">
                <a:solidFill>
                  <a:srgbClr val="5B9BD5"/>
                </a:solidFill>
                <a:latin typeface="Calibri" panose="020F0502020204030204" pitchFamily="34" charset="0"/>
              </a:rPr>
              <a:t> Procurement specifications and control procedures  </a:t>
            </a:r>
          </a:p>
          <a:p>
            <a:pPr marL="457200" lvl="1" indent="0">
              <a:lnSpc>
                <a:spcPct val="100000"/>
              </a:lnSpc>
              <a:spcAft>
                <a:spcPts val="300"/>
              </a:spcAft>
              <a:buClr>
                <a:srgbClr val="5B9BD5"/>
              </a:buClr>
              <a:buSzPct val="80000"/>
              <a:buNone/>
              <a:defRPr/>
            </a:pPr>
            <a:r>
              <a:rPr lang="en-US" sz="1400" dirty="0" smtClean="0">
                <a:solidFill>
                  <a:schemeClr val="tx1"/>
                </a:solidFill>
              </a:rPr>
              <a:t>Systematic checking of the components liable to be magnetized before cryomodule assembly</a:t>
            </a:r>
            <a:endParaRPr lang="en-US" b="1" dirty="0" smtClean="0">
              <a:solidFill>
                <a:srgbClr val="5B9BD5"/>
              </a:solidFill>
              <a:latin typeface="Calibri" panose="020F0502020204030204" pitchFamily="34" charset="0"/>
            </a:endParaRPr>
          </a:p>
          <a:p>
            <a:pPr marL="457200" lvl="1" indent="0">
              <a:lnSpc>
                <a:spcPct val="100000"/>
              </a:lnSpc>
              <a:spcAft>
                <a:spcPts val="300"/>
              </a:spcAft>
              <a:buClr>
                <a:srgbClr val="5B9BD5"/>
              </a:buClr>
              <a:buSzPct val="80000"/>
              <a:buFont typeface="Wingdings" pitchFamily="2" charset="2"/>
              <a:buChar char="q"/>
              <a:defRPr/>
            </a:pPr>
            <a:r>
              <a:rPr lang="en-US" sz="1800" b="1" dirty="0">
                <a:solidFill>
                  <a:srgbClr val="5B9BD5"/>
                </a:solidFill>
                <a:latin typeface="Calibri" panose="020F0502020204030204" pitchFamily="34" charset="0"/>
              </a:rPr>
              <a:t> </a:t>
            </a:r>
            <a:r>
              <a:rPr lang="en-US" b="1" dirty="0" smtClean="0">
                <a:solidFill>
                  <a:srgbClr val="5B9BD5"/>
                </a:solidFill>
                <a:latin typeface="Calibri" panose="020F0502020204030204" pitchFamily="34" charset="0"/>
              </a:rPr>
              <a:t>Additional studies </a:t>
            </a:r>
            <a:r>
              <a:rPr lang="en-US" b="1" dirty="0">
                <a:solidFill>
                  <a:srgbClr val="5B9BD5"/>
                </a:solidFill>
                <a:latin typeface="Calibri" panose="020F0502020204030204" pitchFamily="34" charset="0"/>
              </a:rPr>
              <a:t>to be </a:t>
            </a:r>
            <a:r>
              <a:rPr lang="en-US" b="1" dirty="0" smtClean="0">
                <a:solidFill>
                  <a:srgbClr val="5B9BD5"/>
                </a:solidFill>
                <a:latin typeface="Calibri" panose="020F0502020204030204" pitchFamily="34" charset="0"/>
              </a:rPr>
              <a:t>performed</a:t>
            </a:r>
          </a:p>
          <a:p>
            <a:pPr marL="457200" lvl="1" indent="0">
              <a:lnSpc>
                <a:spcPct val="100000"/>
              </a:lnSpc>
              <a:spcAft>
                <a:spcPts val="300"/>
              </a:spcAft>
              <a:buClr>
                <a:srgbClr val="5B9BD5"/>
              </a:buClr>
              <a:buSzPct val="80000"/>
              <a:buNone/>
              <a:defRPr/>
            </a:pPr>
            <a:r>
              <a:rPr lang="en-US" sz="1400" dirty="0">
                <a:solidFill>
                  <a:schemeClr val="tx1"/>
                </a:solidFill>
              </a:rPr>
              <a:t>Work out degaussing procedures to </a:t>
            </a:r>
            <a:r>
              <a:rPr lang="en-US" sz="1400" dirty="0" smtClean="0">
                <a:solidFill>
                  <a:schemeClr val="tx1"/>
                </a:solidFill>
              </a:rPr>
              <a:t>eliminate any </a:t>
            </a:r>
            <a:r>
              <a:rPr lang="en-US" sz="1400" dirty="0">
                <a:solidFill>
                  <a:schemeClr val="tx1"/>
                </a:solidFill>
              </a:rPr>
              <a:t>magnetic </a:t>
            </a:r>
            <a:r>
              <a:rPr lang="en-US" sz="1400" dirty="0" smtClean="0">
                <a:solidFill>
                  <a:schemeClr val="tx1"/>
                </a:solidFill>
              </a:rPr>
              <a:t>pollution</a:t>
            </a:r>
          </a:p>
          <a:p>
            <a:pPr marL="457200" lvl="1" indent="0">
              <a:lnSpc>
                <a:spcPct val="100000"/>
              </a:lnSpc>
              <a:spcAft>
                <a:spcPts val="300"/>
              </a:spcAft>
              <a:buClr>
                <a:srgbClr val="5B9BD5"/>
              </a:buClr>
              <a:buSzPct val="80000"/>
              <a:buNone/>
              <a:defRPr/>
            </a:pPr>
            <a:r>
              <a:rPr lang="en-US" sz="1200" b="1" i="1" dirty="0" smtClean="0">
                <a:solidFill>
                  <a:schemeClr val="tx1"/>
                </a:solidFill>
              </a:rPr>
              <a:t>cf</a:t>
            </a:r>
            <a:r>
              <a:rPr lang="en-US" sz="1200" b="1" i="1" dirty="0">
                <a:solidFill>
                  <a:schemeClr val="tx1"/>
                </a:solidFill>
              </a:rPr>
              <a:t>. </a:t>
            </a:r>
            <a:r>
              <a:rPr lang="en-US" sz="1200" b="1" i="1" dirty="0" smtClean="0">
                <a:solidFill>
                  <a:schemeClr val="tx1"/>
                </a:solidFill>
              </a:rPr>
              <a:t>R. LAXDAL, </a:t>
            </a:r>
            <a:r>
              <a:rPr lang="en-US" sz="1200" b="1" i="1" dirty="0">
                <a:solidFill>
                  <a:schemeClr val="tx1"/>
                </a:solidFill>
              </a:rPr>
              <a:t>Review of the Magnetic </a:t>
            </a:r>
            <a:r>
              <a:rPr lang="en-US" sz="1200" b="1" i="1" dirty="0" smtClean="0">
                <a:solidFill>
                  <a:schemeClr val="tx1"/>
                </a:solidFill>
              </a:rPr>
              <a:t>Shielding Design </a:t>
            </a:r>
            <a:r>
              <a:rPr lang="en-US" sz="1200" b="1" i="1" dirty="0">
                <a:solidFill>
                  <a:schemeClr val="tx1"/>
                </a:solidFill>
              </a:rPr>
              <a:t>of Low-Beta </a:t>
            </a:r>
            <a:r>
              <a:rPr lang="en-US" sz="1200" b="1" i="1" dirty="0" smtClean="0">
                <a:solidFill>
                  <a:schemeClr val="tx1"/>
                </a:solidFill>
              </a:rPr>
              <a:t>Cryomodules, SRF2013, WEIOD01</a:t>
            </a:r>
            <a:endParaRPr lang="en-US" sz="1200" b="1" i="1" dirty="0">
              <a:solidFill>
                <a:schemeClr val="tx1"/>
              </a:solidFill>
            </a:endParaRPr>
          </a:p>
          <a:p>
            <a:pPr marL="361950" lvl="3" indent="0" defTabSz="628650">
              <a:lnSpc>
                <a:spcPct val="100000"/>
              </a:lnSpc>
              <a:spcAft>
                <a:spcPts val="300"/>
              </a:spcAft>
              <a:buClrTx/>
              <a:buSzPct val="80000"/>
              <a:buNone/>
              <a:defRPr/>
            </a:pPr>
            <a:endParaRPr lang="en-US" sz="1400" dirty="0">
              <a:solidFill>
                <a:schemeClr val="tx1"/>
              </a:solidFill>
              <a:latin typeface="Calibri" panose="020F0502020204030204" pitchFamily="34" charset="0"/>
            </a:endParaRPr>
          </a:p>
        </p:txBody>
      </p:sp>
      <p:sp>
        <p:nvSpPr>
          <p:cNvPr id="7" name="Text Box 2223"/>
          <p:cNvSpPr txBox="1">
            <a:spLocks noChangeArrowheads="1"/>
          </p:cNvSpPr>
          <p:nvPr/>
        </p:nvSpPr>
        <p:spPr bwMode="auto">
          <a:xfrm>
            <a:off x="1566863" y="105587"/>
            <a:ext cx="6546261" cy="775015"/>
          </a:xfrm>
          <a:prstGeom prst="rect">
            <a:avLst/>
          </a:prstGeom>
          <a:noFill/>
          <a:ln w="9525">
            <a:noFill/>
            <a:miter lim="800000"/>
            <a:headEnd/>
            <a:tailEnd/>
          </a:ln>
        </p:spPr>
        <p:txBody>
          <a:bodyPr wrap="square" tIns="18000" bIns="18000">
            <a:spAutoFit/>
          </a:bodyPr>
          <a:lstStyle/>
          <a:p>
            <a:r>
              <a:rPr lang="en-US" sz="2400" b="1" cap="all" dirty="0">
                <a:solidFill>
                  <a:schemeClr val="bg1"/>
                </a:solidFill>
              </a:rPr>
              <a:t>Mitigation to </a:t>
            </a:r>
            <a:r>
              <a:rPr lang="en-US" sz="2400" b="1" cap="all" dirty="0" smtClean="0">
                <a:solidFill>
                  <a:schemeClr val="bg1"/>
                </a:solidFill>
              </a:rPr>
              <a:t>minimize magnetization </a:t>
            </a:r>
            <a:r>
              <a:rPr lang="en-US" sz="2400" b="1" cap="all" dirty="0">
                <a:solidFill>
                  <a:schemeClr val="bg1"/>
                </a:solidFill>
              </a:rPr>
              <a:t>issues </a:t>
            </a:r>
            <a:endParaRPr lang="en-GB" sz="2400" b="1" cap="all" dirty="0">
              <a:solidFill>
                <a:schemeClr val="bg1"/>
              </a:solidFill>
            </a:endParaRPr>
          </a:p>
        </p:txBody>
      </p:sp>
      <p:pic>
        <p:nvPicPr>
          <p:cNvPr id="10" name="Picture 4"/>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23070" y="1196752"/>
            <a:ext cx="4111883" cy="1880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545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C:\- SRFLinac\Presentations\Vues pour présentations\IMG_7555.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7657" y="4573506"/>
            <a:ext cx="3033485" cy="1962887"/>
          </a:xfrm>
          <a:prstGeom prst="rect">
            <a:avLst/>
          </a:prstGeom>
          <a:noFill/>
          <a:ln>
            <a:noFill/>
          </a:ln>
        </p:spPr>
      </p:pic>
      <p:sp>
        <p:nvSpPr>
          <p:cNvPr id="5" name="ZoneTexte 4"/>
          <p:cNvSpPr txBox="1"/>
          <p:nvPr/>
        </p:nvSpPr>
        <p:spPr>
          <a:xfrm>
            <a:off x="-108520" y="963131"/>
            <a:ext cx="5795646" cy="2454518"/>
          </a:xfrm>
          <a:prstGeom prst="rect">
            <a:avLst/>
          </a:prstGeom>
          <a:noFill/>
        </p:spPr>
        <p:txBody>
          <a:bodyPr wrap="square" rtlCol="0">
            <a:spAutoFit/>
          </a:bodyPr>
          <a:lstStyle/>
          <a:p>
            <a:pPr marL="357188" lvl="1">
              <a:spcAft>
                <a:spcPts val="300"/>
              </a:spcAft>
              <a:buClr>
                <a:srgbClr val="5B9BD5"/>
              </a:buClr>
              <a:buSzPct val="80000"/>
              <a:buFont typeface="Wingdings" pitchFamily="2" charset="2"/>
              <a:buChar char="q"/>
              <a:defRPr/>
            </a:pPr>
            <a:r>
              <a:rPr lang="en-US" sz="1600" b="1" dirty="0" smtClean="0">
                <a:solidFill>
                  <a:srgbClr val="5B9BD5"/>
                </a:solidFill>
                <a:latin typeface="Calibri" panose="020F0502020204030204" pitchFamily="34" charset="0"/>
              </a:rPr>
              <a:t> Manufacturing phase ongoing</a:t>
            </a:r>
          </a:p>
          <a:p>
            <a:pPr marL="542925" lvl="3" indent="-180975" defTabSz="628650">
              <a:buSzPct val="80000"/>
              <a:buFont typeface="Calibri" panose="020F0502020204030204" pitchFamily="34" charset="0"/>
              <a:buChar char="–"/>
              <a:defRPr/>
            </a:pPr>
            <a:r>
              <a:rPr lang="en-US" sz="1600" dirty="0" smtClean="0"/>
              <a:t>Contract launched in Dec. 2014  </a:t>
            </a:r>
            <a:endParaRPr lang="en-US" sz="1600" dirty="0"/>
          </a:p>
          <a:p>
            <a:pPr marL="542925" lvl="3" indent="-180975" defTabSz="628650">
              <a:spcAft>
                <a:spcPts val="600"/>
              </a:spcAft>
              <a:buSzPct val="80000"/>
              <a:buFont typeface="Calibri" panose="020F0502020204030204" pitchFamily="34" charset="0"/>
              <a:buChar char="–"/>
              <a:tabLst>
                <a:tab pos="8429625" algn="l"/>
              </a:tabLst>
              <a:defRPr/>
            </a:pPr>
            <a:r>
              <a:rPr lang="en-US" sz="1600" dirty="0" smtClean="0"/>
              <a:t>Qualification </a:t>
            </a:r>
            <a:r>
              <a:rPr lang="en-US" sz="1600" dirty="0"/>
              <a:t>of the welds according to ASME BPVC ongoing (with a Lloyd’s register third part inspector)</a:t>
            </a:r>
          </a:p>
          <a:p>
            <a:pPr marL="542925" lvl="3" indent="-180975" defTabSz="628650">
              <a:spcAft>
                <a:spcPts val="600"/>
              </a:spcAft>
              <a:buSzPct val="80000"/>
              <a:buFont typeface="Calibri" panose="020F0502020204030204" pitchFamily="34" charset="0"/>
              <a:buChar char="–"/>
              <a:tabLst>
                <a:tab pos="8429625" algn="l"/>
              </a:tabLst>
              <a:defRPr/>
            </a:pPr>
            <a:r>
              <a:rPr lang="en-US" sz="1600" dirty="0" smtClean="0"/>
              <a:t>Pre-serieries </a:t>
            </a:r>
            <a:r>
              <a:rPr lang="en-US" sz="1600" dirty="0"/>
              <a:t>cavity to be delivered at Saclay </a:t>
            </a:r>
            <a:r>
              <a:rPr lang="en-US" sz="1600" dirty="0" smtClean="0"/>
              <a:t>in Dec. 2015 for </a:t>
            </a:r>
            <a:r>
              <a:rPr lang="en-US" sz="1600" dirty="0"/>
              <a:t>chemical etching </a:t>
            </a:r>
            <a:endParaRPr lang="en-US" sz="1600" dirty="0" smtClean="0"/>
          </a:p>
          <a:p>
            <a:pPr marL="361950" lvl="3" defTabSz="628650">
              <a:spcAft>
                <a:spcPts val="600"/>
              </a:spcAft>
              <a:buSzPct val="80000"/>
              <a:tabLst>
                <a:tab pos="8429625" algn="l"/>
              </a:tabLst>
              <a:defRPr/>
            </a:pPr>
            <a:r>
              <a:rPr lang="en-US" sz="1200" b="1" i="1" dirty="0" smtClean="0"/>
              <a:t>cf</a:t>
            </a:r>
            <a:r>
              <a:rPr lang="en-US" sz="1200" b="1" i="1" dirty="0"/>
              <a:t>. G. Devanz et </a:t>
            </a:r>
            <a:r>
              <a:rPr lang="en-US" sz="1200" b="1" i="1" dirty="0" smtClean="0"/>
              <a:t>al, </a:t>
            </a:r>
            <a:r>
              <a:rPr lang="en-US" sz="1200" b="1" i="1" dirty="0"/>
              <a:t>Progress in IFMIF half wave resonators manufacturing and test </a:t>
            </a:r>
            <a:r>
              <a:rPr lang="en-US" sz="1200" b="1" i="1" dirty="0" smtClean="0"/>
              <a:t>preparation, THPB045</a:t>
            </a:r>
          </a:p>
          <a:p>
            <a:pPr marL="542925" lvl="3" indent="-180975" defTabSz="628650">
              <a:spcAft>
                <a:spcPts val="600"/>
              </a:spcAft>
              <a:buSzPct val="80000"/>
              <a:buFont typeface="Calibri" panose="020F0502020204030204" pitchFamily="34" charset="0"/>
              <a:buChar char="–"/>
              <a:tabLst>
                <a:tab pos="8429625" algn="l"/>
              </a:tabLst>
              <a:defRPr/>
            </a:pPr>
            <a:r>
              <a:rPr lang="en-US" sz="1600" dirty="0" smtClean="0"/>
              <a:t>First test in SaTHoRI test bench by early 2016 </a:t>
            </a:r>
            <a:endParaRPr lang="en-US" sz="1600" dirty="0"/>
          </a:p>
        </p:txBody>
      </p:sp>
      <p:sp>
        <p:nvSpPr>
          <p:cNvPr id="7" name="Text Box 2223"/>
          <p:cNvSpPr txBox="1">
            <a:spLocks noChangeArrowheads="1"/>
          </p:cNvSpPr>
          <p:nvPr/>
        </p:nvSpPr>
        <p:spPr bwMode="auto">
          <a:xfrm>
            <a:off x="1566863" y="105587"/>
            <a:ext cx="6546261" cy="405683"/>
          </a:xfrm>
          <a:prstGeom prst="rect">
            <a:avLst/>
          </a:prstGeom>
          <a:noFill/>
          <a:ln w="9525">
            <a:noFill/>
            <a:miter lim="800000"/>
            <a:headEnd/>
            <a:tailEnd/>
          </a:ln>
        </p:spPr>
        <p:txBody>
          <a:bodyPr wrap="square" tIns="18000" bIns="18000">
            <a:spAutoFit/>
          </a:bodyPr>
          <a:lstStyle/>
          <a:p>
            <a:r>
              <a:rPr lang="en-US" sz="2400" b="1" cap="all" dirty="0" smtClean="0">
                <a:solidFill>
                  <a:schemeClr val="bg1"/>
                </a:solidFill>
                <a:latin typeface="+mj-lt"/>
              </a:rPr>
              <a:t>Manufacturing status</a:t>
            </a:r>
            <a:endParaRPr lang="en-US" sz="2400" b="1" cap="all" dirty="0">
              <a:solidFill>
                <a:schemeClr val="bg1"/>
              </a:solidFill>
              <a:latin typeface="+mj-lt"/>
            </a:endParaRPr>
          </a:p>
        </p:txBody>
      </p:sp>
      <p:sp>
        <p:nvSpPr>
          <p:cNvPr id="14" name="ZoneTexte 13"/>
          <p:cNvSpPr txBox="1"/>
          <p:nvPr/>
        </p:nvSpPr>
        <p:spPr>
          <a:xfrm>
            <a:off x="667658" y="4704897"/>
            <a:ext cx="1886856" cy="523220"/>
          </a:xfrm>
          <a:prstGeom prst="rect">
            <a:avLst/>
          </a:prstGeom>
          <a:noFill/>
        </p:spPr>
        <p:txBody>
          <a:bodyPr wrap="square" rtlCol="0">
            <a:spAutoFit/>
          </a:bodyPr>
          <a:lstStyle/>
          <a:p>
            <a:r>
              <a:rPr lang="en-US" sz="1400" i="1" dirty="0">
                <a:solidFill>
                  <a:srgbClr val="FF0000"/>
                </a:solidFill>
              </a:rPr>
              <a:t>cavity </a:t>
            </a:r>
            <a:r>
              <a:rPr lang="en-US" sz="1400" i="1" dirty="0" smtClean="0">
                <a:solidFill>
                  <a:srgbClr val="FF0000"/>
                </a:solidFill>
              </a:rPr>
              <a:t>torus, </a:t>
            </a:r>
            <a:r>
              <a:rPr lang="en-US" sz="1400" i="1" dirty="0">
                <a:solidFill>
                  <a:srgbClr val="FF0000"/>
                </a:solidFill>
              </a:rPr>
              <a:t>central drift tube, conical stem</a:t>
            </a:r>
            <a:endParaRPr lang="fr-FR" sz="1400" i="1" dirty="0" smtClean="0">
              <a:solidFill>
                <a:srgbClr val="FF0000"/>
              </a:solidFill>
            </a:endParaRPr>
          </a:p>
        </p:txBody>
      </p:sp>
      <p:pic>
        <p:nvPicPr>
          <p:cNvPr id="15"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823659" y="670339"/>
            <a:ext cx="3320341" cy="2352522"/>
          </a:xfrm>
          <a:prstGeom prst="rect">
            <a:avLst/>
          </a:prstGeom>
          <a:ln/>
        </p:spPr>
        <p:style>
          <a:lnRef idx="2">
            <a:schemeClr val="dk1"/>
          </a:lnRef>
          <a:fillRef idx="1">
            <a:schemeClr val="lt1"/>
          </a:fillRef>
          <a:effectRef idx="0">
            <a:schemeClr val="dk1"/>
          </a:effectRef>
          <a:fontRef idx="minor">
            <a:schemeClr val="dk1"/>
          </a:fontRef>
        </p:style>
      </p:pic>
      <p:pic>
        <p:nvPicPr>
          <p:cNvPr id="2" name="Imag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6396" y="3222783"/>
            <a:ext cx="2747604" cy="3313611"/>
          </a:xfrm>
          <a:prstGeom prst="rect">
            <a:avLst/>
          </a:prstGeom>
        </p:spPr>
      </p:pic>
      <p:pic>
        <p:nvPicPr>
          <p:cNvPr id="3" name="Imag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01142" y="4580157"/>
            <a:ext cx="2695255" cy="1959027"/>
          </a:xfrm>
          <a:prstGeom prst="rect">
            <a:avLst/>
          </a:prstGeom>
        </p:spPr>
      </p:pic>
      <p:sp>
        <p:nvSpPr>
          <p:cNvPr id="4" name="ZoneTexte 3"/>
          <p:cNvSpPr txBox="1"/>
          <p:nvPr/>
        </p:nvSpPr>
        <p:spPr>
          <a:xfrm>
            <a:off x="683060" y="3682632"/>
            <a:ext cx="5257092" cy="369332"/>
          </a:xfrm>
          <a:prstGeom prst="rect">
            <a:avLst/>
          </a:prstGeom>
          <a:noFill/>
        </p:spPr>
        <p:txBody>
          <a:bodyPr wrap="square" rtlCol="0">
            <a:spAutoFit/>
          </a:bodyPr>
          <a:lstStyle/>
          <a:p>
            <a:r>
              <a:rPr lang="fr-FR" dirty="0" smtClean="0">
                <a:solidFill>
                  <a:schemeClr val="bg2"/>
                </a:solidFill>
              </a:rPr>
              <a:t>Feedback to SARAF CEA team</a:t>
            </a:r>
            <a:endParaRPr lang="fr-FR" dirty="0">
              <a:solidFill>
                <a:schemeClr val="bg2"/>
              </a:solidFill>
            </a:endParaRPr>
          </a:p>
        </p:txBody>
      </p:sp>
    </p:spTree>
    <p:extLst>
      <p:ext uri="{BB962C8B-B14F-4D97-AF65-F5344CB8AC3E}">
        <p14:creationId xmlns:p14="http://schemas.microsoft.com/office/powerpoint/2010/main" val="360019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511999" y="52752"/>
            <a:ext cx="6588393" cy="908720"/>
          </a:xfrm>
        </p:spPr>
        <p:txBody>
          <a:bodyPr/>
          <a:lstStyle/>
          <a:p>
            <a:r>
              <a:rPr lang="fr-FR" dirty="0" err="1" smtClean="0"/>
              <a:t>Cryomodules</a:t>
            </a:r>
            <a:r>
              <a:rPr lang="fr-FR" dirty="0" smtClean="0"/>
              <a:t> </a:t>
            </a:r>
            <a:r>
              <a:rPr lang="fr-FR" dirty="0" err="1" smtClean="0"/>
              <a:t>assembly</a:t>
            </a:r>
            <a:r>
              <a:rPr lang="fr-FR" dirty="0" smtClean="0"/>
              <a:t> at CEA </a:t>
            </a:r>
            <a:endParaRPr lang="fr-FR" dirty="0"/>
          </a:p>
        </p:txBody>
      </p:sp>
      <p:sp>
        <p:nvSpPr>
          <p:cNvPr id="9" name="Espace réservé du numéro de diapositive 8"/>
          <p:cNvSpPr>
            <a:spLocks noGrp="1"/>
          </p:cNvSpPr>
          <p:nvPr>
            <p:ph type="sldNum" sz="quarter" idx="11"/>
          </p:nvPr>
        </p:nvSpPr>
        <p:spPr>
          <a:xfrm>
            <a:off x="7994113" y="6474417"/>
            <a:ext cx="1118696" cy="365125"/>
          </a:xfrm>
        </p:spPr>
        <p:txBody>
          <a:bodyPr/>
          <a:lstStyle/>
          <a:p>
            <a:r>
              <a:rPr lang="fr-FR" smtClean="0"/>
              <a:t>|  PAGE </a:t>
            </a:r>
            <a:fld id="{AEFB9B6D-867A-40B8-ACB0-35CC9F272C9C}" type="slidenum">
              <a:rPr lang="fr-FR" smtClean="0"/>
              <a:pPr/>
              <a:t>2</a:t>
            </a:fld>
            <a:endParaRPr lang="fr-FR" dirty="0"/>
          </a:p>
        </p:txBody>
      </p:sp>
      <p:graphicFrame>
        <p:nvGraphicFramePr>
          <p:cNvPr id="6" name="Espace réservé du contenu 6"/>
          <p:cNvGraphicFramePr>
            <a:graphicFrameLocks/>
          </p:cNvGraphicFramePr>
          <p:nvPr>
            <p:extLst>
              <p:ext uri="{D42A27DB-BD31-4B8C-83A1-F6EECF244321}">
                <p14:modId xmlns:p14="http://schemas.microsoft.com/office/powerpoint/2010/main" val="1235448665"/>
              </p:ext>
            </p:extLst>
          </p:nvPr>
        </p:nvGraphicFramePr>
        <p:xfrm>
          <a:off x="419582" y="961472"/>
          <a:ext cx="8172450" cy="9563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e 4"/>
          <p:cNvGrpSpPr/>
          <p:nvPr/>
        </p:nvGrpSpPr>
        <p:grpSpPr>
          <a:xfrm>
            <a:off x="107819" y="3525704"/>
            <a:ext cx="1143000" cy="3305175"/>
            <a:chOff x="38065" y="3184165"/>
            <a:chExt cx="1143000" cy="3305175"/>
          </a:xfrm>
        </p:grpSpPr>
        <p:pic>
          <p:nvPicPr>
            <p:cNvPr id="7" name="Imag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065" y="3184165"/>
              <a:ext cx="1143000" cy="3305175"/>
            </a:xfrm>
            <a:prstGeom prst="rect">
              <a:avLst/>
            </a:prstGeom>
          </p:spPr>
        </p:pic>
        <p:pic>
          <p:nvPicPr>
            <p:cNvPr id="15" name="Picture 2" descr="logo SPIRAL2 CEA CNRS-1"/>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8065" y="6046159"/>
              <a:ext cx="1143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e 2"/>
          <p:cNvGrpSpPr/>
          <p:nvPr/>
        </p:nvGrpSpPr>
        <p:grpSpPr>
          <a:xfrm>
            <a:off x="154574" y="1917781"/>
            <a:ext cx="4011411" cy="1908172"/>
            <a:chOff x="1235484" y="2159817"/>
            <a:chExt cx="3033706" cy="1403274"/>
          </a:xfrm>
        </p:grpSpPr>
        <p:grpSp>
          <p:nvGrpSpPr>
            <p:cNvPr id="18" name="Groupe 17"/>
            <p:cNvGrpSpPr/>
            <p:nvPr/>
          </p:nvGrpSpPr>
          <p:grpSpPr>
            <a:xfrm>
              <a:off x="1235484" y="2159817"/>
              <a:ext cx="2712237" cy="1403274"/>
              <a:chOff x="3923928" y="1556792"/>
              <a:chExt cx="4976886" cy="2670005"/>
            </a:xfrm>
          </p:grpSpPr>
          <p:sp>
            <p:nvSpPr>
              <p:cNvPr id="19" name="Rectangle 18"/>
              <p:cNvSpPr/>
              <p:nvPr/>
            </p:nvSpPr>
            <p:spPr>
              <a:xfrm>
                <a:off x="3986641" y="1838127"/>
                <a:ext cx="4797911" cy="2388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Picture 2" descr="\\dapnia\data\manip\SACM_Prototypage_XFEL\I Images\PXFEL3_1\S43\P1010197.JPG"/>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0" b="100000" l="1952" r="96785">
                            <a14:foregroundMark x1="72445" y1="41885" x2="72445" y2="41885"/>
                            <a14:foregroundMark x1="78530" y1="45026" x2="78530" y2="45026"/>
                            <a14:foregroundMark x1="41791" y1="74346" x2="41791" y2="74346"/>
                            <a14:foregroundMark x1="36969" y1="71728" x2="36969" y2="71728"/>
                            <a14:foregroundMark x1="32032" y1="70419" x2="32032" y2="70419"/>
                            <a14:foregroundMark x1="40184" y1="73560" x2="40184" y2="73560"/>
                            <a14:foregroundMark x1="80941" y1="51832" x2="80941" y2="51832"/>
                            <a14:foregroundMark x1="87945" y1="55236" x2="87945" y2="55236"/>
                            <a14:foregroundMark x1="89437" y1="53665" x2="89437" y2="53665"/>
                            <a14:foregroundMark x1="94834" y1="68586" x2="94834" y2="68586"/>
                            <a14:foregroundMark x1="94719" y1="62827" x2="94719" y2="62827"/>
                            <a14:foregroundMark x1="93915" y1="82199" x2="93915" y2="82199"/>
                            <a14:backgroundMark x1="40413" y1="14398" x2="40413" y2="14398"/>
                            <a14:backgroundMark x1="27325" y1="10733" x2="27325" y2="10733"/>
                            <a14:backgroundMark x1="42939" y1="41361" x2="42939" y2="41361"/>
                            <a14:backgroundMark x1="38002" y1="41099" x2="38002" y2="41099"/>
                            <a14:backgroundMark x1="49024" y1="41885" x2="49024" y2="41885"/>
                            <a14:backgroundMark x1="57176" y1="41885" x2="57176" y2="41885"/>
                            <a14:backgroundMark x1="44087" y1="93194" x2="44087" y2="93194"/>
                            <a14:backgroundMark x1="37887" y1="81675" x2="37887" y2="81675"/>
                            <a14:backgroundMark x1="30884" y1="76702" x2="30884" y2="76702"/>
                            <a14:backgroundMark x1="54420" y1="87435" x2="54420" y2="87435"/>
                            <a14:backgroundMark x1="71642" y1="94764" x2="71642" y2="94764"/>
                            <a14:backgroundMark x1="70379" y1="86126" x2="70379" y2="86126"/>
                            <a14:backgroundMark x1="44317" y1="73037" x2="44317" y2="73037"/>
                            <a14:backgroundMark x1="71297" y1="20681" x2="71297" y2="20681"/>
                            <a14:backgroundMark x1="70953" y1="18848" x2="70953" y2="18848"/>
                            <a14:backgroundMark x1="58439" y1="8901" x2="58439" y2="8901"/>
                            <a14:backgroundMark x1="55339" y1="7330" x2="55339" y2="7330"/>
                            <a14:backgroundMark x1="35476" y1="40314" x2="35476" y2="40314"/>
                            <a14:backgroundMark x1="65786" y1="18325" x2="65786" y2="18325"/>
                            <a14:backgroundMark x1="62916" y1="10995" x2="62916" y2="10995"/>
                            <a14:backgroundMark x1="58898" y1="14660" x2="58898" y2="14660"/>
                            <a14:backgroundMark x1="51665" y1="42147" x2="51665" y2="42147"/>
                            <a14:backgroundMark x1="62916" y1="41885" x2="62916" y2="41885"/>
                            <a14:backgroundMark x1="37084" y1="89267" x2="37084" y2="89267"/>
                            <a14:backgroundMark x1="30310" y1="84031" x2="30310" y2="84031"/>
                            <a14:backgroundMark x1="25488" y1="80366" x2="25488" y2="80366"/>
                            <a14:backgroundMark x1="34214" y1="90052" x2="34214" y2="90052"/>
                            <a14:backgroundMark x1="43169" y1="92147" x2="43169" y2="92147"/>
                            <a14:backgroundMark x1="49598" y1="92147" x2="49598" y2="92147"/>
                            <a14:backgroundMark x1="46383" y1="87435" x2="46383" y2="87435"/>
                            <a14:backgroundMark x1="55224" y1="92408" x2="55224" y2="92408"/>
                            <a14:backgroundMark x1="51206" y1="88482" x2="51206" y2="88482"/>
                            <a14:backgroundMark x1="63375" y1="96859" x2="63375" y2="96859"/>
                            <a14:backgroundMark x1="58898" y1="92932" x2="58898" y2="92932"/>
                            <a14:backgroundMark x1="68083" y1="93717" x2="68083" y2="93717"/>
                            <a14:backgroundMark x1="73249" y1="89267" x2="73249" y2="89267"/>
                            <a14:backgroundMark x1="70838" y1="91361" x2="70838" y2="91361"/>
                            <a14:backgroundMark x1="74512" y1="95812" x2="74512" y2="95812"/>
                            <a14:backgroundMark x1="77497" y1="96859" x2="77497" y2="96859"/>
                            <a14:backgroundMark x1="63720" y1="43717" x2="63720" y2="43717"/>
                          </a14:backgroundRemoval>
                        </a14:imgEffect>
                      </a14:imgLayer>
                    </a14:imgProps>
                  </a:ext>
                  <a:ext uri="{28A0092B-C50C-407E-A947-70E740481C1C}">
                    <a14:useLocalDpi xmlns:a14="http://schemas.microsoft.com/office/drawing/2010/main"/>
                  </a:ext>
                </a:extLst>
              </a:blip>
              <a:srcRect/>
              <a:stretch/>
            </p:blipFill>
            <p:spPr bwMode="auto">
              <a:xfrm>
                <a:off x="4821683" y="1556792"/>
                <a:ext cx="4079131" cy="17874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apnia\data\manip\SACM_Prototypage_XFEL\I Images\PXFEL3_1\S43\P1010197.JPG"/>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0" b="100000" l="1952" r="96785">
                            <a14:foregroundMark x1="72445" y1="41885" x2="72445" y2="41885"/>
                            <a14:foregroundMark x1="78530" y1="45026" x2="78530" y2="45026"/>
                            <a14:foregroundMark x1="41791" y1="74346" x2="41791" y2="74346"/>
                            <a14:foregroundMark x1="36969" y1="71728" x2="36969" y2="71728"/>
                            <a14:foregroundMark x1="32032" y1="70419" x2="32032" y2="70419"/>
                            <a14:foregroundMark x1="40184" y1="73560" x2="40184" y2="73560"/>
                            <a14:foregroundMark x1="80941" y1="51832" x2="80941" y2="51832"/>
                            <a14:foregroundMark x1="87945" y1="55236" x2="87945" y2="55236"/>
                            <a14:foregroundMark x1="89437" y1="53665" x2="89437" y2="53665"/>
                            <a14:foregroundMark x1="94834" y1="68586" x2="94834" y2="68586"/>
                            <a14:foregroundMark x1="94719" y1="62827" x2="94719" y2="62827"/>
                            <a14:foregroundMark x1="93915" y1="82199" x2="93915" y2="82199"/>
                            <a14:backgroundMark x1="40413" y1="14398" x2="40413" y2="14398"/>
                            <a14:backgroundMark x1="27325" y1="10733" x2="27325" y2="10733"/>
                            <a14:backgroundMark x1="42939" y1="41361" x2="42939" y2="41361"/>
                            <a14:backgroundMark x1="38002" y1="41099" x2="38002" y2="41099"/>
                            <a14:backgroundMark x1="49024" y1="41885" x2="49024" y2="41885"/>
                            <a14:backgroundMark x1="57176" y1="41885" x2="57176" y2="41885"/>
                            <a14:backgroundMark x1="44087" y1="93194" x2="44087" y2="93194"/>
                            <a14:backgroundMark x1="37887" y1="81675" x2="37887" y2="81675"/>
                            <a14:backgroundMark x1="30884" y1="76702" x2="30884" y2="76702"/>
                            <a14:backgroundMark x1="54420" y1="87435" x2="54420" y2="87435"/>
                            <a14:backgroundMark x1="71642" y1="94764" x2="71642" y2="94764"/>
                            <a14:backgroundMark x1="70379" y1="86126" x2="70379" y2="86126"/>
                            <a14:backgroundMark x1="44317" y1="73037" x2="44317" y2="73037"/>
                            <a14:backgroundMark x1="71297" y1="20681" x2="71297" y2="20681"/>
                            <a14:backgroundMark x1="70953" y1="18848" x2="70953" y2="18848"/>
                            <a14:backgroundMark x1="58439" y1="8901" x2="58439" y2="8901"/>
                            <a14:backgroundMark x1="55339" y1="7330" x2="55339" y2="7330"/>
                            <a14:backgroundMark x1="35476" y1="40314" x2="35476" y2="40314"/>
                            <a14:backgroundMark x1="65786" y1="18325" x2="65786" y2="18325"/>
                            <a14:backgroundMark x1="62916" y1="10995" x2="62916" y2="10995"/>
                            <a14:backgroundMark x1="58898" y1="14660" x2="58898" y2="14660"/>
                            <a14:backgroundMark x1="51665" y1="42147" x2="51665" y2="42147"/>
                            <a14:backgroundMark x1="62916" y1="41885" x2="62916" y2="41885"/>
                            <a14:backgroundMark x1="37084" y1="89267" x2="37084" y2="89267"/>
                            <a14:backgroundMark x1="30310" y1="84031" x2="30310" y2="84031"/>
                            <a14:backgroundMark x1="25488" y1="80366" x2="25488" y2="80366"/>
                            <a14:backgroundMark x1="34214" y1="90052" x2="34214" y2="90052"/>
                            <a14:backgroundMark x1="43169" y1="92147" x2="43169" y2="92147"/>
                            <a14:backgroundMark x1="49598" y1="92147" x2="49598" y2="92147"/>
                            <a14:backgroundMark x1="46383" y1="87435" x2="46383" y2="87435"/>
                            <a14:backgroundMark x1="55224" y1="92408" x2="55224" y2="92408"/>
                            <a14:backgroundMark x1="51206" y1="88482" x2="51206" y2="88482"/>
                            <a14:backgroundMark x1="63375" y1="96859" x2="63375" y2="96859"/>
                            <a14:backgroundMark x1="58898" y1="92932" x2="58898" y2="92932"/>
                            <a14:backgroundMark x1="68083" y1="93717" x2="68083" y2="93717"/>
                            <a14:backgroundMark x1="73249" y1="89267" x2="73249" y2="89267"/>
                            <a14:backgroundMark x1="70838" y1="91361" x2="70838" y2="91361"/>
                            <a14:backgroundMark x1="74512" y1="95812" x2="74512" y2="95812"/>
                            <a14:backgroundMark x1="77497" y1="96859" x2="77497" y2="96859"/>
                            <a14:backgroundMark x1="63720" y1="43717" x2="63720" y2="43717"/>
                          </a14:backgroundRemoval>
                        </a14:imgEffect>
                      </a14:imgLayer>
                    </a14:imgProps>
                  </a:ext>
                  <a:ext uri="{28A0092B-C50C-407E-A947-70E740481C1C}">
                    <a14:useLocalDpi xmlns:a14="http://schemas.microsoft.com/office/drawing/2010/main"/>
                  </a:ext>
                </a:extLst>
              </a:blip>
              <a:srcRect/>
              <a:stretch/>
            </p:blipFill>
            <p:spPr bwMode="auto">
              <a:xfrm>
                <a:off x="4533651" y="1838127"/>
                <a:ext cx="4079131" cy="17874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apnia\data\manip\SACM_Prototypage_XFEL\I Images\PXFEL3_1\S43\P1010197.JPG"/>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0" b="100000" l="1952" r="96785">
                            <a14:foregroundMark x1="72445" y1="41885" x2="72445" y2="41885"/>
                            <a14:foregroundMark x1="78530" y1="45026" x2="78530" y2="45026"/>
                            <a14:foregroundMark x1="41791" y1="74346" x2="41791" y2="74346"/>
                            <a14:foregroundMark x1="36969" y1="71728" x2="36969" y2="71728"/>
                            <a14:foregroundMark x1="32032" y1="70419" x2="32032" y2="70419"/>
                            <a14:foregroundMark x1="40184" y1="73560" x2="40184" y2="73560"/>
                            <a14:foregroundMark x1="80941" y1="51832" x2="80941" y2="51832"/>
                            <a14:foregroundMark x1="87945" y1="55236" x2="87945" y2="55236"/>
                            <a14:foregroundMark x1="89437" y1="53665" x2="89437" y2="53665"/>
                            <a14:foregroundMark x1="94834" y1="68586" x2="94834" y2="68586"/>
                            <a14:foregroundMark x1="94719" y1="62827" x2="94719" y2="62827"/>
                            <a14:foregroundMark x1="93915" y1="82199" x2="93915" y2="82199"/>
                            <a14:backgroundMark x1="40413" y1="14398" x2="40413" y2="14398"/>
                            <a14:backgroundMark x1="27325" y1="10733" x2="27325" y2="10733"/>
                            <a14:backgroundMark x1="42939" y1="41361" x2="42939" y2="41361"/>
                            <a14:backgroundMark x1="38002" y1="41099" x2="38002" y2="41099"/>
                            <a14:backgroundMark x1="49024" y1="41885" x2="49024" y2="41885"/>
                            <a14:backgroundMark x1="57176" y1="41885" x2="57176" y2="41885"/>
                            <a14:backgroundMark x1="44087" y1="93194" x2="44087" y2="93194"/>
                            <a14:backgroundMark x1="37887" y1="81675" x2="37887" y2="81675"/>
                            <a14:backgroundMark x1="30884" y1="76702" x2="30884" y2="76702"/>
                            <a14:backgroundMark x1="54420" y1="87435" x2="54420" y2="87435"/>
                            <a14:backgroundMark x1="71642" y1="94764" x2="71642" y2="94764"/>
                            <a14:backgroundMark x1="70379" y1="86126" x2="70379" y2="86126"/>
                            <a14:backgroundMark x1="44317" y1="73037" x2="44317" y2="73037"/>
                            <a14:backgroundMark x1="71297" y1="20681" x2="71297" y2="20681"/>
                            <a14:backgroundMark x1="70953" y1="18848" x2="70953" y2="18848"/>
                            <a14:backgroundMark x1="58439" y1="8901" x2="58439" y2="8901"/>
                            <a14:backgroundMark x1="55339" y1="7330" x2="55339" y2="7330"/>
                            <a14:backgroundMark x1="35476" y1="40314" x2="35476" y2="40314"/>
                            <a14:backgroundMark x1="65786" y1="18325" x2="65786" y2="18325"/>
                            <a14:backgroundMark x1="62916" y1="10995" x2="62916" y2="10995"/>
                            <a14:backgroundMark x1="58898" y1="14660" x2="58898" y2="14660"/>
                            <a14:backgroundMark x1="51665" y1="42147" x2="51665" y2="42147"/>
                            <a14:backgroundMark x1="62916" y1="41885" x2="62916" y2="41885"/>
                            <a14:backgroundMark x1="37084" y1="89267" x2="37084" y2="89267"/>
                            <a14:backgroundMark x1="30310" y1="84031" x2="30310" y2="84031"/>
                            <a14:backgroundMark x1="25488" y1="80366" x2="25488" y2="80366"/>
                            <a14:backgroundMark x1="34214" y1="90052" x2="34214" y2="90052"/>
                            <a14:backgroundMark x1="43169" y1="92147" x2="43169" y2="92147"/>
                            <a14:backgroundMark x1="49598" y1="92147" x2="49598" y2="92147"/>
                            <a14:backgroundMark x1="46383" y1="87435" x2="46383" y2="87435"/>
                            <a14:backgroundMark x1="55224" y1="92408" x2="55224" y2="92408"/>
                            <a14:backgroundMark x1="51206" y1="88482" x2="51206" y2="88482"/>
                            <a14:backgroundMark x1="63375" y1="96859" x2="63375" y2="96859"/>
                            <a14:backgroundMark x1="58898" y1="92932" x2="58898" y2="92932"/>
                            <a14:backgroundMark x1="68083" y1="93717" x2="68083" y2="93717"/>
                            <a14:backgroundMark x1="73249" y1="89267" x2="73249" y2="89267"/>
                            <a14:backgroundMark x1="70838" y1="91361" x2="70838" y2="91361"/>
                            <a14:backgroundMark x1="74512" y1="95812" x2="74512" y2="95812"/>
                            <a14:backgroundMark x1="77497" y1="96859" x2="77497" y2="96859"/>
                            <a14:backgroundMark x1="63720" y1="43717" x2="63720" y2="43717"/>
                          </a14:backgroundRemoval>
                        </a14:imgEffect>
                      </a14:imgLayer>
                    </a14:imgProps>
                  </a:ext>
                  <a:ext uri="{28A0092B-C50C-407E-A947-70E740481C1C}">
                    <a14:useLocalDpi xmlns:a14="http://schemas.microsoft.com/office/drawing/2010/main"/>
                  </a:ext>
                </a:extLst>
              </a:blip>
              <a:srcRect/>
              <a:stretch/>
            </p:blipFill>
            <p:spPr bwMode="auto">
              <a:xfrm>
                <a:off x="4245619" y="2126159"/>
                <a:ext cx="4079131" cy="178745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apnia\data\manip\SACM_Prototypage_XFEL\I Images\PXFEL3_1\S43\P1010197.JPG"/>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0" b="100000" l="1952" r="96785">
                            <a14:foregroundMark x1="72445" y1="41885" x2="72445" y2="41885"/>
                            <a14:foregroundMark x1="78530" y1="45026" x2="78530" y2="45026"/>
                            <a14:foregroundMark x1="41791" y1="74346" x2="41791" y2="74346"/>
                            <a14:foregroundMark x1="36969" y1="71728" x2="36969" y2="71728"/>
                            <a14:foregroundMark x1="32032" y1="70419" x2="32032" y2="70419"/>
                            <a14:foregroundMark x1="40184" y1="73560" x2="40184" y2="73560"/>
                            <a14:foregroundMark x1="80941" y1="51832" x2="80941" y2="51832"/>
                            <a14:foregroundMark x1="87945" y1="55236" x2="87945" y2="55236"/>
                            <a14:foregroundMark x1="89437" y1="53665" x2="89437" y2="53665"/>
                            <a14:foregroundMark x1="94834" y1="68586" x2="94834" y2="68586"/>
                            <a14:foregroundMark x1="94719" y1="62827" x2="94719" y2="62827"/>
                            <a14:foregroundMark x1="93915" y1="82199" x2="93915" y2="82199"/>
                            <a14:backgroundMark x1="40413" y1="14398" x2="40413" y2="14398"/>
                            <a14:backgroundMark x1="27325" y1="10733" x2="27325" y2="10733"/>
                            <a14:backgroundMark x1="42939" y1="41361" x2="42939" y2="41361"/>
                            <a14:backgroundMark x1="38002" y1="41099" x2="38002" y2="41099"/>
                            <a14:backgroundMark x1="49024" y1="41885" x2="49024" y2="41885"/>
                            <a14:backgroundMark x1="57176" y1="41885" x2="57176" y2="41885"/>
                            <a14:backgroundMark x1="44087" y1="93194" x2="44087" y2="93194"/>
                            <a14:backgroundMark x1="37887" y1="81675" x2="37887" y2="81675"/>
                            <a14:backgroundMark x1="30884" y1="76702" x2="30884" y2="76702"/>
                            <a14:backgroundMark x1="54420" y1="87435" x2="54420" y2="87435"/>
                            <a14:backgroundMark x1="71642" y1="94764" x2="71642" y2="94764"/>
                            <a14:backgroundMark x1="70379" y1="86126" x2="70379" y2="86126"/>
                            <a14:backgroundMark x1="44317" y1="73037" x2="44317" y2="73037"/>
                            <a14:backgroundMark x1="71297" y1="20681" x2="71297" y2="20681"/>
                            <a14:backgroundMark x1="70953" y1="18848" x2="70953" y2="18848"/>
                            <a14:backgroundMark x1="58439" y1="8901" x2="58439" y2="8901"/>
                            <a14:backgroundMark x1="55339" y1="7330" x2="55339" y2="7330"/>
                            <a14:backgroundMark x1="35476" y1="40314" x2="35476" y2="40314"/>
                            <a14:backgroundMark x1="65786" y1="18325" x2="65786" y2="18325"/>
                            <a14:backgroundMark x1="62916" y1="10995" x2="62916" y2="10995"/>
                            <a14:backgroundMark x1="58898" y1="14660" x2="58898" y2="14660"/>
                            <a14:backgroundMark x1="51665" y1="42147" x2="51665" y2="42147"/>
                            <a14:backgroundMark x1="62916" y1="41885" x2="62916" y2="41885"/>
                            <a14:backgroundMark x1="37084" y1="89267" x2="37084" y2="89267"/>
                            <a14:backgroundMark x1="30310" y1="84031" x2="30310" y2="84031"/>
                            <a14:backgroundMark x1="25488" y1="80366" x2="25488" y2="80366"/>
                            <a14:backgroundMark x1="34214" y1="90052" x2="34214" y2="90052"/>
                            <a14:backgroundMark x1="43169" y1="92147" x2="43169" y2="92147"/>
                            <a14:backgroundMark x1="49598" y1="92147" x2="49598" y2="92147"/>
                            <a14:backgroundMark x1="46383" y1="87435" x2="46383" y2="87435"/>
                            <a14:backgroundMark x1="55224" y1="92408" x2="55224" y2="92408"/>
                            <a14:backgroundMark x1="51206" y1="88482" x2="51206" y2="88482"/>
                            <a14:backgroundMark x1="63375" y1="96859" x2="63375" y2="96859"/>
                            <a14:backgroundMark x1="58898" y1="92932" x2="58898" y2="92932"/>
                            <a14:backgroundMark x1="68083" y1="93717" x2="68083" y2="93717"/>
                            <a14:backgroundMark x1="73249" y1="89267" x2="73249" y2="89267"/>
                            <a14:backgroundMark x1="70838" y1="91361" x2="70838" y2="91361"/>
                            <a14:backgroundMark x1="74512" y1="95812" x2="74512" y2="95812"/>
                            <a14:backgroundMark x1="77497" y1="96859" x2="77497" y2="96859"/>
                            <a14:backgroundMark x1="63720" y1="43717" x2="63720" y2="43717"/>
                          </a14:backgroundRemoval>
                        </a14:imgEffect>
                      </a14:imgLayer>
                    </a14:imgProps>
                  </a:ext>
                  <a:ext uri="{28A0092B-C50C-407E-A947-70E740481C1C}">
                    <a14:useLocalDpi xmlns:a14="http://schemas.microsoft.com/office/drawing/2010/main"/>
                  </a:ext>
                </a:extLst>
              </a:blip>
              <a:srcRect/>
              <a:stretch/>
            </p:blipFill>
            <p:spPr bwMode="auto">
              <a:xfrm>
                <a:off x="3923928" y="2439343"/>
                <a:ext cx="4079131" cy="1787454"/>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Image 5"/>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790753" y="2888438"/>
              <a:ext cx="478437" cy="47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Grouper 21"/>
          <p:cNvGrpSpPr>
            <a:grpSpLocks noChangeAspect="1"/>
          </p:cNvGrpSpPr>
          <p:nvPr/>
        </p:nvGrpSpPr>
        <p:grpSpPr>
          <a:xfrm>
            <a:off x="1365027" y="4825200"/>
            <a:ext cx="1283750" cy="1909933"/>
            <a:chOff x="2051720" y="1850722"/>
            <a:chExt cx="2619899" cy="3897822"/>
          </a:xfrm>
        </p:grpSpPr>
        <p:grpSp>
          <p:nvGrpSpPr>
            <p:cNvPr id="44" name="Grouper 22"/>
            <p:cNvGrpSpPr/>
            <p:nvPr/>
          </p:nvGrpSpPr>
          <p:grpSpPr>
            <a:xfrm>
              <a:off x="2051720" y="2010999"/>
              <a:ext cx="1363448" cy="3737545"/>
              <a:chOff x="4661540" y="1040407"/>
              <a:chExt cx="1363448" cy="3737545"/>
            </a:xfrm>
          </p:grpSpPr>
          <p:pic>
            <p:nvPicPr>
              <p:cNvPr id="52" name="Image 51" descr="cavite-b-EL.tif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61540" y="1041330"/>
                <a:ext cx="688622" cy="3736622"/>
              </a:xfrm>
              <a:prstGeom prst="rect">
                <a:avLst/>
              </a:prstGeom>
            </p:spPr>
          </p:pic>
          <p:pic>
            <p:nvPicPr>
              <p:cNvPr id="53" name="Image 52" descr="cavite-b-EL.tif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H="1">
                <a:off x="5304908" y="1040407"/>
                <a:ext cx="720080" cy="3736622"/>
              </a:xfrm>
              <a:prstGeom prst="rect">
                <a:avLst/>
              </a:prstGeom>
              <a:effectLst/>
            </p:spPr>
          </p:pic>
        </p:grpSp>
        <p:grpSp>
          <p:nvGrpSpPr>
            <p:cNvPr id="45" name="Grouper 23"/>
            <p:cNvGrpSpPr/>
            <p:nvPr/>
          </p:nvGrpSpPr>
          <p:grpSpPr>
            <a:xfrm>
              <a:off x="3347864" y="2001056"/>
              <a:ext cx="1323755" cy="3745573"/>
              <a:chOff x="5685651" y="1343154"/>
              <a:chExt cx="1323755" cy="3745573"/>
            </a:xfrm>
          </p:grpSpPr>
          <p:pic>
            <p:nvPicPr>
              <p:cNvPr id="50" name="Image 49" descr="cavite-b-BL.tiff"/>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685651" y="1351778"/>
                <a:ext cx="680132" cy="3736949"/>
              </a:xfrm>
              <a:prstGeom prst="rect">
                <a:avLst/>
              </a:prstGeom>
            </p:spPr>
          </p:pic>
          <p:pic>
            <p:nvPicPr>
              <p:cNvPr id="51" name="Image 50" descr="cavite-b-BL.tiff"/>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6285890" y="1343154"/>
                <a:ext cx="723516" cy="3736949"/>
              </a:xfrm>
              <a:prstGeom prst="rect">
                <a:avLst/>
              </a:prstGeom>
            </p:spPr>
          </p:pic>
        </p:grpSp>
        <p:cxnSp>
          <p:nvCxnSpPr>
            <p:cNvPr id="46" name="Connecteur droit avec flèche 45"/>
            <p:cNvCxnSpPr/>
            <p:nvPr/>
          </p:nvCxnSpPr>
          <p:spPr>
            <a:xfrm>
              <a:off x="2771800" y="2210762"/>
              <a:ext cx="0" cy="2448272"/>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2872757" y="2761844"/>
              <a:ext cx="811972" cy="565304"/>
            </a:xfrm>
            <a:prstGeom prst="rect">
              <a:avLst/>
            </a:prstGeom>
          </p:spPr>
          <p:txBody>
            <a:bodyPr wrap="none">
              <a:spAutoFit/>
            </a:bodyPr>
            <a:lstStyle/>
            <a:p>
              <a:r>
                <a:rPr lang="fr-FR" sz="1200" dirty="0" smtClean="0">
                  <a:solidFill>
                    <a:srgbClr val="000000"/>
                  </a:solidFill>
                  <a:latin typeface="Symbol" pitchFamily="16" charset="2"/>
                  <a:ea typeface="MS Gothic" charset="0"/>
                  <a:cs typeface="MS Gothic" charset="0"/>
                </a:rPr>
                <a:t>l</a:t>
              </a:r>
              <a:r>
                <a:rPr lang="fr-FR" sz="1200" dirty="0" smtClean="0">
                  <a:solidFill>
                    <a:srgbClr val="000000"/>
                  </a:solidFill>
                  <a:ea typeface="MS Gothic" charset="0"/>
                  <a:cs typeface="MS Gothic" charset="0"/>
                </a:rPr>
                <a:t>/4</a:t>
              </a:r>
              <a:endParaRPr lang="fr-FR" sz="1200" dirty="0"/>
            </a:p>
          </p:txBody>
        </p:sp>
        <p:sp>
          <p:nvSpPr>
            <p:cNvPr id="48" name="ZoneTexte 47"/>
            <p:cNvSpPr txBox="1"/>
            <p:nvPr/>
          </p:nvSpPr>
          <p:spPr>
            <a:xfrm>
              <a:off x="2555775" y="1850722"/>
              <a:ext cx="586241" cy="565304"/>
            </a:xfrm>
            <a:prstGeom prst="rect">
              <a:avLst/>
            </a:prstGeom>
            <a:noFill/>
          </p:spPr>
          <p:txBody>
            <a:bodyPr wrap="none" rtlCol="0">
              <a:spAutoFit/>
            </a:bodyPr>
            <a:lstStyle/>
            <a:p>
              <a:r>
                <a:rPr lang="fr-FR" sz="1200" b="1" dirty="0" smtClean="0">
                  <a:solidFill>
                    <a:srgbClr val="FF0000"/>
                  </a:solidFill>
                </a:rPr>
                <a:t>E</a:t>
              </a:r>
              <a:endParaRPr lang="fr-FR" sz="1200" b="1" dirty="0">
                <a:solidFill>
                  <a:srgbClr val="FF0000"/>
                </a:solidFill>
              </a:endParaRPr>
            </a:p>
          </p:txBody>
        </p:sp>
        <p:sp>
          <p:nvSpPr>
            <p:cNvPr id="49" name="ZoneTexte 48"/>
            <p:cNvSpPr txBox="1"/>
            <p:nvPr/>
          </p:nvSpPr>
          <p:spPr>
            <a:xfrm>
              <a:off x="3814931" y="1853108"/>
              <a:ext cx="602600" cy="565304"/>
            </a:xfrm>
            <a:prstGeom prst="rect">
              <a:avLst/>
            </a:prstGeom>
            <a:noFill/>
          </p:spPr>
          <p:txBody>
            <a:bodyPr wrap="none" rtlCol="0">
              <a:spAutoFit/>
            </a:bodyPr>
            <a:lstStyle/>
            <a:p>
              <a:r>
                <a:rPr lang="fr-FR" sz="1200" b="1" dirty="0">
                  <a:solidFill>
                    <a:srgbClr val="008000"/>
                  </a:solidFill>
                </a:rPr>
                <a:t>B</a:t>
              </a:r>
            </a:p>
          </p:txBody>
        </p:sp>
      </p:grpSp>
      <p:sp>
        <p:nvSpPr>
          <p:cNvPr id="55" name="Rectangle 54"/>
          <p:cNvSpPr/>
          <p:nvPr/>
        </p:nvSpPr>
        <p:spPr>
          <a:xfrm>
            <a:off x="1004573" y="2329046"/>
            <a:ext cx="1338829" cy="923330"/>
          </a:xfrm>
          <a:prstGeom prst="rect">
            <a:avLst/>
          </a:prstGeom>
          <a:noFill/>
        </p:spPr>
        <p:txBody>
          <a:bodyPr wrap="none" lIns="91440" tIns="45720" rIns="91440" bIns="45720">
            <a:spAutoFit/>
          </a:bodyPr>
          <a:lstStyle/>
          <a:p>
            <a:pPr algn="ctr"/>
            <a:r>
              <a:rPr lang="fr-FR" sz="5400" b="0" cap="none" spc="0" dirty="0" smtClean="0">
                <a:ln w="0"/>
                <a:solidFill>
                  <a:srgbClr val="FF0000"/>
                </a:solidFill>
                <a:effectLst>
                  <a:reflection blurRad="6350" stA="53000" endA="300" endPos="35500" dir="5400000" sy="-90000" algn="bl" rotWithShape="0"/>
                </a:effectLst>
              </a:rPr>
              <a:t>100</a:t>
            </a:r>
            <a:endParaRPr lang="fr-FR" sz="5400" b="0" cap="none" spc="0" dirty="0">
              <a:ln w="0"/>
              <a:solidFill>
                <a:srgbClr val="FF0000"/>
              </a:solidFill>
              <a:effectLst>
                <a:reflection blurRad="6350" stA="53000" endA="300" endPos="35500" dir="5400000" sy="-90000" algn="bl" rotWithShape="0"/>
              </a:effectLst>
            </a:endParaRPr>
          </a:p>
        </p:txBody>
      </p:sp>
      <p:sp>
        <p:nvSpPr>
          <p:cNvPr id="56" name="Rectangle 55"/>
          <p:cNvSpPr/>
          <p:nvPr/>
        </p:nvSpPr>
        <p:spPr>
          <a:xfrm>
            <a:off x="269307" y="4318110"/>
            <a:ext cx="954107" cy="923330"/>
          </a:xfrm>
          <a:prstGeom prst="rect">
            <a:avLst/>
          </a:prstGeom>
          <a:noFill/>
        </p:spPr>
        <p:txBody>
          <a:bodyPr wrap="none" lIns="91440" tIns="45720" rIns="91440" bIns="45720">
            <a:spAutoFit/>
          </a:bodyPr>
          <a:lstStyle/>
          <a:p>
            <a:pPr algn="ctr"/>
            <a:r>
              <a:rPr lang="fr-FR" sz="5400" b="0" cap="none" spc="0" dirty="0" smtClean="0">
                <a:ln w="0"/>
                <a:solidFill>
                  <a:srgbClr val="FF0000"/>
                </a:solidFill>
                <a:effectLst>
                  <a:reflection blurRad="6350" stA="53000" endA="300" endPos="35500" dir="5400000" sy="-90000" algn="bl" rotWithShape="0"/>
                </a:effectLst>
              </a:rPr>
              <a:t>12</a:t>
            </a:r>
            <a:endParaRPr lang="fr-FR" sz="5400" b="0" cap="none" spc="0" dirty="0">
              <a:ln w="0"/>
              <a:solidFill>
                <a:srgbClr val="FF0000"/>
              </a:solidFill>
              <a:effectLst>
                <a:reflection blurRad="6350" stA="53000" endA="300" endPos="35500" dir="5400000" sy="-90000" algn="bl" rotWithShape="0"/>
              </a:effectLst>
            </a:endParaRPr>
          </a:p>
        </p:txBody>
      </p:sp>
      <p:pic>
        <p:nvPicPr>
          <p:cNvPr id="60" name="Image 5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754902" y="4660124"/>
            <a:ext cx="3389098" cy="2142124"/>
          </a:xfrm>
          <a:prstGeom prst="rect">
            <a:avLst/>
          </a:prstGeom>
        </p:spPr>
      </p:pic>
      <p:sp>
        <p:nvSpPr>
          <p:cNvPr id="58" name="Rectangle 57"/>
          <p:cNvSpPr/>
          <p:nvPr/>
        </p:nvSpPr>
        <p:spPr>
          <a:xfrm>
            <a:off x="5751350" y="5362878"/>
            <a:ext cx="569387" cy="923330"/>
          </a:xfrm>
          <a:prstGeom prst="rect">
            <a:avLst/>
          </a:prstGeom>
          <a:noFill/>
        </p:spPr>
        <p:txBody>
          <a:bodyPr wrap="none" lIns="91440" tIns="45720" rIns="91440" bIns="45720">
            <a:spAutoFit/>
          </a:bodyPr>
          <a:lstStyle/>
          <a:p>
            <a:pPr algn="ctr"/>
            <a:r>
              <a:rPr lang="fr-FR" sz="5400" b="0" cap="none" spc="0" dirty="0" smtClean="0">
                <a:ln w="0"/>
                <a:solidFill>
                  <a:srgbClr val="FF0000"/>
                </a:solidFill>
                <a:effectLst>
                  <a:reflection blurRad="6350" stA="53000" endA="300" endPos="35500" dir="5400000" sy="-90000" algn="bl" rotWithShape="0"/>
                </a:effectLst>
              </a:rPr>
              <a:t>1</a:t>
            </a:r>
            <a:endParaRPr lang="fr-FR" sz="5400" b="0" cap="none" spc="0" dirty="0">
              <a:ln w="0"/>
              <a:solidFill>
                <a:srgbClr val="FF0000"/>
              </a:solidFill>
              <a:effectLst>
                <a:reflection blurRad="6350" stA="53000" endA="300" endPos="35500" dir="5400000" sy="-90000" algn="bl" rotWithShape="0"/>
              </a:effectLst>
            </a:endParaRPr>
          </a:p>
        </p:txBody>
      </p:sp>
      <p:pic>
        <p:nvPicPr>
          <p:cNvPr id="61" name="Picture 9" descr="ifmif-logo-large2"/>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814810" y="6212984"/>
            <a:ext cx="932608" cy="377083"/>
          </a:xfrm>
          <a:prstGeom prst="rect">
            <a:avLst/>
          </a:prstGeom>
          <a:noFill/>
          <a:ln w="9525">
            <a:noFill/>
            <a:miter lim="800000"/>
            <a:headEnd/>
            <a:tailEnd/>
          </a:ln>
        </p:spPr>
      </p:pic>
      <p:pic>
        <p:nvPicPr>
          <p:cNvPr id="40" name="Image 39"/>
          <p:cNvPicPr>
            <a:picLocks noChangeAspect="1"/>
          </p:cNvPicPr>
          <p:nvPr/>
        </p:nvPicPr>
        <p:blipFill>
          <a:blip r:embed="rId18"/>
          <a:stretch>
            <a:fillRect/>
          </a:stretch>
        </p:blipFill>
        <p:spPr>
          <a:xfrm>
            <a:off x="2842597" y="3957575"/>
            <a:ext cx="3002738" cy="1569164"/>
          </a:xfrm>
          <a:prstGeom prst="rect">
            <a:avLst/>
          </a:prstGeom>
        </p:spPr>
      </p:pic>
      <p:sp>
        <p:nvSpPr>
          <p:cNvPr id="59" name="Rectangle 58"/>
          <p:cNvSpPr/>
          <p:nvPr/>
        </p:nvSpPr>
        <p:spPr>
          <a:xfrm>
            <a:off x="3983295" y="4064047"/>
            <a:ext cx="1819730" cy="923330"/>
          </a:xfrm>
          <a:prstGeom prst="rect">
            <a:avLst/>
          </a:prstGeom>
          <a:noFill/>
        </p:spPr>
        <p:txBody>
          <a:bodyPr wrap="none" lIns="91440" tIns="45720" rIns="91440" bIns="45720">
            <a:spAutoFit/>
          </a:bodyPr>
          <a:lstStyle/>
          <a:p>
            <a:pPr algn="ctr"/>
            <a:r>
              <a:rPr lang="fr-FR" sz="5400" b="0" cap="none" spc="0" dirty="0" smtClean="0">
                <a:ln w="0"/>
                <a:solidFill>
                  <a:srgbClr val="FF0000"/>
                </a:solidFill>
                <a:effectLst>
                  <a:reflection blurRad="6350" stA="53000" endA="300" endPos="35500" dir="5400000" sy="-90000" algn="bl" rotWithShape="0"/>
                </a:effectLst>
              </a:rPr>
              <a:t>3(+1)</a:t>
            </a:r>
            <a:endParaRPr lang="fr-FR" sz="5400" b="0" cap="none" spc="0" dirty="0">
              <a:ln w="0"/>
              <a:solidFill>
                <a:srgbClr val="FF0000"/>
              </a:solidFill>
              <a:effectLst>
                <a:reflection blurRad="6350" stA="53000" endA="300" endPos="35500" dir="5400000" sy="-90000" algn="bl" rotWithShape="0"/>
              </a:effectLst>
            </a:endParaRPr>
          </a:p>
        </p:txBody>
      </p:sp>
      <p:grpSp>
        <p:nvGrpSpPr>
          <p:cNvPr id="41" name="Groupe 40"/>
          <p:cNvGrpSpPr/>
          <p:nvPr/>
        </p:nvGrpSpPr>
        <p:grpSpPr>
          <a:xfrm>
            <a:off x="5803025" y="1697607"/>
            <a:ext cx="2848119" cy="1343567"/>
            <a:chOff x="4743054" y="5051403"/>
            <a:chExt cx="2848119" cy="1343567"/>
          </a:xfrm>
        </p:grpSpPr>
        <p:pic>
          <p:nvPicPr>
            <p:cNvPr id="42" name="Image 4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743054" y="5337430"/>
              <a:ext cx="2848119" cy="1057540"/>
            </a:xfrm>
            <a:prstGeom prst="rect">
              <a:avLst/>
            </a:prstGeom>
          </p:spPr>
        </p:pic>
        <p:pic>
          <p:nvPicPr>
            <p:cNvPr id="62" name="Picture 2"/>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6921819" y="5051403"/>
              <a:ext cx="628314" cy="365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1" name="Picture 2"/>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5235091" y="3107488"/>
            <a:ext cx="1991994" cy="74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Rectangle 56"/>
          <p:cNvSpPr/>
          <p:nvPr/>
        </p:nvSpPr>
        <p:spPr>
          <a:xfrm>
            <a:off x="6929814" y="2653311"/>
            <a:ext cx="954107" cy="923330"/>
          </a:xfrm>
          <a:prstGeom prst="rect">
            <a:avLst/>
          </a:prstGeom>
          <a:noFill/>
        </p:spPr>
        <p:txBody>
          <a:bodyPr wrap="none" lIns="91440" tIns="45720" rIns="91440" bIns="45720">
            <a:spAutoFit/>
          </a:bodyPr>
          <a:lstStyle/>
          <a:p>
            <a:pPr algn="ctr"/>
            <a:r>
              <a:rPr lang="fr-FR" sz="5400" b="0" cap="none" spc="0" dirty="0" smtClean="0">
                <a:ln w="0"/>
                <a:solidFill>
                  <a:srgbClr val="FF0000"/>
                </a:solidFill>
                <a:effectLst>
                  <a:reflection blurRad="6350" stA="53000" endA="300" endPos="35500" dir="5400000" sy="-90000" algn="bl" rotWithShape="0"/>
                </a:effectLst>
              </a:rPr>
              <a:t>30</a:t>
            </a:r>
            <a:endParaRPr lang="fr-FR" sz="5400" b="0" cap="none" spc="0" dirty="0">
              <a:ln w="0"/>
              <a:solidFill>
                <a:srgbClr val="FF0000"/>
              </a:solidFill>
              <a:effectLst>
                <a:reflection blurRad="6350" stA="53000" endA="300" endPos="35500" dir="5400000" sy="-90000" algn="bl" rotWithShape="0"/>
              </a:effectLst>
            </a:endParaRPr>
          </a:p>
        </p:txBody>
      </p:sp>
      <p:pic>
        <p:nvPicPr>
          <p:cNvPr id="39" name="Picture 2" descr="\\dapnia\data\manip\SARAF\Projet\WP1a_Management\documents_officiels\LOGO\SARAF-LINAC_LOGO_small.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3663654" y="5450596"/>
            <a:ext cx="1160338" cy="446052"/>
          </a:xfrm>
          <a:prstGeom prst="rect">
            <a:avLst/>
          </a:prstGeom>
        </p:spPr>
        <p:style>
          <a:lnRef idx="0">
            <a:schemeClr val="accent6"/>
          </a:lnRef>
          <a:fillRef idx="3">
            <a:schemeClr val="accent6"/>
          </a:fillRef>
          <a:effectRef idx="3">
            <a:schemeClr val="accent6"/>
          </a:effectRef>
          <a:fontRef idx="minor">
            <a:schemeClr val="lt1"/>
          </a:fontRef>
        </p:style>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9899" y="1105596"/>
            <a:ext cx="2863815" cy="2167689"/>
          </a:xfrm>
          <a:prstGeom prst="rect">
            <a:avLst/>
          </a:prstGeom>
        </p:spPr>
      </p:pic>
      <p:sp>
        <p:nvSpPr>
          <p:cNvPr id="7" name="Text Box 2223"/>
          <p:cNvSpPr txBox="1">
            <a:spLocks noChangeArrowheads="1"/>
          </p:cNvSpPr>
          <p:nvPr/>
        </p:nvSpPr>
        <p:spPr bwMode="auto">
          <a:xfrm>
            <a:off x="1587341" y="132985"/>
            <a:ext cx="6807493" cy="775015"/>
          </a:xfrm>
          <a:prstGeom prst="rect">
            <a:avLst/>
          </a:prstGeom>
          <a:noFill/>
          <a:ln w="9525">
            <a:noFill/>
            <a:miter lim="800000"/>
            <a:headEnd/>
            <a:tailEnd/>
          </a:ln>
        </p:spPr>
        <p:txBody>
          <a:bodyPr wrap="square" tIns="18000" bIns="18000">
            <a:spAutoFit/>
          </a:bodyPr>
          <a:lstStyle/>
          <a:p>
            <a:r>
              <a:rPr lang="en-US" sz="2400" b="1" cap="all" dirty="0" smtClean="0">
                <a:solidFill>
                  <a:schemeClr val="bg1"/>
                </a:solidFill>
              </a:rPr>
              <a:t>Manufacturing status of the other main Cryomodule components </a:t>
            </a:r>
            <a:endParaRPr lang="en-US" sz="2400" b="1" cap="all" dirty="0">
              <a:solidFill>
                <a:schemeClr val="bg1"/>
              </a:solidFill>
            </a:endParaRPr>
          </a:p>
        </p:txBody>
      </p:sp>
      <p:pic>
        <p:nvPicPr>
          <p:cNvPr id="17" name="Image 16" descr="C:\- SRFLinac\Presentations\Vues pour présentations\KHK-0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719572" y="4901636"/>
            <a:ext cx="3367769" cy="1730326"/>
          </a:xfrm>
          <a:prstGeom prst="rect">
            <a:avLst/>
          </a:prstGeom>
          <a:noFill/>
          <a:ln>
            <a:noFill/>
          </a:ln>
        </p:spPr>
      </p:pic>
      <p:pic>
        <p:nvPicPr>
          <p:cNvPr id="19" name="Picture 3" descr="G:\PROJETS\IFMIF\DDR\images\pour rapport\08.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39416" y="1331626"/>
            <a:ext cx="2483027" cy="2168935"/>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1" y="3541704"/>
            <a:ext cx="9144000" cy="1923604"/>
          </a:xfrm>
          <a:prstGeom prst="rect">
            <a:avLst/>
          </a:prstGeom>
          <a:noFill/>
        </p:spPr>
        <p:txBody>
          <a:bodyPr wrap="square" rtlCol="0">
            <a:spAutoFit/>
          </a:bodyPr>
          <a:lstStyle/>
          <a:p>
            <a:pPr marL="357188" lvl="1">
              <a:buClr>
                <a:srgbClr val="5B9BD5"/>
              </a:buClr>
              <a:buSzPct val="80000"/>
              <a:buFont typeface="Wingdings" pitchFamily="2" charset="2"/>
              <a:buChar char="q"/>
              <a:defRPr/>
            </a:pPr>
            <a:r>
              <a:rPr lang="en-US" sz="1600" b="1" dirty="0" smtClean="0">
                <a:solidFill>
                  <a:srgbClr val="5B9BD5"/>
                </a:solidFill>
                <a:latin typeface="Calibri" panose="020F0502020204030204" pitchFamily="34" charset="0"/>
              </a:rPr>
              <a:t>  Manufacturers selected or calls for tender on going</a:t>
            </a:r>
          </a:p>
          <a:p>
            <a:pPr marL="1000125" lvl="4" indent="-180975" defTabSz="628650">
              <a:buSzPct val="80000"/>
              <a:buFont typeface="Calibri" panose="020F0502020204030204" pitchFamily="34" charset="0"/>
              <a:buChar char="–"/>
              <a:defRPr/>
            </a:pPr>
            <a:r>
              <a:rPr lang="en-US" sz="1600" dirty="0" smtClean="0"/>
              <a:t>Phase separator, Support frame, magnetic shield</a:t>
            </a:r>
            <a:endParaRPr lang="en-US" sz="1600" dirty="0"/>
          </a:p>
          <a:p>
            <a:pPr marL="633413" lvl="1" indent="-285750">
              <a:buClr>
                <a:srgbClr val="5B9BD5"/>
              </a:buClr>
              <a:buSzPct val="80000"/>
              <a:buFont typeface="Wingdings" pitchFamily="2" charset="2"/>
              <a:buChar char="q"/>
              <a:defRPr/>
            </a:pPr>
            <a:r>
              <a:rPr lang="en-US" sz="1600" b="1" dirty="0" smtClean="0">
                <a:solidFill>
                  <a:srgbClr val="5B9BD5"/>
                </a:solidFill>
                <a:latin typeface="Calibri" panose="020F0502020204030204" pitchFamily="34" charset="0"/>
              </a:rPr>
              <a:t>Technical </a:t>
            </a:r>
            <a:r>
              <a:rPr lang="en-US" sz="1600" b="1" dirty="0">
                <a:solidFill>
                  <a:srgbClr val="5B9BD5"/>
                </a:solidFill>
                <a:latin typeface="Calibri" panose="020F0502020204030204" pitchFamily="34" charset="0"/>
              </a:rPr>
              <a:t>specifications being </a:t>
            </a:r>
            <a:r>
              <a:rPr lang="en-US" sz="1600" b="1" dirty="0" smtClean="0">
                <a:solidFill>
                  <a:srgbClr val="5B9BD5"/>
                </a:solidFill>
                <a:latin typeface="Calibri" panose="020F0502020204030204" pitchFamily="34" charset="0"/>
              </a:rPr>
              <a:t>prepared</a:t>
            </a:r>
          </a:p>
          <a:p>
            <a:pPr marL="1000125" lvl="4" indent="-180975" defTabSz="628650">
              <a:spcAft>
                <a:spcPts val="300"/>
              </a:spcAft>
              <a:buClr>
                <a:srgbClr val="5B9BD5"/>
              </a:buClr>
              <a:buSzPct val="80000"/>
              <a:buFont typeface="Calibri" panose="020F0502020204030204" pitchFamily="34" charset="0"/>
              <a:buChar char="–"/>
              <a:defRPr/>
            </a:pPr>
            <a:r>
              <a:rPr lang="en-US" sz="1600" dirty="0" smtClean="0"/>
              <a:t>Current leads and solenoid packages (CIEMAT), </a:t>
            </a:r>
          </a:p>
          <a:p>
            <a:pPr marL="1000125" lvl="4" indent="-180975" defTabSz="628650">
              <a:spcAft>
                <a:spcPts val="300"/>
              </a:spcAft>
              <a:buClr>
                <a:srgbClr val="5B9BD5"/>
              </a:buClr>
              <a:buSzPct val="80000"/>
              <a:buFont typeface="Calibri" panose="020F0502020204030204" pitchFamily="34" charset="0"/>
              <a:buChar char="–"/>
              <a:defRPr/>
            </a:pPr>
            <a:r>
              <a:rPr lang="en-US" sz="1600" dirty="0" smtClean="0"/>
              <a:t>MLI, </a:t>
            </a:r>
            <a:r>
              <a:rPr lang="en-US" sz="1600" dirty="0" err="1" smtClean="0"/>
              <a:t>cryo</a:t>
            </a:r>
            <a:r>
              <a:rPr lang="en-US" sz="1600" dirty="0" smtClean="0"/>
              <a:t> </a:t>
            </a:r>
            <a:r>
              <a:rPr lang="en-US" sz="1600" dirty="0"/>
              <a:t>and vacuum </a:t>
            </a:r>
            <a:r>
              <a:rPr lang="en-US" sz="1600" dirty="0" smtClean="0"/>
              <a:t>piping (CEA)</a:t>
            </a:r>
            <a:endParaRPr lang="en-US" sz="1600" dirty="0"/>
          </a:p>
          <a:p>
            <a:pPr marL="361950" lvl="3" defTabSz="628650">
              <a:buSzPct val="80000"/>
              <a:defRPr/>
            </a:pPr>
            <a:endParaRPr lang="en-US" dirty="0" smtClean="0"/>
          </a:p>
          <a:p>
            <a:pPr marL="357188" lvl="1" indent="-285750">
              <a:spcAft>
                <a:spcPts val="300"/>
              </a:spcAft>
              <a:buClr>
                <a:srgbClr val="5B9BD5"/>
              </a:buClr>
              <a:buSzPct val="80000"/>
              <a:buFont typeface="Wingdings" pitchFamily="2" charset="2"/>
              <a:buChar char="q"/>
              <a:defRPr/>
            </a:pPr>
            <a:endParaRPr lang="en-US" sz="1600" b="1" dirty="0">
              <a:solidFill>
                <a:srgbClr val="5B9BD5"/>
              </a:solidFill>
              <a:latin typeface="Calibri" panose="020F0502020204030204" pitchFamily="34" charset="0"/>
            </a:endParaRPr>
          </a:p>
        </p:txBody>
      </p:sp>
      <p:pic>
        <p:nvPicPr>
          <p:cNvPr id="11"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643301" y="4680873"/>
            <a:ext cx="1417684" cy="1651156"/>
          </a:xfrm>
          <a:prstGeom prst="rect">
            <a:avLst/>
          </a:prstGeom>
          <a:ln>
            <a:noFill/>
          </a:ln>
          <a:extLst>
            <a:ext uri="{53640926-AAD7-44D8-BBD7-CCE9431645EC}">
              <a14:shadowObscured xmlns:a14="http://schemas.microsoft.com/office/drawing/2010/main"/>
            </a:ext>
          </a:extLst>
        </p:spPr>
      </p:pic>
      <p:pic>
        <p:nvPicPr>
          <p:cNvPr id="24" name="Imagen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7680959" y="3348111"/>
            <a:ext cx="1111349" cy="313709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0" y="924833"/>
            <a:ext cx="9144000" cy="1115690"/>
          </a:xfrm>
          <a:prstGeom prst="rect">
            <a:avLst/>
          </a:prstGeom>
          <a:noFill/>
        </p:spPr>
        <p:txBody>
          <a:bodyPr wrap="square" rtlCol="0">
            <a:spAutoFit/>
          </a:bodyPr>
          <a:lstStyle/>
          <a:p>
            <a:pPr marL="357188" lvl="1">
              <a:spcAft>
                <a:spcPts val="300"/>
              </a:spcAft>
              <a:buClr>
                <a:srgbClr val="5B9BD5"/>
              </a:buClr>
              <a:buSzPct val="80000"/>
              <a:buFont typeface="Wingdings" pitchFamily="2" charset="2"/>
              <a:buChar char="q"/>
              <a:defRPr/>
            </a:pPr>
            <a:r>
              <a:rPr lang="en-US" sz="1600" b="1" dirty="0" smtClean="0">
                <a:solidFill>
                  <a:srgbClr val="5B9BD5"/>
                </a:solidFill>
                <a:latin typeface="Calibri" panose="020F0502020204030204" pitchFamily="34" charset="0"/>
              </a:rPr>
              <a:t>  Ongoing fabrication of key cryomodule components</a:t>
            </a:r>
          </a:p>
          <a:p>
            <a:pPr marL="2828925" lvl="8" indent="-180975" defTabSz="628650">
              <a:buSzPct val="80000"/>
              <a:buFont typeface="Calibri" panose="020F0502020204030204" pitchFamily="34" charset="0"/>
              <a:buChar char="–"/>
              <a:defRPr/>
            </a:pPr>
            <a:r>
              <a:rPr lang="en-US" sz="1600" dirty="0" smtClean="0"/>
              <a:t>Power couplers</a:t>
            </a:r>
          </a:p>
          <a:p>
            <a:pPr marL="2828925" lvl="8" indent="-180975" defTabSz="628650">
              <a:buSzPct val="80000"/>
              <a:buFont typeface="Calibri" panose="020F0502020204030204" pitchFamily="34" charset="0"/>
              <a:buChar char="–"/>
              <a:defRPr/>
            </a:pPr>
            <a:r>
              <a:rPr lang="en-US" sz="1600" dirty="0" smtClean="0"/>
              <a:t>Vacuum tank, thermal shield</a:t>
            </a:r>
          </a:p>
          <a:p>
            <a:pPr marL="2828925" lvl="8" indent="-180975" defTabSz="628650">
              <a:buSzPct val="80000"/>
              <a:buFont typeface="Calibri" panose="020F0502020204030204" pitchFamily="34" charset="0"/>
              <a:buChar char="–"/>
              <a:defRPr/>
            </a:pPr>
            <a:r>
              <a:rPr lang="en-US" sz="1600" dirty="0" smtClean="0"/>
              <a:t> </a:t>
            </a:r>
            <a:r>
              <a:rPr lang="en-US" sz="1600" dirty="0"/>
              <a:t>tuning systems</a:t>
            </a:r>
          </a:p>
        </p:txBody>
      </p:sp>
      <p:pic>
        <p:nvPicPr>
          <p:cNvPr id="23" name="Imag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58439" y="3145091"/>
            <a:ext cx="2503513" cy="1515505"/>
          </a:xfrm>
          <a:prstGeom prst="rect">
            <a:avLst/>
          </a:prstGeom>
        </p:spPr>
      </p:pic>
      <p:pic>
        <p:nvPicPr>
          <p:cNvPr id="20"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405999" y="967650"/>
            <a:ext cx="1738000" cy="231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rot="19985968">
            <a:off x="7312198" y="1366184"/>
            <a:ext cx="1920006" cy="1569660"/>
          </a:xfrm>
          <a:prstGeom prst="rect">
            <a:avLst/>
          </a:prstGeom>
          <a:noFill/>
        </p:spPr>
        <p:txBody>
          <a:bodyPr wrap="square" rtlCol="0">
            <a:spAutoFit/>
          </a:bodyPr>
          <a:lstStyle/>
          <a:p>
            <a:r>
              <a:rPr lang="fr-FR" sz="2400" b="1" i="1" dirty="0" smtClean="0">
                <a:solidFill>
                  <a:srgbClr val="C00000"/>
                </a:solidFill>
              </a:rPr>
              <a:t>Talk by H. </a:t>
            </a:r>
            <a:r>
              <a:rPr lang="fr-FR" sz="2400" b="1" i="1" dirty="0" err="1" smtClean="0">
                <a:solidFill>
                  <a:srgbClr val="C00000"/>
                </a:solidFill>
              </a:rPr>
              <a:t>Jenhani</a:t>
            </a:r>
            <a:r>
              <a:rPr lang="fr-FR" sz="2400" b="1" i="1" dirty="0" smtClean="0">
                <a:solidFill>
                  <a:srgbClr val="C00000"/>
                </a:solidFill>
              </a:rPr>
              <a:t> talk on </a:t>
            </a:r>
            <a:r>
              <a:rPr lang="en-US" sz="2400" b="1" i="1" dirty="0">
                <a:solidFill>
                  <a:srgbClr val="C00000"/>
                </a:solidFill>
              </a:rPr>
              <a:t>WG4a</a:t>
            </a:r>
            <a:r>
              <a:rPr lang="fr-FR" sz="2400" b="1" i="1" dirty="0" smtClean="0">
                <a:solidFill>
                  <a:srgbClr val="C00000"/>
                </a:solidFill>
              </a:rPr>
              <a:t> </a:t>
            </a:r>
            <a:endParaRPr lang="fr-FR" sz="2400" b="1" i="1" dirty="0">
              <a:solidFill>
                <a:srgbClr val="C00000"/>
              </a:solidFill>
            </a:endParaRPr>
          </a:p>
        </p:txBody>
      </p:sp>
    </p:spTree>
    <p:extLst>
      <p:ext uri="{BB962C8B-B14F-4D97-AF65-F5344CB8AC3E}">
        <p14:creationId xmlns:p14="http://schemas.microsoft.com/office/powerpoint/2010/main" val="124990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67520" y="101366"/>
            <a:ext cx="6635080" cy="746530"/>
          </a:xfrm>
        </p:spPr>
        <p:txBody>
          <a:bodyPr/>
          <a:lstStyle/>
          <a:p>
            <a:pPr algn="ctr"/>
            <a:r>
              <a:rPr lang="fr-FR" dirty="0" smtClean="0"/>
              <a:t>ESS </a:t>
            </a:r>
            <a:r>
              <a:rPr lang="fr-FR" dirty="0" err="1" smtClean="0"/>
              <a:t>Cryomodule</a:t>
            </a:r>
            <a:r>
              <a:rPr lang="fr-FR" dirty="0" smtClean="0"/>
              <a:t> design</a:t>
            </a:r>
            <a:endParaRPr lang="en-US" dirty="0"/>
          </a:p>
        </p:txBody>
      </p:sp>
      <p:sp>
        <p:nvSpPr>
          <p:cNvPr id="6" name="Espace réservé du numéro de diapositive 5"/>
          <p:cNvSpPr>
            <a:spLocks noGrp="1"/>
          </p:cNvSpPr>
          <p:nvPr>
            <p:ph type="sldNum" sz="quarter" idx="12"/>
          </p:nvPr>
        </p:nvSpPr>
        <p:spPr/>
        <p:txBody>
          <a:bodyPr/>
          <a:lstStyle/>
          <a:p>
            <a:fld id="{551115BC-487E-4422-894C-CB7CD3E79223}" type="slidenum">
              <a:rPr lang="sv-SE" smtClean="0"/>
              <a:t>21</a:t>
            </a:fld>
            <a:endParaRPr lang="sv-SE"/>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976" y="2060114"/>
            <a:ext cx="8892480" cy="439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5"/>
          <p:cNvSpPr txBox="1"/>
          <p:nvPr/>
        </p:nvSpPr>
        <p:spPr>
          <a:xfrm>
            <a:off x="241176" y="1134824"/>
            <a:ext cx="6995120" cy="882293"/>
          </a:xfrm>
          <a:prstGeom prst="rect">
            <a:avLst/>
          </a:prstGeom>
          <a:noFill/>
          <a:ln>
            <a:solidFill>
              <a:schemeClr val="bg1"/>
            </a:solidFill>
          </a:ln>
          <a:effectLst>
            <a:outerShdw blurRad="53975" dist="50800" dir="2700000" algn="tl" rotWithShape="0">
              <a:srgbClr val="000000">
                <a:alpha val="43000"/>
              </a:srgbClr>
            </a:outerShdw>
          </a:effectLst>
        </p:spPr>
        <p:txBody>
          <a:bodyPr wrap="square" rtlCol="0">
            <a:spAutoFit/>
          </a:bodyPr>
          <a:lstStyle/>
          <a:p>
            <a:pPr marL="285750" indent="-285750">
              <a:spcBef>
                <a:spcPts val="200"/>
              </a:spcBef>
              <a:spcAft>
                <a:spcPts val="200"/>
              </a:spcAft>
              <a:buFont typeface="Wingdings" charset="2"/>
              <a:buChar char="§"/>
            </a:pPr>
            <a:r>
              <a:rPr lang="en-US" sz="1600" dirty="0" smtClean="0"/>
              <a:t>Similar </a:t>
            </a:r>
            <a:r>
              <a:rPr lang="en-US" sz="1600" dirty="0"/>
              <a:t>to CEBAF/SNS cryomodule </a:t>
            </a:r>
            <a:r>
              <a:rPr lang="en-US" sz="1600" dirty="0" smtClean="0"/>
              <a:t>concept with </a:t>
            </a:r>
            <a:r>
              <a:rPr lang="en-US" sz="1600" dirty="0"/>
              <a:t>4 cavities per cryomodule</a:t>
            </a:r>
          </a:p>
          <a:p>
            <a:pPr marL="285750" indent="-285750">
              <a:spcBef>
                <a:spcPts val="200"/>
              </a:spcBef>
              <a:spcAft>
                <a:spcPts val="200"/>
              </a:spcAft>
              <a:buFont typeface="Wingdings" charset="2"/>
              <a:buChar char="§"/>
            </a:pPr>
            <a:r>
              <a:rPr lang="en-US" sz="1600" dirty="0"/>
              <a:t>Common design for medium (6 cells) and high beta (5 cells) cavities</a:t>
            </a:r>
          </a:p>
        </p:txBody>
      </p:sp>
      <p:sp>
        <p:nvSpPr>
          <p:cNvPr id="10" name="TextBox 19"/>
          <p:cNvSpPr txBox="1"/>
          <p:nvPr/>
        </p:nvSpPr>
        <p:spPr>
          <a:xfrm>
            <a:off x="7956376" y="4796418"/>
            <a:ext cx="1419368" cy="307777"/>
          </a:xfrm>
          <a:prstGeom prst="rect">
            <a:avLst/>
          </a:prstGeom>
          <a:noFill/>
        </p:spPr>
        <p:txBody>
          <a:bodyPr wrap="square" rtlCol="0">
            <a:spAutoFit/>
          </a:bodyPr>
          <a:lstStyle/>
          <a:p>
            <a:r>
              <a:rPr lang="fr-FR" sz="1400" dirty="0" smtClean="0">
                <a:solidFill>
                  <a:srgbClr val="FF0000"/>
                </a:solidFill>
              </a:rPr>
              <a:t>Proton </a:t>
            </a:r>
            <a:r>
              <a:rPr lang="fr-FR" sz="1400" dirty="0" err="1" smtClean="0">
                <a:solidFill>
                  <a:srgbClr val="FF0000"/>
                </a:solidFill>
              </a:rPr>
              <a:t>Beam</a:t>
            </a:r>
            <a:endParaRPr lang="en-US" sz="1400" dirty="0">
              <a:solidFill>
                <a:srgbClr val="FF0000"/>
              </a:solidFill>
            </a:endParaRPr>
          </a:p>
        </p:txBody>
      </p:sp>
      <p:cxnSp>
        <p:nvCxnSpPr>
          <p:cNvPr id="11" name="Connecteur droit avec flèche 10"/>
          <p:cNvCxnSpPr/>
          <p:nvPr/>
        </p:nvCxnSpPr>
        <p:spPr bwMode="auto">
          <a:xfrm flipH="1">
            <a:off x="8118795" y="4580394"/>
            <a:ext cx="845693" cy="144017"/>
          </a:xfrm>
          <a:prstGeom prst="straightConnector1">
            <a:avLst/>
          </a:prstGeom>
          <a:blipFill dpi="0" rotWithShape="0">
            <a:blip r:embed="rId3"/>
            <a:srcRect/>
            <a:tile tx="0" ty="0" sx="100000" sy="100000" flip="none" algn="tl"/>
          </a:blipFill>
          <a:ln w="25400" cap="flat" cmpd="sng" algn="ctr">
            <a:solidFill>
              <a:srgbClr val="FF0000"/>
            </a:solidFill>
            <a:prstDash val="solid"/>
            <a:round/>
            <a:headEnd type="none" w="med" len="med"/>
            <a:tailEnd type="arrow"/>
          </a:ln>
          <a:effectLst/>
        </p:spPr>
      </p:cxnSp>
      <p:sp>
        <p:nvSpPr>
          <p:cNvPr id="13" name="TextBox 19"/>
          <p:cNvSpPr txBox="1"/>
          <p:nvPr/>
        </p:nvSpPr>
        <p:spPr>
          <a:xfrm>
            <a:off x="5805" y="2420154"/>
            <a:ext cx="1728192" cy="307777"/>
          </a:xfrm>
          <a:prstGeom prst="rect">
            <a:avLst/>
          </a:prstGeom>
          <a:noFill/>
        </p:spPr>
        <p:txBody>
          <a:bodyPr wrap="square" rtlCol="0">
            <a:spAutoFit/>
          </a:bodyPr>
          <a:lstStyle/>
          <a:p>
            <a:r>
              <a:rPr lang="fr-FR" sz="1400" dirty="0" err="1" smtClean="0"/>
              <a:t>Jumper</a:t>
            </a:r>
            <a:r>
              <a:rPr lang="fr-FR" sz="1400" dirty="0" smtClean="0"/>
              <a:t> </a:t>
            </a:r>
            <a:r>
              <a:rPr lang="fr-FR" sz="1400" dirty="0" err="1" smtClean="0"/>
              <a:t>connection</a:t>
            </a:r>
            <a:endParaRPr lang="en-US" sz="1400" dirty="0"/>
          </a:p>
        </p:txBody>
      </p:sp>
      <p:cxnSp>
        <p:nvCxnSpPr>
          <p:cNvPr id="14" name="Connecteur droit avec flèche 13"/>
          <p:cNvCxnSpPr/>
          <p:nvPr/>
        </p:nvCxnSpPr>
        <p:spPr bwMode="auto">
          <a:xfrm>
            <a:off x="467544" y="2708186"/>
            <a:ext cx="72008" cy="216024"/>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17" name="TextBox 19"/>
          <p:cNvSpPr txBox="1"/>
          <p:nvPr/>
        </p:nvSpPr>
        <p:spPr>
          <a:xfrm>
            <a:off x="1403648" y="5732522"/>
            <a:ext cx="1419368" cy="523220"/>
          </a:xfrm>
          <a:prstGeom prst="rect">
            <a:avLst/>
          </a:prstGeom>
          <a:noFill/>
        </p:spPr>
        <p:txBody>
          <a:bodyPr wrap="square" rtlCol="0">
            <a:spAutoFit/>
          </a:bodyPr>
          <a:lstStyle/>
          <a:p>
            <a:r>
              <a:rPr lang="fr-FR" sz="1400" dirty="0" smtClean="0"/>
              <a:t>Cold to warm transition</a:t>
            </a:r>
            <a:endParaRPr lang="en-US" sz="1400" dirty="0"/>
          </a:p>
        </p:txBody>
      </p:sp>
      <p:cxnSp>
        <p:nvCxnSpPr>
          <p:cNvPr id="18" name="Connecteur droit avec flèche 17"/>
          <p:cNvCxnSpPr/>
          <p:nvPr/>
        </p:nvCxnSpPr>
        <p:spPr bwMode="auto">
          <a:xfrm flipH="1" flipV="1">
            <a:off x="7308304" y="3932322"/>
            <a:ext cx="216024" cy="1368152"/>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21" name="TextBox 19"/>
          <p:cNvSpPr txBox="1"/>
          <p:nvPr/>
        </p:nvSpPr>
        <p:spPr>
          <a:xfrm>
            <a:off x="4211960" y="2564904"/>
            <a:ext cx="1419368" cy="523220"/>
          </a:xfrm>
          <a:prstGeom prst="rect">
            <a:avLst/>
          </a:prstGeom>
          <a:noFill/>
        </p:spPr>
        <p:txBody>
          <a:bodyPr wrap="square" rtlCol="0">
            <a:spAutoFit/>
          </a:bodyPr>
          <a:lstStyle/>
          <a:p>
            <a:r>
              <a:rPr lang="fr-FR" sz="1400" dirty="0" err="1" smtClean="0"/>
              <a:t>Magnetic</a:t>
            </a:r>
            <a:r>
              <a:rPr lang="fr-FR" sz="1400" dirty="0" smtClean="0"/>
              <a:t> </a:t>
            </a:r>
            <a:r>
              <a:rPr lang="fr-FR" sz="1400" dirty="0" err="1" smtClean="0"/>
              <a:t>shielding</a:t>
            </a:r>
            <a:endParaRPr lang="en-US" sz="1400" dirty="0"/>
          </a:p>
        </p:txBody>
      </p:sp>
      <p:cxnSp>
        <p:nvCxnSpPr>
          <p:cNvPr id="22" name="Connecteur droit avec flèche 21"/>
          <p:cNvCxnSpPr/>
          <p:nvPr/>
        </p:nvCxnSpPr>
        <p:spPr bwMode="auto">
          <a:xfrm>
            <a:off x="4788024" y="3068960"/>
            <a:ext cx="360040" cy="719346"/>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24" name="TextBox 19"/>
          <p:cNvSpPr txBox="1"/>
          <p:nvPr/>
        </p:nvSpPr>
        <p:spPr>
          <a:xfrm>
            <a:off x="5364088" y="5588506"/>
            <a:ext cx="1419368" cy="307777"/>
          </a:xfrm>
          <a:prstGeom prst="rect">
            <a:avLst/>
          </a:prstGeom>
          <a:noFill/>
        </p:spPr>
        <p:txBody>
          <a:bodyPr wrap="square" rtlCol="0">
            <a:spAutoFit/>
          </a:bodyPr>
          <a:lstStyle/>
          <a:p>
            <a:r>
              <a:rPr lang="fr-FR" sz="1400" dirty="0" smtClean="0"/>
              <a:t>Power coupler</a:t>
            </a:r>
            <a:endParaRPr lang="en-US" sz="1400" dirty="0"/>
          </a:p>
        </p:txBody>
      </p:sp>
      <p:cxnSp>
        <p:nvCxnSpPr>
          <p:cNvPr id="25" name="Connecteur droit avec flèche 24"/>
          <p:cNvCxnSpPr/>
          <p:nvPr/>
        </p:nvCxnSpPr>
        <p:spPr bwMode="auto">
          <a:xfrm flipH="1" flipV="1">
            <a:off x="5220072" y="5372482"/>
            <a:ext cx="360040" cy="216024"/>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28" name="TextBox 19"/>
          <p:cNvSpPr txBox="1"/>
          <p:nvPr/>
        </p:nvSpPr>
        <p:spPr>
          <a:xfrm>
            <a:off x="7185080" y="5353318"/>
            <a:ext cx="1419368" cy="523220"/>
          </a:xfrm>
          <a:prstGeom prst="rect">
            <a:avLst/>
          </a:prstGeom>
          <a:noFill/>
        </p:spPr>
        <p:txBody>
          <a:bodyPr wrap="square" rtlCol="0">
            <a:spAutoFit/>
          </a:bodyPr>
          <a:lstStyle/>
          <a:p>
            <a:r>
              <a:rPr lang="fr-FR" sz="1400" dirty="0" err="1" smtClean="0"/>
              <a:t>Cavity</a:t>
            </a:r>
            <a:r>
              <a:rPr lang="fr-FR" sz="1400" dirty="0" smtClean="0"/>
              <a:t> </a:t>
            </a:r>
            <a:r>
              <a:rPr lang="fr-FR" sz="1400" dirty="0" err="1" smtClean="0"/>
              <a:t>with</a:t>
            </a:r>
            <a:r>
              <a:rPr lang="fr-FR" sz="1400" dirty="0" smtClean="0"/>
              <a:t> </a:t>
            </a:r>
            <a:r>
              <a:rPr lang="fr-FR" sz="1400" dirty="0" err="1" smtClean="0"/>
              <a:t>Helium</a:t>
            </a:r>
            <a:r>
              <a:rPr lang="fr-FR" sz="1400" dirty="0" smtClean="0"/>
              <a:t> tank</a:t>
            </a:r>
            <a:endParaRPr lang="en-US" sz="1400" dirty="0"/>
          </a:p>
        </p:txBody>
      </p:sp>
      <p:cxnSp>
        <p:nvCxnSpPr>
          <p:cNvPr id="29" name="Connecteur droit avec flèche 28"/>
          <p:cNvCxnSpPr/>
          <p:nvPr/>
        </p:nvCxnSpPr>
        <p:spPr bwMode="auto">
          <a:xfrm flipH="1" flipV="1">
            <a:off x="755576" y="4941168"/>
            <a:ext cx="792088" cy="72008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36" name="TextBox 19"/>
          <p:cNvSpPr txBox="1"/>
          <p:nvPr/>
        </p:nvSpPr>
        <p:spPr>
          <a:xfrm>
            <a:off x="1907704" y="3212242"/>
            <a:ext cx="1440160" cy="307777"/>
          </a:xfrm>
          <a:prstGeom prst="rect">
            <a:avLst/>
          </a:prstGeom>
          <a:noFill/>
        </p:spPr>
        <p:txBody>
          <a:bodyPr wrap="square" rtlCol="0">
            <a:spAutoFit/>
          </a:bodyPr>
          <a:lstStyle/>
          <a:p>
            <a:r>
              <a:rPr lang="fr-FR" sz="1400" dirty="0" err="1" smtClean="0"/>
              <a:t>Diphasic</a:t>
            </a:r>
            <a:r>
              <a:rPr lang="fr-FR" sz="1400" dirty="0" smtClean="0"/>
              <a:t> He pipe</a:t>
            </a:r>
            <a:endParaRPr lang="en-US" sz="1400" dirty="0"/>
          </a:p>
        </p:txBody>
      </p:sp>
      <p:cxnSp>
        <p:nvCxnSpPr>
          <p:cNvPr id="37" name="Connecteur droit avec flèche 36"/>
          <p:cNvCxnSpPr/>
          <p:nvPr/>
        </p:nvCxnSpPr>
        <p:spPr bwMode="auto">
          <a:xfrm>
            <a:off x="2483768" y="3500274"/>
            <a:ext cx="216024" cy="504056"/>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38" name="TextBox 19"/>
          <p:cNvSpPr txBox="1"/>
          <p:nvPr/>
        </p:nvSpPr>
        <p:spPr>
          <a:xfrm>
            <a:off x="5652120" y="2276138"/>
            <a:ext cx="1419368" cy="523220"/>
          </a:xfrm>
          <a:prstGeom prst="rect">
            <a:avLst/>
          </a:prstGeom>
          <a:noFill/>
        </p:spPr>
        <p:txBody>
          <a:bodyPr wrap="square" rtlCol="0">
            <a:spAutoFit/>
          </a:bodyPr>
          <a:lstStyle/>
          <a:p>
            <a:r>
              <a:rPr lang="fr-FR" sz="1400" dirty="0" smtClean="0"/>
              <a:t>Thermal </a:t>
            </a:r>
            <a:r>
              <a:rPr lang="fr-FR" sz="1400" dirty="0" err="1" smtClean="0"/>
              <a:t>shielding</a:t>
            </a:r>
            <a:endParaRPr lang="en-US" sz="1400" dirty="0"/>
          </a:p>
        </p:txBody>
      </p:sp>
      <p:cxnSp>
        <p:nvCxnSpPr>
          <p:cNvPr id="39" name="Connecteur droit avec flèche 38"/>
          <p:cNvCxnSpPr/>
          <p:nvPr/>
        </p:nvCxnSpPr>
        <p:spPr bwMode="auto">
          <a:xfrm>
            <a:off x="6228184" y="2780194"/>
            <a:ext cx="360040" cy="504056"/>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41" name="TextBox 19"/>
          <p:cNvSpPr txBox="1"/>
          <p:nvPr/>
        </p:nvSpPr>
        <p:spPr>
          <a:xfrm>
            <a:off x="7452320" y="1556792"/>
            <a:ext cx="1851416" cy="307777"/>
          </a:xfrm>
          <a:prstGeom prst="rect">
            <a:avLst/>
          </a:prstGeom>
          <a:noFill/>
        </p:spPr>
        <p:txBody>
          <a:bodyPr wrap="square" rtlCol="0">
            <a:spAutoFit/>
          </a:bodyPr>
          <a:lstStyle/>
          <a:p>
            <a:r>
              <a:rPr lang="fr-FR" sz="1400" dirty="0" err="1" smtClean="0"/>
              <a:t>Regulation</a:t>
            </a:r>
            <a:r>
              <a:rPr lang="fr-FR" sz="1400" dirty="0" smtClean="0"/>
              <a:t> He valve</a:t>
            </a:r>
            <a:endParaRPr lang="en-US" sz="1400" dirty="0"/>
          </a:p>
        </p:txBody>
      </p:sp>
      <p:cxnSp>
        <p:nvCxnSpPr>
          <p:cNvPr id="42" name="Connecteur droit avec flèche 41"/>
          <p:cNvCxnSpPr/>
          <p:nvPr/>
        </p:nvCxnSpPr>
        <p:spPr bwMode="auto">
          <a:xfrm flipH="1">
            <a:off x="8244408" y="1916832"/>
            <a:ext cx="144016" cy="288032"/>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44" name="TextBox 19"/>
          <p:cNvSpPr txBox="1"/>
          <p:nvPr/>
        </p:nvSpPr>
        <p:spPr>
          <a:xfrm>
            <a:off x="3347864" y="5516498"/>
            <a:ext cx="1419368" cy="523220"/>
          </a:xfrm>
          <a:prstGeom prst="rect">
            <a:avLst/>
          </a:prstGeom>
          <a:noFill/>
        </p:spPr>
        <p:txBody>
          <a:bodyPr wrap="square" rtlCol="0">
            <a:spAutoFit/>
          </a:bodyPr>
          <a:lstStyle/>
          <a:p>
            <a:r>
              <a:rPr lang="fr-FR" sz="1400" dirty="0" err="1" smtClean="0"/>
              <a:t>Intercavities</a:t>
            </a:r>
            <a:r>
              <a:rPr lang="fr-FR" sz="1400" dirty="0" smtClean="0"/>
              <a:t> </a:t>
            </a:r>
            <a:r>
              <a:rPr lang="fr-FR" sz="1400" dirty="0" err="1" smtClean="0"/>
              <a:t>belows</a:t>
            </a:r>
            <a:endParaRPr lang="en-US" sz="1400" dirty="0"/>
          </a:p>
        </p:txBody>
      </p:sp>
      <p:cxnSp>
        <p:nvCxnSpPr>
          <p:cNvPr id="45" name="Connecteur droit avec flèche 44"/>
          <p:cNvCxnSpPr>
            <a:stCxn id="44" idx="0"/>
          </p:cNvCxnSpPr>
          <p:nvPr/>
        </p:nvCxnSpPr>
        <p:spPr bwMode="auto">
          <a:xfrm flipV="1">
            <a:off x="4057548" y="4364370"/>
            <a:ext cx="514452" cy="115212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47" name="TextBox 19"/>
          <p:cNvSpPr txBox="1"/>
          <p:nvPr/>
        </p:nvSpPr>
        <p:spPr>
          <a:xfrm>
            <a:off x="8316416" y="2204130"/>
            <a:ext cx="1008112" cy="523220"/>
          </a:xfrm>
          <a:prstGeom prst="rect">
            <a:avLst/>
          </a:prstGeom>
          <a:noFill/>
        </p:spPr>
        <p:txBody>
          <a:bodyPr wrap="square" rtlCol="0">
            <a:spAutoFit/>
          </a:bodyPr>
          <a:lstStyle/>
          <a:p>
            <a:r>
              <a:rPr lang="fr-FR" sz="1400" dirty="0" smtClean="0"/>
              <a:t>Vacuum valve</a:t>
            </a:r>
            <a:endParaRPr lang="en-US" sz="1400" dirty="0"/>
          </a:p>
        </p:txBody>
      </p:sp>
      <p:cxnSp>
        <p:nvCxnSpPr>
          <p:cNvPr id="48" name="Connecteur droit avec flèche 47"/>
          <p:cNvCxnSpPr>
            <a:stCxn id="47" idx="2"/>
          </p:cNvCxnSpPr>
          <p:nvPr/>
        </p:nvCxnSpPr>
        <p:spPr bwMode="auto">
          <a:xfrm>
            <a:off x="8820472" y="2727350"/>
            <a:ext cx="0" cy="62890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55" name="TextBox 19"/>
          <p:cNvSpPr txBox="1"/>
          <p:nvPr/>
        </p:nvSpPr>
        <p:spPr>
          <a:xfrm>
            <a:off x="2627784" y="2708186"/>
            <a:ext cx="1419368" cy="523220"/>
          </a:xfrm>
          <a:prstGeom prst="rect">
            <a:avLst/>
          </a:prstGeom>
          <a:noFill/>
        </p:spPr>
        <p:txBody>
          <a:bodyPr wrap="square" rtlCol="0">
            <a:spAutoFit/>
          </a:bodyPr>
          <a:lstStyle/>
          <a:p>
            <a:r>
              <a:rPr lang="fr-FR" sz="1400" dirty="0" err="1" smtClean="0"/>
              <a:t>Spaceframe</a:t>
            </a:r>
            <a:r>
              <a:rPr lang="fr-FR" sz="1400" dirty="0" smtClean="0"/>
              <a:t> support </a:t>
            </a:r>
            <a:endParaRPr lang="en-US" sz="1400" dirty="0"/>
          </a:p>
        </p:txBody>
      </p:sp>
      <p:cxnSp>
        <p:nvCxnSpPr>
          <p:cNvPr id="56" name="Connecteur droit avec flèche 55"/>
          <p:cNvCxnSpPr/>
          <p:nvPr/>
        </p:nvCxnSpPr>
        <p:spPr bwMode="auto">
          <a:xfrm>
            <a:off x="3491880" y="3068226"/>
            <a:ext cx="504056" cy="216024"/>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59" name="TextBox 19"/>
          <p:cNvSpPr txBox="1"/>
          <p:nvPr/>
        </p:nvSpPr>
        <p:spPr>
          <a:xfrm>
            <a:off x="899592" y="2852202"/>
            <a:ext cx="1728192" cy="307777"/>
          </a:xfrm>
          <a:prstGeom prst="rect">
            <a:avLst/>
          </a:prstGeom>
          <a:noFill/>
        </p:spPr>
        <p:txBody>
          <a:bodyPr wrap="square" rtlCol="0">
            <a:spAutoFit/>
          </a:bodyPr>
          <a:lstStyle/>
          <a:p>
            <a:r>
              <a:rPr lang="fr-FR" sz="1400" dirty="0" err="1" smtClean="0"/>
              <a:t>Heat</a:t>
            </a:r>
            <a:r>
              <a:rPr lang="fr-FR" sz="1400" dirty="0" smtClean="0"/>
              <a:t> </a:t>
            </a:r>
            <a:r>
              <a:rPr lang="fr-FR" sz="1400" dirty="0" err="1" smtClean="0"/>
              <a:t>exchanger</a:t>
            </a:r>
            <a:endParaRPr lang="en-US" sz="1400" dirty="0"/>
          </a:p>
        </p:txBody>
      </p:sp>
      <p:cxnSp>
        <p:nvCxnSpPr>
          <p:cNvPr id="60" name="Connecteur droit avec flèche 59"/>
          <p:cNvCxnSpPr/>
          <p:nvPr/>
        </p:nvCxnSpPr>
        <p:spPr bwMode="auto">
          <a:xfrm flipH="1">
            <a:off x="899592" y="3140234"/>
            <a:ext cx="461739" cy="57679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66" name="TextBox 19"/>
          <p:cNvSpPr txBox="1"/>
          <p:nvPr/>
        </p:nvSpPr>
        <p:spPr>
          <a:xfrm>
            <a:off x="6372200" y="2257127"/>
            <a:ext cx="1728192" cy="307777"/>
          </a:xfrm>
          <a:prstGeom prst="rect">
            <a:avLst/>
          </a:prstGeom>
          <a:noFill/>
        </p:spPr>
        <p:txBody>
          <a:bodyPr wrap="square" rtlCol="0">
            <a:spAutoFit/>
          </a:bodyPr>
          <a:lstStyle/>
          <a:p>
            <a:r>
              <a:rPr lang="fr-FR" sz="1400" dirty="0" smtClean="0"/>
              <a:t>Alignement </a:t>
            </a:r>
            <a:r>
              <a:rPr lang="fr-FR" sz="1400" dirty="0" err="1" smtClean="0"/>
              <a:t>fiducial</a:t>
            </a:r>
            <a:endParaRPr lang="en-US" sz="1400" dirty="0"/>
          </a:p>
        </p:txBody>
      </p:sp>
      <p:cxnSp>
        <p:nvCxnSpPr>
          <p:cNvPr id="67" name="Connecteur droit avec flèche 66"/>
          <p:cNvCxnSpPr/>
          <p:nvPr/>
        </p:nvCxnSpPr>
        <p:spPr bwMode="auto">
          <a:xfrm flipH="1">
            <a:off x="7020272" y="2492896"/>
            <a:ext cx="72008" cy="36004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Tree>
    <p:extLst>
      <p:ext uri="{BB962C8B-B14F-4D97-AF65-F5344CB8AC3E}">
        <p14:creationId xmlns:p14="http://schemas.microsoft.com/office/powerpoint/2010/main" val="1073156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551115BC-487E-4422-894C-CB7CD3E79223}" type="slidenum">
              <a:rPr lang="sv-SE" smtClean="0"/>
              <a:t>22</a:t>
            </a:fld>
            <a:endParaRPr lang="sv-S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43808" y="88297"/>
            <a:ext cx="3456384" cy="6357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Connecteur droit avec flèche 7"/>
          <p:cNvCxnSpPr/>
          <p:nvPr/>
        </p:nvCxnSpPr>
        <p:spPr bwMode="auto">
          <a:xfrm>
            <a:off x="2555776" y="2564904"/>
            <a:ext cx="792088" cy="576064"/>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9" name="TextBox 19"/>
          <p:cNvSpPr txBox="1"/>
          <p:nvPr/>
        </p:nvSpPr>
        <p:spPr>
          <a:xfrm>
            <a:off x="1547664" y="2348880"/>
            <a:ext cx="1419368" cy="307777"/>
          </a:xfrm>
          <a:prstGeom prst="rect">
            <a:avLst/>
          </a:prstGeom>
          <a:noFill/>
        </p:spPr>
        <p:txBody>
          <a:bodyPr wrap="square" rtlCol="0">
            <a:spAutoFit/>
          </a:bodyPr>
          <a:lstStyle/>
          <a:p>
            <a:r>
              <a:rPr lang="fr-FR" sz="1400" dirty="0" err="1" smtClean="0"/>
              <a:t>Spaceframe</a:t>
            </a:r>
            <a:endParaRPr lang="en-US" sz="1400" dirty="0"/>
          </a:p>
        </p:txBody>
      </p:sp>
      <p:cxnSp>
        <p:nvCxnSpPr>
          <p:cNvPr id="11" name="Connecteur droit avec flèche 10"/>
          <p:cNvCxnSpPr/>
          <p:nvPr/>
        </p:nvCxnSpPr>
        <p:spPr bwMode="auto">
          <a:xfrm flipV="1">
            <a:off x="2555776" y="3789040"/>
            <a:ext cx="1224136" cy="288032"/>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12" name="TextBox 19"/>
          <p:cNvSpPr txBox="1"/>
          <p:nvPr/>
        </p:nvSpPr>
        <p:spPr>
          <a:xfrm>
            <a:off x="1323833" y="3933056"/>
            <a:ext cx="1355167" cy="523220"/>
          </a:xfrm>
          <a:prstGeom prst="rect">
            <a:avLst/>
          </a:prstGeom>
          <a:noFill/>
        </p:spPr>
        <p:txBody>
          <a:bodyPr wrap="square" rtlCol="0">
            <a:spAutoFit/>
          </a:bodyPr>
          <a:lstStyle/>
          <a:p>
            <a:r>
              <a:rPr lang="fr-FR" sz="1400" dirty="0" err="1" smtClean="0"/>
              <a:t>Cavity</a:t>
            </a:r>
            <a:r>
              <a:rPr lang="fr-FR" sz="1400" dirty="0" smtClean="0"/>
              <a:t> </a:t>
            </a:r>
            <a:r>
              <a:rPr lang="fr-FR" sz="1400" dirty="0" err="1" smtClean="0"/>
              <a:t>supporting</a:t>
            </a:r>
            <a:r>
              <a:rPr lang="fr-FR" sz="1400" dirty="0" smtClean="0"/>
              <a:t> </a:t>
            </a:r>
            <a:r>
              <a:rPr lang="fr-FR" sz="1400" dirty="0" err="1" smtClean="0"/>
              <a:t>rods</a:t>
            </a:r>
            <a:endParaRPr lang="en-US" sz="1400" dirty="0"/>
          </a:p>
        </p:txBody>
      </p:sp>
      <p:cxnSp>
        <p:nvCxnSpPr>
          <p:cNvPr id="17" name="Connecteur droit avec flèche 16"/>
          <p:cNvCxnSpPr/>
          <p:nvPr/>
        </p:nvCxnSpPr>
        <p:spPr bwMode="auto">
          <a:xfrm flipH="1" flipV="1">
            <a:off x="6012160" y="4437112"/>
            <a:ext cx="360040" cy="144016"/>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18" name="TextBox 19"/>
          <p:cNvSpPr txBox="1"/>
          <p:nvPr/>
        </p:nvSpPr>
        <p:spPr>
          <a:xfrm>
            <a:off x="6516216" y="4365104"/>
            <a:ext cx="1419368" cy="738664"/>
          </a:xfrm>
          <a:prstGeom prst="rect">
            <a:avLst/>
          </a:prstGeom>
          <a:noFill/>
        </p:spPr>
        <p:txBody>
          <a:bodyPr wrap="square" rtlCol="0">
            <a:spAutoFit/>
          </a:bodyPr>
          <a:lstStyle/>
          <a:p>
            <a:r>
              <a:rPr lang="fr-FR" sz="1400" dirty="0" err="1" smtClean="0"/>
              <a:t>Three</a:t>
            </a:r>
            <a:r>
              <a:rPr lang="fr-FR" sz="1400" dirty="0"/>
              <a:t> </a:t>
            </a:r>
            <a:r>
              <a:rPr lang="fr-FR" sz="1400" dirty="0" smtClean="0"/>
              <a:t>supports at 120°C for the </a:t>
            </a:r>
            <a:r>
              <a:rPr lang="fr-FR" sz="1400" dirty="0" err="1" smtClean="0"/>
              <a:t>spaceframe</a:t>
            </a:r>
            <a:endParaRPr lang="en-US" sz="1400" dirty="0"/>
          </a:p>
        </p:txBody>
      </p:sp>
      <p:cxnSp>
        <p:nvCxnSpPr>
          <p:cNvPr id="25" name="Connecteur droit avec flèche 24"/>
          <p:cNvCxnSpPr>
            <a:stCxn id="26" idx="1"/>
          </p:cNvCxnSpPr>
          <p:nvPr/>
        </p:nvCxnSpPr>
        <p:spPr bwMode="auto">
          <a:xfrm flipH="1">
            <a:off x="6156176" y="3222849"/>
            <a:ext cx="360040" cy="62135"/>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26" name="TextBox 19"/>
          <p:cNvSpPr txBox="1"/>
          <p:nvPr/>
        </p:nvSpPr>
        <p:spPr>
          <a:xfrm>
            <a:off x="6516216" y="3068960"/>
            <a:ext cx="1419368" cy="307777"/>
          </a:xfrm>
          <a:prstGeom prst="rect">
            <a:avLst/>
          </a:prstGeom>
          <a:noFill/>
        </p:spPr>
        <p:txBody>
          <a:bodyPr wrap="square" rtlCol="0">
            <a:spAutoFit/>
          </a:bodyPr>
          <a:lstStyle/>
          <a:p>
            <a:r>
              <a:rPr lang="fr-FR" sz="1400" dirty="0" smtClean="0"/>
              <a:t>Access </a:t>
            </a:r>
            <a:r>
              <a:rPr lang="fr-FR" sz="1400" dirty="0" err="1" smtClean="0"/>
              <a:t>trap</a:t>
            </a:r>
            <a:endParaRPr lang="en-US" sz="1400" dirty="0"/>
          </a:p>
        </p:txBody>
      </p:sp>
      <p:cxnSp>
        <p:nvCxnSpPr>
          <p:cNvPr id="29" name="Connecteur droit avec flèche 28"/>
          <p:cNvCxnSpPr>
            <a:stCxn id="30" idx="1"/>
          </p:cNvCxnSpPr>
          <p:nvPr/>
        </p:nvCxnSpPr>
        <p:spPr bwMode="auto">
          <a:xfrm flipH="1">
            <a:off x="5220072" y="2754506"/>
            <a:ext cx="936104" cy="53047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30" name="TextBox 19"/>
          <p:cNvSpPr txBox="1"/>
          <p:nvPr/>
        </p:nvSpPr>
        <p:spPr>
          <a:xfrm>
            <a:off x="6156176" y="2492896"/>
            <a:ext cx="1419368" cy="523220"/>
          </a:xfrm>
          <a:prstGeom prst="rect">
            <a:avLst/>
          </a:prstGeom>
          <a:noFill/>
        </p:spPr>
        <p:txBody>
          <a:bodyPr wrap="square" rtlCol="0">
            <a:spAutoFit/>
          </a:bodyPr>
          <a:lstStyle/>
          <a:p>
            <a:r>
              <a:rPr lang="fr-FR" sz="1400" dirty="0" smtClean="0"/>
              <a:t>Cold </a:t>
            </a:r>
            <a:r>
              <a:rPr lang="fr-FR" sz="1400" dirty="0" err="1" smtClean="0"/>
              <a:t>tuning</a:t>
            </a:r>
            <a:r>
              <a:rPr lang="fr-FR" sz="1400" dirty="0" smtClean="0"/>
              <a:t> system</a:t>
            </a:r>
            <a:endParaRPr lang="en-US" sz="1400" dirty="0"/>
          </a:p>
        </p:txBody>
      </p:sp>
      <p:cxnSp>
        <p:nvCxnSpPr>
          <p:cNvPr id="32" name="Connecteur droit avec flèche 31"/>
          <p:cNvCxnSpPr/>
          <p:nvPr/>
        </p:nvCxnSpPr>
        <p:spPr bwMode="auto">
          <a:xfrm flipV="1">
            <a:off x="2195736" y="1700808"/>
            <a:ext cx="864096" cy="216024"/>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33" name="TextBox 19"/>
          <p:cNvSpPr txBox="1"/>
          <p:nvPr/>
        </p:nvSpPr>
        <p:spPr>
          <a:xfrm>
            <a:off x="1043608" y="1753071"/>
            <a:ext cx="1419368" cy="307777"/>
          </a:xfrm>
          <a:prstGeom prst="rect">
            <a:avLst/>
          </a:prstGeom>
          <a:noFill/>
        </p:spPr>
        <p:txBody>
          <a:bodyPr wrap="square" rtlCol="0">
            <a:spAutoFit/>
          </a:bodyPr>
          <a:lstStyle/>
          <a:p>
            <a:r>
              <a:rPr lang="fr-FR" sz="1400" dirty="0" err="1" smtClean="0"/>
              <a:t>Bursting</a:t>
            </a:r>
            <a:r>
              <a:rPr lang="fr-FR" sz="1400" dirty="0" smtClean="0"/>
              <a:t> </a:t>
            </a:r>
            <a:r>
              <a:rPr lang="fr-FR" sz="1400" dirty="0" err="1" smtClean="0"/>
              <a:t>disk</a:t>
            </a:r>
            <a:endParaRPr lang="en-US" sz="1400" dirty="0"/>
          </a:p>
        </p:txBody>
      </p:sp>
      <p:cxnSp>
        <p:nvCxnSpPr>
          <p:cNvPr id="38" name="Connecteur droit avec flèche 37"/>
          <p:cNvCxnSpPr/>
          <p:nvPr/>
        </p:nvCxnSpPr>
        <p:spPr bwMode="auto">
          <a:xfrm flipH="1" flipV="1">
            <a:off x="5580112" y="5517232"/>
            <a:ext cx="360040" cy="144016"/>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39" name="TextBox 19"/>
          <p:cNvSpPr txBox="1"/>
          <p:nvPr/>
        </p:nvSpPr>
        <p:spPr>
          <a:xfrm>
            <a:off x="6084168" y="5445224"/>
            <a:ext cx="2160240" cy="523220"/>
          </a:xfrm>
          <a:prstGeom prst="rect">
            <a:avLst/>
          </a:prstGeom>
          <a:noFill/>
        </p:spPr>
        <p:txBody>
          <a:bodyPr wrap="square" rtlCol="0">
            <a:spAutoFit/>
          </a:bodyPr>
          <a:lstStyle/>
          <a:p>
            <a:r>
              <a:rPr lang="fr-FR" sz="1400" dirty="0" smtClean="0"/>
              <a:t>Cryomodule support (no </a:t>
            </a:r>
            <a:r>
              <a:rPr lang="fr-FR" sz="1400" dirty="0" err="1" smtClean="0"/>
              <a:t>ground</a:t>
            </a:r>
            <a:r>
              <a:rPr lang="fr-FR" sz="1400" dirty="0" smtClean="0"/>
              <a:t> support design </a:t>
            </a:r>
            <a:r>
              <a:rPr lang="fr-FR" sz="1400" dirty="0" err="1" smtClean="0"/>
              <a:t>yet</a:t>
            </a:r>
            <a:r>
              <a:rPr lang="fr-FR" sz="1400" dirty="0" smtClean="0"/>
              <a:t>)</a:t>
            </a:r>
            <a:endParaRPr lang="en-US" sz="1400" dirty="0"/>
          </a:p>
        </p:txBody>
      </p:sp>
      <p:cxnSp>
        <p:nvCxnSpPr>
          <p:cNvPr id="40" name="Connecteur droit avec flèche 39"/>
          <p:cNvCxnSpPr/>
          <p:nvPr/>
        </p:nvCxnSpPr>
        <p:spPr bwMode="auto">
          <a:xfrm flipV="1">
            <a:off x="2771800" y="4653136"/>
            <a:ext cx="576064" cy="288032"/>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41" name="TextBox 19"/>
          <p:cNvSpPr txBox="1"/>
          <p:nvPr/>
        </p:nvSpPr>
        <p:spPr>
          <a:xfrm>
            <a:off x="1691680" y="4941168"/>
            <a:ext cx="1419368" cy="307777"/>
          </a:xfrm>
          <a:prstGeom prst="rect">
            <a:avLst/>
          </a:prstGeom>
          <a:noFill/>
        </p:spPr>
        <p:txBody>
          <a:bodyPr wrap="square" rtlCol="0">
            <a:spAutoFit/>
          </a:bodyPr>
          <a:lstStyle/>
          <a:p>
            <a:r>
              <a:rPr lang="fr-FR" sz="1400" dirty="0" smtClean="0"/>
              <a:t>Vacuum </a:t>
            </a:r>
            <a:r>
              <a:rPr lang="fr-FR" sz="1400" dirty="0" err="1" smtClean="0"/>
              <a:t>vessel</a:t>
            </a:r>
            <a:endParaRPr lang="en-US" sz="1400" dirty="0"/>
          </a:p>
        </p:txBody>
      </p:sp>
    </p:spTree>
    <p:extLst>
      <p:ext uri="{BB962C8B-B14F-4D97-AF65-F5344CB8AC3E}">
        <p14:creationId xmlns:p14="http://schemas.microsoft.com/office/powerpoint/2010/main" val="31695743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ESS : </a:t>
            </a:r>
            <a:r>
              <a:rPr lang="fr-FR" dirty="0" err="1" smtClean="0"/>
              <a:t>Looking</a:t>
            </a:r>
            <a:r>
              <a:rPr lang="fr-FR" dirty="0" smtClean="0"/>
              <a:t> at the contrat model</a:t>
            </a:r>
            <a:endParaRPr lang="fr-FR" dirty="0"/>
          </a:p>
        </p:txBody>
      </p:sp>
      <p:sp>
        <p:nvSpPr>
          <p:cNvPr id="3" name="Espace réservé du contenu 2"/>
          <p:cNvSpPr>
            <a:spLocks noGrp="1"/>
          </p:cNvSpPr>
          <p:nvPr>
            <p:ph idx="1"/>
          </p:nvPr>
        </p:nvSpPr>
        <p:spPr>
          <a:xfrm>
            <a:off x="576000" y="1268760"/>
            <a:ext cx="8172464" cy="1620180"/>
          </a:xfrm>
        </p:spPr>
        <p:txBody>
          <a:bodyPr/>
          <a:lstStyle/>
          <a:p>
            <a:pPr lvl="1"/>
            <a:r>
              <a:rPr lang="fr-FR" dirty="0" smtClean="0"/>
              <a:t>Time to </a:t>
            </a:r>
            <a:r>
              <a:rPr lang="fr-FR" dirty="0" err="1" smtClean="0"/>
              <a:t>reach</a:t>
            </a:r>
            <a:r>
              <a:rPr lang="fr-FR" dirty="0" smtClean="0"/>
              <a:t> nominal </a:t>
            </a:r>
            <a:r>
              <a:rPr lang="fr-FR" dirty="0" err="1" smtClean="0"/>
              <a:t>throughput</a:t>
            </a:r>
            <a:r>
              <a:rPr lang="fr-FR" dirty="0" smtClean="0"/>
              <a:t> longer </a:t>
            </a:r>
            <a:r>
              <a:rPr lang="fr-FR" dirty="0" err="1" smtClean="0"/>
              <a:t>than</a:t>
            </a:r>
            <a:r>
              <a:rPr lang="fr-FR" dirty="0" smtClean="0"/>
              <a:t> </a:t>
            </a:r>
            <a:r>
              <a:rPr lang="fr-FR" dirty="0" err="1" smtClean="0"/>
              <a:t>excepted</a:t>
            </a:r>
            <a:r>
              <a:rPr lang="fr-FR" dirty="0" smtClean="0"/>
              <a:t> (</a:t>
            </a:r>
            <a:r>
              <a:rPr lang="fr-FR" dirty="0" smtClean="0">
                <a:solidFill>
                  <a:srgbClr val="00B0F0"/>
                </a:solidFill>
              </a:rPr>
              <a:t>ESS</a:t>
            </a:r>
            <a:r>
              <a:rPr lang="fr-FR" dirty="0" smtClean="0"/>
              <a:t> – XFEL)</a:t>
            </a:r>
          </a:p>
        </p:txBody>
      </p:sp>
      <p:sp>
        <p:nvSpPr>
          <p:cNvPr id="4" name="Espace réservé du numéro de diapositive 3"/>
          <p:cNvSpPr>
            <a:spLocks noGrp="1"/>
          </p:cNvSpPr>
          <p:nvPr>
            <p:ph type="sldNum" sz="quarter" idx="11"/>
          </p:nvPr>
        </p:nvSpPr>
        <p:spPr>
          <a:xfrm>
            <a:off x="8025304" y="4791430"/>
            <a:ext cx="1118696" cy="365125"/>
          </a:xfrm>
        </p:spPr>
        <p:txBody>
          <a:bodyPr/>
          <a:lstStyle/>
          <a:p>
            <a:r>
              <a:rPr lang="fr-FR" smtClean="0"/>
              <a:t>|  PAGE </a:t>
            </a:r>
            <a:fld id="{AEFB9B6D-867A-40B8-ACB0-35CC9F272C9C}" type="slidenum">
              <a:rPr lang="fr-FR" smtClean="0"/>
              <a:pPr/>
              <a:t>23</a:t>
            </a:fld>
            <a:endParaRPr lang="fr-FR" dirty="0"/>
          </a:p>
        </p:txBody>
      </p:sp>
      <p:sp>
        <p:nvSpPr>
          <p:cNvPr id="5" name="Espace réservé du pied de page 4"/>
          <p:cNvSpPr>
            <a:spLocks noGrp="1"/>
          </p:cNvSpPr>
          <p:nvPr>
            <p:ph type="ftr" sz="quarter" idx="12"/>
          </p:nvPr>
        </p:nvSpPr>
        <p:spPr>
          <a:xfrm>
            <a:off x="2051720" y="4793024"/>
            <a:ext cx="5939824" cy="365125"/>
          </a:xfrm>
        </p:spPr>
        <p:txBody>
          <a:bodyPr/>
          <a:lstStyle/>
          <a:p>
            <a:r>
              <a:rPr lang="fr-FR" smtClean="0"/>
              <a:t>Lessons learned from cryomodule assembly toward future projects | Dec 1st 2015</a:t>
            </a:r>
            <a:endParaRPr lang="fr-FR" dirty="0"/>
          </a:p>
        </p:txBody>
      </p:sp>
      <p:pic>
        <p:nvPicPr>
          <p:cNvPr id="6" name="Image 5"/>
          <p:cNvPicPr>
            <a:picLocks noChangeAspect="1"/>
          </p:cNvPicPr>
          <p:nvPr/>
        </p:nvPicPr>
        <p:blipFill>
          <a:blip r:embed="rId2"/>
          <a:stretch>
            <a:fillRect/>
          </a:stretch>
        </p:blipFill>
        <p:spPr>
          <a:xfrm>
            <a:off x="251520" y="1916832"/>
            <a:ext cx="8784976" cy="3176020"/>
          </a:xfrm>
          <a:prstGeom prst="rect">
            <a:avLst/>
          </a:prstGeom>
        </p:spPr>
      </p:pic>
      <p:sp>
        <p:nvSpPr>
          <p:cNvPr id="7" name="Rectangle 6"/>
          <p:cNvSpPr/>
          <p:nvPr/>
        </p:nvSpPr>
        <p:spPr>
          <a:xfrm>
            <a:off x="483804" y="1916832"/>
            <a:ext cx="3728155" cy="287459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1512000" y="2024950"/>
            <a:ext cx="2685351" cy="369332"/>
          </a:xfrm>
          <a:prstGeom prst="rect">
            <a:avLst/>
          </a:prstGeom>
          <a:noFill/>
        </p:spPr>
        <p:txBody>
          <a:bodyPr wrap="none" rtlCol="0">
            <a:spAutoFit/>
          </a:bodyPr>
          <a:lstStyle/>
          <a:p>
            <a:r>
              <a:rPr lang="fr-FR" dirty="0" smtClean="0">
                <a:solidFill>
                  <a:srgbClr val="00B0F0"/>
                </a:solidFill>
              </a:rPr>
              <a:t>ESS </a:t>
            </a:r>
            <a:r>
              <a:rPr lang="fr-FR" dirty="0" err="1" smtClean="0">
                <a:solidFill>
                  <a:srgbClr val="00B0F0"/>
                </a:solidFill>
              </a:rPr>
              <a:t>number</a:t>
            </a:r>
            <a:r>
              <a:rPr lang="fr-FR" dirty="0" smtClean="0">
                <a:solidFill>
                  <a:srgbClr val="00B0F0"/>
                </a:solidFill>
              </a:rPr>
              <a:t> of modules</a:t>
            </a:r>
            <a:endParaRPr lang="fr-FR" dirty="0">
              <a:solidFill>
                <a:srgbClr val="00B0F0"/>
              </a:solidFill>
            </a:endParaRPr>
          </a:p>
        </p:txBody>
      </p:sp>
      <p:sp>
        <p:nvSpPr>
          <p:cNvPr id="8" name="Rectangle 7"/>
          <p:cNvSpPr/>
          <p:nvPr/>
        </p:nvSpPr>
        <p:spPr>
          <a:xfrm>
            <a:off x="4211960" y="2799336"/>
            <a:ext cx="4916731" cy="923330"/>
          </a:xfrm>
          <a:prstGeom prst="rect">
            <a:avLst/>
          </a:prstGeom>
        </p:spPr>
        <p:txBody>
          <a:bodyPr wrap="none">
            <a:spAutoFit/>
          </a:bodyPr>
          <a:lstStyle/>
          <a:p>
            <a:r>
              <a:rPr lang="fr-FR" dirty="0" smtClean="0">
                <a:solidFill>
                  <a:srgbClr val="00B0F0"/>
                </a:solidFill>
              </a:rPr>
              <a:t>ESS : </a:t>
            </a:r>
            <a:r>
              <a:rPr lang="fr-FR" dirty="0" err="1" smtClean="0">
                <a:solidFill>
                  <a:srgbClr val="00B0F0"/>
                </a:solidFill>
              </a:rPr>
              <a:t>evaluating</a:t>
            </a:r>
            <a:r>
              <a:rPr lang="fr-FR" dirty="0" smtClean="0">
                <a:solidFill>
                  <a:srgbClr val="00B0F0"/>
                </a:solidFill>
              </a:rPr>
              <a:t> the best model </a:t>
            </a:r>
          </a:p>
          <a:p>
            <a:r>
              <a:rPr lang="fr-FR" dirty="0" smtClean="0">
                <a:solidFill>
                  <a:srgbClr val="00B0F0"/>
                </a:solidFill>
              </a:rPr>
              <a:t>for the production – </a:t>
            </a:r>
            <a:r>
              <a:rPr lang="fr-FR" dirty="0" err="1" smtClean="0">
                <a:solidFill>
                  <a:srgbClr val="00B0F0"/>
                </a:solidFill>
              </a:rPr>
              <a:t>throughput</a:t>
            </a:r>
            <a:r>
              <a:rPr lang="fr-FR" dirty="0" smtClean="0">
                <a:solidFill>
                  <a:srgbClr val="00B0F0"/>
                </a:solidFill>
              </a:rPr>
              <a:t> 1 </a:t>
            </a:r>
            <a:r>
              <a:rPr lang="fr-FR" dirty="0" err="1" smtClean="0">
                <a:solidFill>
                  <a:srgbClr val="00B0F0"/>
                </a:solidFill>
              </a:rPr>
              <a:t>cryomodule</a:t>
            </a:r>
            <a:r>
              <a:rPr lang="fr-FR" dirty="0" smtClean="0">
                <a:solidFill>
                  <a:srgbClr val="00B0F0"/>
                </a:solidFill>
              </a:rPr>
              <a:t> /</a:t>
            </a:r>
            <a:endParaRPr lang="fr-FR" dirty="0"/>
          </a:p>
          <a:p>
            <a:r>
              <a:rPr lang="fr-FR" dirty="0" smtClean="0">
                <a:solidFill>
                  <a:srgbClr val="00B0F0"/>
                </a:solidFill>
              </a:rPr>
              <a:t>3 </a:t>
            </a:r>
            <a:r>
              <a:rPr lang="fr-FR" dirty="0" err="1" smtClean="0">
                <a:solidFill>
                  <a:srgbClr val="00B0F0"/>
                </a:solidFill>
              </a:rPr>
              <a:t>wk</a:t>
            </a:r>
            <a:endParaRPr lang="fr-FR" dirty="0"/>
          </a:p>
        </p:txBody>
      </p:sp>
    </p:spTree>
    <p:extLst>
      <p:ext uri="{BB962C8B-B14F-4D97-AF65-F5344CB8AC3E}">
        <p14:creationId xmlns:p14="http://schemas.microsoft.com/office/powerpoint/2010/main" val="38461998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1"/>
          </p:nvPr>
        </p:nvSpPr>
        <p:spPr/>
        <p:txBody>
          <a:bodyPr/>
          <a:lstStyle/>
          <a:p>
            <a:r>
              <a:rPr lang="fr-FR" smtClean="0"/>
              <a:t>|  PAGE </a:t>
            </a:r>
            <a:fld id="{AEFB9B6D-867A-40B8-ACB0-35CC9F272C9C}" type="slidenum">
              <a:rPr lang="fr-FR" smtClean="0"/>
              <a:pPr/>
              <a:t>24</a:t>
            </a:fld>
            <a:endParaRPr lang="fr-FR" dirty="0"/>
          </a:p>
        </p:txBody>
      </p:sp>
      <p:sp>
        <p:nvSpPr>
          <p:cNvPr id="7" name="Espace réservé du pied de page 9"/>
          <p:cNvSpPr>
            <a:spLocks noGrp="1"/>
          </p:cNvSpPr>
          <p:nvPr>
            <p:ph type="ftr" sz="quarter" idx="12"/>
          </p:nvPr>
        </p:nvSpPr>
        <p:spPr>
          <a:xfrm>
            <a:off x="2051720" y="6305192"/>
            <a:ext cx="5939824" cy="365125"/>
          </a:xfrm>
        </p:spPr>
        <p:txBody>
          <a:bodyPr/>
          <a:lstStyle/>
          <a:p>
            <a:r>
              <a:rPr lang="fr-FR" dirty="0"/>
              <a:t> </a:t>
            </a:r>
            <a:r>
              <a:rPr lang="fr-FR" dirty="0" err="1" smtClean="0"/>
              <a:t>Lessons</a:t>
            </a:r>
            <a:r>
              <a:rPr lang="fr-FR" dirty="0" smtClean="0"/>
              <a:t> </a:t>
            </a:r>
            <a:r>
              <a:rPr lang="fr-FR" dirty="0" err="1" smtClean="0"/>
              <a:t>learned</a:t>
            </a:r>
            <a:r>
              <a:rPr lang="fr-FR" dirty="0" smtClean="0"/>
              <a:t> on </a:t>
            </a:r>
            <a:r>
              <a:rPr lang="fr-FR" dirty="0" err="1" smtClean="0"/>
              <a:t>cryomodule</a:t>
            </a:r>
            <a:r>
              <a:rPr lang="fr-FR" dirty="0" smtClean="0"/>
              <a:t> </a:t>
            </a:r>
            <a:r>
              <a:rPr lang="fr-FR" dirty="0" err="1" smtClean="0"/>
              <a:t>assembly</a:t>
            </a:r>
            <a:r>
              <a:rPr lang="fr-FR" dirty="0" smtClean="0"/>
              <a:t> </a:t>
            </a:r>
            <a:r>
              <a:rPr lang="fr-FR" dirty="0" err="1" smtClean="0"/>
              <a:t>towards</a:t>
            </a:r>
            <a:r>
              <a:rPr lang="fr-FR" dirty="0" smtClean="0"/>
              <a:t> future </a:t>
            </a:r>
            <a:r>
              <a:rPr lang="fr-FR" dirty="0" err="1" smtClean="0"/>
              <a:t>projects</a:t>
            </a:r>
            <a:endParaRPr lang="fr-FR" dirty="0"/>
          </a:p>
        </p:txBody>
      </p:sp>
      <p:sp>
        <p:nvSpPr>
          <p:cNvPr id="11" name="Titre 10"/>
          <p:cNvSpPr txBox="1">
            <a:spLocks/>
          </p:cNvSpPr>
          <p:nvPr/>
        </p:nvSpPr>
        <p:spPr>
          <a:xfrm>
            <a:off x="1656016" y="0"/>
            <a:ext cx="7236464" cy="908720"/>
          </a:xfrm>
          <a:prstGeom prst="rect">
            <a:avLst/>
          </a:prstGeom>
        </p:spPr>
        <p:txBody>
          <a:bodyPr vert="horz" lIns="0" tIns="0" rIns="0" bIns="0" rtlCol="0" anchor="ctr" anchorCtr="0">
            <a:noAutofit/>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r>
              <a:rPr lang="fr-FR" dirty="0" smtClean="0"/>
              <a:t>ESS </a:t>
            </a:r>
            <a:r>
              <a:rPr lang="fr-FR" dirty="0" err="1" smtClean="0"/>
              <a:t>prototyping</a:t>
            </a:r>
            <a:r>
              <a:rPr lang="fr-FR" dirty="0" smtClean="0"/>
              <a:t> phase : transfert</a:t>
            </a:r>
            <a:endParaRPr lang="fr-FR" dirty="0"/>
          </a:p>
        </p:txBody>
      </p:sp>
      <p:pic>
        <p:nvPicPr>
          <p:cNvPr id="4" name="Image 3"/>
          <p:cNvPicPr>
            <a:picLocks noChangeAspect="1"/>
          </p:cNvPicPr>
          <p:nvPr/>
        </p:nvPicPr>
        <p:blipFill>
          <a:blip r:embed="rId2"/>
          <a:stretch>
            <a:fillRect/>
          </a:stretch>
        </p:blipFill>
        <p:spPr>
          <a:xfrm>
            <a:off x="1246995" y="1633900"/>
            <a:ext cx="6975676" cy="4515300"/>
          </a:xfrm>
          <a:prstGeom prst="rect">
            <a:avLst/>
          </a:prstGeom>
        </p:spPr>
      </p:pic>
      <p:pic>
        <p:nvPicPr>
          <p:cNvPr id="10" name="Picture 2" descr="D:\ESS\choix_lieu_cryostating\Photos\P101010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3619" y="1047200"/>
            <a:ext cx="3160649" cy="237048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94127" y="3759723"/>
            <a:ext cx="4173944" cy="2640658"/>
          </a:xfrm>
          <a:prstGeom prst="rect">
            <a:avLst/>
          </a:prstGeom>
        </p:spPr>
      </p:pic>
      <p:pic>
        <p:nvPicPr>
          <p:cNvPr id="8" name="Imag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9968" y="3709750"/>
            <a:ext cx="5002262" cy="2690631"/>
          </a:xfrm>
          <a:prstGeom prst="rect">
            <a:avLst/>
          </a:prstGeom>
        </p:spPr>
      </p:pic>
      <p:sp>
        <p:nvSpPr>
          <p:cNvPr id="5" name="Ellipse 4"/>
          <p:cNvSpPr/>
          <p:nvPr/>
        </p:nvSpPr>
        <p:spPr>
          <a:xfrm>
            <a:off x="6633507" y="1214099"/>
            <a:ext cx="1944216" cy="188003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843853" y="5206034"/>
            <a:ext cx="2012342" cy="1042999"/>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Double flèche verticale 18"/>
          <p:cNvSpPr/>
          <p:nvPr/>
        </p:nvSpPr>
        <p:spPr>
          <a:xfrm>
            <a:off x="935596" y="2780928"/>
            <a:ext cx="45719" cy="180020"/>
          </a:xfrm>
          <a:prstGeom prst="upDownArrow">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935596" y="2724580"/>
            <a:ext cx="351378" cy="369332"/>
          </a:xfrm>
          <a:prstGeom prst="rect">
            <a:avLst/>
          </a:prstGeom>
          <a:noFill/>
        </p:spPr>
        <p:txBody>
          <a:bodyPr wrap="none" rtlCol="0">
            <a:spAutoFit/>
          </a:bodyPr>
          <a:lstStyle/>
          <a:p>
            <a:r>
              <a:rPr lang="fr-FR" dirty="0" smtClean="0">
                <a:solidFill>
                  <a:srgbClr val="FFC000"/>
                </a:solidFill>
              </a:rPr>
              <a:t>H</a:t>
            </a:r>
            <a:endParaRPr lang="fr-FR" dirty="0">
              <a:solidFill>
                <a:srgbClr val="FFC000"/>
              </a:solidFill>
            </a:endParaRPr>
          </a:p>
        </p:txBody>
      </p:sp>
      <p:sp>
        <p:nvSpPr>
          <p:cNvPr id="21" name="ZoneTexte 20"/>
          <p:cNvSpPr txBox="1"/>
          <p:nvPr/>
        </p:nvSpPr>
        <p:spPr>
          <a:xfrm>
            <a:off x="7296350" y="1216086"/>
            <a:ext cx="671979" cy="369332"/>
          </a:xfrm>
          <a:prstGeom prst="rect">
            <a:avLst/>
          </a:prstGeom>
          <a:noFill/>
        </p:spPr>
        <p:txBody>
          <a:bodyPr wrap="none" rtlCol="0">
            <a:spAutoFit/>
          </a:bodyPr>
          <a:lstStyle/>
          <a:p>
            <a:r>
              <a:rPr lang="fr-FR">
                <a:solidFill>
                  <a:srgbClr val="666666"/>
                </a:solidFill>
              </a:rPr>
              <a:t>124</a:t>
            </a:r>
            <a:r>
              <a:rPr lang="fr-FR" baseline="30000">
                <a:solidFill>
                  <a:srgbClr val="666666"/>
                </a:solidFill>
              </a:rPr>
              <a:t>E</a:t>
            </a:r>
            <a:endParaRPr lang="fr-FR" dirty="0">
              <a:solidFill>
                <a:srgbClr val="666666"/>
              </a:solidFill>
            </a:endParaRPr>
          </a:p>
        </p:txBody>
      </p:sp>
      <p:sp>
        <p:nvSpPr>
          <p:cNvPr id="22" name="Rectangle 21"/>
          <p:cNvSpPr/>
          <p:nvPr/>
        </p:nvSpPr>
        <p:spPr>
          <a:xfrm>
            <a:off x="2639159" y="6146667"/>
            <a:ext cx="569387" cy="369332"/>
          </a:xfrm>
          <a:prstGeom prst="rect">
            <a:avLst/>
          </a:prstGeom>
        </p:spPr>
        <p:txBody>
          <a:bodyPr wrap="none">
            <a:spAutoFit/>
          </a:bodyPr>
          <a:lstStyle/>
          <a:p>
            <a:r>
              <a:rPr lang="fr-FR" dirty="0" smtClean="0">
                <a:solidFill>
                  <a:srgbClr val="666666"/>
                </a:solidFill>
              </a:rPr>
              <a:t>126</a:t>
            </a:r>
            <a:endParaRPr lang="fr-FR" dirty="0">
              <a:solidFill>
                <a:srgbClr val="666666"/>
              </a:solidFill>
            </a:endParaRPr>
          </a:p>
        </p:txBody>
      </p:sp>
      <p:cxnSp>
        <p:nvCxnSpPr>
          <p:cNvPr id="28" name="Connecteur en angle 27"/>
          <p:cNvCxnSpPr>
            <a:stCxn id="5" idx="4"/>
          </p:cNvCxnSpPr>
          <p:nvPr/>
        </p:nvCxnSpPr>
        <p:spPr>
          <a:xfrm rot="5400000" flipH="1" flipV="1">
            <a:off x="7225581" y="1427233"/>
            <a:ext cx="2046931" cy="1286865"/>
          </a:xfrm>
          <a:prstGeom prst="bentConnector3">
            <a:avLst>
              <a:gd name="adj1" fmla="val -150378"/>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en angle 31"/>
          <p:cNvCxnSpPr/>
          <p:nvPr/>
        </p:nvCxnSpPr>
        <p:spPr>
          <a:xfrm rot="10800000" flipV="1">
            <a:off x="1656017" y="1047199"/>
            <a:ext cx="7236465" cy="5468800"/>
          </a:xfrm>
          <a:prstGeom prst="bentConnector3">
            <a:avLst>
              <a:gd name="adj1" fmla="val 116592"/>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flipH="1" flipV="1">
            <a:off x="1656016" y="6206034"/>
            <a:ext cx="9993" cy="30083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80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1"/>
          </p:nvPr>
        </p:nvSpPr>
        <p:spPr/>
        <p:txBody>
          <a:bodyPr/>
          <a:lstStyle/>
          <a:p>
            <a:r>
              <a:rPr lang="fr-FR" smtClean="0"/>
              <a:t>|  PAGE </a:t>
            </a:r>
            <a:fld id="{AEFB9B6D-867A-40B8-ACB0-35CC9F272C9C}" type="slidenum">
              <a:rPr lang="fr-FR" smtClean="0"/>
              <a:pPr/>
              <a:t>25</a:t>
            </a:fld>
            <a:endParaRPr lang="fr-FR" dirty="0"/>
          </a:p>
        </p:txBody>
      </p:sp>
      <p:sp>
        <p:nvSpPr>
          <p:cNvPr id="8" name="Titre 10"/>
          <p:cNvSpPr>
            <a:spLocks noGrp="1"/>
          </p:cNvSpPr>
          <p:nvPr>
            <p:ph type="title"/>
          </p:nvPr>
        </p:nvSpPr>
        <p:spPr>
          <a:xfrm>
            <a:off x="1512000" y="52752"/>
            <a:ext cx="7236464" cy="908720"/>
          </a:xfrm>
        </p:spPr>
        <p:txBody>
          <a:bodyPr/>
          <a:lstStyle/>
          <a:p>
            <a:r>
              <a:rPr lang="fr-FR" dirty="0"/>
              <a:t>ESS </a:t>
            </a:r>
            <a:r>
              <a:rPr lang="fr-FR" dirty="0" err="1" smtClean="0"/>
              <a:t>prototyping</a:t>
            </a:r>
            <a:r>
              <a:rPr lang="fr-FR" dirty="0" smtClean="0"/>
              <a:t> phase : clean room </a:t>
            </a:r>
            <a:r>
              <a:rPr lang="fr-FR" dirty="0" err="1" smtClean="0"/>
              <a:t>assy</a:t>
            </a:r>
            <a:endParaRPr lang="fr-FR" dirty="0"/>
          </a:p>
        </p:txBody>
      </p:sp>
      <p:sp>
        <p:nvSpPr>
          <p:cNvPr id="16" name="Espace réservé du pied de page 9"/>
          <p:cNvSpPr>
            <a:spLocks noGrp="1"/>
          </p:cNvSpPr>
          <p:nvPr>
            <p:ph type="ftr" sz="quarter" idx="12"/>
          </p:nvPr>
        </p:nvSpPr>
        <p:spPr>
          <a:xfrm>
            <a:off x="2051720" y="6305192"/>
            <a:ext cx="5939824" cy="365125"/>
          </a:xfrm>
        </p:spPr>
        <p:txBody>
          <a:bodyPr/>
          <a:lstStyle/>
          <a:p>
            <a:r>
              <a:rPr lang="fr-FR" dirty="0"/>
              <a:t> </a:t>
            </a:r>
            <a:r>
              <a:rPr lang="fr-FR" dirty="0" err="1" smtClean="0"/>
              <a:t>Lessons</a:t>
            </a:r>
            <a:r>
              <a:rPr lang="fr-FR" dirty="0" smtClean="0"/>
              <a:t> </a:t>
            </a:r>
            <a:r>
              <a:rPr lang="fr-FR" dirty="0" err="1" smtClean="0"/>
              <a:t>learned</a:t>
            </a:r>
            <a:r>
              <a:rPr lang="fr-FR" dirty="0" smtClean="0"/>
              <a:t> </a:t>
            </a:r>
            <a:r>
              <a:rPr lang="fr-FR" dirty="0" err="1" smtClean="0"/>
              <a:t>toward</a:t>
            </a:r>
            <a:r>
              <a:rPr lang="fr-FR" dirty="0" smtClean="0"/>
              <a:t> future </a:t>
            </a:r>
            <a:r>
              <a:rPr lang="fr-FR" dirty="0" err="1" smtClean="0"/>
              <a:t>projects</a:t>
            </a:r>
            <a:r>
              <a:rPr lang="fr-FR" dirty="0" smtClean="0"/>
              <a:t> – C. </a:t>
            </a:r>
            <a:r>
              <a:rPr lang="fr-FR" dirty="0" err="1" smtClean="0"/>
              <a:t>Madec</a:t>
            </a:r>
            <a:endParaRPr lang="fr-FR" dirty="0" smtClean="0"/>
          </a:p>
        </p:txBody>
      </p:sp>
      <p:pic>
        <p:nvPicPr>
          <p:cNvPr id="12" name="Imag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45542" y="955592"/>
            <a:ext cx="6899951" cy="3239445"/>
          </a:xfrm>
          <a:prstGeom prst="rect">
            <a:avLst/>
          </a:prstGeom>
        </p:spPr>
      </p:pic>
      <p:pic>
        <p:nvPicPr>
          <p:cNvPr id="23" name="Imag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241" y="1035465"/>
            <a:ext cx="2252602" cy="1499297"/>
          </a:xfrm>
          <a:prstGeom prst="rect">
            <a:avLst/>
          </a:prstGeom>
        </p:spPr>
      </p:pic>
      <p:pic>
        <p:nvPicPr>
          <p:cNvPr id="25" name="Image 2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6137" y="2893923"/>
            <a:ext cx="3147418" cy="2772309"/>
          </a:xfrm>
          <a:prstGeom prst="rect">
            <a:avLst/>
          </a:prstGeom>
        </p:spPr>
      </p:pic>
      <p:pic>
        <p:nvPicPr>
          <p:cNvPr id="26" name="Imag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679" y="4204305"/>
            <a:ext cx="3280776" cy="2512360"/>
          </a:xfrm>
          <a:prstGeom prst="rect">
            <a:avLst/>
          </a:prstGeom>
        </p:spPr>
      </p:pic>
      <p:sp>
        <p:nvSpPr>
          <p:cNvPr id="2" name="ZoneTexte 1"/>
          <p:cNvSpPr txBox="1"/>
          <p:nvPr/>
        </p:nvSpPr>
        <p:spPr>
          <a:xfrm>
            <a:off x="130277" y="2239423"/>
            <a:ext cx="2428870" cy="369332"/>
          </a:xfrm>
          <a:prstGeom prst="rect">
            <a:avLst/>
          </a:prstGeom>
          <a:noFill/>
        </p:spPr>
        <p:txBody>
          <a:bodyPr wrap="none" rtlCol="0">
            <a:spAutoFit/>
          </a:bodyPr>
          <a:lstStyle/>
          <a:p>
            <a:r>
              <a:rPr lang="fr-FR" dirty="0">
                <a:solidFill>
                  <a:srgbClr val="666666"/>
                </a:solidFill>
              </a:rPr>
              <a:t>124</a:t>
            </a:r>
            <a:r>
              <a:rPr lang="fr-FR" baseline="30000" dirty="0">
                <a:solidFill>
                  <a:srgbClr val="666666"/>
                </a:solidFill>
              </a:rPr>
              <a:t>E</a:t>
            </a:r>
            <a:r>
              <a:rPr lang="fr-FR" dirty="0">
                <a:solidFill>
                  <a:srgbClr val="666666"/>
                </a:solidFill>
              </a:rPr>
              <a:t> clean </a:t>
            </a:r>
            <a:r>
              <a:rPr lang="fr-FR" dirty="0" smtClean="0">
                <a:solidFill>
                  <a:srgbClr val="666666"/>
                </a:solidFill>
              </a:rPr>
              <a:t>room (CR)</a:t>
            </a:r>
            <a:endParaRPr lang="fr-FR" dirty="0">
              <a:solidFill>
                <a:srgbClr val="666666"/>
              </a:solidFill>
            </a:endParaRPr>
          </a:p>
        </p:txBody>
      </p:sp>
      <p:sp>
        <p:nvSpPr>
          <p:cNvPr id="3" name="Rectangle 2"/>
          <p:cNvSpPr/>
          <p:nvPr/>
        </p:nvSpPr>
        <p:spPr>
          <a:xfrm>
            <a:off x="3082685" y="1264968"/>
            <a:ext cx="2569934" cy="646331"/>
          </a:xfrm>
          <a:prstGeom prst="rect">
            <a:avLst/>
          </a:prstGeom>
        </p:spPr>
        <p:txBody>
          <a:bodyPr wrap="none">
            <a:spAutoFit/>
          </a:bodyPr>
          <a:lstStyle/>
          <a:p>
            <a:r>
              <a:rPr lang="fr-FR" dirty="0" smtClean="0">
                <a:solidFill>
                  <a:srgbClr val="666666"/>
                </a:solidFill>
              </a:rPr>
              <a:t>ESS </a:t>
            </a:r>
            <a:r>
              <a:rPr lang="fr-FR" dirty="0" err="1" smtClean="0">
                <a:solidFill>
                  <a:srgbClr val="666666"/>
                </a:solidFill>
              </a:rPr>
              <a:t>cavity</a:t>
            </a:r>
            <a:r>
              <a:rPr lang="fr-FR" dirty="0" smtClean="0">
                <a:solidFill>
                  <a:srgbClr val="666666"/>
                </a:solidFill>
              </a:rPr>
              <a:t> string in CR</a:t>
            </a:r>
          </a:p>
          <a:p>
            <a:r>
              <a:rPr lang="fr-FR" dirty="0">
                <a:solidFill>
                  <a:srgbClr val="666666"/>
                </a:solidFill>
              </a:rPr>
              <a:t>o</a:t>
            </a:r>
            <a:r>
              <a:rPr lang="fr-FR" dirty="0" smtClean="0">
                <a:solidFill>
                  <a:srgbClr val="666666"/>
                </a:solidFill>
              </a:rPr>
              <a:t>n </a:t>
            </a:r>
            <a:r>
              <a:rPr lang="fr-FR" dirty="0" err="1" smtClean="0">
                <a:solidFill>
                  <a:srgbClr val="666666"/>
                </a:solidFill>
              </a:rPr>
              <a:t>carriage</a:t>
            </a:r>
            <a:endParaRPr lang="fr-FR" dirty="0">
              <a:solidFill>
                <a:srgbClr val="666666"/>
              </a:solidFill>
            </a:endParaRPr>
          </a:p>
        </p:txBody>
      </p:sp>
      <p:sp>
        <p:nvSpPr>
          <p:cNvPr id="13" name="Rectangle 12"/>
          <p:cNvSpPr/>
          <p:nvPr/>
        </p:nvSpPr>
        <p:spPr>
          <a:xfrm>
            <a:off x="3654068" y="4652666"/>
            <a:ext cx="2142069" cy="923330"/>
          </a:xfrm>
          <a:prstGeom prst="rect">
            <a:avLst/>
          </a:prstGeom>
        </p:spPr>
        <p:txBody>
          <a:bodyPr wrap="square">
            <a:spAutoFit/>
          </a:bodyPr>
          <a:lstStyle/>
          <a:p>
            <a:r>
              <a:rPr lang="fr-FR" dirty="0" err="1" smtClean="0">
                <a:solidFill>
                  <a:srgbClr val="666666"/>
                </a:solidFill>
              </a:rPr>
              <a:t>Views</a:t>
            </a:r>
            <a:r>
              <a:rPr lang="fr-FR" dirty="0" smtClean="0">
                <a:solidFill>
                  <a:srgbClr val="666666"/>
                </a:solidFill>
              </a:rPr>
              <a:t> of ESS </a:t>
            </a:r>
            <a:r>
              <a:rPr lang="fr-FR" dirty="0" err="1" smtClean="0">
                <a:solidFill>
                  <a:srgbClr val="666666"/>
                </a:solidFill>
              </a:rPr>
              <a:t>cavity</a:t>
            </a:r>
            <a:r>
              <a:rPr lang="fr-FR" dirty="0" smtClean="0">
                <a:solidFill>
                  <a:srgbClr val="666666"/>
                </a:solidFill>
              </a:rPr>
              <a:t> string in CR</a:t>
            </a:r>
          </a:p>
          <a:p>
            <a:r>
              <a:rPr lang="fr-FR" dirty="0">
                <a:solidFill>
                  <a:srgbClr val="666666"/>
                </a:solidFill>
              </a:rPr>
              <a:t>o</a:t>
            </a:r>
            <a:r>
              <a:rPr lang="fr-FR" dirty="0" smtClean="0">
                <a:solidFill>
                  <a:srgbClr val="666666"/>
                </a:solidFill>
              </a:rPr>
              <a:t>n </a:t>
            </a:r>
            <a:r>
              <a:rPr lang="fr-FR" dirty="0" err="1" smtClean="0">
                <a:solidFill>
                  <a:srgbClr val="666666"/>
                </a:solidFill>
              </a:rPr>
              <a:t>carriage</a:t>
            </a:r>
            <a:endParaRPr lang="fr-FR" dirty="0">
              <a:solidFill>
                <a:srgbClr val="666666"/>
              </a:solidFill>
            </a:endParaRPr>
          </a:p>
        </p:txBody>
      </p:sp>
    </p:spTree>
    <p:extLst>
      <p:ext uri="{BB962C8B-B14F-4D97-AF65-F5344CB8AC3E}">
        <p14:creationId xmlns:p14="http://schemas.microsoft.com/office/powerpoint/2010/main" val="3292682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1"/>
          </p:nvPr>
        </p:nvSpPr>
        <p:spPr/>
        <p:txBody>
          <a:bodyPr/>
          <a:lstStyle/>
          <a:p>
            <a:r>
              <a:rPr lang="fr-FR" smtClean="0"/>
              <a:t>|  PAGE </a:t>
            </a:r>
            <a:fld id="{AEFB9B6D-867A-40B8-ACB0-35CC9F272C9C}" type="slidenum">
              <a:rPr lang="fr-FR" smtClean="0"/>
              <a:pPr/>
              <a:t>26</a:t>
            </a:fld>
            <a:endParaRPr lang="fr-FR" dirty="0"/>
          </a:p>
        </p:txBody>
      </p:sp>
      <p:sp>
        <p:nvSpPr>
          <p:cNvPr id="7" name="Espace réservé du pied de page 9"/>
          <p:cNvSpPr>
            <a:spLocks noGrp="1"/>
          </p:cNvSpPr>
          <p:nvPr>
            <p:ph type="ftr" sz="quarter" idx="12"/>
          </p:nvPr>
        </p:nvSpPr>
        <p:spPr>
          <a:xfrm>
            <a:off x="2051720" y="6305192"/>
            <a:ext cx="5939824" cy="365125"/>
          </a:xfrm>
        </p:spPr>
        <p:txBody>
          <a:bodyPr/>
          <a:lstStyle/>
          <a:p>
            <a:r>
              <a:rPr lang="fr-FR" dirty="0"/>
              <a:t> </a:t>
            </a:r>
            <a:r>
              <a:rPr lang="fr-FR" dirty="0" err="1" smtClean="0"/>
              <a:t>Lessons</a:t>
            </a:r>
            <a:r>
              <a:rPr lang="fr-FR" dirty="0" smtClean="0"/>
              <a:t> </a:t>
            </a:r>
            <a:r>
              <a:rPr lang="fr-FR" dirty="0" err="1" smtClean="0"/>
              <a:t>learned</a:t>
            </a:r>
            <a:r>
              <a:rPr lang="fr-FR" dirty="0" smtClean="0"/>
              <a:t> on </a:t>
            </a:r>
            <a:r>
              <a:rPr lang="fr-FR" dirty="0" err="1" smtClean="0"/>
              <a:t>cryomodule</a:t>
            </a:r>
            <a:r>
              <a:rPr lang="fr-FR" dirty="0" smtClean="0"/>
              <a:t> </a:t>
            </a:r>
            <a:r>
              <a:rPr lang="fr-FR" dirty="0" err="1" smtClean="0"/>
              <a:t>assembly</a:t>
            </a:r>
            <a:r>
              <a:rPr lang="fr-FR" dirty="0" smtClean="0"/>
              <a:t> </a:t>
            </a:r>
            <a:r>
              <a:rPr lang="fr-FR" dirty="0" err="1" smtClean="0"/>
              <a:t>towards</a:t>
            </a:r>
            <a:r>
              <a:rPr lang="fr-FR" dirty="0" smtClean="0"/>
              <a:t> future </a:t>
            </a:r>
            <a:r>
              <a:rPr lang="fr-FR" dirty="0" err="1" smtClean="0"/>
              <a:t>projects</a:t>
            </a:r>
            <a:endParaRPr lang="fr-FR" dirty="0"/>
          </a:p>
        </p:txBody>
      </p:sp>
      <p:sp>
        <p:nvSpPr>
          <p:cNvPr id="11" name="Titre 10"/>
          <p:cNvSpPr txBox="1">
            <a:spLocks/>
          </p:cNvSpPr>
          <p:nvPr/>
        </p:nvSpPr>
        <p:spPr>
          <a:xfrm>
            <a:off x="1656016" y="0"/>
            <a:ext cx="7236464" cy="908720"/>
          </a:xfrm>
          <a:prstGeom prst="rect">
            <a:avLst/>
          </a:prstGeom>
        </p:spPr>
        <p:txBody>
          <a:bodyPr vert="horz" lIns="0" tIns="0" rIns="0" bIns="0" rtlCol="0" anchor="ctr" anchorCtr="0">
            <a:noAutofit/>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r>
              <a:rPr lang="fr-FR" dirty="0" smtClean="0"/>
              <a:t>ESS </a:t>
            </a:r>
            <a:r>
              <a:rPr lang="fr-FR" dirty="0" err="1" smtClean="0"/>
              <a:t>prototyping</a:t>
            </a:r>
            <a:r>
              <a:rPr lang="fr-FR" dirty="0" smtClean="0"/>
              <a:t> phase : transfert</a:t>
            </a:r>
            <a:endParaRPr lang="fr-FR" dirty="0"/>
          </a:p>
        </p:txBody>
      </p:sp>
      <p:pic>
        <p:nvPicPr>
          <p:cNvPr id="4" name="Image 3"/>
          <p:cNvPicPr>
            <a:picLocks noChangeAspect="1"/>
          </p:cNvPicPr>
          <p:nvPr/>
        </p:nvPicPr>
        <p:blipFill>
          <a:blip r:embed="rId2"/>
          <a:stretch>
            <a:fillRect/>
          </a:stretch>
        </p:blipFill>
        <p:spPr>
          <a:xfrm>
            <a:off x="1246995" y="1633900"/>
            <a:ext cx="6975676" cy="4515300"/>
          </a:xfrm>
          <a:prstGeom prst="rect">
            <a:avLst/>
          </a:prstGeom>
        </p:spPr>
      </p:pic>
      <p:pic>
        <p:nvPicPr>
          <p:cNvPr id="3" name="Imag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94127" y="3759723"/>
            <a:ext cx="4173944" cy="2640658"/>
          </a:xfrm>
          <a:prstGeom prst="rect">
            <a:avLst/>
          </a:prstGeom>
        </p:spPr>
      </p:pic>
      <p:sp>
        <p:nvSpPr>
          <p:cNvPr id="5" name="Ellipse 4"/>
          <p:cNvSpPr/>
          <p:nvPr/>
        </p:nvSpPr>
        <p:spPr>
          <a:xfrm>
            <a:off x="6633507" y="1214099"/>
            <a:ext cx="1944216" cy="188003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843853" y="5206034"/>
            <a:ext cx="2012342" cy="1042999"/>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Double flèche verticale 18"/>
          <p:cNvSpPr/>
          <p:nvPr/>
        </p:nvSpPr>
        <p:spPr>
          <a:xfrm>
            <a:off x="935596" y="2780928"/>
            <a:ext cx="45719" cy="180020"/>
          </a:xfrm>
          <a:prstGeom prst="upDownArrow">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935596" y="2724580"/>
            <a:ext cx="351378" cy="369332"/>
          </a:xfrm>
          <a:prstGeom prst="rect">
            <a:avLst/>
          </a:prstGeom>
          <a:noFill/>
        </p:spPr>
        <p:txBody>
          <a:bodyPr wrap="none" rtlCol="0">
            <a:spAutoFit/>
          </a:bodyPr>
          <a:lstStyle/>
          <a:p>
            <a:r>
              <a:rPr lang="fr-FR" dirty="0" smtClean="0">
                <a:solidFill>
                  <a:srgbClr val="FFC000"/>
                </a:solidFill>
              </a:rPr>
              <a:t>H</a:t>
            </a:r>
            <a:endParaRPr lang="fr-FR" dirty="0">
              <a:solidFill>
                <a:srgbClr val="FFC000"/>
              </a:solidFill>
            </a:endParaRPr>
          </a:p>
        </p:txBody>
      </p:sp>
      <p:sp>
        <p:nvSpPr>
          <p:cNvPr id="21" name="ZoneTexte 20"/>
          <p:cNvSpPr txBox="1"/>
          <p:nvPr/>
        </p:nvSpPr>
        <p:spPr>
          <a:xfrm>
            <a:off x="7296350" y="1216086"/>
            <a:ext cx="671979" cy="369332"/>
          </a:xfrm>
          <a:prstGeom prst="rect">
            <a:avLst/>
          </a:prstGeom>
          <a:noFill/>
        </p:spPr>
        <p:txBody>
          <a:bodyPr wrap="none" rtlCol="0">
            <a:spAutoFit/>
          </a:bodyPr>
          <a:lstStyle/>
          <a:p>
            <a:r>
              <a:rPr lang="fr-FR">
                <a:solidFill>
                  <a:srgbClr val="666666"/>
                </a:solidFill>
              </a:rPr>
              <a:t>124</a:t>
            </a:r>
            <a:r>
              <a:rPr lang="fr-FR" baseline="30000">
                <a:solidFill>
                  <a:srgbClr val="666666"/>
                </a:solidFill>
              </a:rPr>
              <a:t>E</a:t>
            </a:r>
            <a:endParaRPr lang="fr-FR" dirty="0">
              <a:solidFill>
                <a:srgbClr val="666666"/>
              </a:solidFill>
            </a:endParaRPr>
          </a:p>
        </p:txBody>
      </p:sp>
      <p:sp>
        <p:nvSpPr>
          <p:cNvPr id="22" name="Rectangle 21"/>
          <p:cNvSpPr/>
          <p:nvPr/>
        </p:nvSpPr>
        <p:spPr>
          <a:xfrm>
            <a:off x="2639159" y="6146667"/>
            <a:ext cx="569387" cy="369332"/>
          </a:xfrm>
          <a:prstGeom prst="rect">
            <a:avLst/>
          </a:prstGeom>
        </p:spPr>
        <p:txBody>
          <a:bodyPr wrap="none">
            <a:spAutoFit/>
          </a:bodyPr>
          <a:lstStyle/>
          <a:p>
            <a:r>
              <a:rPr lang="fr-FR" dirty="0" smtClean="0">
                <a:solidFill>
                  <a:srgbClr val="666666"/>
                </a:solidFill>
              </a:rPr>
              <a:t>126</a:t>
            </a:r>
            <a:endParaRPr lang="fr-FR" dirty="0">
              <a:solidFill>
                <a:srgbClr val="666666"/>
              </a:solidFill>
            </a:endParaRPr>
          </a:p>
        </p:txBody>
      </p:sp>
      <p:cxnSp>
        <p:nvCxnSpPr>
          <p:cNvPr id="28" name="Connecteur en angle 27"/>
          <p:cNvCxnSpPr>
            <a:stCxn id="5" idx="4"/>
          </p:cNvCxnSpPr>
          <p:nvPr/>
        </p:nvCxnSpPr>
        <p:spPr>
          <a:xfrm rot="5400000" flipH="1" flipV="1">
            <a:off x="7225581" y="1427233"/>
            <a:ext cx="2046931" cy="1286865"/>
          </a:xfrm>
          <a:prstGeom prst="bentConnector3">
            <a:avLst>
              <a:gd name="adj1" fmla="val -150378"/>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en angle 31"/>
          <p:cNvCxnSpPr/>
          <p:nvPr/>
        </p:nvCxnSpPr>
        <p:spPr>
          <a:xfrm rot="10800000" flipV="1">
            <a:off x="1656017" y="1047199"/>
            <a:ext cx="7236465" cy="5468800"/>
          </a:xfrm>
          <a:prstGeom prst="bentConnector3">
            <a:avLst>
              <a:gd name="adj1" fmla="val 116592"/>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flipH="1" flipV="1">
            <a:off x="1656016" y="6206034"/>
            <a:ext cx="9993" cy="30083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94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Both</a:t>
            </a:r>
            <a:r>
              <a:rPr lang="fr-FR" dirty="0" smtClean="0"/>
              <a:t> for ESS </a:t>
            </a:r>
            <a:r>
              <a:rPr lang="fr-FR" dirty="0" err="1" smtClean="0"/>
              <a:t>CRYOmodule</a:t>
            </a:r>
            <a:r>
              <a:rPr lang="fr-FR" dirty="0" smtClean="0"/>
              <a:t> </a:t>
            </a:r>
            <a:r>
              <a:rPr lang="fr-FR" dirty="0" err="1" smtClean="0"/>
              <a:t>assembly</a:t>
            </a:r>
            <a:endParaRPr lang="fr-FR"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27</a:t>
            </a:fld>
            <a:endParaRPr lang="fr-FR" dirty="0"/>
          </a:p>
        </p:txBody>
      </p:sp>
      <p:sp>
        <p:nvSpPr>
          <p:cNvPr id="5" name="Espace réservé du pied de page 4"/>
          <p:cNvSpPr>
            <a:spLocks noGrp="1"/>
          </p:cNvSpPr>
          <p:nvPr>
            <p:ph type="ftr" sz="quarter" idx="12"/>
          </p:nvPr>
        </p:nvSpPr>
        <p:spPr/>
        <p:txBody>
          <a:bodyPr/>
          <a:lstStyle/>
          <a:p>
            <a:r>
              <a:rPr lang="fr-FR" dirty="0" err="1" smtClean="0"/>
              <a:t>Lessons</a:t>
            </a:r>
            <a:r>
              <a:rPr lang="fr-FR" dirty="0" smtClean="0"/>
              <a:t> </a:t>
            </a:r>
            <a:r>
              <a:rPr lang="fr-FR" dirty="0" err="1" smtClean="0"/>
              <a:t>learned</a:t>
            </a:r>
            <a:r>
              <a:rPr lang="fr-FR" dirty="0" smtClean="0"/>
              <a:t> </a:t>
            </a:r>
            <a:r>
              <a:rPr lang="fr-FR" dirty="0" err="1" smtClean="0"/>
              <a:t>from</a:t>
            </a:r>
            <a:r>
              <a:rPr lang="fr-FR" dirty="0" smtClean="0"/>
              <a:t> </a:t>
            </a:r>
            <a:r>
              <a:rPr lang="fr-FR" dirty="0" err="1" smtClean="0"/>
              <a:t>cryomodule</a:t>
            </a:r>
            <a:r>
              <a:rPr lang="fr-FR" dirty="0" smtClean="0"/>
              <a:t> </a:t>
            </a:r>
            <a:r>
              <a:rPr lang="fr-FR" dirty="0" err="1" smtClean="0"/>
              <a:t>assembly</a:t>
            </a:r>
            <a:r>
              <a:rPr lang="fr-FR" dirty="0" smtClean="0"/>
              <a:t> </a:t>
            </a:r>
            <a:r>
              <a:rPr lang="fr-FR" dirty="0" err="1" smtClean="0"/>
              <a:t>toward</a:t>
            </a:r>
            <a:r>
              <a:rPr lang="fr-FR" dirty="0" smtClean="0"/>
              <a:t> future </a:t>
            </a:r>
            <a:r>
              <a:rPr lang="fr-FR" dirty="0" err="1" smtClean="0"/>
              <a:t>projects</a:t>
            </a:r>
            <a:r>
              <a:rPr lang="fr-FR" dirty="0" smtClean="0"/>
              <a:t> | </a:t>
            </a:r>
            <a:r>
              <a:rPr lang="fr-FR" dirty="0" err="1" smtClean="0"/>
              <a:t>Dec</a:t>
            </a:r>
            <a:r>
              <a:rPr lang="fr-FR" dirty="0" smtClean="0"/>
              <a:t> 1st 2015</a:t>
            </a:r>
            <a:endParaRPr lang="fr-FR" dirty="0"/>
          </a:p>
        </p:txBody>
      </p:sp>
      <p:pic>
        <p:nvPicPr>
          <p:cNvPr id="9" name="Imag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524" y="1520788"/>
            <a:ext cx="8780082" cy="4014872"/>
          </a:xfrm>
          <a:prstGeom prst="rect">
            <a:avLst/>
          </a:prstGeom>
        </p:spPr>
      </p:pic>
    </p:spTree>
    <p:extLst>
      <p:ext uri="{BB962C8B-B14F-4D97-AF65-F5344CB8AC3E}">
        <p14:creationId xmlns:p14="http://schemas.microsoft.com/office/powerpoint/2010/main" val="9084686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Both</a:t>
            </a:r>
            <a:r>
              <a:rPr lang="fr-FR" dirty="0" smtClean="0"/>
              <a:t> for ESS </a:t>
            </a:r>
            <a:r>
              <a:rPr lang="fr-FR" dirty="0" err="1" smtClean="0"/>
              <a:t>CRYOmodule</a:t>
            </a:r>
            <a:r>
              <a:rPr lang="fr-FR" dirty="0" smtClean="0"/>
              <a:t> </a:t>
            </a:r>
            <a:r>
              <a:rPr lang="fr-FR" dirty="0" err="1" smtClean="0"/>
              <a:t>assembly</a:t>
            </a:r>
            <a:endParaRPr lang="fr-FR"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28</a:t>
            </a:fld>
            <a:endParaRPr lang="fr-FR" dirty="0"/>
          </a:p>
        </p:txBody>
      </p:sp>
      <p:sp>
        <p:nvSpPr>
          <p:cNvPr id="5" name="Espace réservé du pied de page 4"/>
          <p:cNvSpPr>
            <a:spLocks noGrp="1"/>
          </p:cNvSpPr>
          <p:nvPr>
            <p:ph type="ftr" sz="quarter" idx="12"/>
          </p:nvPr>
        </p:nvSpPr>
        <p:spPr/>
        <p:txBody>
          <a:bodyPr/>
          <a:lstStyle/>
          <a:p>
            <a:r>
              <a:rPr lang="fr-FR" dirty="0" err="1" smtClean="0"/>
              <a:t>Lessons</a:t>
            </a:r>
            <a:r>
              <a:rPr lang="fr-FR" dirty="0" smtClean="0"/>
              <a:t> </a:t>
            </a:r>
            <a:r>
              <a:rPr lang="fr-FR" dirty="0" err="1" smtClean="0"/>
              <a:t>learned</a:t>
            </a:r>
            <a:r>
              <a:rPr lang="fr-FR" dirty="0" smtClean="0"/>
              <a:t> </a:t>
            </a:r>
            <a:r>
              <a:rPr lang="fr-FR" dirty="0" err="1" smtClean="0"/>
              <a:t>from</a:t>
            </a:r>
            <a:r>
              <a:rPr lang="fr-FR" dirty="0" smtClean="0"/>
              <a:t> </a:t>
            </a:r>
            <a:r>
              <a:rPr lang="fr-FR" dirty="0" err="1" smtClean="0"/>
              <a:t>cryomodule</a:t>
            </a:r>
            <a:r>
              <a:rPr lang="fr-FR" dirty="0" smtClean="0"/>
              <a:t> </a:t>
            </a:r>
            <a:r>
              <a:rPr lang="fr-FR" dirty="0" err="1" smtClean="0"/>
              <a:t>assembly</a:t>
            </a:r>
            <a:r>
              <a:rPr lang="fr-FR" dirty="0" smtClean="0"/>
              <a:t> </a:t>
            </a:r>
            <a:r>
              <a:rPr lang="fr-FR" dirty="0" err="1" smtClean="0"/>
              <a:t>toward</a:t>
            </a:r>
            <a:r>
              <a:rPr lang="fr-FR" dirty="0" smtClean="0"/>
              <a:t> future </a:t>
            </a:r>
            <a:r>
              <a:rPr lang="fr-FR" dirty="0" err="1" smtClean="0"/>
              <a:t>projects</a:t>
            </a:r>
            <a:r>
              <a:rPr lang="fr-FR" dirty="0" smtClean="0"/>
              <a:t> | </a:t>
            </a:r>
            <a:r>
              <a:rPr lang="fr-FR" dirty="0" err="1" smtClean="0"/>
              <a:t>Dec</a:t>
            </a:r>
            <a:r>
              <a:rPr lang="fr-FR" dirty="0" smtClean="0"/>
              <a:t> 1st 2015</a:t>
            </a:r>
            <a:endParaRPr lang="fr-FR" dirty="0"/>
          </a:p>
        </p:txBody>
      </p:sp>
      <p:pic>
        <p:nvPicPr>
          <p:cNvPr id="9" name="Imag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524" y="1520788"/>
            <a:ext cx="8780082" cy="4014872"/>
          </a:xfrm>
          <a:prstGeom prst="rect">
            <a:avLst/>
          </a:prstGeom>
        </p:spPr>
      </p:pic>
      <p:pic>
        <p:nvPicPr>
          <p:cNvPr id="7" name="Imag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2" y="961472"/>
            <a:ext cx="5904148" cy="4097084"/>
          </a:xfrm>
          <a:prstGeom prst="rect">
            <a:avLst/>
          </a:prstGeom>
        </p:spPr>
      </p:pic>
      <p:pic>
        <p:nvPicPr>
          <p:cNvPr id="6" name="Espace réservé du contenu 5"/>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5417344" y="1889125"/>
            <a:ext cx="3726656" cy="4968875"/>
          </a:xfrm>
        </p:spPr>
      </p:pic>
    </p:spTree>
    <p:extLst>
      <p:ext uri="{BB962C8B-B14F-4D97-AF65-F5344CB8AC3E}">
        <p14:creationId xmlns:p14="http://schemas.microsoft.com/office/powerpoint/2010/main" val="175770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p:cNvGrpSpPr/>
          <p:nvPr/>
        </p:nvGrpSpPr>
        <p:grpSpPr>
          <a:xfrm>
            <a:off x="509860" y="1413886"/>
            <a:ext cx="7191700" cy="4631053"/>
            <a:chOff x="1043608" y="1556792"/>
            <a:chExt cx="7191700" cy="4631053"/>
          </a:xfrm>
        </p:grpSpPr>
        <p:pic>
          <p:nvPicPr>
            <p:cNvPr id="22" name="Image 21"/>
            <p:cNvPicPr>
              <a:picLocks noChangeAspect="1"/>
            </p:cNvPicPr>
            <p:nvPr/>
          </p:nvPicPr>
          <p:blipFill>
            <a:blip r:embed="rId2"/>
            <a:stretch>
              <a:fillRect/>
            </a:stretch>
          </p:blipFill>
          <p:spPr>
            <a:xfrm>
              <a:off x="1259632" y="1556792"/>
              <a:ext cx="6975676" cy="4515300"/>
            </a:xfrm>
            <a:prstGeom prst="rect">
              <a:avLst/>
            </a:prstGeom>
          </p:spPr>
        </p:pic>
        <p:sp>
          <p:nvSpPr>
            <p:cNvPr id="23" name="Ellipse 22"/>
            <p:cNvSpPr/>
            <p:nvPr/>
          </p:nvSpPr>
          <p:spPr>
            <a:xfrm>
              <a:off x="1043608" y="5288382"/>
              <a:ext cx="1764196" cy="89946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Espace réservé du numéro de diapositive 8"/>
          <p:cNvSpPr>
            <a:spLocks noGrp="1"/>
          </p:cNvSpPr>
          <p:nvPr>
            <p:ph type="sldNum" sz="quarter" idx="11"/>
          </p:nvPr>
        </p:nvSpPr>
        <p:spPr/>
        <p:txBody>
          <a:bodyPr/>
          <a:lstStyle/>
          <a:p>
            <a:r>
              <a:rPr lang="fr-FR" smtClean="0"/>
              <a:t>|  PAGE </a:t>
            </a:r>
            <a:fld id="{AEFB9B6D-867A-40B8-ACB0-35CC9F272C9C}" type="slidenum">
              <a:rPr lang="fr-FR" smtClean="0"/>
              <a:pPr/>
              <a:t>29</a:t>
            </a:fld>
            <a:endParaRPr lang="fr-FR" dirty="0"/>
          </a:p>
        </p:txBody>
      </p:sp>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1450" y="2772523"/>
            <a:ext cx="4032448" cy="2082171"/>
          </a:xfrm>
          <a:prstGeom prst="rect">
            <a:avLst/>
          </a:prstGeom>
        </p:spPr>
      </p:pic>
      <p:sp>
        <p:nvSpPr>
          <p:cNvPr id="10" name="Titre 10"/>
          <p:cNvSpPr txBox="1">
            <a:spLocks/>
          </p:cNvSpPr>
          <p:nvPr/>
        </p:nvSpPr>
        <p:spPr>
          <a:xfrm>
            <a:off x="1348188" y="-3775"/>
            <a:ext cx="7236464" cy="908720"/>
          </a:xfrm>
          <a:prstGeom prst="rect">
            <a:avLst/>
          </a:prstGeom>
        </p:spPr>
        <p:txBody>
          <a:bodyPr vert="horz" lIns="0" tIns="0" rIns="0" bIns="0" rtlCol="0" anchor="ctr" anchorCtr="0">
            <a:noAutofit/>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r>
              <a:rPr lang="fr-FR" sz="2400" dirty="0" smtClean="0"/>
              <a:t>ESS prototype </a:t>
            </a:r>
            <a:r>
              <a:rPr lang="fr-FR" sz="2400" dirty="0" err="1" smtClean="0"/>
              <a:t>Cryomodule</a:t>
            </a:r>
            <a:r>
              <a:rPr lang="fr-FR" sz="2400" dirty="0" smtClean="0"/>
              <a:t> </a:t>
            </a:r>
            <a:r>
              <a:rPr lang="fr-FR" sz="2400" dirty="0" err="1" smtClean="0"/>
              <a:t>assembly</a:t>
            </a:r>
            <a:endParaRPr lang="fr-FR" sz="2400" dirty="0"/>
          </a:p>
        </p:txBody>
      </p:sp>
      <p:pic>
        <p:nvPicPr>
          <p:cNvPr id="14" name="Imag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9610" y="4262926"/>
            <a:ext cx="4504033" cy="2160240"/>
          </a:xfrm>
          <a:prstGeom prst="rect">
            <a:avLst/>
          </a:prstGeom>
        </p:spPr>
      </p:pic>
      <p:pic>
        <p:nvPicPr>
          <p:cNvPr id="17" name="Imag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99" y="1073258"/>
            <a:ext cx="5540213" cy="2533376"/>
          </a:xfrm>
          <a:prstGeom prst="rect">
            <a:avLst/>
          </a:prstGeom>
        </p:spPr>
      </p:pic>
      <p:pic>
        <p:nvPicPr>
          <p:cNvPr id="18" name="Image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520" y="3647643"/>
            <a:ext cx="5184576" cy="2988332"/>
          </a:xfrm>
          <a:prstGeom prst="rect">
            <a:avLst/>
          </a:prstGeom>
        </p:spPr>
      </p:pic>
      <p:pic>
        <p:nvPicPr>
          <p:cNvPr id="20" name="Image 1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37435" y="977152"/>
            <a:ext cx="4706565" cy="1857207"/>
          </a:xfrm>
          <a:prstGeom prst="rect">
            <a:avLst/>
          </a:prstGeom>
        </p:spPr>
      </p:pic>
    </p:spTree>
    <p:extLst>
      <p:ext uri="{BB962C8B-B14F-4D97-AF65-F5344CB8AC3E}">
        <p14:creationId xmlns:p14="http://schemas.microsoft.com/office/powerpoint/2010/main" val="78279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7490"/>
          <a:stretch/>
        </p:blipFill>
        <p:spPr bwMode="auto">
          <a:xfrm>
            <a:off x="1253728" y="1016732"/>
            <a:ext cx="7854776" cy="5796047"/>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t>SRF </a:t>
            </a:r>
            <a:r>
              <a:rPr lang="fr-FR" dirty="0" err="1" smtClean="0"/>
              <a:t>dedicated</a:t>
            </a:r>
            <a:r>
              <a:rPr lang="fr-FR" dirty="0" smtClean="0"/>
              <a:t> </a:t>
            </a:r>
            <a:r>
              <a:rPr lang="fr-FR" dirty="0" err="1" smtClean="0"/>
              <a:t>INfrastructures</a:t>
            </a:r>
            <a:endParaRPr lang="fr-FR" dirty="0"/>
          </a:p>
        </p:txBody>
      </p:sp>
      <p:sp>
        <p:nvSpPr>
          <p:cNvPr id="4" name="Espace réservé du numéro de diapositive 3"/>
          <p:cNvSpPr>
            <a:spLocks noGrp="1"/>
          </p:cNvSpPr>
          <p:nvPr>
            <p:ph type="sldNum" sz="quarter" idx="11"/>
          </p:nvPr>
        </p:nvSpPr>
        <p:spPr>
          <a:xfrm>
            <a:off x="8025304" y="6343681"/>
            <a:ext cx="1118696" cy="365125"/>
          </a:xfrm>
        </p:spPr>
        <p:txBody>
          <a:bodyPr/>
          <a:lstStyle/>
          <a:p>
            <a:r>
              <a:rPr lang="fr-FR" smtClean="0"/>
              <a:t>|  PAGE </a:t>
            </a:r>
            <a:fld id="{AEFB9B6D-867A-40B8-ACB0-35CC9F272C9C}" type="slidenum">
              <a:rPr lang="fr-FR" smtClean="0"/>
              <a:pPr/>
              <a:t>3</a:t>
            </a:fld>
            <a:endParaRPr lang="fr-FR" dirty="0"/>
          </a:p>
        </p:txBody>
      </p:sp>
      <p:pic>
        <p:nvPicPr>
          <p:cNvPr id="10" name="Picture 4"/>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816877" y="2846345"/>
            <a:ext cx="191202" cy="619270"/>
          </a:xfrm>
          <a:prstGeom prst="rect">
            <a:avLst/>
          </a:prstGeom>
          <a:noFill/>
          <a:ln w="9525">
            <a:noFill/>
            <a:miter lim="800000"/>
            <a:headEnd/>
            <a:tailEnd/>
          </a:ln>
          <a:effectLst/>
        </p:spPr>
      </p:pic>
      <p:sp>
        <p:nvSpPr>
          <p:cNvPr id="12" name="Rectangle 32"/>
          <p:cNvSpPr>
            <a:spLocks noChangeArrowheads="1"/>
          </p:cNvSpPr>
          <p:nvPr/>
        </p:nvSpPr>
        <p:spPr bwMode="auto">
          <a:xfrm>
            <a:off x="6908800" y="2275283"/>
            <a:ext cx="220663" cy="838200"/>
          </a:xfrm>
          <a:prstGeom prst="rect">
            <a:avLst/>
          </a:prstGeom>
          <a:solidFill>
            <a:schemeClr val="accent2">
              <a:alpha val="50195"/>
            </a:schemeClr>
          </a:solidFill>
          <a:ln w="9525">
            <a:solidFill>
              <a:schemeClr val="accent2"/>
            </a:solidFill>
            <a:miter lim="800000"/>
            <a:headEnd/>
            <a:tailEnd/>
          </a:ln>
        </p:spPr>
        <p:txBody>
          <a:bodyPr wrap="none" anchor="ctr"/>
          <a:lstStyle/>
          <a:p>
            <a:pPr algn="ctr"/>
            <a:endParaRPr lang="en-GB" sz="1800" b="0" dirty="0">
              <a:solidFill>
                <a:schemeClr val="bg1"/>
              </a:solidFill>
            </a:endParaRPr>
          </a:p>
        </p:txBody>
      </p:sp>
      <p:sp>
        <p:nvSpPr>
          <p:cNvPr id="13" name="Rectangle 33"/>
          <p:cNvSpPr>
            <a:spLocks noChangeArrowheads="1"/>
          </p:cNvSpPr>
          <p:nvPr/>
        </p:nvSpPr>
        <p:spPr bwMode="auto">
          <a:xfrm>
            <a:off x="6291263" y="1792682"/>
            <a:ext cx="835025" cy="432000"/>
          </a:xfrm>
          <a:prstGeom prst="rect">
            <a:avLst/>
          </a:prstGeom>
          <a:solidFill>
            <a:srgbClr val="00FF00">
              <a:alpha val="50195"/>
            </a:srgbClr>
          </a:solidFill>
          <a:ln w="9525">
            <a:solidFill>
              <a:srgbClr val="00FF00"/>
            </a:solidFill>
            <a:miter lim="800000"/>
            <a:headEnd/>
            <a:tailEnd/>
          </a:ln>
        </p:spPr>
        <p:txBody>
          <a:bodyPr wrap="none" anchor="ctr"/>
          <a:lstStyle/>
          <a:p>
            <a:pPr algn="ctr"/>
            <a:endParaRPr lang="en-GB" sz="1800" b="0" dirty="0">
              <a:solidFill>
                <a:schemeClr val="bg1"/>
              </a:solidFill>
            </a:endParaRPr>
          </a:p>
        </p:txBody>
      </p:sp>
      <p:sp>
        <p:nvSpPr>
          <p:cNvPr id="14" name="Rectangle 34"/>
          <p:cNvSpPr>
            <a:spLocks noChangeArrowheads="1"/>
          </p:cNvSpPr>
          <p:nvPr/>
        </p:nvSpPr>
        <p:spPr bwMode="auto">
          <a:xfrm>
            <a:off x="5156200" y="1871358"/>
            <a:ext cx="473075" cy="762000"/>
          </a:xfrm>
          <a:prstGeom prst="rect">
            <a:avLst/>
          </a:prstGeom>
          <a:solidFill>
            <a:srgbClr val="FF0000">
              <a:alpha val="50195"/>
            </a:srgbClr>
          </a:solidFill>
          <a:ln w="9525">
            <a:solidFill>
              <a:srgbClr val="FF0000"/>
            </a:solidFill>
            <a:miter lim="800000"/>
            <a:headEnd/>
            <a:tailEnd/>
          </a:ln>
        </p:spPr>
        <p:txBody>
          <a:bodyPr wrap="none" anchor="ctr"/>
          <a:lstStyle/>
          <a:p>
            <a:pPr algn="ctr"/>
            <a:endParaRPr lang="en-GB" sz="1800" b="0" dirty="0">
              <a:solidFill>
                <a:schemeClr val="bg1"/>
              </a:solidFill>
            </a:endParaRPr>
          </a:p>
        </p:txBody>
      </p:sp>
      <p:sp>
        <p:nvSpPr>
          <p:cNvPr id="15" name="Rectangle 35"/>
          <p:cNvSpPr>
            <a:spLocks noChangeArrowheads="1"/>
          </p:cNvSpPr>
          <p:nvPr/>
        </p:nvSpPr>
        <p:spPr bwMode="auto">
          <a:xfrm>
            <a:off x="4466704" y="2694383"/>
            <a:ext cx="1185416" cy="324000"/>
          </a:xfrm>
          <a:prstGeom prst="rect">
            <a:avLst/>
          </a:prstGeom>
          <a:solidFill>
            <a:srgbClr val="00FF00">
              <a:alpha val="50195"/>
            </a:srgbClr>
          </a:solidFill>
          <a:ln w="9525">
            <a:solidFill>
              <a:srgbClr val="00FF00"/>
            </a:solidFill>
            <a:miter lim="800000"/>
            <a:headEnd/>
            <a:tailEnd/>
          </a:ln>
        </p:spPr>
        <p:txBody>
          <a:bodyPr wrap="none" anchor="ctr"/>
          <a:lstStyle/>
          <a:p>
            <a:pPr algn="ctr"/>
            <a:endParaRPr lang="en-GB" sz="1800" b="0" dirty="0">
              <a:solidFill>
                <a:srgbClr val="003366"/>
              </a:solidFill>
            </a:endParaRPr>
          </a:p>
        </p:txBody>
      </p:sp>
      <p:sp>
        <p:nvSpPr>
          <p:cNvPr id="20" name="Rectangle 40"/>
          <p:cNvSpPr>
            <a:spLocks noChangeArrowheads="1"/>
          </p:cNvSpPr>
          <p:nvPr/>
        </p:nvSpPr>
        <p:spPr bwMode="auto">
          <a:xfrm>
            <a:off x="5689600" y="3248475"/>
            <a:ext cx="411163" cy="828000"/>
          </a:xfrm>
          <a:prstGeom prst="rect">
            <a:avLst/>
          </a:prstGeom>
          <a:solidFill>
            <a:srgbClr val="00FF00">
              <a:alpha val="50195"/>
            </a:srgbClr>
          </a:solidFill>
          <a:ln w="9525">
            <a:solidFill>
              <a:srgbClr val="00FF00"/>
            </a:solidFill>
            <a:miter lim="800000"/>
            <a:headEnd/>
            <a:tailEnd/>
          </a:ln>
        </p:spPr>
        <p:txBody>
          <a:bodyPr wrap="none" anchor="ctr"/>
          <a:lstStyle/>
          <a:p>
            <a:pPr algn="ctr"/>
            <a:endParaRPr lang="en-GB" sz="1800" b="0" dirty="0">
              <a:solidFill>
                <a:srgbClr val="003366"/>
              </a:solidFill>
            </a:endParaRPr>
          </a:p>
        </p:txBody>
      </p:sp>
      <p:sp>
        <p:nvSpPr>
          <p:cNvPr id="21" name="Rectangle 41"/>
          <p:cNvSpPr>
            <a:spLocks noChangeArrowheads="1"/>
          </p:cNvSpPr>
          <p:nvPr/>
        </p:nvSpPr>
        <p:spPr bwMode="auto">
          <a:xfrm>
            <a:off x="6781800" y="2745183"/>
            <a:ext cx="114300" cy="368300"/>
          </a:xfrm>
          <a:prstGeom prst="rect">
            <a:avLst/>
          </a:prstGeom>
          <a:solidFill>
            <a:schemeClr val="accent2">
              <a:alpha val="50195"/>
            </a:schemeClr>
          </a:solidFill>
          <a:ln w="9525">
            <a:solidFill>
              <a:schemeClr val="accent2"/>
            </a:solidFill>
            <a:miter lim="800000"/>
            <a:headEnd/>
            <a:tailEnd/>
          </a:ln>
        </p:spPr>
        <p:txBody>
          <a:bodyPr wrap="none" anchor="ctr"/>
          <a:lstStyle/>
          <a:p>
            <a:pPr algn="ctr"/>
            <a:endParaRPr lang="fr-FR" sz="1800" b="0" dirty="0">
              <a:solidFill>
                <a:schemeClr val="bg1"/>
              </a:solidFill>
            </a:endParaRPr>
          </a:p>
        </p:txBody>
      </p:sp>
      <p:sp>
        <p:nvSpPr>
          <p:cNvPr id="22" name="Rectangle 42"/>
          <p:cNvSpPr>
            <a:spLocks noChangeArrowheads="1"/>
          </p:cNvSpPr>
          <p:nvPr/>
        </p:nvSpPr>
        <p:spPr bwMode="auto">
          <a:xfrm>
            <a:off x="3175000" y="1538683"/>
            <a:ext cx="762000" cy="1447800"/>
          </a:xfrm>
          <a:prstGeom prst="rect">
            <a:avLst/>
          </a:prstGeom>
          <a:noFill/>
          <a:ln w="9525">
            <a:noFill/>
            <a:miter lim="800000"/>
            <a:headEnd/>
            <a:tailEnd/>
          </a:ln>
        </p:spPr>
        <p:txBody>
          <a:bodyPr wrap="none" anchor="ctr">
            <a:spAutoFit/>
          </a:bodyPr>
          <a:lstStyle/>
          <a:p>
            <a:endParaRPr lang="fr-FR"/>
          </a:p>
        </p:txBody>
      </p:sp>
      <p:sp>
        <p:nvSpPr>
          <p:cNvPr id="23" name="Rectangle 43"/>
          <p:cNvSpPr>
            <a:spLocks noChangeArrowheads="1"/>
          </p:cNvSpPr>
          <p:nvPr/>
        </p:nvSpPr>
        <p:spPr bwMode="auto">
          <a:xfrm>
            <a:off x="3175000" y="1538683"/>
            <a:ext cx="838200" cy="1524000"/>
          </a:xfrm>
          <a:prstGeom prst="rect">
            <a:avLst/>
          </a:prstGeom>
          <a:noFill/>
          <a:ln w="9525">
            <a:noFill/>
            <a:miter lim="800000"/>
            <a:headEnd/>
            <a:tailEnd/>
          </a:ln>
        </p:spPr>
        <p:txBody>
          <a:bodyPr wrap="none" anchor="ctr">
            <a:spAutoFit/>
          </a:bodyPr>
          <a:lstStyle/>
          <a:p>
            <a:endParaRPr lang="fr-FR"/>
          </a:p>
        </p:txBody>
      </p:sp>
      <p:sp>
        <p:nvSpPr>
          <p:cNvPr id="24" name="Rectangle 44"/>
          <p:cNvSpPr>
            <a:spLocks noChangeArrowheads="1"/>
          </p:cNvSpPr>
          <p:nvPr/>
        </p:nvSpPr>
        <p:spPr bwMode="auto">
          <a:xfrm>
            <a:off x="5664200" y="1919683"/>
            <a:ext cx="609600" cy="1143000"/>
          </a:xfrm>
          <a:prstGeom prst="rect">
            <a:avLst/>
          </a:prstGeom>
          <a:noFill/>
          <a:ln w="9525">
            <a:solidFill>
              <a:schemeClr val="accent1"/>
            </a:solidFill>
            <a:miter lim="800000"/>
            <a:headEnd/>
            <a:tailEnd/>
          </a:ln>
        </p:spPr>
        <p:txBody>
          <a:bodyPr anchor="ctr">
            <a:spAutoFit/>
          </a:bodyPr>
          <a:lstStyle/>
          <a:p>
            <a:endParaRPr lang="fr-FR"/>
          </a:p>
        </p:txBody>
      </p:sp>
      <p:sp>
        <p:nvSpPr>
          <p:cNvPr id="25" name="Text Box 45"/>
          <p:cNvSpPr txBox="1">
            <a:spLocks noChangeArrowheads="1"/>
          </p:cNvSpPr>
          <p:nvPr/>
        </p:nvSpPr>
        <p:spPr bwMode="auto">
          <a:xfrm>
            <a:off x="5588000" y="2148283"/>
            <a:ext cx="762000" cy="646331"/>
          </a:xfrm>
          <a:prstGeom prst="rect">
            <a:avLst/>
          </a:prstGeom>
          <a:noFill/>
          <a:ln w="9525">
            <a:noFill/>
            <a:miter lim="800000"/>
            <a:headEnd/>
            <a:tailEnd/>
          </a:ln>
        </p:spPr>
        <p:txBody>
          <a:bodyPr>
            <a:spAutoFit/>
          </a:bodyPr>
          <a:lstStyle/>
          <a:p>
            <a:pPr algn="ctr"/>
            <a:r>
              <a:rPr lang="fr-FR" sz="1800" b="0" dirty="0" err="1" smtClean="0">
                <a:solidFill>
                  <a:schemeClr val="bg1"/>
                </a:solidFill>
              </a:rPr>
              <a:t>CourtYard</a:t>
            </a:r>
            <a:endParaRPr lang="fr-FR" sz="1800" b="0" dirty="0">
              <a:solidFill>
                <a:schemeClr val="bg1"/>
              </a:solidFill>
            </a:endParaRPr>
          </a:p>
        </p:txBody>
      </p:sp>
      <p:sp>
        <p:nvSpPr>
          <p:cNvPr id="28" name="Text Box 5"/>
          <p:cNvSpPr txBox="1">
            <a:spLocks noChangeArrowheads="1"/>
          </p:cNvSpPr>
          <p:nvPr/>
        </p:nvSpPr>
        <p:spPr bwMode="auto">
          <a:xfrm>
            <a:off x="1365250" y="6290071"/>
            <a:ext cx="1449388" cy="366712"/>
          </a:xfrm>
          <a:prstGeom prst="rect">
            <a:avLst/>
          </a:prstGeom>
          <a:solidFill>
            <a:srgbClr val="CCFFCC"/>
          </a:solidFill>
          <a:ln w="9525">
            <a:noFill/>
            <a:miter lim="800000"/>
            <a:headEnd/>
            <a:tailEnd/>
          </a:ln>
        </p:spPr>
        <p:txBody>
          <a:bodyPr wrap="none">
            <a:spAutoFit/>
          </a:bodyPr>
          <a:lstStyle/>
          <a:p>
            <a:pPr algn="ctr"/>
            <a:r>
              <a:rPr lang="fr-FR" sz="1800" b="0">
                <a:latin typeface="Times New Roman" pitchFamily="18" charset="0"/>
                <a:cs typeface="Times New Roman" pitchFamily="18" charset="0"/>
              </a:rPr>
              <a:t>©</a:t>
            </a:r>
            <a:r>
              <a:rPr lang="fr-FR" sz="1800" b="0">
                <a:latin typeface="Times New Roman" pitchFamily="18" charset="0"/>
              </a:rPr>
              <a:t>GoogleMap</a:t>
            </a:r>
          </a:p>
        </p:txBody>
      </p:sp>
      <p:sp>
        <p:nvSpPr>
          <p:cNvPr id="29" name="Text Box 6"/>
          <p:cNvSpPr txBox="1">
            <a:spLocks noChangeArrowheads="1"/>
          </p:cNvSpPr>
          <p:nvPr/>
        </p:nvSpPr>
        <p:spPr bwMode="auto">
          <a:xfrm>
            <a:off x="67246" y="1779983"/>
            <a:ext cx="1281113" cy="822325"/>
          </a:xfrm>
          <a:prstGeom prst="rect">
            <a:avLst/>
          </a:prstGeom>
          <a:solidFill>
            <a:schemeClr val="accent2">
              <a:alpha val="54117"/>
            </a:schemeClr>
          </a:solidFill>
          <a:ln w="9525">
            <a:noFill/>
            <a:miter lim="800000"/>
            <a:headEnd/>
            <a:tailEnd/>
          </a:ln>
        </p:spPr>
        <p:txBody>
          <a:bodyPr>
            <a:spAutoFit/>
          </a:bodyPr>
          <a:lstStyle/>
          <a:p>
            <a:pPr algn="ctr">
              <a:spcBef>
                <a:spcPct val="50000"/>
              </a:spcBef>
            </a:pPr>
            <a:r>
              <a:rPr lang="fr-FR" sz="2400" b="0">
                <a:latin typeface="Times New Roman" pitchFamily="18" charset="0"/>
              </a:rPr>
              <a:t>Clean rooms</a:t>
            </a:r>
          </a:p>
        </p:txBody>
      </p:sp>
      <p:sp>
        <p:nvSpPr>
          <p:cNvPr id="30" name="Text Box 7"/>
          <p:cNvSpPr txBox="1">
            <a:spLocks noChangeArrowheads="1"/>
          </p:cNvSpPr>
          <p:nvPr/>
        </p:nvSpPr>
        <p:spPr bwMode="auto">
          <a:xfrm>
            <a:off x="87884" y="2740421"/>
            <a:ext cx="1439862" cy="822325"/>
          </a:xfrm>
          <a:prstGeom prst="rect">
            <a:avLst/>
          </a:prstGeom>
          <a:solidFill>
            <a:srgbClr val="008000">
              <a:alpha val="54117"/>
            </a:srgbClr>
          </a:solidFill>
          <a:ln w="9525">
            <a:noFill/>
            <a:miter lim="800000"/>
            <a:headEnd/>
            <a:tailEnd/>
          </a:ln>
        </p:spPr>
        <p:txBody>
          <a:bodyPr>
            <a:spAutoFit/>
          </a:bodyPr>
          <a:lstStyle/>
          <a:p>
            <a:pPr algn="ctr">
              <a:spcBef>
                <a:spcPct val="50000"/>
              </a:spcBef>
            </a:pPr>
            <a:r>
              <a:rPr lang="fr-FR" sz="2400" b="0">
                <a:latin typeface="Times New Roman" pitchFamily="18" charset="0"/>
              </a:rPr>
              <a:t>Assembly halls</a:t>
            </a:r>
          </a:p>
        </p:txBody>
      </p:sp>
      <p:sp>
        <p:nvSpPr>
          <p:cNvPr id="31" name="Text Box 8"/>
          <p:cNvSpPr txBox="1">
            <a:spLocks noChangeArrowheads="1"/>
          </p:cNvSpPr>
          <p:nvPr/>
        </p:nvSpPr>
        <p:spPr bwMode="auto">
          <a:xfrm>
            <a:off x="35496" y="3715146"/>
            <a:ext cx="1728788" cy="461665"/>
          </a:xfrm>
          <a:prstGeom prst="rect">
            <a:avLst/>
          </a:prstGeom>
          <a:solidFill>
            <a:srgbClr val="FFFF00">
              <a:alpha val="54000"/>
            </a:srgbClr>
          </a:solidFill>
          <a:ln w="9525">
            <a:noFill/>
            <a:miter lim="800000"/>
            <a:headEnd/>
            <a:tailEnd/>
          </a:ln>
        </p:spPr>
        <p:txBody>
          <a:bodyPr>
            <a:spAutoFit/>
          </a:bodyPr>
          <a:lstStyle/>
          <a:p>
            <a:pPr algn="ctr">
              <a:spcBef>
                <a:spcPct val="50000"/>
              </a:spcBef>
            </a:pPr>
            <a:r>
              <a:rPr lang="fr-FR" sz="2400" b="0" dirty="0" err="1" smtClean="0">
                <a:latin typeface="Times New Roman" pitchFamily="18" charset="0"/>
              </a:rPr>
              <a:t>Labs</a:t>
            </a:r>
            <a:endParaRPr lang="fr-FR" sz="2400" b="0" dirty="0">
              <a:latin typeface="Times New Roman" pitchFamily="18" charset="0"/>
            </a:endParaRPr>
          </a:p>
        </p:txBody>
      </p:sp>
      <p:pic>
        <p:nvPicPr>
          <p:cNvPr id="33" name="Picture 4"/>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19557803">
            <a:off x="5861245" y="1590081"/>
            <a:ext cx="191112" cy="619059"/>
          </a:xfrm>
          <a:prstGeom prst="rect">
            <a:avLst/>
          </a:prstGeom>
          <a:noFill/>
          <a:ln w="9525">
            <a:noFill/>
            <a:miter lim="800000"/>
            <a:headEnd/>
            <a:tailEnd/>
          </a:ln>
          <a:effectLst/>
        </p:spPr>
      </p:pic>
      <p:sp>
        <p:nvSpPr>
          <p:cNvPr id="34" name="Text Box 8"/>
          <p:cNvSpPr txBox="1">
            <a:spLocks noChangeArrowheads="1"/>
          </p:cNvSpPr>
          <p:nvPr/>
        </p:nvSpPr>
        <p:spPr bwMode="auto">
          <a:xfrm>
            <a:off x="48196" y="4413646"/>
            <a:ext cx="1728788" cy="461665"/>
          </a:xfrm>
          <a:prstGeom prst="rect">
            <a:avLst/>
          </a:prstGeom>
          <a:solidFill>
            <a:srgbClr val="FF0000">
              <a:alpha val="54117"/>
            </a:srgbClr>
          </a:solidFill>
          <a:ln w="9525">
            <a:noFill/>
            <a:miter lim="800000"/>
            <a:headEnd/>
            <a:tailEnd/>
          </a:ln>
        </p:spPr>
        <p:txBody>
          <a:bodyPr>
            <a:spAutoFit/>
          </a:bodyPr>
          <a:lstStyle/>
          <a:p>
            <a:pPr algn="ctr">
              <a:spcBef>
                <a:spcPct val="50000"/>
              </a:spcBef>
            </a:pPr>
            <a:r>
              <a:rPr lang="fr-FR" sz="2400" b="0" dirty="0" err="1" smtClean="0">
                <a:latin typeface="Times New Roman" pitchFamily="18" charset="0"/>
              </a:rPr>
              <a:t>Warehouse</a:t>
            </a:r>
            <a:endParaRPr lang="fr-FR" sz="2400" b="0" dirty="0">
              <a:latin typeface="Times New Roman" pitchFamily="18" charset="0"/>
            </a:endParaRPr>
          </a:p>
        </p:txBody>
      </p:sp>
      <p:sp>
        <p:nvSpPr>
          <p:cNvPr id="35" name="Rectangle 49"/>
          <p:cNvSpPr>
            <a:spLocks noChangeArrowheads="1"/>
          </p:cNvSpPr>
          <p:nvPr/>
        </p:nvSpPr>
        <p:spPr bwMode="auto">
          <a:xfrm>
            <a:off x="5689600" y="3248475"/>
            <a:ext cx="91781" cy="830090"/>
          </a:xfrm>
          <a:prstGeom prst="rect">
            <a:avLst/>
          </a:prstGeom>
          <a:solidFill>
            <a:srgbClr val="FF0000">
              <a:alpha val="50195"/>
            </a:srgbClr>
          </a:solidFill>
          <a:ln w="9525">
            <a:solidFill>
              <a:srgbClr val="FF0000"/>
            </a:solidFill>
            <a:miter lim="800000"/>
            <a:headEnd/>
            <a:tailEnd/>
          </a:ln>
        </p:spPr>
        <p:txBody>
          <a:bodyPr wrap="none" anchor="ctr"/>
          <a:lstStyle/>
          <a:p>
            <a:pPr algn="ctr"/>
            <a:endParaRPr lang="fr-FR" sz="1800" b="0">
              <a:solidFill>
                <a:srgbClr val="003366"/>
              </a:solidFill>
            </a:endParaRPr>
          </a:p>
        </p:txBody>
      </p:sp>
      <p:sp>
        <p:nvSpPr>
          <p:cNvPr id="37" name="Text Box 8"/>
          <p:cNvSpPr txBox="1">
            <a:spLocks noChangeArrowheads="1"/>
          </p:cNvSpPr>
          <p:nvPr/>
        </p:nvSpPr>
        <p:spPr bwMode="auto">
          <a:xfrm>
            <a:off x="48196" y="5055602"/>
            <a:ext cx="1728788" cy="461665"/>
          </a:xfrm>
          <a:prstGeom prst="rect">
            <a:avLst/>
          </a:prstGeom>
          <a:solidFill>
            <a:schemeClr val="accent1">
              <a:lumMod val="60000"/>
              <a:lumOff val="40000"/>
              <a:alpha val="54000"/>
            </a:schemeClr>
          </a:solidFill>
          <a:ln w="9525">
            <a:noFill/>
            <a:miter lim="800000"/>
            <a:headEnd/>
            <a:tailEnd/>
          </a:ln>
        </p:spPr>
        <p:txBody>
          <a:bodyPr>
            <a:spAutoFit/>
          </a:bodyPr>
          <a:lstStyle/>
          <a:p>
            <a:pPr algn="ctr">
              <a:spcBef>
                <a:spcPct val="50000"/>
              </a:spcBef>
            </a:pPr>
            <a:r>
              <a:rPr lang="fr-FR" sz="2400" b="0" dirty="0" err="1" smtClean="0">
                <a:latin typeface="Times New Roman" pitchFamily="18" charset="0"/>
              </a:rPr>
              <a:t>Chemistry</a:t>
            </a:r>
            <a:endParaRPr lang="fr-FR" sz="2400" b="0" dirty="0">
              <a:latin typeface="Times New Roman" pitchFamily="18" charset="0"/>
            </a:endParaRPr>
          </a:p>
        </p:txBody>
      </p:sp>
      <p:sp>
        <p:nvSpPr>
          <p:cNvPr id="3" name="Rectangle 2"/>
          <p:cNvSpPr/>
          <p:nvPr/>
        </p:nvSpPr>
        <p:spPr>
          <a:xfrm>
            <a:off x="6291263" y="2945751"/>
            <a:ext cx="414337" cy="203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rot="5400000">
            <a:off x="6540810" y="2483236"/>
            <a:ext cx="414337" cy="676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Text Box 8"/>
          <p:cNvSpPr txBox="1">
            <a:spLocks noChangeArrowheads="1"/>
          </p:cNvSpPr>
          <p:nvPr/>
        </p:nvSpPr>
        <p:spPr bwMode="auto">
          <a:xfrm>
            <a:off x="48196" y="5697558"/>
            <a:ext cx="1859508" cy="461665"/>
          </a:xfrm>
          <a:prstGeom prst="rect">
            <a:avLst/>
          </a:prstGeom>
          <a:solidFill>
            <a:srgbClr val="00B0F0">
              <a:alpha val="54000"/>
            </a:srgbClr>
          </a:solidFill>
          <a:ln w="9525">
            <a:noFill/>
            <a:miter lim="800000"/>
            <a:headEnd/>
            <a:tailEnd/>
          </a:ln>
        </p:spPr>
        <p:txBody>
          <a:bodyPr wrap="square">
            <a:spAutoFit/>
          </a:bodyPr>
          <a:lstStyle/>
          <a:p>
            <a:pPr algn="ctr">
              <a:spcBef>
                <a:spcPct val="50000"/>
              </a:spcBef>
            </a:pPr>
            <a:r>
              <a:rPr lang="fr-FR" sz="2400" dirty="0" smtClean="0">
                <a:latin typeface="Times New Roman" pitchFamily="18" charset="0"/>
              </a:rPr>
              <a:t>Cryo-RF area</a:t>
            </a:r>
            <a:endParaRPr lang="fr-FR" sz="2400" b="0" dirty="0">
              <a:latin typeface="Times New Roman" pitchFamily="18" charset="0"/>
            </a:endParaRPr>
          </a:p>
        </p:txBody>
      </p:sp>
      <p:sp>
        <p:nvSpPr>
          <p:cNvPr id="42" name="Rectangle 32"/>
          <p:cNvSpPr>
            <a:spLocks noChangeArrowheads="1"/>
          </p:cNvSpPr>
          <p:nvPr/>
        </p:nvSpPr>
        <p:spPr bwMode="auto">
          <a:xfrm>
            <a:off x="7142956" y="1814487"/>
            <a:ext cx="425276" cy="245764"/>
          </a:xfrm>
          <a:prstGeom prst="rect">
            <a:avLst/>
          </a:prstGeom>
          <a:solidFill>
            <a:schemeClr val="accent2">
              <a:alpha val="50195"/>
            </a:schemeClr>
          </a:solidFill>
          <a:ln w="9525">
            <a:solidFill>
              <a:schemeClr val="accent2"/>
            </a:solidFill>
            <a:miter lim="800000"/>
            <a:headEnd/>
            <a:tailEnd/>
          </a:ln>
        </p:spPr>
        <p:txBody>
          <a:bodyPr wrap="none" anchor="ctr"/>
          <a:lstStyle/>
          <a:p>
            <a:pPr algn="ctr"/>
            <a:endParaRPr lang="en-GB" sz="1800" b="0" dirty="0">
              <a:solidFill>
                <a:schemeClr val="bg1"/>
              </a:solidFill>
            </a:endParaRPr>
          </a:p>
        </p:txBody>
      </p:sp>
      <p:sp>
        <p:nvSpPr>
          <p:cNvPr id="43" name="Rectangle 33"/>
          <p:cNvSpPr>
            <a:spLocks noChangeArrowheads="1"/>
          </p:cNvSpPr>
          <p:nvPr/>
        </p:nvSpPr>
        <p:spPr bwMode="auto">
          <a:xfrm>
            <a:off x="7135481" y="2074008"/>
            <a:ext cx="432751" cy="201275"/>
          </a:xfrm>
          <a:prstGeom prst="rect">
            <a:avLst/>
          </a:prstGeom>
          <a:solidFill>
            <a:srgbClr val="00FF00">
              <a:alpha val="50195"/>
            </a:srgbClr>
          </a:solidFill>
          <a:ln w="9525">
            <a:solidFill>
              <a:srgbClr val="00FF00"/>
            </a:solidFill>
            <a:miter lim="800000"/>
            <a:headEnd/>
            <a:tailEnd/>
          </a:ln>
        </p:spPr>
        <p:txBody>
          <a:bodyPr wrap="none" anchor="ctr"/>
          <a:lstStyle/>
          <a:p>
            <a:pPr algn="ctr"/>
            <a:endParaRPr lang="en-GB" sz="1800" b="0" dirty="0">
              <a:solidFill>
                <a:schemeClr val="bg1"/>
              </a:solidFill>
            </a:endParaRPr>
          </a:p>
        </p:txBody>
      </p:sp>
      <p:sp>
        <p:nvSpPr>
          <p:cNvPr id="44" name="Rectangle 33"/>
          <p:cNvSpPr>
            <a:spLocks noChangeArrowheads="1"/>
          </p:cNvSpPr>
          <p:nvPr/>
        </p:nvSpPr>
        <p:spPr bwMode="auto">
          <a:xfrm rot="5400000">
            <a:off x="4296682" y="4144342"/>
            <a:ext cx="728415" cy="432000"/>
          </a:xfrm>
          <a:prstGeom prst="rect">
            <a:avLst/>
          </a:prstGeom>
          <a:solidFill>
            <a:schemeClr val="accent4">
              <a:lumMod val="60000"/>
              <a:lumOff val="40000"/>
              <a:alpha val="50195"/>
            </a:schemeClr>
          </a:solidFill>
          <a:ln w="9525">
            <a:noFill/>
            <a:miter lim="800000"/>
            <a:headEnd/>
            <a:tailEnd/>
          </a:ln>
        </p:spPr>
        <p:txBody>
          <a:bodyPr wrap="none" anchor="ctr"/>
          <a:lstStyle/>
          <a:p>
            <a:pPr algn="ctr"/>
            <a:endParaRPr lang="en-GB" sz="1800" b="0" dirty="0">
              <a:solidFill>
                <a:schemeClr val="bg1"/>
              </a:solidFill>
            </a:endParaRPr>
          </a:p>
        </p:txBody>
      </p:sp>
      <p:sp>
        <p:nvSpPr>
          <p:cNvPr id="45" name="Rectangle 33"/>
          <p:cNvSpPr>
            <a:spLocks noChangeArrowheads="1"/>
          </p:cNvSpPr>
          <p:nvPr/>
        </p:nvSpPr>
        <p:spPr bwMode="auto">
          <a:xfrm>
            <a:off x="4441425" y="3611109"/>
            <a:ext cx="714775" cy="318869"/>
          </a:xfrm>
          <a:prstGeom prst="rect">
            <a:avLst/>
          </a:prstGeom>
          <a:solidFill>
            <a:srgbClr val="00FF00">
              <a:alpha val="50195"/>
            </a:srgbClr>
          </a:solidFill>
          <a:ln w="9525">
            <a:solidFill>
              <a:srgbClr val="00FF00"/>
            </a:solidFill>
            <a:miter lim="800000"/>
            <a:headEnd/>
            <a:tailEnd/>
          </a:ln>
        </p:spPr>
        <p:txBody>
          <a:bodyPr wrap="none" anchor="ctr"/>
          <a:lstStyle/>
          <a:p>
            <a:pPr algn="ctr"/>
            <a:endParaRPr lang="en-GB" sz="1800" b="0" dirty="0">
              <a:solidFill>
                <a:schemeClr val="bg1"/>
              </a:solidFill>
            </a:endParaRPr>
          </a:p>
        </p:txBody>
      </p:sp>
      <p:sp>
        <p:nvSpPr>
          <p:cNvPr id="6" name="Rectangle 5"/>
          <p:cNvSpPr/>
          <p:nvPr/>
        </p:nvSpPr>
        <p:spPr>
          <a:xfrm>
            <a:off x="2627784" y="2309889"/>
            <a:ext cx="1309216" cy="218414"/>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a:off x="3639770" y="2602308"/>
            <a:ext cx="344016" cy="235418"/>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33"/>
          <p:cNvSpPr>
            <a:spLocks noChangeArrowheads="1"/>
          </p:cNvSpPr>
          <p:nvPr/>
        </p:nvSpPr>
        <p:spPr bwMode="auto">
          <a:xfrm>
            <a:off x="4441425" y="3018383"/>
            <a:ext cx="1222775" cy="592725"/>
          </a:xfrm>
          <a:prstGeom prst="rect">
            <a:avLst/>
          </a:prstGeom>
          <a:solidFill>
            <a:schemeClr val="accent4">
              <a:lumMod val="60000"/>
              <a:lumOff val="40000"/>
              <a:alpha val="50195"/>
            </a:schemeClr>
          </a:solidFill>
          <a:ln w="9525">
            <a:noFill/>
            <a:miter lim="800000"/>
            <a:headEnd/>
            <a:tailEnd/>
          </a:ln>
        </p:spPr>
        <p:txBody>
          <a:bodyPr wrap="none" anchor="ctr"/>
          <a:lstStyle/>
          <a:p>
            <a:pPr algn="ctr"/>
            <a:endParaRPr lang="en-GB" sz="1800" b="0" dirty="0">
              <a:solidFill>
                <a:schemeClr val="bg1"/>
              </a:solidFill>
            </a:endParaRPr>
          </a:p>
        </p:txBody>
      </p:sp>
      <p:sp>
        <p:nvSpPr>
          <p:cNvPr id="36" name="Rectangle 49"/>
          <p:cNvSpPr>
            <a:spLocks noChangeArrowheads="1"/>
          </p:cNvSpPr>
          <p:nvPr/>
        </p:nvSpPr>
        <p:spPr bwMode="auto">
          <a:xfrm>
            <a:off x="5781381" y="3747721"/>
            <a:ext cx="313741" cy="328754"/>
          </a:xfrm>
          <a:prstGeom prst="rect">
            <a:avLst/>
          </a:prstGeom>
          <a:solidFill>
            <a:srgbClr val="FF0000">
              <a:alpha val="50195"/>
            </a:srgbClr>
          </a:solidFill>
          <a:ln w="9525">
            <a:solidFill>
              <a:srgbClr val="FF0000"/>
            </a:solidFill>
            <a:miter lim="800000"/>
            <a:headEnd/>
            <a:tailEnd/>
          </a:ln>
        </p:spPr>
        <p:txBody>
          <a:bodyPr wrap="none" anchor="ctr"/>
          <a:lstStyle/>
          <a:p>
            <a:pPr algn="ctr"/>
            <a:endParaRPr lang="fr-FR" sz="1800" b="0">
              <a:solidFill>
                <a:srgbClr val="003366"/>
              </a:solidFill>
            </a:endParaRPr>
          </a:p>
        </p:txBody>
      </p:sp>
    </p:spTree>
    <p:extLst>
      <p:ext uri="{BB962C8B-B14F-4D97-AF65-F5344CB8AC3E}">
        <p14:creationId xmlns:p14="http://schemas.microsoft.com/office/powerpoint/2010/main" val="1408216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1"/>
          </p:nvPr>
        </p:nvSpPr>
        <p:spPr/>
        <p:txBody>
          <a:bodyPr/>
          <a:lstStyle/>
          <a:p>
            <a:r>
              <a:rPr lang="fr-FR" smtClean="0"/>
              <a:t>|  PAGE </a:t>
            </a:r>
            <a:fld id="{AEFB9B6D-867A-40B8-ACB0-35CC9F272C9C}" type="slidenum">
              <a:rPr lang="fr-FR" smtClean="0"/>
              <a:pPr/>
              <a:t>30</a:t>
            </a:fld>
            <a:endParaRPr lang="fr-FR" dirty="0"/>
          </a:p>
        </p:txBody>
      </p:sp>
      <p:sp>
        <p:nvSpPr>
          <p:cNvPr id="10" name="Titre 10"/>
          <p:cNvSpPr txBox="1">
            <a:spLocks/>
          </p:cNvSpPr>
          <p:nvPr/>
        </p:nvSpPr>
        <p:spPr>
          <a:xfrm>
            <a:off x="1348188" y="-3775"/>
            <a:ext cx="7236464" cy="908720"/>
          </a:xfrm>
          <a:prstGeom prst="rect">
            <a:avLst/>
          </a:prstGeom>
        </p:spPr>
        <p:txBody>
          <a:bodyPr vert="horz" lIns="0" tIns="0" rIns="0" bIns="0" rtlCol="0" anchor="ctr" anchorCtr="0">
            <a:noAutofit/>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r>
              <a:rPr lang="fr-FR" sz="2400" dirty="0" smtClean="0"/>
              <a:t>ESS prototype </a:t>
            </a:r>
            <a:r>
              <a:rPr lang="fr-FR" sz="2400" dirty="0" err="1" smtClean="0"/>
              <a:t>Cryomodule</a:t>
            </a:r>
            <a:r>
              <a:rPr lang="fr-FR" sz="2400" dirty="0" smtClean="0"/>
              <a:t> </a:t>
            </a:r>
            <a:r>
              <a:rPr lang="fr-FR" sz="2400" dirty="0" err="1" smtClean="0"/>
              <a:t>assembly</a:t>
            </a:r>
            <a:endParaRPr lang="fr-FR" sz="2400" dirty="0"/>
          </a:p>
        </p:txBody>
      </p:sp>
      <p:pic>
        <p:nvPicPr>
          <p:cNvPr id="15" name="Image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468" y="913577"/>
            <a:ext cx="4587356" cy="2241929"/>
          </a:xfrm>
          <a:prstGeom prst="rect">
            <a:avLst/>
          </a:prstGeom>
        </p:spPr>
      </p:pic>
      <p:pic>
        <p:nvPicPr>
          <p:cNvPr id="19" name="Imag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68" y="2912222"/>
            <a:ext cx="8783960" cy="3945778"/>
          </a:xfrm>
          <a:prstGeom prst="rect">
            <a:avLst/>
          </a:prstGeom>
        </p:spPr>
      </p:pic>
      <p:pic>
        <p:nvPicPr>
          <p:cNvPr id="21" name="Image 2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88043" y="980728"/>
            <a:ext cx="3716058" cy="2696061"/>
          </a:xfrm>
          <a:prstGeom prst="rect">
            <a:avLst/>
          </a:prstGeom>
        </p:spPr>
      </p:pic>
    </p:spTree>
    <p:extLst>
      <p:ext uri="{BB962C8B-B14F-4D97-AF65-F5344CB8AC3E}">
        <p14:creationId xmlns:p14="http://schemas.microsoft.com/office/powerpoint/2010/main" val="201124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11"/>
          <p:cNvSpPr>
            <a:spLocks noGrp="1"/>
          </p:cNvSpPr>
          <p:nvPr>
            <p:ph idx="1"/>
          </p:nvPr>
        </p:nvSpPr>
        <p:spPr>
          <a:xfrm>
            <a:off x="-324544" y="1287211"/>
            <a:ext cx="10081120" cy="1335789"/>
          </a:xfrm>
        </p:spPr>
        <p:txBody>
          <a:bodyPr/>
          <a:lstStyle/>
          <a:p>
            <a:endParaRPr lang="fr-FR" sz="1800" dirty="0" smtClean="0"/>
          </a:p>
          <a:p>
            <a:endParaRPr lang="fr-FR" sz="1800" dirty="0" smtClean="0"/>
          </a:p>
        </p:txBody>
      </p:sp>
      <p:graphicFrame>
        <p:nvGraphicFramePr>
          <p:cNvPr id="5" name="Objet 4"/>
          <p:cNvGraphicFramePr>
            <a:graphicFrameLocks noChangeAspect="1"/>
          </p:cNvGraphicFramePr>
          <p:nvPr>
            <p:extLst/>
          </p:nvPr>
        </p:nvGraphicFramePr>
        <p:xfrm>
          <a:off x="250825" y="962025"/>
          <a:ext cx="8748713" cy="5918200"/>
        </p:xfrm>
        <a:graphic>
          <a:graphicData uri="http://schemas.openxmlformats.org/presentationml/2006/ole">
            <mc:AlternateContent xmlns:mc="http://schemas.openxmlformats.org/markup-compatibility/2006">
              <mc:Choice xmlns:v="urn:schemas-microsoft-com:vml" Requires="v">
                <p:oleObj spid="_x0000_s2150" name="Feuille de calcul" r:id="rId4" imgW="40462104" imgH="27374935" progId="Excel.Sheet.12">
                  <p:embed/>
                </p:oleObj>
              </mc:Choice>
              <mc:Fallback>
                <p:oleObj name="Feuille de calcul" r:id="rId4" imgW="40462104" imgH="27374935" progId="Excel.Sheet.12">
                  <p:embed/>
                  <p:pic>
                    <p:nvPicPr>
                      <p:cNvPr id="0" name=""/>
                      <p:cNvPicPr/>
                      <p:nvPr/>
                    </p:nvPicPr>
                    <p:blipFill>
                      <a:blip r:embed="rId5"/>
                      <a:stretch>
                        <a:fillRect/>
                      </a:stretch>
                    </p:blipFill>
                    <p:spPr>
                      <a:xfrm>
                        <a:off x="250825" y="962025"/>
                        <a:ext cx="8748713" cy="5918200"/>
                      </a:xfrm>
                      <a:prstGeom prst="rect">
                        <a:avLst/>
                      </a:prstGeom>
                    </p:spPr>
                  </p:pic>
                </p:oleObj>
              </mc:Fallback>
            </mc:AlternateContent>
          </a:graphicData>
        </a:graphic>
      </p:graphicFrame>
      <p:sp>
        <p:nvSpPr>
          <p:cNvPr id="6" name="Titre 10"/>
          <p:cNvSpPr txBox="1">
            <a:spLocks/>
          </p:cNvSpPr>
          <p:nvPr/>
        </p:nvSpPr>
        <p:spPr>
          <a:xfrm>
            <a:off x="1295636" y="0"/>
            <a:ext cx="7236464" cy="908720"/>
          </a:xfrm>
          <a:prstGeom prst="rect">
            <a:avLst/>
          </a:prstGeom>
        </p:spPr>
        <p:txBody>
          <a:bodyPr vert="horz" lIns="0" tIns="0" rIns="0" bIns="0" rtlCol="0" anchor="ctr" anchorCtr="0">
            <a:noAutofit/>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r>
              <a:rPr lang="fr-FR" sz="2400" dirty="0" smtClean="0"/>
              <a:t>ESS prototype </a:t>
            </a:r>
            <a:r>
              <a:rPr lang="fr-FR" sz="2400" dirty="0" err="1" smtClean="0"/>
              <a:t>Cryomodule</a:t>
            </a:r>
            <a:r>
              <a:rPr lang="fr-FR" sz="2400" dirty="0" smtClean="0"/>
              <a:t> </a:t>
            </a:r>
            <a:r>
              <a:rPr lang="fr-FR" sz="2400" dirty="0" err="1" smtClean="0"/>
              <a:t>assembly</a:t>
            </a:r>
            <a:endParaRPr lang="fr-FR" sz="2400" dirty="0"/>
          </a:p>
        </p:txBody>
      </p:sp>
    </p:spTree>
    <p:extLst>
      <p:ext uri="{BB962C8B-B14F-4D97-AF65-F5344CB8AC3E}">
        <p14:creationId xmlns:p14="http://schemas.microsoft.com/office/powerpoint/2010/main" val="19296641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1607248" y="8620"/>
            <a:ext cx="5521036" cy="936104"/>
          </a:xfrm>
        </p:spPr>
        <p:txBody>
          <a:bodyPr/>
          <a:lstStyle/>
          <a:p>
            <a:r>
              <a:rPr lang="en-US" sz="2400" dirty="0" smtClean="0"/>
              <a:t>SARAF </a:t>
            </a:r>
            <a:r>
              <a:rPr lang="en-US" sz="2400" dirty="0" err="1" smtClean="0"/>
              <a:t>cryomodule</a:t>
            </a:r>
            <a:r>
              <a:rPr lang="en-US" sz="2400" dirty="0" smtClean="0"/>
              <a:t> TRANSPORT </a:t>
            </a:r>
            <a:endParaRPr lang="en-US" sz="2400" dirty="0"/>
          </a:p>
        </p:txBody>
      </p:sp>
      <p:sp>
        <p:nvSpPr>
          <p:cNvPr id="16" name="Espace réservé du numéro de diapositive 8"/>
          <p:cNvSpPr>
            <a:spLocks noGrp="1"/>
          </p:cNvSpPr>
          <p:nvPr>
            <p:ph type="sldNum" sz="quarter" idx="11"/>
          </p:nvPr>
        </p:nvSpPr>
        <p:spPr>
          <a:xfrm>
            <a:off x="8025304" y="6487153"/>
            <a:ext cx="1118696" cy="365125"/>
          </a:xfrm>
        </p:spPr>
        <p:txBody>
          <a:bodyPr/>
          <a:lstStyle/>
          <a:p>
            <a:r>
              <a:rPr lang="en-US" dirty="0" smtClean="0"/>
              <a:t>|  PAGE </a:t>
            </a:r>
            <a:fld id="{AEFB9B6D-867A-40B8-ACB0-35CC9F272C9C}" type="slidenum">
              <a:rPr lang="en-US" smtClean="0"/>
              <a:pPr/>
              <a:t>32</a:t>
            </a:fld>
            <a:endParaRPr lang="en-US" dirty="0"/>
          </a:p>
        </p:txBody>
      </p:sp>
      <p:pic>
        <p:nvPicPr>
          <p:cNvPr id="18" name="Picture 2" descr="\\dapnia\data\manip\SARAF\Projet\WP1a_Management\documents_officiels\LOGO\SARAF-LINAC_LOGO_smal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62056" y="169797"/>
            <a:ext cx="1552950" cy="596978"/>
          </a:xfrm>
          <a:prstGeom prst="rect">
            <a:avLst/>
          </a:prstGeom>
        </p:spPr>
        <p:style>
          <a:lnRef idx="0">
            <a:schemeClr val="accent6"/>
          </a:lnRef>
          <a:fillRef idx="3">
            <a:schemeClr val="accent6"/>
          </a:fillRef>
          <a:effectRef idx="3">
            <a:schemeClr val="accent6"/>
          </a:effectRef>
          <a:fontRef idx="minor">
            <a:schemeClr val="lt1"/>
          </a:fontRef>
        </p:style>
      </p:pic>
      <p:sp>
        <p:nvSpPr>
          <p:cNvPr id="26" name="Espace réservé du numéro de diapositive 8"/>
          <p:cNvSpPr txBox="1">
            <a:spLocks/>
          </p:cNvSpPr>
          <p:nvPr/>
        </p:nvSpPr>
        <p:spPr>
          <a:xfrm>
            <a:off x="8025304" y="6487153"/>
            <a:ext cx="1118696" cy="365125"/>
          </a:xfrm>
          <a:prstGeom prst="rect">
            <a:avLst/>
          </a:prstGeom>
        </p:spPr>
        <p:txBody>
          <a:bodyPr vert="horz" lIns="0" tIns="0" rIns="0" bIns="0" rtlCol="0" anchor="ctr"/>
          <a:lstStyle>
            <a:defPPr>
              <a:defRPr lang="fr-FR"/>
            </a:defPPr>
            <a:lvl1pPr marL="0" algn="l" defTabSz="914400" rtl="0" eaLnBrk="1" latinLnBrk="0" hangingPunct="1">
              <a:defRPr sz="1000" kern="1200">
                <a:solidFill>
                  <a:srgbClr val="6666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  PAGE </a:t>
            </a:r>
            <a:fld id="{AEFB9B6D-867A-40B8-ACB0-35CC9F272C9C}" type="slidenum">
              <a:rPr lang="en-US" smtClean="0"/>
              <a:pPr/>
              <a:t>32</a:t>
            </a:fld>
            <a:endParaRPr lang="en-US" dirty="0"/>
          </a:p>
        </p:txBody>
      </p:sp>
      <p:sp>
        <p:nvSpPr>
          <p:cNvPr id="27" name="Espace réservé du pied de page 9"/>
          <p:cNvSpPr>
            <a:spLocks noGrp="1"/>
          </p:cNvSpPr>
          <p:nvPr>
            <p:ph type="ftr" sz="quarter" idx="12"/>
          </p:nvPr>
        </p:nvSpPr>
        <p:spPr>
          <a:xfrm>
            <a:off x="2051720" y="6492875"/>
            <a:ext cx="5939824" cy="365125"/>
          </a:xfrm>
        </p:spPr>
        <p:txBody>
          <a:bodyPr/>
          <a:lstStyle/>
          <a:p>
            <a:r>
              <a:rPr lang="en-US" dirty="0" smtClean="0"/>
              <a:t>SARAF-LINAC PDR WP5 | October 13</a:t>
            </a:r>
            <a:r>
              <a:rPr lang="en-US" baseline="30000" dirty="0" smtClean="0"/>
              <a:t>th</a:t>
            </a:r>
            <a:r>
              <a:rPr lang="en-US" dirty="0" smtClean="0"/>
              <a:t>, 2015</a:t>
            </a:r>
            <a:endParaRPr lang="en-US" dirty="0"/>
          </a:p>
        </p:txBody>
      </p:sp>
      <p:sp>
        <p:nvSpPr>
          <p:cNvPr id="7" name="Rectangle 6"/>
          <p:cNvSpPr/>
          <p:nvPr/>
        </p:nvSpPr>
        <p:spPr>
          <a:xfrm>
            <a:off x="1518319" y="1105901"/>
            <a:ext cx="6196930" cy="369332"/>
          </a:xfrm>
          <a:prstGeom prst="rect">
            <a:avLst/>
          </a:prstGeom>
        </p:spPr>
        <p:txBody>
          <a:bodyPr wrap="square">
            <a:spAutoFit/>
          </a:bodyPr>
          <a:lstStyle/>
          <a:p>
            <a:pPr algn="ctr"/>
            <a:r>
              <a:rPr lang="en-US" b="1" dirty="0" smtClean="0">
                <a:solidFill>
                  <a:srgbClr val="0070C0"/>
                </a:solidFill>
              </a:rPr>
              <a:t>Transportation</a:t>
            </a:r>
            <a:endParaRPr lang="en-GB" b="1" dirty="0">
              <a:solidFill>
                <a:srgbClr val="0070C0"/>
              </a:solidFill>
            </a:endParaRPr>
          </a:p>
        </p:txBody>
      </p:sp>
      <p:grpSp>
        <p:nvGrpSpPr>
          <p:cNvPr id="22" name="Groupe 21"/>
          <p:cNvGrpSpPr/>
          <p:nvPr/>
        </p:nvGrpSpPr>
        <p:grpSpPr>
          <a:xfrm>
            <a:off x="931280" y="1560673"/>
            <a:ext cx="7393140" cy="1666651"/>
            <a:chOff x="931280" y="1560673"/>
            <a:chExt cx="7393140" cy="1666651"/>
          </a:xfrm>
        </p:grpSpPr>
        <p:pic>
          <p:nvPicPr>
            <p:cNvPr id="8"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40290" y="1560673"/>
              <a:ext cx="2513638" cy="1666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upload.wikimedia.org/wikipedia/commons/e/eb/SARAF_Facility.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92116" y="1671471"/>
              <a:ext cx="1832304" cy="1367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5" descr="http://www-centre-saclay.cea.fr/var/ezwebin_site/storage/images/media/images/vue-saclay/10788-1-fre-FR/vue-saclay.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31280" y="1624218"/>
              <a:ext cx="1763726" cy="140216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cteur droit 11"/>
            <p:cNvCxnSpPr/>
            <p:nvPr/>
          </p:nvCxnSpPr>
          <p:spPr>
            <a:xfrm flipH="1" flipV="1">
              <a:off x="2695006" y="1624218"/>
              <a:ext cx="1459404" cy="8166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2692212" y="2440855"/>
              <a:ext cx="1462199" cy="5855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5300781" y="1704711"/>
              <a:ext cx="1191337" cy="14678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00781" y="3039155"/>
              <a:ext cx="1191336" cy="1334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4" name="Image 2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16620" y="3431222"/>
            <a:ext cx="1175700" cy="1492009"/>
          </a:xfrm>
          <a:prstGeom prst="rect">
            <a:avLst/>
          </a:prstGeom>
        </p:spPr>
      </p:pic>
      <p:pic>
        <p:nvPicPr>
          <p:cNvPr id="25" name="Image 24"/>
          <p:cNvPicPr>
            <a:picLocks noChangeAspect="1"/>
          </p:cNvPicPr>
          <p:nvPr/>
        </p:nvPicPr>
        <p:blipFill rotWithShape="1">
          <a:blip r:embed="rId8" cstate="email">
            <a:extLst>
              <a:ext uri="{28A0092B-C50C-407E-A947-70E740481C1C}">
                <a14:useLocalDpi xmlns:a14="http://schemas.microsoft.com/office/drawing/2010/main"/>
              </a:ext>
            </a:extLst>
          </a:blip>
          <a:srcRect l="-205"/>
          <a:stretch/>
        </p:blipFill>
        <p:spPr>
          <a:xfrm>
            <a:off x="118424" y="4923231"/>
            <a:ext cx="2468605" cy="1454110"/>
          </a:xfrm>
          <a:prstGeom prst="rect">
            <a:avLst/>
          </a:prstGeom>
        </p:spPr>
      </p:pic>
      <p:pic>
        <p:nvPicPr>
          <p:cNvPr id="28" name="Image 2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18424" y="3431222"/>
            <a:ext cx="1298196" cy="1501345"/>
          </a:xfrm>
          <a:prstGeom prst="rect">
            <a:avLst/>
          </a:prstGeom>
        </p:spPr>
      </p:pic>
      <p:sp>
        <p:nvSpPr>
          <p:cNvPr id="23" name="Rectangle 22"/>
          <p:cNvSpPr/>
          <p:nvPr/>
        </p:nvSpPr>
        <p:spPr>
          <a:xfrm>
            <a:off x="2592320" y="3444571"/>
            <a:ext cx="6551680" cy="1284967"/>
          </a:xfrm>
          <a:prstGeom prst="rect">
            <a:avLst/>
          </a:prstGeom>
        </p:spPr>
        <p:txBody>
          <a:bodyPr wrap="square">
            <a:spAutoFit/>
          </a:bodyPr>
          <a:lstStyle/>
          <a:p>
            <a:pPr marL="28575" lvl="3" algn="just" defTabSz="628650">
              <a:spcAft>
                <a:spcPts val="300"/>
              </a:spcAft>
              <a:buSzPct val="80000"/>
              <a:defRPr/>
            </a:pPr>
            <a:r>
              <a:rPr lang="en-US" sz="1400" dirty="0"/>
              <a:t>Transportation by </a:t>
            </a:r>
            <a:r>
              <a:rPr lang="en-US" sz="1400" dirty="0" smtClean="0"/>
              <a:t>sea = </a:t>
            </a:r>
            <a:r>
              <a:rPr lang="en-US" sz="1400" dirty="0"/>
              <a:t>Cheapest solution but</a:t>
            </a:r>
            <a:r>
              <a:rPr lang="en-US" sz="1400" dirty="0" smtClean="0"/>
              <a:t>:</a:t>
            </a:r>
          </a:p>
          <a:p>
            <a:pPr marL="314325" lvl="3" indent="-285750" algn="just" defTabSz="628650">
              <a:spcAft>
                <a:spcPts val="300"/>
              </a:spcAft>
              <a:buSzPct val="80000"/>
              <a:buFont typeface="Arial" panose="020B0604020202020204" pitchFamily="34" charset="0"/>
              <a:buChar char="•"/>
              <a:defRPr/>
            </a:pPr>
            <a:r>
              <a:rPr lang="en-US" sz="1400" dirty="0" smtClean="0"/>
              <a:t>Several </a:t>
            </a:r>
            <a:r>
              <a:rPr lang="en-US" sz="1400" dirty="0"/>
              <a:t>loadings/</a:t>
            </a:r>
            <a:r>
              <a:rPr lang="en-US" sz="1400" dirty="0" err="1"/>
              <a:t>unloadings</a:t>
            </a:r>
            <a:r>
              <a:rPr lang="en-US" sz="1400" dirty="0"/>
              <a:t> </a:t>
            </a:r>
            <a:r>
              <a:rPr lang="en-US" sz="1400" dirty="0">
                <a:sym typeface="Wingdings" panose="05000000000000000000" pitchFamily="2" charset="2"/>
              </a:rPr>
              <a:t> heavy shocks possible during transshipment</a:t>
            </a:r>
            <a:endParaRPr lang="en-US" sz="1400" dirty="0"/>
          </a:p>
          <a:p>
            <a:pPr marL="314325" lvl="3" indent="-285750" algn="just" defTabSz="628650">
              <a:spcAft>
                <a:spcPts val="300"/>
              </a:spcAft>
              <a:buSzPct val="80000"/>
              <a:buFont typeface="Arial" panose="020B0604020202020204" pitchFamily="34" charset="0"/>
              <a:buChar char="•"/>
              <a:defRPr/>
            </a:pPr>
            <a:r>
              <a:rPr lang="en-US" sz="1400" dirty="0"/>
              <a:t>Coupler window failure or weakening due to fatigue (resulting from ocean swell)</a:t>
            </a:r>
          </a:p>
          <a:p>
            <a:pPr marL="314325" lvl="3" indent="-285750" algn="just" defTabSz="628650">
              <a:spcAft>
                <a:spcPts val="300"/>
              </a:spcAft>
              <a:buSzPct val="80000"/>
              <a:buFont typeface="Arial" panose="020B0604020202020204" pitchFamily="34" charset="0"/>
              <a:buChar char="•"/>
              <a:defRPr/>
            </a:pPr>
            <a:r>
              <a:rPr lang="en-US" sz="1400" dirty="0"/>
              <a:t>Risk of contamination of the beam vacuum during shipment (long journey)</a:t>
            </a:r>
          </a:p>
        </p:txBody>
      </p:sp>
      <p:pic>
        <p:nvPicPr>
          <p:cNvPr id="7170" name="Picture 2" descr="http://www.cargolux.com/images/Company/Presentation/popup_whoarewe.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47309" y="4682983"/>
            <a:ext cx="2663299" cy="1804170"/>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p:cNvSpPr txBox="1"/>
          <p:nvPr/>
        </p:nvSpPr>
        <p:spPr>
          <a:xfrm>
            <a:off x="3697211" y="4923231"/>
            <a:ext cx="2056717" cy="523220"/>
          </a:xfrm>
          <a:prstGeom prst="rect">
            <a:avLst/>
          </a:prstGeom>
          <a:noFill/>
        </p:spPr>
        <p:txBody>
          <a:bodyPr wrap="none" rtlCol="0">
            <a:spAutoFit/>
          </a:bodyPr>
          <a:lstStyle/>
          <a:p>
            <a:r>
              <a:rPr lang="en-GB" sz="1400" dirty="0" smtClean="0">
                <a:solidFill>
                  <a:srgbClr val="0070C0"/>
                </a:solidFill>
              </a:rPr>
              <a:t>Mitigation action:</a:t>
            </a:r>
          </a:p>
          <a:p>
            <a:r>
              <a:rPr lang="en-GB" sz="1400" dirty="0" smtClean="0"/>
              <a:t>Transportation by plane</a:t>
            </a:r>
            <a:endParaRPr lang="en-GB" sz="1400" dirty="0"/>
          </a:p>
        </p:txBody>
      </p:sp>
      <p:sp>
        <p:nvSpPr>
          <p:cNvPr id="31" name="Flèche droite 30"/>
          <p:cNvSpPr/>
          <p:nvPr/>
        </p:nvSpPr>
        <p:spPr>
          <a:xfrm>
            <a:off x="3265087" y="5076338"/>
            <a:ext cx="352425" cy="209550"/>
          </a:xfrm>
          <a:prstGeom prst="rightArrow">
            <a:avLst/>
          </a:prstGeom>
          <a:solidFill>
            <a:schemeClr val="tx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2988498" y="5517553"/>
            <a:ext cx="3310960" cy="861774"/>
          </a:xfrm>
          <a:prstGeom prst="rect">
            <a:avLst/>
          </a:prstGeom>
        </p:spPr>
        <p:txBody>
          <a:bodyPr wrap="square">
            <a:spAutoFit/>
          </a:bodyPr>
          <a:lstStyle/>
          <a:p>
            <a:pPr algn="just"/>
            <a:r>
              <a:rPr lang="en-US" sz="1000" b="1" dirty="0" smtClean="0">
                <a:latin typeface="Calibri" panose="020F0502020204030204" pitchFamily="34" charset="0"/>
                <a:ea typeface="Arial" panose="020B0604020202020204" pitchFamily="34" charset="0"/>
                <a:cs typeface="Times New Roman" panose="02020603050405020304" pitchFamily="18" charset="0"/>
              </a:rPr>
              <a:t>Design complementary constraints</a:t>
            </a:r>
            <a:r>
              <a:rPr lang="en-US" sz="1000" dirty="0" smtClean="0">
                <a:latin typeface="Calibri" panose="020F0502020204030204" pitchFamily="34" charset="0"/>
                <a:ea typeface="Arial" panose="020B0604020202020204" pitchFamily="34" charset="0"/>
                <a:cs typeface="Times New Roman" panose="02020603050405020304" pitchFamily="18" charset="0"/>
              </a:rPr>
              <a:t>: dimensions </a:t>
            </a:r>
            <a:r>
              <a:rPr lang="en-US" sz="1000" dirty="0">
                <a:latin typeface="Calibri" panose="020F0502020204030204" pitchFamily="34" charset="0"/>
                <a:ea typeface="Arial" panose="020B0604020202020204" pitchFamily="34" charset="0"/>
                <a:cs typeface="Times New Roman" panose="02020603050405020304" pitchFamily="18" charset="0"/>
              </a:rPr>
              <a:t>of the doors of the widespread 747-8F cargo plane: the nose door is 94 in. (239 cm) wide and 96 in. (244 cm) high, while the large side cargo door allows to charge 238.5 in. (606 cm) long and 96 in. (244 cm) wide loads </a:t>
            </a:r>
            <a:endParaRPr lang="en-GB" dirty="0"/>
          </a:p>
        </p:txBody>
      </p:sp>
    </p:spTree>
    <p:extLst>
      <p:ext uri="{BB962C8B-B14F-4D97-AF65-F5344CB8AC3E}">
        <p14:creationId xmlns:p14="http://schemas.microsoft.com/office/powerpoint/2010/main" val="90410908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smtClean="0"/>
              <a:t>Conclusions (1)</a:t>
            </a:r>
            <a:endParaRPr lang="fr-FR" sz="2800"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33</a:t>
            </a:fld>
            <a:endParaRPr lang="fr-FR" dirty="0"/>
          </a:p>
        </p:txBody>
      </p:sp>
      <p:graphicFrame>
        <p:nvGraphicFramePr>
          <p:cNvPr id="8" name="Tableau 7"/>
          <p:cNvGraphicFramePr>
            <a:graphicFrameLocks noGrp="1"/>
          </p:cNvGraphicFramePr>
          <p:nvPr>
            <p:extLst>
              <p:ext uri="{D42A27DB-BD31-4B8C-83A1-F6EECF244321}">
                <p14:modId xmlns:p14="http://schemas.microsoft.com/office/powerpoint/2010/main" val="2483579017"/>
              </p:ext>
            </p:extLst>
          </p:nvPr>
        </p:nvGraphicFramePr>
        <p:xfrm>
          <a:off x="755576" y="1129275"/>
          <a:ext cx="7092788" cy="5297631"/>
        </p:xfrm>
        <a:graphic>
          <a:graphicData uri="http://schemas.openxmlformats.org/drawingml/2006/table">
            <a:tbl>
              <a:tblPr firstRow="1" bandRow="1">
                <a:tableStyleId>{5C22544A-7EE6-4342-B048-85BDC9FD1C3A}</a:tableStyleId>
              </a:tblPr>
              <a:tblGrid>
                <a:gridCol w="3546394"/>
                <a:gridCol w="3546394"/>
              </a:tblGrid>
              <a:tr h="388342">
                <a:tc>
                  <a:txBody>
                    <a:bodyPr/>
                    <a:lstStyle/>
                    <a:p>
                      <a:endParaRPr lang="fr-FR" sz="1600" dirty="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600" dirty="0" err="1" smtClean="0">
                          <a:solidFill>
                            <a:srgbClr val="666666"/>
                          </a:solidFill>
                        </a:rPr>
                        <a:t>Lessons</a:t>
                      </a:r>
                      <a:r>
                        <a:rPr lang="fr-FR" sz="1600" dirty="0" smtClean="0">
                          <a:solidFill>
                            <a:srgbClr val="666666"/>
                          </a:solidFill>
                        </a:rPr>
                        <a:t> </a:t>
                      </a:r>
                      <a:r>
                        <a:rPr lang="fr-FR" sz="1600" dirty="0" err="1" smtClean="0">
                          <a:solidFill>
                            <a:srgbClr val="666666"/>
                          </a:solidFill>
                        </a:rPr>
                        <a:t>learned</a:t>
                      </a:r>
                      <a:endParaRPr lang="fr-FR" sz="1600" dirty="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83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rgbClr val="666666"/>
                          </a:solidFill>
                        </a:rPr>
                        <a:t>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3883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err="1" smtClean="0">
                          <a:solidFill>
                            <a:srgbClr val="666666"/>
                          </a:solidFill>
                        </a:rPr>
                        <a:t>Preliminary</a:t>
                      </a:r>
                      <a:r>
                        <a:rPr lang="fr-FR" sz="1600" dirty="0" smtClean="0">
                          <a:solidFill>
                            <a:srgbClr val="666666"/>
                          </a:solidFill>
                        </a:rPr>
                        <a:t> </a:t>
                      </a:r>
                      <a:r>
                        <a:rPr lang="fr-FR" sz="1600" dirty="0" err="1" smtClean="0">
                          <a:solidFill>
                            <a:srgbClr val="666666"/>
                          </a:solidFill>
                        </a:rPr>
                        <a:t>study</a:t>
                      </a: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00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err="1" smtClean="0">
                          <a:solidFill>
                            <a:srgbClr val="666666"/>
                          </a:solidFill>
                        </a:rPr>
                        <a:t>Preparation</a:t>
                      </a:r>
                      <a:r>
                        <a:rPr lang="fr-FR" sz="1600" dirty="0" smtClean="0">
                          <a:solidFill>
                            <a:srgbClr val="666666"/>
                          </a:solidFill>
                        </a:rPr>
                        <a:t> of Infrastructure and </a:t>
                      </a:r>
                      <a:r>
                        <a:rPr lang="fr-FR" sz="1600" dirty="0" err="1" smtClean="0">
                          <a:solidFill>
                            <a:srgbClr val="666666"/>
                          </a:solidFill>
                        </a:rPr>
                        <a:t>tooling</a:t>
                      </a: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448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rgbClr val="666666"/>
                          </a:solidFill>
                        </a:rPr>
                        <a:t>Prototypes </a:t>
                      </a:r>
                      <a:r>
                        <a:rPr lang="fr-FR" sz="1600" dirty="0" err="1" smtClean="0">
                          <a:solidFill>
                            <a:srgbClr val="666666"/>
                          </a:solidFill>
                        </a:rPr>
                        <a:t>manufacturing</a:t>
                      </a: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310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err="1" smtClean="0">
                          <a:solidFill>
                            <a:srgbClr val="666666"/>
                          </a:solidFill>
                        </a:rPr>
                        <a:t>Mock-ups</a:t>
                      </a:r>
                      <a:r>
                        <a:rPr lang="fr-FR" sz="1600" dirty="0" smtClean="0">
                          <a:solidFill>
                            <a:srgbClr val="666666"/>
                          </a:solidFill>
                        </a:rPr>
                        <a:t> (training, </a:t>
                      </a:r>
                      <a:r>
                        <a:rPr lang="fr-FR" sz="1600" dirty="0" err="1" smtClean="0">
                          <a:solidFill>
                            <a:srgbClr val="666666"/>
                          </a:solidFill>
                        </a:rPr>
                        <a:t>tooling</a:t>
                      </a:r>
                      <a:r>
                        <a:rPr lang="fr-FR" sz="1600" dirty="0" smtClean="0">
                          <a:solidFill>
                            <a:srgbClr val="666666"/>
                          </a:solidFill>
                        </a:rPr>
                        <a:t> </a:t>
                      </a:r>
                      <a:r>
                        <a:rPr lang="fr-FR" sz="1600" dirty="0" err="1" smtClean="0">
                          <a:solidFill>
                            <a:srgbClr val="666666"/>
                          </a:solidFill>
                        </a:rPr>
                        <a:t>rework</a:t>
                      </a:r>
                      <a:r>
                        <a:rPr lang="fr-FR" sz="1600" dirty="0" smtClean="0">
                          <a:solidFill>
                            <a:srgbClr val="666666"/>
                          </a:solidFill>
                        </a:rPr>
                        <a:t>, </a:t>
                      </a:r>
                      <a:r>
                        <a:rPr lang="fr-FR" sz="1600" dirty="0" err="1" smtClean="0">
                          <a:solidFill>
                            <a:srgbClr val="666666"/>
                          </a:solidFill>
                        </a:rPr>
                        <a:t>assy</a:t>
                      </a:r>
                      <a:r>
                        <a:rPr lang="fr-FR" sz="1600" dirty="0" smtClean="0">
                          <a:solidFill>
                            <a:srgbClr val="666666"/>
                          </a:solidFill>
                        </a:rPr>
                        <a:t> </a:t>
                      </a:r>
                      <a:r>
                        <a:rPr lang="fr-FR" sz="1600" dirty="0" err="1" smtClean="0">
                          <a:solidFill>
                            <a:srgbClr val="666666"/>
                          </a:solidFill>
                        </a:rPr>
                        <a:t>procedure</a:t>
                      </a:r>
                      <a:r>
                        <a:rPr lang="fr-FR" sz="1600" dirty="0" smtClean="0">
                          <a:solidFill>
                            <a:srgbClr val="666666"/>
                          </a:solidFill>
                        </a:rPr>
                        <a:t> tests)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448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err="1" smtClean="0">
                          <a:solidFill>
                            <a:srgbClr val="666666"/>
                          </a:solidFill>
                        </a:rPr>
                        <a:t>Prototyping</a:t>
                      </a: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4119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rgbClr val="666666"/>
                          </a:solidFill>
                        </a:rPr>
                        <a:t>Parts </a:t>
                      </a:r>
                      <a:r>
                        <a:rPr lang="fr-FR" sz="1600" dirty="0" err="1" smtClean="0">
                          <a:solidFill>
                            <a:srgbClr val="666666"/>
                          </a:solidFill>
                        </a:rPr>
                        <a:t>manufacturing</a:t>
                      </a: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3883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err="1" smtClean="0">
                          <a:solidFill>
                            <a:srgbClr val="666666"/>
                          </a:solidFill>
                        </a:rPr>
                        <a:t>Chemistry</a:t>
                      </a: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83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err="1" smtClean="0">
                          <a:solidFill>
                            <a:srgbClr val="666666"/>
                          </a:solidFill>
                        </a:rPr>
                        <a:t>Assembly</a:t>
                      </a: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3883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rgbClr val="666666"/>
                          </a:solidFill>
                        </a:rPr>
                        <a:t>Test en bunker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r>
              <a:tr h="3883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rgbClr val="666666"/>
                          </a:solidFill>
                        </a:rPr>
                        <a:t>Transport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084671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smtClean="0"/>
              <a:t>Conclusions (2)</a:t>
            </a:r>
            <a:endParaRPr lang="fr-FR" sz="2800" dirty="0"/>
          </a:p>
        </p:txBody>
      </p:sp>
      <p:sp>
        <p:nvSpPr>
          <p:cNvPr id="3" name="Espace réservé du contenu 2"/>
          <p:cNvSpPr>
            <a:spLocks noGrp="1"/>
          </p:cNvSpPr>
          <p:nvPr>
            <p:ph idx="1"/>
          </p:nvPr>
        </p:nvSpPr>
        <p:spPr>
          <a:xfrm>
            <a:off x="576000" y="1268760"/>
            <a:ext cx="8172464" cy="4824536"/>
          </a:xfrm>
        </p:spPr>
        <p:txBody>
          <a:bodyPr/>
          <a:lstStyle/>
          <a:p>
            <a:endParaRPr lang="fr-FR" dirty="0"/>
          </a:p>
          <a:p>
            <a:r>
              <a:rPr lang="fr-FR" dirty="0" err="1" smtClean="0"/>
              <a:t>With</a:t>
            </a:r>
            <a:r>
              <a:rPr lang="fr-FR" dirty="0" smtClean="0"/>
              <a:t> the </a:t>
            </a:r>
            <a:r>
              <a:rPr lang="fr-FR" dirty="0" err="1" smtClean="0"/>
              <a:t>various</a:t>
            </a:r>
            <a:r>
              <a:rPr lang="fr-FR" dirty="0" smtClean="0"/>
              <a:t> </a:t>
            </a:r>
            <a:r>
              <a:rPr lang="fr-FR" dirty="0" err="1" smtClean="0"/>
              <a:t>number</a:t>
            </a:r>
            <a:r>
              <a:rPr lang="fr-FR" dirty="0" smtClean="0"/>
              <a:t> of modules, </a:t>
            </a:r>
            <a:r>
              <a:rPr lang="fr-FR" dirty="0" err="1" smtClean="0"/>
              <a:t>we</a:t>
            </a:r>
            <a:r>
              <a:rPr lang="fr-FR" dirty="0" smtClean="0">
                <a:solidFill>
                  <a:srgbClr val="92D050"/>
                </a:solidFill>
              </a:rPr>
              <a:t> </a:t>
            </a:r>
            <a:r>
              <a:rPr lang="fr-FR" dirty="0" err="1" smtClean="0">
                <a:solidFill>
                  <a:srgbClr val="92D050"/>
                </a:solidFill>
              </a:rPr>
              <a:t>adapt</a:t>
            </a:r>
            <a:r>
              <a:rPr lang="fr-FR" dirty="0" smtClean="0">
                <a:solidFill>
                  <a:srgbClr val="92D050"/>
                </a:solidFill>
              </a:rPr>
              <a:t> </a:t>
            </a:r>
            <a:r>
              <a:rPr lang="fr-FR" dirty="0" smtClean="0"/>
              <a:t>to new situation</a:t>
            </a:r>
          </a:p>
          <a:p>
            <a:endParaRPr lang="fr-FR" dirty="0"/>
          </a:p>
          <a:p>
            <a:r>
              <a:rPr lang="fr-FR" dirty="0" smtClean="0"/>
              <a:t>Manpower estimation </a:t>
            </a:r>
            <a:r>
              <a:rPr lang="fr-FR" dirty="0" err="1" smtClean="0"/>
              <a:t>especially</a:t>
            </a:r>
            <a:r>
              <a:rPr lang="fr-FR" dirty="0" smtClean="0"/>
              <a:t> in QA/QC </a:t>
            </a:r>
            <a:r>
              <a:rPr lang="fr-FR" dirty="0" err="1" smtClean="0"/>
              <a:t>should</a:t>
            </a:r>
            <a:r>
              <a:rPr lang="fr-FR" dirty="0" smtClean="0"/>
              <a:t> </a:t>
            </a:r>
            <a:r>
              <a:rPr lang="fr-FR" dirty="0" err="1" smtClean="0"/>
              <a:t>never</a:t>
            </a:r>
            <a:r>
              <a:rPr lang="fr-FR" dirty="0" smtClean="0"/>
              <a:t> </a:t>
            </a:r>
            <a:r>
              <a:rPr lang="fr-FR" dirty="0" err="1" smtClean="0"/>
              <a:t>be</a:t>
            </a:r>
            <a:r>
              <a:rPr lang="fr-FR" dirty="0" smtClean="0"/>
              <a:t> </a:t>
            </a:r>
            <a:r>
              <a:rPr lang="fr-FR" dirty="0" err="1" smtClean="0"/>
              <a:t>minimised</a:t>
            </a:r>
            <a:endParaRPr lang="fr-FR" dirty="0" smtClean="0"/>
          </a:p>
          <a:p>
            <a:endParaRPr lang="fr-FR" dirty="0"/>
          </a:p>
          <a:p>
            <a:r>
              <a:rPr lang="fr-FR" dirty="0" smtClean="0"/>
              <a:t>Infrastructure </a:t>
            </a:r>
            <a:r>
              <a:rPr lang="fr-FR" dirty="0" err="1" smtClean="0"/>
              <a:t>eases</a:t>
            </a:r>
            <a:r>
              <a:rPr lang="fr-FR" dirty="0" smtClean="0"/>
              <a:t> </a:t>
            </a:r>
            <a:r>
              <a:rPr lang="fr-FR" dirty="0" err="1" smtClean="0"/>
              <a:t>assembly</a:t>
            </a:r>
            <a:r>
              <a:rPr lang="fr-FR" dirty="0" smtClean="0"/>
              <a:t> and </a:t>
            </a:r>
            <a:r>
              <a:rPr lang="fr-FR" dirty="0" err="1" smtClean="0"/>
              <a:t>prototyping</a:t>
            </a:r>
            <a:endParaRPr lang="fr-FR" dirty="0" smtClean="0"/>
          </a:p>
          <a:p>
            <a:endParaRPr lang="fr-FR" dirty="0"/>
          </a:p>
          <a:p>
            <a:r>
              <a:rPr lang="fr-FR" dirty="0" err="1" smtClean="0"/>
              <a:t>Scrutinize</a:t>
            </a:r>
            <a:r>
              <a:rPr lang="fr-FR" dirty="0" smtClean="0"/>
              <a:t> </a:t>
            </a:r>
            <a:r>
              <a:rPr lang="fr-FR" dirty="0" err="1" smtClean="0"/>
              <a:t>project</a:t>
            </a:r>
            <a:r>
              <a:rPr lang="fr-FR" dirty="0" smtClean="0"/>
              <a:t> for </a:t>
            </a:r>
            <a:r>
              <a:rPr lang="fr-FR" dirty="0" err="1" smtClean="0"/>
              <a:t>other</a:t>
            </a:r>
            <a:r>
              <a:rPr lang="fr-FR" dirty="0" smtClean="0"/>
              <a:t> </a:t>
            </a:r>
            <a:r>
              <a:rPr lang="fr-FR" dirty="0" err="1" smtClean="0"/>
              <a:t>projects</a:t>
            </a:r>
            <a:endParaRPr lang="fr-FR" dirty="0" smtClean="0"/>
          </a:p>
          <a:p>
            <a:endParaRPr lang="fr-FR" dirty="0" smtClean="0"/>
          </a:p>
          <a:p>
            <a:endParaRPr lang="fr-FR"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34</a:t>
            </a:fld>
            <a:endParaRPr lang="fr-FR" dirty="0"/>
          </a:p>
        </p:txBody>
      </p:sp>
      <p:sp>
        <p:nvSpPr>
          <p:cNvPr id="5" name="Espace réservé du pied de page 4"/>
          <p:cNvSpPr>
            <a:spLocks noGrp="1"/>
          </p:cNvSpPr>
          <p:nvPr>
            <p:ph type="ftr" sz="quarter" idx="12"/>
          </p:nvPr>
        </p:nvSpPr>
        <p:spPr/>
        <p:txBody>
          <a:bodyPr/>
          <a:lstStyle/>
          <a:p>
            <a:r>
              <a:rPr lang="fr-FR" smtClean="0"/>
              <a:t>Lessons learned from cryomodule assembly toward future projects | Dec 1st 2015</a:t>
            </a:r>
            <a:endParaRPr lang="fr-FR" dirty="0"/>
          </a:p>
        </p:txBody>
      </p:sp>
    </p:spTree>
    <p:extLst>
      <p:ext uri="{BB962C8B-B14F-4D97-AF65-F5344CB8AC3E}">
        <p14:creationId xmlns:p14="http://schemas.microsoft.com/office/powerpoint/2010/main" val="4201185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DSM	</a:t>
            </a:r>
            <a:br>
              <a:rPr lang="fr-FR" dirty="0" smtClean="0"/>
            </a:br>
            <a:r>
              <a:rPr lang="fr-FR" dirty="0" err="1" smtClean="0"/>
              <a:t>Irfu</a:t>
            </a:r>
            <a:r>
              <a:rPr lang="fr-FR" dirty="0" smtClean="0"/>
              <a:t/>
            </a:r>
            <a:br>
              <a:rPr lang="fr-FR" dirty="0" smtClean="0"/>
            </a:br>
            <a:r>
              <a:rPr lang="fr-FR" dirty="0" smtClean="0"/>
              <a:t>SACM</a:t>
            </a:r>
            <a:endParaRPr lang="fr-FR" dirty="0"/>
          </a:p>
        </p:txBody>
      </p:sp>
      <p:sp>
        <p:nvSpPr>
          <p:cNvPr id="7" name="Espace réservé du contenu 6"/>
          <p:cNvSpPr>
            <a:spLocks noGrp="1"/>
          </p:cNvSpPr>
          <p:nvPr>
            <p:ph idx="1"/>
          </p:nvPr>
        </p:nvSpPr>
        <p:spPr/>
        <p:txBody>
          <a:bodyPr/>
          <a:lstStyle/>
          <a:p>
            <a:r>
              <a:rPr lang="fr-FR" dirty="0" smtClean="0"/>
              <a:t>Commissariat à l’énergie atomique et aux énergies alternatives</a:t>
            </a:r>
          </a:p>
          <a:p>
            <a:r>
              <a:rPr lang="fr-FR" dirty="0" smtClean="0"/>
              <a:t>Centre de Saclay</a:t>
            </a:r>
            <a:r>
              <a:rPr lang="fr-FR" sz="950" b="1" dirty="0" smtClean="0"/>
              <a:t> </a:t>
            </a:r>
            <a:r>
              <a:rPr lang="fr-FR" sz="950" b="1" dirty="0" smtClean="0">
                <a:solidFill>
                  <a:schemeClr val="bg2"/>
                </a:solidFill>
              </a:rPr>
              <a:t>| </a:t>
            </a:r>
            <a:r>
              <a:rPr lang="fr-FR" dirty="0" smtClean="0"/>
              <a:t>91191 Gif-sur-Yvette Cedex</a:t>
            </a:r>
          </a:p>
          <a:p>
            <a:r>
              <a:rPr lang="fr-FR" dirty="0" smtClean="0"/>
              <a:t>T. +33 (0)1 69 08 69 39 </a:t>
            </a:r>
            <a:r>
              <a:rPr lang="fr-FR" sz="950" b="1" dirty="0" smtClean="0">
                <a:solidFill>
                  <a:schemeClr val="bg2"/>
                </a:solidFill>
              </a:rPr>
              <a:t>|</a:t>
            </a:r>
            <a:r>
              <a:rPr lang="fr-FR" dirty="0" smtClean="0"/>
              <a:t> F. +33 (0)1 69 08 99 89</a:t>
            </a:r>
          </a:p>
          <a:p>
            <a:pPr lvl="1"/>
            <a:r>
              <a:rPr lang="fr-FR" dirty="0" smtClean="0"/>
              <a:t>Etablissement public à caractère industriel et commercial </a:t>
            </a:r>
            <a:r>
              <a:rPr lang="fr-FR" sz="800" b="1" dirty="0" smtClean="0">
                <a:solidFill>
                  <a:schemeClr val="bg2"/>
                </a:solidFill>
              </a:rPr>
              <a:t>|</a:t>
            </a:r>
            <a:r>
              <a:rPr lang="fr-FR" dirty="0" smtClean="0"/>
              <a:t> RCS Paris B 775 685 019</a:t>
            </a:r>
            <a:endParaRPr lang="fr-FR" dirty="0"/>
          </a:p>
        </p:txBody>
      </p:sp>
      <p:sp>
        <p:nvSpPr>
          <p:cNvPr id="3" name="Espace réservé du numéro de diapositive 2"/>
          <p:cNvSpPr>
            <a:spLocks noGrp="1"/>
          </p:cNvSpPr>
          <p:nvPr>
            <p:ph type="sldNum" sz="quarter" idx="11"/>
          </p:nvPr>
        </p:nvSpPr>
        <p:spPr/>
        <p:txBody>
          <a:bodyPr/>
          <a:lstStyle/>
          <a:p>
            <a:r>
              <a:rPr lang="fr-FR" smtClean="0"/>
              <a:t>|  PAGE </a:t>
            </a:r>
            <a:fld id="{AEFB9B6D-867A-40B8-ACB0-35CC9F272C9C}" type="slidenum">
              <a:rPr lang="fr-FR" smtClean="0"/>
              <a:pPr/>
              <a:t>35</a:t>
            </a:fld>
            <a:endParaRPr lang="fr-FR" dirty="0"/>
          </a:p>
        </p:txBody>
      </p:sp>
      <p:sp>
        <p:nvSpPr>
          <p:cNvPr id="4" name="Espace réservé du pied de page 3"/>
          <p:cNvSpPr>
            <a:spLocks noGrp="1"/>
          </p:cNvSpPr>
          <p:nvPr>
            <p:ph type="ftr" sz="quarter" idx="12"/>
          </p:nvPr>
        </p:nvSpPr>
        <p:spPr/>
        <p:txBody>
          <a:bodyPr/>
          <a:lstStyle/>
          <a:p>
            <a:r>
              <a:rPr lang="fr-FR" smtClean="0"/>
              <a:t>Titre | Date</a:t>
            </a:r>
            <a:endParaRPr lang="fr-FR" dirty="0"/>
          </a:p>
        </p:txBody>
      </p:sp>
      <p:sp>
        <p:nvSpPr>
          <p:cNvPr id="2" name="ZoneTexte 1"/>
          <p:cNvSpPr txBox="1"/>
          <p:nvPr/>
        </p:nvSpPr>
        <p:spPr>
          <a:xfrm>
            <a:off x="3539505" y="2961829"/>
            <a:ext cx="4464496" cy="1077218"/>
          </a:xfrm>
          <a:prstGeom prst="rect">
            <a:avLst/>
          </a:prstGeom>
          <a:noFill/>
        </p:spPr>
        <p:txBody>
          <a:bodyPr wrap="square" rtlCol="0">
            <a:spAutoFit/>
          </a:bodyPr>
          <a:lstStyle/>
          <a:p>
            <a:r>
              <a:rPr lang="fr-FR" sz="3200" cap="all" dirty="0" smtClean="0">
                <a:solidFill>
                  <a:schemeClr val="bg1"/>
                </a:solidFill>
              </a:rPr>
              <a:t>THANK </a:t>
            </a:r>
            <a:r>
              <a:rPr lang="fr-FR" sz="3200" cap="all" dirty="0" err="1" smtClean="0">
                <a:solidFill>
                  <a:schemeClr val="bg1"/>
                </a:solidFill>
              </a:rPr>
              <a:t>you</a:t>
            </a:r>
            <a:r>
              <a:rPr lang="fr-FR" sz="3200" cap="all" dirty="0" smtClean="0">
                <a:solidFill>
                  <a:schemeClr val="bg1"/>
                </a:solidFill>
              </a:rPr>
              <a:t> for </a:t>
            </a:r>
            <a:r>
              <a:rPr lang="fr-FR" sz="3200" cap="all" dirty="0" err="1" smtClean="0">
                <a:solidFill>
                  <a:schemeClr val="bg1"/>
                </a:solidFill>
              </a:rPr>
              <a:t>your</a:t>
            </a:r>
            <a:r>
              <a:rPr lang="fr-FR" sz="3200" cap="all" dirty="0" smtClean="0">
                <a:solidFill>
                  <a:schemeClr val="bg1"/>
                </a:solidFill>
              </a:rPr>
              <a:t> attention</a:t>
            </a:r>
            <a:endParaRPr lang="fr-FR" sz="3200" cap="all"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XFEL </a:t>
            </a:r>
            <a:r>
              <a:rPr lang="fr-FR" dirty="0" err="1" smtClean="0"/>
              <a:t>Workstations</a:t>
            </a:r>
            <a:endParaRPr lang="fr-FR" dirty="0"/>
          </a:p>
        </p:txBody>
      </p:sp>
      <p:pic>
        <p:nvPicPr>
          <p:cNvPr id="6" name="Image 5" descr="POS218 septembre 2010-Model"/>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973257" y="932014"/>
            <a:ext cx="6886951" cy="5883751"/>
          </a:xfrm>
          <a:prstGeom prst="rect">
            <a:avLst/>
          </a:prstGeom>
          <a:solidFill>
            <a:schemeClr val="bg1"/>
          </a:solidFill>
          <a:ln w="9525">
            <a:noFill/>
            <a:miter lim="800000"/>
            <a:headEnd/>
            <a:tailEnd/>
          </a:ln>
        </p:spPr>
      </p:pic>
      <p:sp>
        <p:nvSpPr>
          <p:cNvPr id="8" name="TextBox 5"/>
          <p:cNvSpPr txBox="1">
            <a:spLocks noChangeArrowheads="1"/>
          </p:cNvSpPr>
          <p:nvPr/>
        </p:nvSpPr>
        <p:spPr bwMode="auto">
          <a:xfrm>
            <a:off x="1151169" y="2346701"/>
            <a:ext cx="2062245" cy="276999"/>
          </a:xfrm>
          <a:prstGeom prst="rect">
            <a:avLst/>
          </a:prstGeom>
          <a:solidFill>
            <a:srgbClr val="FFFF00"/>
          </a:solidFill>
          <a:ln w="9525">
            <a:solidFill>
              <a:srgbClr val="000000"/>
            </a:solidFill>
            <a:miter lim="800000"/>
            <a:headEnd/>
            <a:tailEnd/>
          </a:ln>
          <a:extLst/>
        </p:spPr>
        <p:txBody>
          <a:bodyPr wrap="square">
            <a:spAutoFit/>
          </a:bodyPr>
          <a:lstStyle>
            <a:defPPr>
              <a:defRPr lang="de-DE"/>
            </a:defPPr>
            <a:lvl1pPr algn="ctr" eaLnBrk="1" hangingPunct="1">
              <a:buNone/>
              <a:defRPr sz="1200">
                <a:ea typeface="ＭＳ Ｐゴシック" pitchFamily="34" charset="-128"/>
              </a:defRPr>
            </a:lvl1pPr>
            <a:lvl2pPr marL="742950" indent="-285750" eaLnBrk="0" hangingPunct="0">
              <a:defRPr>
                <a:ea typeface="ＭＳ Ｐゴシック" pitchFamily="34" charset="-128"/>
              </a:defRPr>
            </a:lvl2pPr>
            <a:lvl3pPr marL="1143000" indent="-228600" eaLnBrk="0" hangingPunct="0">
              <a:defRPr>
                <a:ea typeface="ＭＳ Ｐゴシック" pitchFamily="34" charset="-128"/>
              </a:defRPr>
            </a:lvl3pPr>
            <a:lvl4pPr marL="1600200" indent="-228600" eaLnBrk="0" hangingPunct="0">
              <a:defRPr>
                <a:ea typeface="ＭＳ Ｐゴシック" pitchFamily="34" charset="-128"/>
              </a:defRPr>
            </a:lvl4pPr>
            <a:lvl5pPr marL="2057400" indent="-228600" eaLnBrk="0" hangingPunct="0">
              <a:defRPr>
                <a:ea typeface="ＭＳ Ｐゴシック" pitchFamily="34" charset="-128"/>
              </a:defRPr>
            </a:lvl5pPr>
            <a:lvl6pPr marL="25146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6pPr>
            <a:lvl7pPr marL="29718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7pPr>
            <a:lvl8pPr marL="34290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8pPr>
            <a:lvl9pPr marL="38862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9pPr>
          </a:lstStyle>
          <a:p>
            <a:r>
              <a:rPr lang="en-US" b="1" dirty="0"/>
              <a:t>Coupler Area </a:t>
            </a:r>
            <a:r>
              <a:rPr lang="en-US" dirty="0"/>
              <a:t>CO-WS1 &amp; 2</a:t>
            </a:r>
          </a:p>
        </p:txBody>
      </p:sp>
      <p:sp>
        <p:nvSpPr>
          <p:cNvPr id="9" name="TextBox 7"/>
          <p:cNvSpPr txBox="1">
            <a:spLocks noChangeArrowheads="1"/>
          </p:cNvSpPr>
          <p:nvPr/>
        </p:nvSpPr>
        <p:spPr bwMode="auto">
          <a:xfrm>
            <a:off x="4586997" y="1238316"/>
            <a:ext cx="2343078" cy="276999"/>
          </a:xfrm>
          <a:prstGeom prst="rect">
            <a:avLst/>
          </a:prstGeom>
          <a:solidFill>
            <a:srgbClr val="FFFF00"/>
          </a:solidFill>
          <a:ln w="9525">
            <a:solidFill>
              <a:srgbClr val="000000"/>
            </a:solidFill>
            <a:miter lim="800000"/>
            <a:headEnd/>
            <a:tailEnd/>
          </a:ln>
          <a:extLst/>
        </p:spPr>
        <p:txBody>
          <a:bodyPr wrap="square">
            <a:spAutoFit/>
          </a:bodyPr>
          <a:lstStyle>
            <a:defPPr>
              <a:defRPr lang="de-DE"/>
            </a:defPPr>
            <a:lvl1pPr algn="ctr" eaLnBrk="1" hangingPunct="1">
              <a:buNone/>
              <a:defRPr sz="1200">
                <a:ea typeface="ＭＳ Ｐゴシック" pitchFamily="34" charset="-128"/>
              </a:defRPr>
            </a:lvl1pPr>
            <a:lvl2pPr marL="742950" indent="-285750" eaLnBrk="0" hangingPunct="0">
              <a:defRPr>
                <a:ea typeface="ＭＳ Ｐゴシック" pitchFamily="34" charset="-128"/>
              </a:defRPr>
            </a:lvl2pPr>
            <a:lvl3pPr marL="1143000" indent="-228600" eaLnBrk="0" hangingPunct="0">
              <a:defRPr>
                <a:ea typeface="ＭＳ Ｐゴシック" pitchFamily="34" charset="-128"/>
              </a:defRPr>
            </a:lvl3pPr>
            <a:lvl4pPr marL="1600200" indent="-228600" eaLnBrk="0" hangingPunct="0">
              <a:defRPr>
                <a:ea typeface="ＭＳ Ｐゴシック" pitchFamily="34" charset="-128"/>
              </a:defRPr>
            </a:lvl4pPr>
            <a:lvl5pPr marL="2057400" indent="-228600" eaLnBrk="0" hangingPunct="0">
              <a:defRPr>
                <a:ea typeface="ＭＳ Ｐゴシック" pitchFamily="34" charset="-128"/>
              </a:defRPr>
            </a:lvl5pPr>
            <a:lvl6pPr marL="25146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6pPr>
            <a:lvl7pPr marL="29718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7pPr>
            <a:lvl8pPr marL="34290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8pPr>
            <a:lvl9pPr marL="38862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9pPr>
          </a:lstStyle>
          <a:p>
            <a:r>
              <a:rPr lang="en-US" b="1" dirty="0"/>
              <a:t>Alignment Area </a:t>
            </a:r>
            <a:r>
              <a:rPr lang="en-US" dirty="0"/>
              <a:t>AL-WS1 &amp; 2</a:t>
            </a:r>
          </a:p>
        </p:txBody>
      </p:sp>
      <p:sp>
        <p:nvSpPr>
          <p:cNvPr id="10" name="TextBox 9"/>
          <p:cNvSpPr txBox="1">
            <a:spLocks noChangeArrowheads="1"/>
          </p:cNvSpPr>
          <p:nvPr/>
        </p:nvSpPr>
        <p:spPr bwMode="auto">
          <a:xfrm>
            <a:off x="5408329" y="4828762"/>
            <a:ext cx="1127138" cy="648000"/>
          </a:xfrm>
          <a:prstGeom prst="rect">
            <a:avLst/>
          </a:prstGeom>
          <a:solidFill>
            <a:srgbClr val="FFFF00"/>
          </a:solidFill>
          <a:ln w="9525">
            <a:solidFill>
              <a:srgbClr val="000000"/>
            </a:solidFill>
            <a:miter lim="800000"/>
            <a:headEnd/>
            <a:tailEnd/>
          </a:ln>
          <a:extLst/>
        </p:spPr>
        <p:txBody>
          <a:bodyPr wrap="square">
            <a:spAutoFit/>
          </a:bodyPr>
          <a:lstStyle>
            <a:defPPr>
              <a:defRPr lang="de-DE"/>
            </a:defPPr>
            <a:lvl1pPr algn="ctr" eaLnBrk="1" hangingPunct="1">
              <a:buNone/>
              <a:defRPr sz="1200">
                <a:ea typeface="ＭＳ Ｐゴシック" pitchFamily="34" charset="-128"/>
              </a:defRPr>
            </a:lvl1pPr>
            <a:lvl2pPr marL="742950" indent="-285750" eaLnBrk="0" hangingPunct="0">
              <a:defRPr>
                <a:ea typeface="ＭＳ Ｐゴシック" pitchFamily="34" charset="-128"/>
              </a:defRPr>
            </a:lvl2pPr>
            <a:lvl3pPr marL="1143000" indent="-228600" eaLnBrk="0" hangingPunct="0">
              <a:defRPr>
                <a:ea typeface="ＭＳ Ｐゴシック" pitchFamily="34" charset="-128"/>
              </a:defRPr>
            </a:lvl3pPr>
            <a:lvl4pPr marL="1600200" indent="-228600" eaLnBrk="0" hangingPunct="0">
              <a:defRPr>
                <a:ea typeface="ＭＳ Ｐゴシック" pitchFamily="34" charset="-128"/>
              </a:defRPr>
            </a:lvl4pPr>
            <a:lvl5pPr marL="2057400" indent="-228600" eaLnBrk="0" hangingPunct="0">
              <a:defRPr>
                <a:ea typeface="ＭＳ Ｐゴシック" pitchFamily="34" charset="-128"/>
              </a:defRPr>
            </a:lvl5pPr>
            <a:lvl6pPr marL="25146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6pPr>
            <a:lvl7pPr marL="29718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7pPr>
            <a:lvl8pPr marL="34290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8pPr>
            <a:lvl9pPr marL="38862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9pPr>
          </a:lstStyle>
          <a:p>
            <a:r>
              <a:rPr lang="en-US" b="1" dirty="0"/>
              <a:t>Shipment Area </a:t>
            </a:r>
          </a:p>
          <a:p>
            <a:r>
              <a:rPr lang="en-US" dirty="0"/>
              <a:t>SH-WS1 &amp; 2</a:t>
            </a:r>
          </a:p>
        </p:txBody>
      </p:sp>
      <p:sp>
        <p:nvSpPr>
          <p:cNvPr id="11" name="TextBox 10"/>
          <p:cNvSpPr txBox="1">
            <a:spLocks noChangeArrowheads="1"/>
          </p:cNvSpPr>
          <p:nvPr/>
        </p:nvSpPr>
        <p:spPr bwMode="auto">
          <a:xfrm>
            <a:off x="7863309" y="1053651"/>
            <a:ext cx="1076497" cy="646331"/>
          </a:xfrm>
          <a:prstGeom prst="rect">
            <a:avLst/>
          </a:prstGeom>
          <a:solidFill>
            <a:srgbClr val="FFFF00"/>
          </a:solidFill>
          <a:ln w="9525">
            <a:solidFill>
              <a:srgbClr val="000000"/>
            </a:solidFill>
            <a:miter lim="800000"/>
            <a:headEnd/>
            <a:tailEnd/>
          </a:ln>
          <a:extLst/>
        </p:spPr>
        <p:txBody>
          <a:bodyPr wrap="square">
            <a:spAutoFit/>
          </a:bodyPr>
          <a:lstStyle>
            <a:defPPr>
              <a:defRPr lang="de-DE"/>
            </a:defPPr>
            <a:lvl1pPr algn="ctr" eaLnBrk="1" hangingPunct="1">
              <a:buNone/>
              <a:defRPr sz="1200">
                <a:ea typeface="ＭＳ Ｐゴシック" pitchFamily="34" charset="-128"/>
              </a:defRPr>
            </a:lvl1pPr>
            <a:lvl2pPr marL="742950" indent="-285750" eaLnBrk="0" hangingPunct="0">
              <a:defRPr>
                <a:ea typeface="ＭＳ Ｐゴシック" pitchFamily="34" charset="-128"/>
              </a:defRPr>
            </a:lvl2pPr>
            <a:lvl3pPr marL="1143000" indent="-228600" eaLnBrk="0" hangingPunct="0">
              <a:defRPr>
                <a:ea typeface="ＭＳ Ｐゴシック" pitchFamily="34" charset="-128"/>
              </a:defRPr>
            </a:lvl3pPr>
            <a:lvl4pPr marL="1600200" indent="-228600" eaLnBrk="0" hangingPunct="0">
              <a:defRPr>
                <a:ea typeface="ＭＳ Ｐゴシック" pitchFamily="34" charset="-128"/>
              </a:defRPr>
            </a:lvl4pPr>
            <a:lvl5pPr marL="2057400" indent="-228600" eaLnBrk="0" hangingPunct="0">
              <a:defRPr>
                <a:ea typeface="ＭＳ Ｐゴシック" pitchFamily="34" charset="-128"/>
              </a:defRPr>
            </a:lvl5pPr>
            <a:lvl6pPr marL="25146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6pPr>
            <a:lvl7pPr marL="29718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7pPr>
            <a:lvl8pPr marL="34290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8pPr>
            <a:lvl9pPr marL="38862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9pPr>
          </a:lstStyle>
          <a:p>
            <a:r>
              <a:rPr lang="en-US" b="1" dirty="0"/>
              <a:t>Roll-out Area</a:t>
            </a:r>
          </a:p>
          <a:p>
            <a:r>
              <a:rPr lang="en-US" dirty="0"/>
              <a:t>RO-WS1 &amp; </a:t>
            </a:r>
            <a:r>
              <a:rPr lang="en-US" dirty="0" smtClean="0"/>
              <a:t>2</a:t>
            </a:r>
          </a:p>
        </p:txBody>
      </p:sp>
      <p:sp>
        <p:nvSpPr>
          <p:cNvPr id="12" name="TextBox 11"/>
          <p:cNvSpPr txBox="1">
            <a:spLocks noChangeArrowheads="1"/>
          </p:cNvSpPr>
          <p:nvPr/>
        </p:nvSpPr>
        <p:spPr bwMode="auto">
          <a:xfrm>
            <a:off x="3203848" y="1681385"/>
            <a:ext cx="1006327" cy="276999"/>
          </a:xfrm>
          <a:prstGeom prst="rect">
            <a:avLst/>
          </a:prstGeom>
          <a:solidFill>
            <a:srgbClr val="FFFF00"/>
          </a:solidFill>
          <a:ln w="9525">
            <a:solidFill>
              <a:srgbClr val="000000"/>
            </a:solidFill>
            <a:miter lim="800000"/>
            <a:headEnd/>
            <a:tailEnd/>
          </a:ln>
          <a:extLst/>
        </p:spPr>
        <p:txBody>
          <a:bodyPr wrap="square">
            <a:spAutoFit/>
          </a:bodyPr>
          <a:lstStyle>
            <a:lvl1pPr eaLnBrk="0" hangingPunct="0">
              <a:defRPr sz="900">
                <a:solidFill>
                  <a:schemeClr val="tx1"/>
                </a:solidFill>
                <a:latin typeface="Arial" charset="0"/>
                <a:ea typeface="ＭＳ Ｐゴシック" pitchFamily="34" charset="-128"/>
              </a:defRPr>
            </a:lvl1pPr>
            <a:lvl2pPr marL="742950" indent="-285750" eaLnBrk="0" hangingPunct="0">
              <a:defRPr sz="900">
                <a:solidFill>
                  <a:schemeClr val="tx1"/>
                </a:solidFill>
                <a:latin typeface="Arial" charset="0"/>
                <a:ea typeface="ＭＳ Ｐゴシック" pitchFamily="34" charset="-128"/>
              </a:defRPr>
            </a:lvl2pPr>
            <a:lvl3pPr marL="1143000" indent="-228600" eaLnBrk="0" hangingPunct="0">
              <a:defRPr sz="900">
                <a:solidFill>
                  <a:schemeClr val="tx1"/>
                </a:solidFill>
                <a:latin typeface="Arial" charset="0"/>
                <a:ea typeface="ＭＳ Ｐゴシック" pitchFamily="34" charset="-128"/>
              </a:defRPr>
            </a:lvl3pPr>
            <a:lvl4pPr marL="1600200" indent="-228600" eaLnBrk="0" hangingPunct="0">
              <a:defRPr sz="900">
                <a:solidFill>
                  <a:schemeClr val="tx1"/>
                </a:solidFill>
                <a:latin typeface="Arial" charset="0"/>
                <a:ea typeface="ＭＳ Ｐゴシック" pitchFamily="34" charset="-128"/>
              </a:defRPr>
            </a:lvl4pPr>
            <a:lvl5pPr marL="2057400" indent="-228600" eaLnBrk="0" hangingPunct="0">
              <a:defRPr sz="9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34" charset="-128"/>
              </a:defRPr>
            </a:lvl9pPr>
          </a:lstStyle>
          <a:p>
            <a:pPr algn="ctr" eaLnBrk="1" hangingPunct="1">
              <a:buFont typeface="Wingdings" pitchFamily="2" charset="2"/>
              <a:buNone/>
            </a:pPr>
            <a:r>
              <a:rPr lang="en-US" sz="1200" b="1" dirty="0"/>
              <a:t>Warehouse</a:t>
            </a:r>
          </a:p>
        </p:txBody>
      </p:sp>
      <p:sp>
        <p:nvSpPr>
          <p:cNvPr id="13" name="TextBox 10"/>
          <p:cNvSpPr txBox="1">
            <a:spLocks noChangeArrowheads="1"/>
          </p:cNvSpPr>
          <p:nvPr/>
        </p:nvSpPr>
        <p:spPr bwMode="auto">
          <a:xfrm>
            <a:off x="7791496" y="3418261"/>
            <a:ext cx="1273389" cy="830997"/>
          </a:xfrm>
          <a:prstGeom prst="rect">
            <a:avLst/>
          </a:prstGeom>
          <a:solidFill>
            <a:srgbClr val="FFFF00"/>
          </a:solidFill>
          <a:ln w="9525">
            <a:solidFill>
              <a:srgbClr val="000000"/>
            </a:solidFill>
            <a:miter lim="800000"/>
            <a:headEnd/>
            <a:tailEnd/>
          </a:ln>
          <a:extLst/>
        </p:spPr>
        <p:txBody>
          <a:bodyPr wrap="square">
            <a:spAutoFit/>
          </a:bodyPr>
          <a:lstStyle>
            <a:defPPr>
              <a:defRPr lang="de-DE"/>
            </a:defPPr>
            <a:lvl1pPr algn="ctr" eaLnBrk="1" hangingPunct="1">
              <a:buNone/>
              <a:defRPr sz="1200">
                <a:ea typeface="ＭＳ Ｐゴシック" pitchFamily="34" charset="-128"/>
              </a:defRPr>
            </a:lvl1pPr>
            <a:lvl2pPr marL="742950" indent="-285750" eaLnBrk="0" hangingPunct="0">
              <a:defRPr>
                <a:ea typeface="ＭＳ Ｐゴシック" pitchFamily="34" charset="-128"/>
              </a:defRPr>
            </a:lvl2pPr>
            <a:lvl3pPr marL="1143000" indent="-228600" eaLnBrk="0" hangingPunct="0">
              <a:defRPr>
                <a:ea typeface="ＭＳ Ｐゴシック" pitchFamily="34" charset="-128"/>
              </a:defRPr>
            </a:lvl3pPr>
            <a:lvl4pPr marL="1600200" indent="-228600" eaLnBrk="0" hangingPunct="0">
              <a:defRPr>
                <a:ea typeface="ＭＳ Ｐゴシック" pitchFamily="34" charset="-128"/>
              </a:defRPr>
            </a:lvl4pPr>
            <a:lvl5pPr marL="2057400" indent="-228600" eaLnBrk="0" hangingPunct="0">
              <a:defRPr>
                <a:ea typeface="ＭＳ Ｐゴシック" pitchFamily="34" charset="-128"/>
              </a:defRPr>
            </a:lvl5pPr>
            <a:lvl6pPr marL="25146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6pPr>
            <a:lvl7pPr marL="29718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7pPr>
            <a:lvl8pPr marL="34290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8pPr>
            <a:lvl9pPr marL="38862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9pPr>
          </a:lstStyle>
          <a:p>
            <a:r>
              <a:rPr lang="en-US" b="1" dirty="0"/>
              <a:t>Clean room </a:t>
            </a:r>
            <a:r>
              <a:rPr lang="en-US" dirty="0"/>
              <a:t>Area</a:t>
            </a:r>
          </a:p>
          <a:p>
            <a:r>
              <a:rPr lang="en-US" b="1" dirty="0" smtClean="0"/>
              <a:t>CC</a:t>
            </a:r>
            <a:r>
              <a:rPr lang="en-US" dirty="0" smtClean="0"/>
              <a:t>-WS1</a:t>
            </a:r>
            <a:endParaRPr lang="en-US" dirty="0"/>
          </a:p>
          <a:p>
            <a:r>
              <a:rPr lang="en-US" b="1" dirty="0"/>
              <a:t>SA</a:t>
            </a:r>
            <a:r>
              <a:rPr lang="en-US" dirty="0"/>
              <a:t>-WS1 &amp; </a:t>
            </a:r>
            <a:r>
              <a:rPr lang="en-US" dirty="0" smtClean="0"/>
              <a:t>2</a:t>
            </a:r>
            <a:endParaRPr lang="en-US" dirty="0"/>
          </a:p>
        </p:txBody>
      </p:sp>
      <p:sp>
        <p:nvSpPr>
          <p:cNvPr id="14" name="TextBox 10"/>
          <p:cNvSpPr txBox="1">
            <a:spLocks noChangeArrowheads="1"/>
          </p:cNvSpPr>
          <p:nvPr/>
        </p:nvSpPr>
        <p:spPr bwMode="auto">
          <a:xfrm>
            <a:off x="5656686" y="2782766"/>
            <a:ext cx="1273389" cy="646331"/>
          </a:xfrm>
          <a:prstGeom prst="rect">
            <a:avLst/>
          </a:prstGeom>
          <a:solidFill>
            <a:srgbClr val="FFFF00"/>
          </a:solidFill>
          <a:ln w="9525">
            <a:solidFill>
              <a:srgbClr val="000000"/>
            </a:solidFill>
            <a:miter lim="800000"/>
            <a:headEnd/>
            <a:tailEnd/>
          </a:ln>
          <a:extLst/>
        </p:spPr>
        <p:txBody>
          <a:bodyPr wrap="square">
            <a:spAutoFit/>
          </a:bodyPr>
          <a:lstStyle>
            <a:defPPr>
              <a:defRPr lang="de-DE"/>
            </a:defPPr>
            <a:lvl1pPr algn="ctr" eaLnBrk="1" hangingPunct="1">
              <a:buNone/>
              <a:defRPr sz="1200">
                <a:ea typeface="ＭＳ Ｐゴシック" pitchFamily="34" charset="-128"/>
              </a:defRPr>
            </a:lvl1pPr>
            <a:lvl2pPr marL="742950" indent="-285750" eaLnBrk="0" hangingPunct="0">
              <a:defRPr>
                <a:ea typeface="ＭＳ Ｐゴシック" pitchFamily="34" charset="-128"/>
              </a:defRPr>
            </a:lvl2pPr>
            <a:lvl3pPr marL="1143000" indent="-228600" eaLnBrk="0" hangingPunct="0">
              <a:defRPr>
                <a:ea typeface="ＭＳ Ｐゴシック" pitchFamily="34" charset="-128"/>
              </a:defRPr>
            </a:lvl3pPr>
            <a:lvl4pPr marL="1600200" indent="-228600" eaLnBrk="0" hangingPunct="0">
              <a:defRPr>
                <a:ea typeface="ＭＳ Ｐゴシック" pitchFamily="34" charset="-128"/>
              </a:defRPr>
            </a:lvl4pPr>
            <a:lvl5pPr marL="2057400" indent="-228600" eaLnBrk="0" hangingPunct="0">
              <a:defRPr>
                <a:ea typeface="ＭＳ Ｐゴシック" pitchFamily="34" charset="-128"/>
              </a:defRPr>
            </a:lvl5pPr>
            <a:lvl6pPr marL="25146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6pPr>
            <a:lvl7pPr marL="29718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7pPr>
            <a:lvl8pPr marL="34290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8pPr>
            <a:lvl9pPr marL="38862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9pPr>
          </a:lstStyle>
          <a:p>
            <a:r>
              <a:rPr lang="en-US" b="1" dirty="0"/>
              <a:t>Reception Area</a:t>
            </a:r>
          </a:p>
          <a:p>
            <a:r>
              <a:rPr lang="en-US" dirty="0" smtClean="0"/>
              <a:t>REC-WS1b</a:t>
            </a:r>
          </a:p>
        </p:txBody>
      </p:sp>
      <p:sp>
        <p:nvSpPr>
          <p:cNvPr id="16" name="TextBox 6"/>
          <p:cNvSpPr txBox="1">
            <a:spLocks noChangeArrowheads="1"/>
          </p:cNvSpPr>
          <p:nvPr/>
        </p:nvSpPr>
        <p:spPr bwMode="auto">
          <a:xfrm>
            <a:off x="1512000" y="3556760"/>
            <a:ext cx="2045026" cy="276999"/>
          </a:xfrm>
          <a:prstGeom prst="rect">
            <a:avLst/>
          </a:prstGeom>
          <a:solidFill>
            <a:srgbClr val="FFFF00"/>
          </a:solidFill>
          <a:ln w="9525">
            <a:solidFill>
              <a:srgbClr val="000000"/>
            </a:solidFill>
            <a:miter lim="800000"/>
            <a:headEnd/>
            <a:tailEnd/>
          </a:ln>
          <a:extLst/>
        </p:spPr>
        <p:txBody>
          <a:bodyPr wrap="square">
            <a:spAutoFit/>
          </a:bodyPr>
          <a:lstStyle>
            <a:defPPr>
              <a:defRPr lang="de-DE"/>
            </a:defPPr>
            <a:lvl1pPr algn="ctr" eaLnBrk="1" hangingPunct="1">
              <a:buNone/>
              <a:defRPr sz="1200">
                <a:ea typeface="ＭＳ Ｐゴシック" pitchFamily="34" charset="-128"/>
              </a:defRPr>
            </a:lvl1pPr>
            <a:lvl2pPr marL="742950" indent="-285750" eaLnBrk="0" hangingPunct="0">
              <a:defRPr>
                <a:ea typeface="ＭＳ Ｐゴシック" pitchFamily="34" charset="-128"/>
              </a:defRPr>
            </a:lvl2pPr>
            <a:lvl3pPr marL="1143000" indent="-228600" eaLnBrk="0" hangingPunct="0">
              <a:defRPr>
                <a:ea typeface="ＭＳ Ｐゴシック" pitchFamily="34" charset="-128"/>
              </a:defRPr>
            </a:lvl3pPr>
            <a:lvl4pPr marL="1600200" indent="-228600" eaLnBrk="0" hangingPunct="0">
              <a:defRPr>
                <a:ea typeface="ＭＳ Ｐゴシック" pitchFamily="34" charset="-128"/>
              </a:defRPr>
            </a:lvl4pPr>
            <a:lvl5pPr marL="2057400" indent="-228600" eaLnBrk="0" hangingPunct="0">
              <a:defRPr>
                <a:ea typeface="ＭＳ Ｐゴシック" pitchFamily="34" charset="-128"/>
              </a:defRPr>
            </a:lvl5pPr>
            <a:lvl6pPr marL="25146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6pPr>
            <a:lvl7pPr marL="29718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7pPr>
            <a:lvl8pPr marL="34290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8pPr>
            <a:lvl9pPr marL="38862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9pPr>
          </a:lstStyle>
          <a:p>
            <a:r>
              <a:rPr lang="en-US" b="1" dirty="0"/>
              <a:t>Cantilever Area </a:t>
            </a:r>
            <a:r>
              <a:rPr lang="en-US" dirty="0"/>
              <a:t>CA-WS1</a:t>
            </a:r>
          </a:p>
        </p:txBody>
      </p:sp>
      <p:cxnSp>
        <p:nvCxnSpPr>
          <p:cNvPr id="18" name="Connecteur droit 17"/>
          <p:cNvCxnSpPr/>
          <p:nvPr/>
        </p:nvCxnSpPr>
        <p:spPr bwMode="auto">
          <a:xfrm>
            <a:off x="7031365" y="3338295"/>
            <a:ext cx="192100" cy="0"/>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cxnSp>
        <p:nvCxnSpPr>
          <p:cNvPr id="19" name="Connecteur droit 18"/>
          <p:cNvCxnSpPr/>
          <p:nvPr/>
        </p:nvCxnSpPr>
        <p:spPr bwMode="auto">
          <a:xfrm>
            <a:off x="7223465" y="3338291"/>
            <a:ext cx="0" cy="361110"/>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cxnSp>
        <p:nvCxnSpPr>
          <p:cNvPr id="20" name="Connecteur droit 19"/>
          <p:cNvCxnSpPr/>
          <p:nvPr/>
        </p:nvCxnSpPr>
        <p:spPr bwMode="auto">
          <a:xfrm flipH="1">
            <a:off x="6154207" y="1075348"/>
            <a:ext cx="1214386" cy="0"/>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sp>
        <p:nvSpPr>
          <p:cNvPr id="22" name="TextBox 10"/>
          <p:cNvSpPr txBox="1">
            <a:spLocks noChangeArrowheads="1"/>
          </p:cNvSpPr>
          <p:nvPr/>
        </p:nvSpPr>
        <p:spPr bwMode="auto">
          <a:xfrm>
            <a:off x="2339752" y="1033313"/>
            <a:ext cx="1008112" cy="646331"/>
          </a:xfrm>
          <a:prstGeom prst="rect">
            <a:avLst/>
          </a:prstGeom>
          <a:solidFill>
            <a:srgbClr val="FFFF00"/>
          </a:solidFill>
          <a:ln w="9525">
            <a:solidFill>
              <a:srgbClr val="000000"/>
            </a:solidFill>
            <a:miter lim="800000"/>
            <a:headEnd/>
            <a:tailEnd/>
          </a:ln>
          <a:extLst/>
        </p:spPr>
        <p:txBody>
          <a:bodyPr wrap="square">
            <a:spAutoFit/>
          </a:bodyPr>
          <a:lstStyle>
            <a:defPPr>
              <a:defRPr lang="de-DE"/>
            </a:defPPr>
            <a:lvl1pPr algn="ctr" eaLnBrk="1" hangingPunct="1">
              <a:buNone/>
              <a:defRPr sz="1200">
                <a:ea typeface="ＭＳ Ｐゴシック" pitchFamily="34" charset="-128"/>
              </a:defRPr>
            </a:lvl1pPr>
            <a:lvl2pPr marL="742950" indent="-285750" eaLnBrk="0" hangingPunct="0">
              <a:defRPr>
                <a:ea typeface="ＭＳ Ｐゴシック" pitchFamily="34" charset="-128"/>
              </a:defRPr>
            </a:lvl2pPr>
            <a:lvl3pPr marL="1143000" indent="-228600" eaLnBrk="0" hangingPunct="0">
              <a:defRPr>
                <a:ea typeface="ＭＳ Ｐゴシック" pitchFamily="34" charset="-128"/>
              </a:defRPr>
            </a:lvl3pPr>
            <a:lvl4pPr marL="1600200" indent="-228600" eaLnBrk="0" hangingPunct="0">
              <a:defRPr>
                <a:ea typeface="ＭＳ Ｐゴシック" pitchFamily="34" charset="-128"/>
              </a:defRPr>
            </a:lvl4pPr>
            <a:lvl5pPr marL="2057400" indent="-228600" eaLnBrk="0" hangingPunct="0">
              <a:defRPr>
                <a:ea typeface="ＭＳ Ｐゴシック" pitchFamily="34" charset="-128"/>
              </a:defRPr>
            </a:lvl5pPr>
            <a:lvl6pPr marL="25146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6pPr>
            <a:lvl7pPr marL="29718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7pPr>
            <a:lvl8pPr marL="34290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8pPr>
            <a:lvl9pPr marL="38862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9pPr>
          </a:lstStyle>
          <a:p>
            <a:r>
              <a:rPr lang="en-US" b="1" dirty="0"/>
              <a:t>Reception Area</a:t>
            </a:r>
          </a:p>
          <a:p>
            <a:r>
              <a:rPr lang="en-US" dirty="0" smtClean="0"/>
              <a:t>REC-WS1a</a:t>
            </a:r>
          </a:p>
        </p:txBody>
      </p:sp>
      <p:sp>
        <p:nvSpPr>
          <p:cNvPr id="17" name="TextBox 5"/>
          <p:cNvSpPr txBox="1">
            <a:spLocks noChangeArrowheads="1"/>
          </p:cNvSpPr>
          <p:nvPr/>
        </p:nvSpPr>
        <p:spPr bwMode="auto">
          <a:xfrm>
            <a:off x="1527941" y="4436022"/>
            <a:ext cx="2062245" cy="276999"/>
          </a:xfrm>
          <a:prstGeom prst="rect">
            <a:avLst/>
          </a:prstGeom>
          <a:solidFill>
            <a:srgbClr val="FFFF00"/>
          </a:solidFill>
          <a:ln w="9525">
            <a:solidFill>
              <a:srgbClr val="000000"/>
            </a:solidFill>
            <a:miter lim="800000"/>
            <a:headEnd/>
            <a:tailEnd/>
          </a:ln>
          <a:extLst/>
        </p:spPr>
        <p:txBody>
          <a:bodyPr wrap="square">
            <a:spAutoFit/>
          </a:bodyPr>
          <a:lstStyle>
            <a:defPPr>
              <a:defRPr lang="de-DE"/>
            </a:defPPr>
            <a:lvl1pPr algn="ctr" eaLnBrk="1" hangingPunct="1">
              <a:buNone/>
              <a:defRPr sz="1200">
                <a:ea typeface="ＭＳ Ｐゴシック" pitchFamily="34" charset="-128"/>
              </a:defRPr>
            </a:lvl1pPr>
            <a:lvl2pPr marL="742950" indent="-285750" eaLnBrk="0" hangingPunct="0">
              <a:defRPr>
                <a:ea typeface="ＭＳ Ｐゴシック" pitchFamily="34" charset="-128"/>
              </a:defRPr>
            </a:lvl2pPr>
            <a:lvl3pPr marL="1143000" indent="-228600" eaLnBrk="0" hangingPunct="0">
              <a:defRPr>
                <a:ea typeface="ＭＳ Ｐゴシック" pitchFamily="34" charset="-128"/>
              </a:defRPr>
            </a:lvl3pPr>
            <a:lvl4pPr marL="1600200" indent="-228600" eaLnBrk="0" hangingPunct="0">
              <a:defRPr>
                <a:ea typeface="ＭＳ Ｐゴシック" pitchFamily="34" charset="-128"/>
              </a:defRPr>
            </a:lvl4pPr>
            <a:lvl5pPr marL="2057400" indent="-228600" eaLnBrk="0" hangingPunct="0">
              <a:defRPr>
                <a:ea typeface="ＭＳ Ｐゴシック" pitchFamily="34" charset="-128"/>
              </a:defRPr>
            </a:lvl5pPr>
            <a:lvl6pPr marL="25146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6pPr>
            <a:lvl7pPr marL="29718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7pPr>
            <a:lvl8pPr marL="34290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8pPr>
            <a:lvl9pPr marL="38862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9pPr>
          </a:lstStyle>
          <a:p>
            <a:r>
              <a:rPr lang="en-US" b="1" dirty="0" smtClean="0"/>
              <a:t>SRF facilities</a:t>
            </a:r>
            <a:endParaRPr lang="en-US" dirty="0"/>
          </a:p>
        </p:txBody>
      </p:sp>
      <p:sp>
        <p:nvSpPr>
          <p:cNvPr id="21" name="TextBox 5"/>
          <p:cNvSpPr txBox="1">
            <a:spLocks noChangeArrowheads="1"/>
          </p:cNvSpPr>
          <p:nvPr/>
        </p:nvSpPr>
        <p:spPr bwMode="auto">
          <a:xfrm>
            <a:off x="1015825" y="6401137"/>
            <a:ext cx="2062245" cy="276999"/>
          </a:xfrm>
          <a:prstGeom prst="rect">
            <a:avLst/>
          </a:prstGeom>
          <a:solidFill>
            <a:srgbClr val="FFFF00"/>
          </a:solidFill>
          <a:ln w="9525">
            <a:solidFill>
              <a:srgbClr val="000000"/>
            </a:solidFill>
            <a:miter lim="800000"/>
            <a:headEnd/>
            <a:tailEnd/>
          </a:ln>
          <a:extLst/>
        </p:spPr>
        <p:txBody>
          <a:bodyPr wrap="square">
            <a:spAutoFit/>
          </a:bodyPr>
          <a:lstStyle>
            <a:defPPr>
              <a:defRPr lang="de-DE"/>
            </a:defPPr>
            <a:lvl1pPr algn="ctr" eaLnBrk="1" hangingPunct="1">
              <a:buNone/>
              <a:defRPr sz="1200">
                <a:ea typeface="ＭＳ Ｐゴシック" pitchFamily="34" charset="-128"/>
              </a:defRPr>
            </a:lvl1pPr>
            <a:lvl2pPr marL="742950" indent="-285750" eaLnBrk="0" hangingPunct="0">
              <a:defRPr>
                <a:ea typeface="ＭＳ Ｐゴシック" pitchFamily="34" charset="-128"/>
              </a:defRPr>
            </a:lvl2pPr>
            <a:lvl3pPr marL="1143000" indent="-228600" eaLnBrk="0" hangingPunct="0">
              <a:defRPr>
                <a:ea typeface="ＭＳ Ｐゴシック" pitchFamily="34" charset="-128"/>
              </a:defRPr>
            </a:lvl3pPr>
            <a:lvl4pPr marL="1600200" indent="-228600" eaLnBrk="0" hangingPunct="0">
              <a:defRPr>
                <a:ea typeface="ＭＳ Ｐゴシック" pitchFamily="34" charset="-128"/>
              </a:defRPr>
            </a:lvl4pPr>
            <a:lvl5pPr marL="2057400" indent="-228600" eaLnBrk="0" hangingPunct="0">
              <a:defRPr>
                <a:ea typeface="ＭＳ Ｐゴシック" pitchFamily="34" charset="-128"/>
              </a:defRPr>
            </a:lvl5pPr>
            <a:lvl6pPr marL="25146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6pPr>
            <a:lvl7pPr marL="29718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7pPr>
            <a:lvl8pPr marL="34290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8pPr>
            <a:lvl9pPr marL="38862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9pPr>
          </a:lstStyle>
          <a:p>
            <a:r>
              <a:rPr lang="en-US" b="1" dirty="0" smtClean="0"/>
              <a:t>SRF facilities</a:t>
            </a:r>
            <a:endParaRPr lang="en-US" dirty="0"/>
          </a:p>
        </p:txBody>
      </p:sp>
      <p:sp>
        <p:nvSpPr>
          <p:cNvPr id="3" name="Rectangle 2"/>
          <p:cNvSpPr/>
          <p:nvPr/>
        </p:nvSpPr>
        <p:spPr>
          <a:xfrm>
            <a:off x="1223628" y="5301208"/>
            <a:ext cx="147616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extBox 6"/>
          <p:cNvSpPr txBox="1">
            <a:spLocks noChangeArrowheads="1"/>
          </p:cNvSpPr>
          <p:nvPr/>
        </p:nvSpPr>
        <p:spPr bwMode="auto">
          <a:xfrm>
            <a:off x="1222636" y="5498243"/>
            <a:ext cx="1477156" cy="276999"/>
          </a:xfrm>
          <a:prstGeom prst="rect">
            <a:avLst/>
          </a:prstGeom>
          <a:solidFill>
            <a:srgbClr val="FFFF00"/>
          </a:solidFill>
          <a:ln w="9525">
            <a:solidFill>
              <a:srgbClr val="000000"/>
            </a:solidFill>
            <a:miter lim="800000"/>
            <a:headEnd/>
            <a:tailEnd/>
          </a:ln>
          <a:extLst/>
        </p:spPr>
        <p:txBody>
          <a:bodyPr wrap="square">
            <a:spAutoFit/>
          </a:bodyPr>
          <a:lstStyle>
            <a:defPPr>
              <a:defRPr lang="de-DE"/>
            </a:defPPr>
            <a:lvl1pPr algn="ctr" eaLnBrk="1" hangingPunct="1">
              <a:buNone/>
              <a:defRPr sz="1200">
                <a:ea typeface="ＭＳ Ｐゴシック" pitchFamily="34" charset="-128"/>
              </a:defRPr>
            </a:lvl1pPr>
            <a:lvl2pPr marL="742950" indent="-285750" eaLnBrk="0" hangingPunct="0">
              <a:defRPr>
                <a:ea typeface="ＭＳ Ｐゴシック" pitchFamily="34" charset="-128"/>
              </a:defRPr>
            </a:lvl2pPr>
            <a:lvl3pPr marL="1143000" indent="-228600" eaLnBrk="0" hangingPunct="0">
              <a:defRPr>
                <a:ea typeface="ＭＳ Ｐゴシック" pitchFamily="34" charset="-128"/>
              </a:defRPr>
            </a:lvl3pPr>
            <a:lvl4pPr marL="1600200" indent="-228600" eaLnBrk="0" hangingPunct="0">
              <a:defRPr>
                <a:ea typeface="ＭＳ Ｐゴシック" pitchFamily="34" charset="-128"/>
              </a:defRPr>
            </a:lvl4pPr>
            <a:lvl5pPr marL="2057400" indent="-228600" eaLnBrk="0" hangingPunct="0">
              <a:defRPr>
                <a:ea typeface="ＭＳ Ｐゴシック" pitchFamily="34" charset="-128"/>
              </a:defRPr>
            </a:lvl5pPr>
            <a:lvl6pPr marL="25146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6pPr>
            <a:lvl7pPr marL="29718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7pPr>
            <a:lvl8pPr marL="34290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8pPr>
            <a:lvl9pPr marL="38862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9pPr>
          </a:lstStyle>
          <a:p>
            <a:r>
              <a:rPr lang="en-US" b="1" dirty="0" smtClean="0"/>
              <a:t>Assembly area</a:t>
            </a:r>
            <a:endParaRPr lang="en-US" dirty="0"/>
          </a:p>
        </p:txBody>
      </p:sp>
      <p:sp>
        <p:nvSpPr>
          <p:cNvPr id="24" name="TextBox 5"/>
          <p:cNvSpPr txBox="1">
            <a:spLocks noChangeArrowheads="1"/>
          </p:cNvSpPr>
          <p:nvPr/>
        </p:nvSpPr>
        <p:spPr bwMode="auto">
          <a:xfrm>
            <a:off x="5977047" y="4011009"/>
            <a:ext cx="926193" cy="276999"/>
          </a:xfrm>
          <a:prstGeom prst="rect">
            <a:avLst/>
          </a:prstGeom>
          <a:solidFill>
            <a:srgbClr val="FFFF00"/>
          </a:solidFill>
          <a:ln w="9525">
            <a:solidFill>
              <a:srgbClr val="000000"/>
            </a:solidFill>
            <a:miter lim="800000"/>
            <a:headEnd/>
            <a:tailEnd/>
          </a:ln>
          <a:extLst/>
        </p:spPr>
        <p:txBody>
          <a:bodyPr wrap="square">
            <a:spAutoFit/>
          </a:bodyPr>
          <a:lstStyle>
            <a:defPPr>
              <a:defRPr lang="de-DE"/>
            </a:defPPr>
            <a:lvl1pPr algn="ctr" eaLnBrk="1" hangingPunct="1">
              <a:buNone/>
              <a:defRPr sz="1200">
                <a:ea typeface="ＭＳ Ｐゴシック" pitchFamily="34" charset="-128"/>
              </a:defRPr>
            </a:lvl1pPr>
            <a:lvl2pPr marL="742950" indent="-285750" eaLnBrk="0" hangingPunct="0">
              <a:defRPr>
                <a:ea typeface="ＭＳ Ｐゴシック" pitchFamily="34" charset="-128"/>
              </a:defRPr>
            </a:lvl2pPr>
            <a:lvl3pPr marL="1143000" indent="-228600" eaLnBrk="0" hangingPunct="0">
              <a:defRPr>
                <a:ea typeface="ＭＳ Ｐゴシック" pitchFamily="34" charset="-128"/>
              </a:defRPr>
            </a:lvl3pPr>
            <a:lvl4pPr marL="1600200" indent="-228600" eaLnBrk="0" hangingPunct="0">
              <a:defRPr>
                <a:ea typeface="ＭＳ Ｐゴシック" pitchFamily="34" charset="-128"/>
              </a:defRPr>
            </a:lvl4pPr>
            <a:lvl5pPr marL="2057400" indent="-228600" eaLnBrk="0" hangingPunct="0">
              <a:defRPr>
                <a:ea typeface="ＭＳ Ｐゴシック" pitchFamily="34" charset="-128"/>
              </a:defRPr>
            </a:lvl5pPr>
            <a:lvl6pPr marL="25146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6pPr>
            <a:lvl7pPr marL="29718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7pPr>
            <a:lvl8pPr marL="34290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8pPr>
            <a:lvl9pPr marL="3886200" indent="-228600" eaLnBrk="0" fontAlgn="base" hangingPunct="0">
              <a:spcBef>
                <a:spcPct val="20000"/>
              </a:spcBef>
              <a:spcAft>
                <a:spcPct val="0"/>
              </a:spcAft>
              <a:buClr>
                <a:srgbClr val="F8B323"/>
              </a:buClr>
              <a:buFont typeface="Wingdings" pitchFamily="2" charset="2"/>
              <a:buChar char="n"/>
              <a:defRPr>
                <a:ea typeface="ＭＳ Ｐゴシック" pitchFamily="34" charset="-128"/>
              </a:defRPr>
            </a:lvl9pPr>
          </a:lstStyle>
          <a:p>
            <a:r>
              <a:rPr lang="en-US" b="1" dirty="0" smtClean="0"/>
              <a:t>Chemistry</a:t>
            </a:r>
            <a:endParaRPr lang="en-US" dirty="0"/>
          </a:p>
        </p:txBody>
      </p:sp>
    </p:spTree>
    <p:extLst>
      <p:ext uri="{BB962C8B-B14F-4D97-AF65-F5344CB8AC3E}">
        <p14:creationId xmlns:p14="http://schemas.microsoft.com/office/powerpoint/2010/main" val="1545371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Project phases : ALL MODEL </a:t>
            </a:r>
            <a:r>
              <a:rPr lang="fr-FR" dirty="0" err="1" smtClean="0"/>
              <a:t>works</a:t>
            </a:r>
            <a:r>
              <a:rPr lang="fr-FR" dirty="0"/>
              <a:t> </a:t>
            </a:r>
            <a:r>
              <a:rPr lang="fr-FR" dirty="0" err="1" smtClean="0"/>
              <a:t>even</a:t>
            </a:r>
            <a:r>
              <a:rPr lang="fr-FR" dirty="0" smtClean="0"/>
              <a:t> if not </a:t>
            </a:r>
            <a:r>
              <a:rPr lang="fr-FR" dirty="0" err="1" smtClean="0"/>
              <a:t>present</a:t>
            </a:r>
            <a:r>
              <a:rPr lang="fr-FR" dirty="0" smtClean="0"/>
              <a:t> at all the </a:t>
            </a:r>
            <a:r>
              <a:rPr lang="fr-FR" dirty="0" err="1" smtClean="0"/>
              <a:t>steps</a:t>
            </a:r>
            <a:r>
              <a:rPr lang="fr-FR" dirty="0" smtClean="0"/>
              <a:t> but</a:t>
            </a:r>
            <a:endParaRPr lang="fr-FR"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5</a:t>
            </a:fld>
            <a:endParaRPr lang="fr-FR" dirty="0"/>
          </a:p>
        </p:txBody>
      </p:sp>
      <p:grpSp>
        <p:nvGrpSpPr>
          <p:cNvPr id="7" name="Groupe 6"/>
          <p:cNvGrpSpPr/>
          <p:nvPr/>
        </p:nvGrpSpPr>
        <p:grpSpPr>
          <a:xfrm>
            <a:off x="1737" y="4473116"/>
            <a:ext cx="9070764" cy="1815882"/>
            <a:chOff x="71500" y="3833829"/>
            <a:chExt cx="9070764" cy="1815882"/>
          </a:xfrm>
        </p:grpSpPr>
        <p:sp>
          <p:nvSpPr>
            <p:cNvPr id="3" name="ZoneTexte 2"/>
            <p:cNvSpPr txBox="1"/>
            <p:nvPr/>
          </p:nvSpPr>
          <p:spPr>
            <a:xfrm>
              <a:off x="71500" y="3833829"/>
              <a:ext cx="9070764" cy="1815882"/>
            </a:xfrm>
            <a:prstGeom prst="rect">
              <a:avLst/>
            </a:prstGeom>
            <a:noFill/>
          </p:spPr>
          <p:txBody>
            <a:bodyPr wrap="square" rtlCol="0">
              <a:spAutoFit/>
            </a:bodyPr>
            <a:lstStyle/>
            <a:p>
              <a:r>
                <a:rPr lang="fr-FR" sz="1600" dirty="0" smtClean="0"/>
                <a:t>QC </a:t>
              </a:r>
              <a:r>
                <a:rPr lang="fr-FR" sz="1600" dirty="0" err="1" smtClean="0"/>
                <a:t>easier</a:t>
              </a:r>
              <a:r>
                <a:rPr lang="fr-FR" sz="1600" dirty="0" smtClean="0"/>
                <a:t> </a:t>
              </a:r>
              <a:r>
                <a:rPr lang="fr-FR" sz="1600" dirty="0" err="1" smtClean="0"/>
                <a:t>when</a:t>
              </a:r>
              <a:r>
                <a:rPr lang="fr-FR" sz="1600" dirty="0" smtClean="0"/>
                <a:t> at all </a:t>
              </a:r>
              <a:r>
                <a:rPr lang="fr-FR" sz="1600" dirty="0" err="1" smtClean="0"/>
                <a:t>steps</a:t>
              </a:r>
              <a:r>
                <a:rPr lang="fr-FR" sz="1600" dirty="0" smtClean="0"/>
                <a:t> </a:t>
              </a:r>
              <a:r>
                <a:rPr lang="fr-FR" sz="1600" dirty="0" err="1" smtClean="0"/>
                <a:t>including</a:t>
              </a:r>
              <a:r>
                <a:rPr lang="fr-FR" sz="1600" dirty="0" smtClean="0"/>
                <a:t> design </a:t>
              </a:r>
            </a:p>
            <a:p>
              <a:r>
                <a:rPr lang="fr-FR" sz="1600" dirty="0"/>
                <a:t>	</a:t>
              </a:r>
              <a:r>
                <a:rPr lang="fr-FR" sz="1600" dirty="0" err="1" smtClean="0"/>
                <a:t>especially</a:t>
              </a:r>
              <a:r>
                <a:rPr lang="fr-FR" sz="1600" dirty="0" smtClean="0"/>
                <a:t> </a:t>
              </a:r>
              <a:r>
                <a:rPr lang="fr-FR" sz="1600" dirty="0" err="1" smtClean="0"/>
                <a:t>when</a:t>
              </a:r>
              <a:r>
                <a:rPr lang="fr-FR" sz="1600" dirty="0" smtClean="0"/>
                <a:t> one has to </a:t>
              </a:r>
              <a:r>
                <a:rPr lang="fr-FR" sz="1600" dirty="0" err="1" smtClean="0"/>
                <a:t>fix</a:t>
              </a:r>
              <a:r>
                <a:rPr lang="fr-FR" sz="1600" dirty="0" smtClean="0"/>
                <a:t> a </a:t>
              </a:r>
              <a:r>
                <a:rPr lang="fr-FR" sz="1600" dirty="0" err="1" smtClean="0"/>
                <a:t>problem</a:t>
              </a:r>
              <a:r>
                <a:rPr lang="fr-FR" sz="1600" dirty="0" smtClean="0"/>
                <a:t>  </a:t>
              </a:r>
            </a:p>
            <a:p>
              <a:r>
                <a:rPr lang="fr-FR" sz="1600" dirty="0"/>
                <a:t>	</a:t>
              </a:r>
              <a:r>
                <a:rPr lang="fr-FR" sz="1600" dirty="0" smtClean="0"/>
                <a:t>	 </a:t>
              </a:r>
              <a:r>
                <a:rPr lang="fr-FR" sz="1600" dirty="0" err="1" smtClean="0"/>
                <a:t>everything</a:t>
              </a:r>
              <a:r>
                <a:rPr lang="fr-FR" sz="1600" dirty="0" smtClean="0"/>
                <a:t> </a:t>
              </a:r>
              <a:r>
                <a:rPr lang="fr-FR" sz="1600" dirty="0" err="1" smtClean="0"/>
                <a:t>is</a:t>
              </a:r>
              <a:r>
                <a:rPr lang="fr-FR" sz="1600" dirty="0" smtClean="0"/>
                <a:t> in the </a:t>
              </a:r>
              <a:r>
                <a:rPr lang="fr-FR" sz="1600" dirty="0" err="1" smtClean="0"/>
                <a:t>details</a:t>
              </a:r>
              <a:endParaRPr lang="fr-FR" sz="1600" dirty="0" smtClean="0"/>
            </a:p>
            <a:p>
              <a:endParaRPr lang="fr-FR" sz="1600" dirty="0"/>
            </a:p>
            <a:p>
              <a:r>
                <a:rPr lang="fr-FR" sz="1600" dirty="0" smtClean="0"/>
                <a:t>If at design, the </a:t>
              </a:r>
              <a:r>
                <a:rPr lang="fr-FR" sz="1600" dirty="0" err="1" smtClean="0"/>
                <a:t>details</a:t>
              </a:r>
              <a:r>
                <a:rPr lang="fr-FR" sz="1600" dirty="0" smtClean="0"/>
                <a:t> are </a:t>
              </a:r>
              <a:r>
                <a:rPr lang="fr-FR" sz="1600" dirty="0" err="1" smtClean="0"/>
                <a:t>known</a:t>
              </a:r>
              <a:r>
                <a:rPr lang="fr-FR" sz="1600" dirty="0" smtClean="0"/>
                <a:t>, </a:t>
              </a:r>
              <a:r>
                <a:rPr lang="fr-FR" sz="1600" dirty="0" err="1" smtClean="0"/>
                <a:t>other</a:t>
              </a:r>
              <a:r>
                <a:rPr lang="fr-FR" sz="1600" dirty="0" smtClean="0"/>
                <a:t> </a:t>
              </a:r>
              <a:r>
                <a:rPr lang="fr-FR" sz="1600" dirty="0" err="1" smtClean="0"/>
                <a:t>problems</a:t>
              </a:r>
              <a:r>
                <a:rPr lang="fr-FR" sz="1600" dirty="0"/>
                <a:t> </a:t>
              </a:r>
              <a:r>
                <a:rPr lang="fr-FR" sz="1600" dirty="0" err="1" smtClean="0"/>
                <a:t>will</a:t>
              </a:r>
              <a:r>
                <a:rPr lang="fr-FR" sz="1600" dirty="0" smtClean="0"/>
                <a:t> show up </a:t>
              </a:r>
              <a:r>
                <a:rPr lang="fr-FR" sz="1600" dirty="0" err="1" smtClean="0"/>
                <a:t>later</a:t>
              </a:r>
              <a:r>
                <a:rPr lang="fr-FR" sz="1600" dirty="0" smtClean="0"/>
                <a:t> but </a:t>
              </a:r>
              <a:r>
                <a:rPr lang="fr-FR" sz="1600" dirty="0" err="1" smtClean="0"/>
                <a:t>you’ll</a:t>
              </a:r>
              <a:r>
                <a:rPr lang="fr-FR" sz="1600" dirty="0" smtClean="0"/>
                <a:t> </a:t>
              </a:r>
              <a:r>
                <a:rPr lang="fr-FR" sz="1600" dirty="0" err="1" smtClean="0"/>
                <a:t>be</a:t>
              </a:r>
              <a:r>
                <a:rPr lang="fr-FR" sz="1600" dirty="0" smtClean="0"/>
                <a:t> able to </a:t>
              </a:r>
              <a:r>
                <a:rPr lang="fr-FR" sz="1600" dirty="0" err="1" smtClean="0"/>
                <a:t>handle</a:t>
              </a:r>
              <a:endParaRPr lang="fr-FR" sz="1600" dirty="0" smtClean="0"/>
            </a:p>
            <a:p>
              <a:endParaRPr lang="fr-FR" sz="1600" dirty="0"/>
            </a:p>
            <a:p>
              <a:r>
                <a:rPr lang="fr-FR" sz="1600" dirty="0" smtClean="0"/>
                <a:t>For ESS,  CEA has to set up parts </a:t>
              </a:r>
              <a:r>
                <a:rPr lang="fr-FR" sz="1600" dirty="0" err="1" smtClean="0"/>
                <a:t>manufacturing</a:t>
              </a:r>
              <a:r>
                <a:rPr lang="fr-FR" sz="1600" dirty="0" smtClean="0"/>
                <a:t> </a:t>
              </a:r>
              <a:r>
                <a:rPr lang="fr-FR" sz="1600" dirty="0" err="1" smtClean="0"/>
                <a:t>follow</a:t>
              </a:r>
              <a:r>
                <a:rPr lang="fr-FR" sz="1600" dirty="0" smtClean="0"/>
                <a:t> up</a:t>
              </a:r>
            </a:p>
          </p:txBody>
        </p:sp>
        <p:sp>
          <p:nvSpPr>
            <p:cNvPr id="5" name="Flèche droite 4"/>
            <p:cNvSpPr/>
            <p:nvPr/>
          </p:nvSpPr>
          <p:spPr>
            <a:xfrm>
              <a:off x="1586526" y="4409893"/>
              <a:ext cx="396043" cy="180020"/>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8" name="Tableau 7"/>
          <p:cNvGraphicFramePr>
            <a:graphicFrameLocks noGrp="1"/>
          </p:cNvGraphicFramePr>
          <p:nvPr>
            <p:extLst>
              <p:ext uri="{D42A27DB-BD31-4B8C-83A1-F6EECF244321}">
                <p14:modId xmlns:p14="http://schemas.microsoft.com/office/powerpoint/2010/main" val="1841969004"/>
              </p:ext>
            </p:extLst>
          </p:nvPr>
        </p:nvGraphicFramePr>
        <p:xfrm>
          <a:off x="287525" y="1005969"/>
          <a:ext cx="5508611" cy="3326383"/>
        </p:xfrm>
        <a:graphic>
          <a:graphicData uri="http://schemas.openxmlformats.org/drawingml/2006/table">
            <a:tbl>
              <a:tblPr firstRow="1" bandRow="1">
                <a:tableStyleId>{5C22544A-7EE6-4342-B048-85BDC9FD1C3A}</a:tableStyleId>
              </a:tblPr>
              <a:tblGrid>
                <a:gridCol w="2115120"/>
                <a:gridCol w="767022"/>
                <a:gridCol w="563318"/>
                <a:gridCol w="660209"/>
                <a:gridCol w="701471"/>
                <a:gridCol w="701471"/>
              </a:tblGrid>
              <a:tr h="224154">
                <a:tc>
                  <a:txBody>
                    <a:bodyPr/>
                    <a:lstStyle/>
                    <a:p>
                      <a:endParaRPr lang="fr-FR"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rgbClr val="808080"/>
                          </a:solidFill>
                        </a:rPr>
                        <a:t>SPIRAL2</a:t>
                      </a:r>
                      <a:endParaRPr lang="fr-FR" sz="1000"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rgbClr val="808080"/>
                          </a:solidFill>
                        </a:rPr>
                        <a:t>XFEL</a:t>
                      </a:r>
                      <a:endParaRPr lang="fr-FR" sz="1000"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rgbClr val="808080"/>
                          </a:solidFill>
                        </a:rPr>
                        <a:t>ESS</a:t>
                      </a:r>
                      <a:endParaRPr lang="fr-FR" sz="1000"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rgbClr val="808080"/>
                          </a:solidFill>
                        </a:rPr>
                        <a:t>SARAF</a:t>
                      </a:r>
                      <a:endParaRPr lang="fr-FR" sz="1000"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rgbClr val="808080"/>
                          </a:solidFill>
                        </a:rPr>
                        <a:t>IFMIF</a:t>
                      </a:r>
                      <a:endParaRPr lang="fr-FR" sz="1000"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58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smtClean="0">
                          <a:solidFill>
                            <a:srgbClr val="666666"/>
                          </a:solidFill>
                        </a:rPr>
                        <a:t>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58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err="1" smtClean="0">
                          <a:solidFill>
                            <a:srgbClr val="666666"/>
                          </a:solidFill>
                        </a:rPr>
                        <a:t>Preliminary</a:t>
                      </a:r>
                      <a:r>
                        <a:rPr lang="fr-FR" sz="1000" dirty="0" smtClean="0">
                          <a:solidFill>
                            <a:srgbClr val="666666"/>
                          </a:solidFill>
                        </a:rPr>
                        <a:t> </a:t>
                      </a:r>
                      <a:r>
                        <a:rPr lang="fr-FR" sz="1000" dirty="0" err="1" smtClean="0">
                          <a:solidFill>
                            <a:srgbClr val="666666"/>
                          </a:solidFill>
                        </a:rPr>
                        <a:t>study</a:t>
                      </a:r>
                      <a:endParaRPr lang="fr-FR" sz="10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19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err="1" smtClean="0">
                          <a:solidFill>
                            <a:srgbClr val="666666"/>
                          </a:solidFill>
                        </a:rPr>
                        <a:t>Preparation</a:t>
                      </a:r>
                      <a:r>
                        <a:rPr lang="fr-FR" sz="1000" dirty="0" smtClean="0">
                          <a:solidFill>
                            <a:srgbClr val="666666"/>
                          </a:solidFill>
                        </a:rPr>
                        <a:t> of Infrastructure and </a:t>
                      </a:r>
                      <a:r>
                        <a:rPr lang="fr-FR" sz="1000" dirty="0" err="1" smtClean="0">
                          <a:solidFill>
                            <a:srgbClr val="666666"/>
                          </a:solidFill>
                        </a:rPr>
                        <a:t>tooling</a:t>
                      </a:r>
                      <a:endParaRPr lang="fr-FR" sz="10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13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smtClean="0">
                          <a:solidFill>
                            <a:srgbClr val="666666"/>
                          </a:solidFill>
                        </a:rPr>
                        <a:t>Prototypes </a:t>
                      </a:r>
                      <a:r>
                        <a:rPr lang="fr-FR" sz="1000" dirty="0" err="1" smtClean="0">
                          <a:solidFill>
                            <a:srgbClr val="666666"/>
                          </a:solidFill>
                        </a:rPr>
                        <a:t>manufacturing</a:t>
                      </a:r>
                      <a:endParaRPr lang="fr-FR" sz="10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99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err="1" smtClean="0">
                          <a:solidFill>
                            <a:srgbClr val="666666"/>
                          </a:solidFill>
                        </a:rPr>
                        <a:t>Mock-ups</a:t>
                      </a:r>
                      <a:r>
                        <a:rPr lang="fr-FR" sz="1000" dirty="0" smtClean="0">
                          <a:solidFill>
                            <a:srgbClr val="666666"/>
                          </a:solidFill>
                        </a:rPr>
                        <a:t> (training, </a:t>
                      </a:r>
                      <a:r>
                        <a:rPr lang="fr-FR" sz="1000" dirty="0" err="1" smtClean="0">
                          <a:solidFill>
                            <a:srgbClr val="666666"/>
                          </a:solidFill>
                        </a:rPr>
                        <a:t>tooling</a:t>
                      </a:r>
                      <a:r>
                        <a:rPr lang="fr-FR" sz="1000" dirty="0" smtClean="0">
                          <a:solidFill>
                            <a:srgbClr val="666666"/>
                          </a:solidFill>
                        </a:rPr>
                        <a:t> </a:t>
                      </a:r>
                      <a:r>
                        <a:rPr lang="fr-FR" sz="1000" dirty="0" err="1" smtClean="0">
                          <a:solidFill>
                            <a:srgbClr val="666666"/>
                          </a:solidFill>
                        </a:rPr>
                        <a:t>rework</a:t>
                      </a:r>
                      <a:r>
                        <a:rPr lang="fr-FR" sz="1000" dirty="0" smtClean="0">
                          <a:solidFill>
                            <a:srgbClr val="666666"/>
                          </a:solidFill>
                        </a:rPr>
                        <a:t>, </a:t>
                      </a:r>
                      <a:r>
                        <a:rPr lang="fr-FR" sz="1000" dirty="0" err="1" smtClean="0">
                          <a:solidFill>
                            <a:srgbClr val="666666"/>
                          </a:solidFill>
                        </a:rPr>
                        <a:t>assy</a:t>
                      </a:r>
                      <a:r>
                        <a:rPr lang="fr-FR" sz="1000" dirty="0" smtClean="0">
                          <a:solidFill>
                            <a:srgbClr val="666666"/>
                          </a:solidFill>
                        </a:rPr>
                        <a:t> </a:t>
                      </a:r>
                      <a:r>
                        <a:rPr lang="fr-FR" sz="1000" dirty="0" err="1" smtClean="0">
                          <a:solidFill>
                            <a:srgbClr val="666666"/>
                          </a:solidFill>
                        </a:rPr>
                        <a:t>procedure</a:t>
                      </a:r>
                      <a:r>
                        <a:rPr lang="fr-FR" sz="1000" dirty="0" smtClean="0">
                          <a:solidFill>
                            <a:srgbClr val="666666"/>
                          </a:solidFill>
                        </a:rPr>
                        <a:t> tests)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13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err="1" smtClean="0">
                          <a:solidFill>
                            <a:srgbClr val="666666"/>
                          </a:solidFill>
                        </a:rPr>
                        <a:t>Prototyping</a:t>
                      </a:r>
                      <a:endParaRPr lang="fr-FR" sz="10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586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smtClean="0">
                          <a:solidFill>
                            <a:srgbClr val="666666"/>
                          </a:solidFill>
                        </a:rPr>
                        <a:t>Parts </a:t>
                      </a:r>
                      <a:r>
                        <a:rPr lang="fr-FR" sz="1000" dirty="0" err="1" smtClean="0">
                          <a:solidFill>
                            <a:srgbClr val="666666"/>
                          </a:solidFill>
                        </a:rPr>
                        <a:t>manufacturing</a:t>
                      </a:r>
                      <a:endParaRPr lang="fr-FR" sz="10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fr-FR" sz="1000" dirty="0" smtClean="0">
                          <a:solidFill>
                            <a:srgbClr val="FFC000"/>
                          </a:solidFill>
                        </a:rPr>
                        <a:t>X</a:t>
                      </a:r>
                      <a:r>
                        <a:rPr lang="fr-FR" sz="1000" dirty="0" smtClean="0">
                          <a:solidFill>
                            <a:schemeClr val="bg2">
                              <a:lumMod val="75000"/>
                            </a:schemeClr>
                          </a:solidFill>
                        </a:rPr>
                        <a:t> </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58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err="1" smtClean="0">
                          <a:solidFill>
                            <a:srgbClr val="666666"/>
                          </a:solidFill>
                        </a:rPr>
                        <a:t>Chemistry</a:t>
                      </a:r>
                      <a:endParaRPr lang="fr-FR" sz="10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58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err="1" smtClean="0">
                          <a:solidFill>
                            <a:srgbClr val="666666"/>
                          </a:solidFill>
                        </a:rPr>
                        <a:t>Assembly</a:t>
                      </a:r>
                      <a:endParaRPr lang="fr-FR" sz="1000"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rgbClr val="FFC000"/>
                          </a:solidFill>
                        </a:rPr>
                        <a:t>x</a:t>
                      </a:r>
                      <a:endParaRPr lang="fr-FR" sz="1000"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2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smtClean="0">
                          <a:solidFill>
                            <a:srgbClr val="666666"/>
                          </a:solidFill>
                        </a:rPr>
                        <a:t>Test en bunker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rgbClr val="FFC000"/>
                          </a:solidFill>
                        </a:rPr>
                        <a:t>X</a:t>
                      </a:r>
                      <a:endParaRPr lang="fr-FR" sz="1000"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FR" sz="1000"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158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smtClean="0">
                          <a:solidFill>
                            <a:srgbClr val="666666"/>
                          </a:solidFill>
                        </a:rPr>
                        <a:t>Transport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schemeClr val="bg2">
                              <a:lumMod val="75000"/>
                            </a:schemeClr>
                          </a:solidFill>
                        </a:rPr>
                        <a:t>X</a:t>
                      </a:r>
                      <a:endParaRPr lang="fr-FR" sz="1000"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dirty="0" smtClean="0">
                          <a:solidFill>
                            <a:srgbClr val="FFC000"/>
                          </a:solidFill>
                        </a:rPr>
                        <a:t>x </a:t>
                      </a:r>
                      <a:r>
                        <a:rPr lang="fr-FR" sz="1000" dirty="0" err="1" smtClean="0">
                          <a:solidFill>
                            <a:srgbClr val="FFC000"/>
                          </a:solidFill>
                        </a:rPr>
                        <a:t>indiv</a:t>
                      </a:r>
                      <a:endParaRPr lang="fr-FR" sz="1000" dirty="0" smtClean="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9" name="Rectangle 8"/>
          <p:cNvSpPr/>
          <p:nvPr/>
        </p:nvSpPr>
        <p:spPr>
          <a:xfrm>
            <a:off x="6084168" y="1571506"/>
            <a:ext cx="3060340" cy="1200329"/>
          </a:xfrm>
          <a:prstGeom prst="rect">
            <a:avLst/>
          </a:prstGeom>
        </p:spPr>
        <p:txBody>
          <a:bodyPr wrap="square">
            <a:spAutoFit/>
          </a:bodyPr>
          <a:lstStyle/>
          <a:p>
            <a:pPr algn="ctr"/>
            <a:r>
              <a:rPr lang="fr-FR" dirty="0" smtClean="0">
                <a:solidFill>
                  <a:schemeClr val="bg2">
                    <a:lumMod val="75000"/>
                  </a:schemeClr>
                </a:solidFill>
              </a:rPr>
              <a:t>X : CEA has been  </a:t>
            </a:r>
            <a:r>
              <a:rPr lang="fr-FR" dirty="0" err="1" smtClean="0">
                <a:solidFill>
                  <a:schemeClr val="bg2">
                    <a:lumMod val="75000"/>
                  </a:schemeClr>
                </a:solidFill>
              </a:rPr>
              <a:t>involved</a:t>
            </a:r>
            <a:endParaRPr lang="fr-FR" dirty="0" smtClean="0">
              <a:solidFill>
                <a:schemeClr val="bg2">
                  <a:lumMod val="75000"/>
                </a:schemeClr>
              </a:solidFill>
            </a:endParaRPr>
          </a:p>
          <a:p>
            <a:pPr algn="ctr"/>
            <a:r>
              <a:rPr lang="fr-FR" dirty="0" smtClean="0">
                <a:solidFill>
                  <a:srgbClr val="FFC000"/>
                </a:solidFill>
              </a:rPr>
              <a:t>X : not </a:t>
            </a:r>
            <a:r>
              <a:rPr lang="fr-FR" dirty="0" err="1" smtClean="0">
                <a:solidFill>
                  <a:srgbClr val="FFC000"/>
                </a:solidFill>
              </a:rPr>
              <a:t>present</a:t>
            </a:r>
            <a:r>
              <a:rPr lang="fr-FR" dirty="0" smtClean="0">
                <a:solidFill>
                  <a:srgbClr val="FFC000"/>
                </a:solidFill>
              </a:rPr>
              <a:t> at </a:t>
            </a:r>
            <a:r>
              <a:rPr lang="fr-FR" dirty="0" err="1" smtClean="0">
                <a:solidFill>
                  <a:srgbClr val="FFC000"/>
                </a:solidFill>
              </a:rPr>
              <a:t>this</a:t>
            </a:r>
            <a:r>
              <a:rPr lang="fr-FR" dirty="0" smtClean="0">
                <a:solidFill>
                  <a:srgbClr val="FFC000"/>
                </a:solidFill>
              </a:rPr>
              <a:t> </a:t>
            </a:r>
            <a:r>
              <a:rPr lang="fr-FR" dirty="0" err="1" smtClean="0">
                <a:solidFill>
                  <a:srgbClr val="FFC000"/>
                </a:solidFill>
              </a:rPr>
              <a:t>step</a:t>
            </a:r>
            <a:endParaRPr lang="fr-FR" dirty="0" smtClean="0">
              <a:solidFill>
                <a:srgbClr val="FFC000"/>
              </a:solidFill>
            </a:endParaRPr>
          </a:p>
          <a:p>
            <a:pPr algn="ctr"/>
            <a:r>
              <a:rPr lang="fr-FR" dirty="0" smtClean="0">
                <a:solidFill>
                  <a:srgbClr val="FFC000"/>
                </a:solidFill>
              </a:rPr>
              <a:t> </a:t>
            </a:r>
            <a:r>
              <a:rPr lang="fr-FR" dirty="0" err="1">
                <a:solidFill>
                  <a:srgbClr val="FFC000"/>
                </a:solidFill>
              </a:rPr>
              <a:t>where</a:t>
            </a:r>
            <a:r>
              <a:rPr lang="fr-FR" dirty="0">
                <a:solidFill>
                  <a:srgbClr val="FFC000"/>
                </a:solidFill>
              </a:rPr>
              <a:t> not </a:t>
            </a:r>
            <a:r>
              <a:rPr lang="fr-FR" dirty="0" err="1" smtClean="0">
                <a:solidFill>
                  <a:srgbClr val="FFC000"/>
                </a:solidFill>
              </a:rPr>
              <a:t>present</a:t>
            </a:r>
            <a:r>
              <a:rPr lang="fr-FR" dirty="0" smtClean="0">
                <a:solidFill>
                  <a:srgbClr val="FFC000"/>
                </a:solidFill>
              </a:rPr>
              <a:t> </a:t>
            </a:r>
          </a:p>
          <a:p>
            <a:pPr algn="ctr"/>
            <a:r>
              <a:rPr lang="fr-FR" dirty="0" err="1" smtClean="0">
                <a:solidFill>
                  <a:srgbClr val="FFC000"/>
                </a:solidFill>
              </a:rPr>
              <a:t>where</a:t>
            </a:r>
            <a:r>
              <a:rPr lang="fr-FR" dirty="0" smtClean="0">
                <a:solidFill>
                  <a:srgbClr val="FFC000"/>
                </a:solidFill>
              </a:rPr>
              <a:t> </a:t>
            </a:r>
            <a:r>
              <a:rPr lang="fr-FR" dirty="0">
                <a:solidFill>
                  <a:srgbClr val="FFC000"/>
                </a:solidFill>
              </a:rPr>
              <a:t>not </a:t>
            </a:r>
            <a:r>
              <a:rPr lang="fr-FR" dirty="0" err="1" smtClean="0">
                <a:solidFill>
                  <a:srgbClr val="FFC000"/>
                </a:solidFill>
              </a:rPr>
              <a:t>present</a:t>
            </a:r>
            <a:endParaRPr lang="fr-FR" dirty="0">
              <a:solidFill>
                <a:schemeClr val="bg2">
                  <a:lumMod val="75000"/>
                </a:schemeClr>
              </a:solidFill>
            </a:endParaRPr>
          </a:p>
        </p:txBody>
      </p:sp>
      <p:sp>
        <p:nvSpPr>
          <p:cNvPr id="15" name="Rectangle 14"/>
          <p:cNvSpPr/>
          <p:nvPr/>
        </p:nvSpPr>
        <p:spPr>
          <a:xfrm>
            <a:off x="6084168" y="2193141"/>
            <a:ext cx="432048" cy="2520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6084168" y="2474238"/>
            <a:ext cx="432048" cy="252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157873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Assembly</a:t>
            </a:r>
            <a:r>
              <a:rPr lang="fr-FR" dirty="0" smtClean="0"/>
              <a:t> </a:t>
            </a:r>
            <a:r>
              <a:rPr lang="fr-FR" dirty="0" err="1" smtClean="0"/>
              <a:t>models</a:t>
            </a:r>
            <a:r>
              <a:rPr lang="fr-FR" dirty="0" smtClean="0"/>
              <a:t> at CEA</a:t>
            </a:r>
            <a:endParaRPr lang="fr-FR" dirty="0"/>
          </a:p>
        </p:txBody>
      </p:sp>
      <p:sp>
        <p:nvSpPr>
          <p:cNvPr id="3" name="Espace réservé du contenu 2"/>
          <p:cNvSpPr>
            <a:spLocks noGrp="1"/>
          </p:cNvSpPr>
          <p:nvPr>
            <p:ph idx="1"/>
          </p:nvPr>
        </p:nvSpPr>
        <p:spPr>
          <a:xfrm>
            <a:off x="0" y="1033913"/>
            <a:ext cx="7236296" cy="4968552"/>
          </a:xfrm>
        </p:spPr>
        <p:txBody>
          <a:bodyPr/>
          <a:lstStyle/>
          <a:p>
            <a:pPr marL="355600"/>
            <a:r>
              <a:rPr lang="fr-FR" sz="1800" dirty="0" smtClean="0">
                <a:solidFill>
                  <a:schemeClr val="tx1">
                    <a:lumMod val="50000"/>
                    <a:lumOff val="50000"/>
                  </a:schemeClr>
                </a:solidFill>
              </a:rPr>
              <a:t>The </a:t>
            </a:r>
            <a:r>
              <a:rPr lang="fr-FR" sz="1800" dirty="0" err="1" smtClean="0">
                <a:solidFill>
                  <a:schemeClr val="tx1">
                    <a:lumMod val="50000"/>
                    <a:lumOff val="50000"/>
                  </a:schemeClr>
                </a:solidFill>
              </a:rPr>
              <a:t>assembly</a:t>
            </a:r>
            <a:r>
              <a:rPr lang="fr-FR" sz="1800" dirty="0" smtClean="0">
                <a:solidFill>
                  <a:schemeClr val="tx1">
                    <a:lumMod val="50000"/>
                    <a:lumOff val="50000"/>
                  </a:schemeClr>
                </a:solidFill>
              </a:rPr>
              <a:t> </a:t>
            </a:r>
            <a:r>
              <a:rPr lang="fr-FR" sz="1800" dirty="0" err="1" smtClean="0">
                <a:solidFill>
                  <a:schemeClr val="tx1">
                    <a:lumMod val="50000"/>
                    <a:lumOff val="50000"/>
                  </a:schemeClr>
                </a:solidFill>
              </a:rPr>
              <a:t>were</a:t>
            </a:r>
            <a:r>
              <a:rPr lang="fr-FR" sz="1800" dirty="0" smtClean="0">
                <a:solidFill>
                  <a:schemeClr val="tx1">
                    <a:lumMod val="50000"/>
                    <a:lumOff val="50000"/>
                  </a:schemeClr>
                </a:solidFill>
              </a:rPr>
              <a:t> </a:t>
            </a:r>
            <a:r>
              <a:rPr lang="fr-FR" sz="1800" dirty="0" err="1" smtClean="0">
                <a:solidFill>
                  <a:schemeClr val="tx1">
                    <a:lumMod val="50000"/>
                    <a:lumOff val="50000"/>
                  </a:schemeClr>
                </a:solidFill>
              </a:rPr>
              <a:t>performed</a:t>
            </a:r>
            <a:r>
              <a:rPr lang="fr-FR" sz="1800" dirty="0" smtClean="0">
                <a:solidFill>
                  <a:schemeClr val="tx1">
                    <a:lumMod val="50000"/>
                    <a:lumOff val="50000"/>
                  </a:schemeClr>
                </a:solidFill>
              </a:rPr>
              <a:t> :</a:t>
            </a:r>
          </a:p>
          <a:p>
            <a:pPr marL="895350" indent="-173038">
              <a:buFontTx/>
              <a:buChar char="-"/>
            </a:pPr>
            <a:r>
              <a:rPr lang="fr-FR" sz="1800" dirty="0" smtClean="0">
                <a:solidFill>
                  <a:schemeClr val="tx1">
                    <a:lumMod val="50000"/>
                    <a:lumOff val="50000"/>
                  </a:schemeClr>
                </a:solidFill>
              </a:rPr>
              <a:t>CEA ressources for SPIRAL2</a:t>
            </a:r>
          </a:p>
          <a:p>
            <a:pPr marL="895350" indent="-173038">
              <a:buFontTx/>
              <a:buChar char="-"/>
            </a:pPr>
            <a:r>
              <a:rPr lang="fr-FR" sz="1800" dirty="0" err="1" smtClean="0">
                <a:solidFill>
                  <a:schemeClr val="tx1">
                    <a:lumMod val="50000"/>
                    <a:lumOff val="50000"/>
                  </a:schemeClr>
                </a:solidFill>
              </a:rPr>
              <a:t>Subcontracted</a:t>
            </a:r>
            <a:r>
              <a:rPr lang="fr-FR" sz="1800" dirty="0" smtClean="0">
                <a:solidFill>
                  <a:schemeClr val="tx1">
                    <a:lumMod val="50000"/>
                    <a:lumOff val="50000"/>
                  </a:schemeClr>
                </a:solidFill>
              </a:rPr>
              <a:t> for XFEL</a:t>
            </a:r>
          </a:p>
          <a:p>
            <a:pPr marL="1266825" indent="-342900">
              <a:buFontTx/>
              <a:buChar char="-"/>
            </a:pPr>
            <a:endParaRPr lang="fr-FR" sz="1800" dirty="0">
              <a:solidFill>
                <a:schemeClr val="tx1">
                  <a:lumMod val="50000"/>
                  <a:lumOff val="50000"/>
                </a:schemeClr>
              </a:solidFill>
            </a:endParaRPr>
          </a:p>
          <a:p>
            <a:pPr marL="355600"/>
            <a:r>
              <a:rPr lang="fr-FR" sz="1800" dirty="0" smtClean="0">
                <a:solidFill>
                  <a:schemeClr val="tx1">
                    <a:lumMod val="50000"/>
                    <a:lumOff val="50000"/>
                  </a:schemeClr>
                </a:solidFill>
              </a:rPr>
              <a:t>Main </a:t>
            </a:r>
            <a:r>
              <a:rPr lang="fr-FR" sz="1800" dirty="0" err="1" smtClean="0">
                <a:solidFill>
                  <a:schemeClr val="tx1">
                    <a:lumMod val="50000"/>
                    <a:lumOff val="50000"/>
                  </a:schemeClr>
                </a:solidFill>
              </a:rPr>
              <a:t>differences</a:t>
            </a:r>
            <a:r>
              <a:rPr lang="fr-FR" sz="1800" dirty="0" smtClean="0">
                <a:solidFill>
                  <a:schemeClr val="tx1">
                    <a:lumMod val="50000"/>
                    <a:lumOff val="50000"/>
                  </a:schemeClr>
                </a:solidFill>
              </a:rPr>
              <a:t> :</a:t>
            </a:r>
          </a:p>
          <a:p>
            <a:pPr marL="895350" indent="-173038">
              <a:buFontTx/>
              <a:buChar char="-"/>
            </a:pPr>
            <a:r>
              <a:rPr lang="fr-FR" sz="1800" dirty="0" smtClean="0">
                <a:solidFill>
                  <a:schemeClr val="tx1">
                    <a:lumMod val="50000"/>
                    <a:lumOff val="50000"/>
                  </a:schemeClr>
                </a:solidFill>
              </a:rPr>
              <a:t>The </a:t>
            </a:r>
            <a:r>
              <a:rPr lang="fr-FR" sz="1800" dirty="0" err="1" smtClean="0">
                <a:solidFill>
                  <a:schemeClr val="tx1">
                    <a:lumMod val="50000"/>
                    <a:lumOff val="50000"/>
                  </a:schemeClr>
                </a:solidFill>
              </a:rPr>
              <a:t>thoughput</a:t>
            </a:r>
            <a:r>
              <a:rPr lang="fr-FR" sz="1800" dirty="0" smtClean="0">
                <a:solidFill>
                  <a:schemeClr val="tx1">
                    <a:lumMod val="50000"/>
                    <a:lumOff val="50000"/>
                  </a:schemeClr>
                </a:solidFill>
              </a:rPr>
              <a:t> </a:t>
            </a:r>
            <a:r>
              <a:rPr lang="fr-FR" sz="1800" dirty="0" err="1" smtClean="0">
                <a:solidFill>
                  <a:schemeClr val="tx1">
                    <a:lumMod val="50000"/>
                    <a:lumOff val="50000"/>
                  </a:schemeClr>
                </a:solidFill>
              </a:rPr>
              <a:t>was</a:t>
            </a:r>
            <a:r>
              <a:rPr lang="fr-FR" sz="1800" dirty="0" smtClean="0">
                <a:solidFill>
                  <a:schemeClr val="tx1">
                    <a:lumMod val="50000"/>
                    <a:lumOff val="50000"/>
                  </a:schemeClr>
                </a:solidFill>
              </a:rPr>
              <a:t> </a:t>
            </a:r>
            <a:r>
              <a:rPr lang="fr-FR" sz="1800" dirty="0" err="1" smtClean="0">
                <a:solidFill>
                  <a:schemeClr val="tx1">
                    <a:lumMod val="50000"/>
                    <a:lumOff val="50000"/>
                  </a:schemeClr>
                </a:solidFill>
              </a:rPr>
              <a:t>different</a:t>
            </a:r>
            <a:r>
              <a:rPr lang="fr-FR" sz="1800" dirty="0" smtClean="0">
                <a:solidFill>
                  <a:schemeClr val="tx1">
                    <a:lumMod val="50000"/>
                    <a:lumOff val="50000"/>
                  </a:schemeClr>
                </a:solidFill>
              </a:rPr>
              <a:t> (1CM/</a:t>
            </a:r>
            <a:r>
              <a:rPr lang="fr-FR" sz="1800" dirty="0" err="1" smtClean="0">
                <a:solidFill>
                  <a:schemeClr val="tx1">
                    <a:lumMod val="50000"/>
                    <a:lumOff val="50000"/>
                  </a:schemeClr>
                </a:solidFill>
              </a:rPr>
              <a:t>wk</a:t>
            </a:r>
            <a:r>
              <a:rPr lang="fr-FR" sz="1800" dirty="0" smtClean="0">
                <a:solidFill>
                  <a:schemeClr val="tx1">
                    <a:lumMod val="50000"/>
                    <a:lumOff val="50000"/>
                  </a:schemeClr>
                </a:solidFill>
              </a:rPr>
              <a:t> for XFEL), </a:t>
            </a:r>
          </a:p>
          <a:p>
            <a:pPr marL="895350" indent="-173038">
              <a:buFontTx/>
              <a:buChar char="-"/>
            </a:pPr>
            <a:r>
              <a:rPr lang="fr-FR" sz="1800" dirty="0" smtClean="0">
                <a:solidFill>
                  <a:schemeClr val="tx1">
                    <a:lumMod val="50000"/>
                    <a:lumOff val="50000"/>
                  </a:schemeClr>
                </a:solidFill>
              </a:rPr>
              <a:t>The </a:t>
            </a:r>
            <a:r>
              <a:rPr lang="fr-FR" sz="1800" dirty="0" err="1" smtClean="0">
                <a:solidFill>
                  <a:schemeClr val="tx1">
                    <a:lumMod val="50000"/>
                    <a:lumOff val="50000"/>
                  </a:schemeClr>
                </a:solidFill>
              </a:rPr>
              <a:t>number</a:t>
            </a:r>
            <a:r>
              <a:rPr lang="fr-FR" sz="1800" dirty="0" smtClean="0">
                <a:solidFill>
                  <a:schemeClr val="tx1">
                    <a:lumMod val="50000"/>
                    <a:lumOff val="50000"/>
                  </a:schemeClr>
                </a:solidFill>
              </a:rPr>
              <a:t> of modules </a:t>
            </a:r>
            <a:r>
              <a:rPr lang="fr-FR" sz="1800" dirty="0" err="1" smtClean="0">
                <a:solidFill>
                  <a:schemeClr val="tx1">
                    <a:lumMod val="50000"/>
                    <a:lumOff val="50000"/>
                  </a:schemeClr>
                </a:solidFill>
              </a:rPr>
              <a:t>produced</a:t>
            </a:r>
            <a:r>
              <a:rPr lang="fr-FR" sz="1800" dirty="0" smtClean="0">
                <a:solidFill>
                  <a:schemeClr val="tx1">
                    <a:lumMod val="50000"/>
                    <a:lumOff val="50000"/>
                  </a:schemeClr>
                </a:solidFill>
              </a:rPr>
              <a:t> (100/12)</a:t>
            </a:r>
          </a:p>
          <a:p>
            <a:pPr marL="1266825" indent="-342900">
              <a:buFontTx/>
              <a:buChar char="-"/>
            </a:pPr>
            <a:endParaRPr lang="fr-FR" sz="1800" dirty="0">
              <a:solidFill>
                <a:schemeClr val="tx1">
                  <a:lumMod val="50000"/>
                  <a:lumOff val="50000"/>
                </a:schemeClr>
              </a:solidFill>
            </a:endParaRPr>
          </a:p>
          <a:p>
            <a:pPr marL="355600"/>
            <a:r>
              <a:rPr lang="fr-FR" sz="1800" dirty="0" err="1" smtClean="0">
                <a:solidFill>
                  <a:schemeClr val="tx1">
                    <a:lumMod val="50000"/>
                    <a:lumOff val="50000"/>
                  </a:schemeClr>
                </a:solidFill>
              </a:rPr>
              <a:t>Lessons</a:t>
            </a:r>
            <a:r>
              <a:rPr lang="fr-FR" sz="1800" dirty="0" smtClean="0">
                <a:solidFill>
                  <a:schemeClr val="tx1">
                    <a:lumMod val="50000"/>
                    <a:lumOff val="50000"/>
                  </a:schemeClr>
                </a:solidFill>
              </a:rPr>
              <a:t> – </a:t>
            </a:r>
            <a:r>
              <a:rPr lang="fr-FR" sz="1800" dirty="0" err="1" smtClean="0">
                <a:solidFill>
                  <a:schemeClr val="tx1">
                    <a:lumMod val="50000"/>
                    <a:lumOff val="50000"/>
                  </a:schemeClr>
                </a:solidFill>
              </a:rPr>
              <a:t>learned</a:t>
            </a:r>
            <a:r>
              <a:rPr lang="fr-FR" sz="1800" dirty="0" smtClean="0">
                <a:solidFill>
                  <a:schemeClr val="tx1">
                    <a:lumMod val="50000"/>
                    <a:lumOff val="50000"/>
                  </a:schemeClr>
                </a:solidFill>
              </a:rPr>
              <a:t> :</a:t>
            </a:r>
          </a:p>
          <a:p>
            <a:pPr marL="895350" indent="-173038">
              <a:buFontTx/>
              <a:buChar char="-"/>
            </a:pPr>
            <a:r>
              <a:rPr lang="fr-FR" sz="1800" dirty="0" err="1" smtClean="0">
                <a:solidFill>
                  <a:schemeClr val="tx1">
                    <a:lumMod val="50000"/>
                    <a:lumOff val="50000"/>
                  </a:schemeClr>
                </a:solidFill>
              </a:rPr>
              <a:t>Robust</a:t>
            </a:r>
            <a:r>
              <a:rPr lang="fr-FR" sz="1800" dirty="0" smtClean="0">
                <a:solidFill>
                  <a:schemeClr val="tx1">
                    <a:lumMod val="50000"/>
                    <a:lumOff val="50000"/>
                  </a:schemeClr>
                </a:solidFill>
              </a:rPr>
              <a:t> </a:t>
            </a:r>
            <a:r>
              <a:rPr lang="fr-FR" sz="1800" dirty="0" err="1">
                <a:solidFill>
                  <a:schemeClr val="tx1">
                    <a:lumMod val="50000"/>
                    <a:lumOff val="50000"/>
                  </a:schemeClr>
                </a:solidFill>
              </a:rPr>
              <a:t>assembly</a:t>
            </a:r>
            <a:r>
              <a:rPr lang="fr-FR" sz="1800" dirty="0">
                <a:solidFill>
                  <a:schemeClr val="tx1">
                    <a:lumMod val="50000"/>
                    <a:lumOff val="50000"/>
                  </a:schemeClr>
                </a:solidFill>
              </a:rPr>
              <a:t> </a:t>
            </a:r>
            <a:r>
              <a:rPr lang="fr-FR" sz="1800" dirty="0" err="1">
                <a:solidFill>
                  <a:schemeClr val="tx1">
                    <a:lumMod val="50000"/>
                    <a:lumOff val="50000"/>
                  </a:schemeClr>
                </a:solidFill>
              </a:rPr>
              <a:t>procedures</a:t>
            </a:r>
            <a:r>
              <a:rPr lang="fr-FR" sz="1800" dirty="0">
                <a:solidFill>
                  <a:schemeClr val="tx1">
                    <a:lumMod val="50000"/>
                    <a:lumOff val="50000"/>
                  </a:schemeClr>
                </a:solidFill>
              </a:rPr>
              <a:t> (</a:t>
            </a:r>
            <a:r>
              <a:rPr lang="fr-FR" sz="1800" dirty="0" err="1">
                <a:solidFill>
                  <a:schemeClr val="tx1">
                    <a:lumMod val="50000"/>
                    <a:lumOff val="50000"/>
                  </a:schemeClr>
                </a:solidFill>
              </a:rPr>
              <a:t>which</a:t>
            </a:r>
            <a:r>
              <a:rPr lang="fr-FR" sz="1800" dirty="0">
                <a:solidFill>
                  <a:schemeClr val="tx1">
                    <a:lumMod val="50000"/>
                    <a:lumOff val="50000"/>
                  </a:schemeClr>
                </a:solidFill>
              </a:rPr>
              <a:t> are not sensitive to the </a:t>
            </a:r>
            <a:r>
              <a:rPr lang="fr-FR" sz="1800" dirty="0" err="1">
                <a:solidFill>
                  <a:schemeClr val="tx1">
                    <a:lumMod val="50000"/>
                    <a:lumOff val="50000"/>
                  </a:schemeClr>
                </a:solidFill>
              </a:rPr>
              <a:t>environment</a:t>
            </a:r>
            <a:r>
              <a:rPr lang="fr-FR" sz="1800" dirty="0">
                <a:solidFill>
                  <a:schemeClr val="tx1">
                    <a:lumMod val="50000"/>
                    <a:lumOff val="50000"/>
                  </a:schemeClr>
                </a:solidFill>
              </a:rPr>
              <a:t> – SPIRAL 2 : 5 </a:t>
            </a:r>
            <a:r>
              <a:rPr lang="fr-FR" sz="1800" dirty="0" err="1">
                <a:solidFill>
                  <a:schemeClr val="tx1">
                    <a:lumMod val="50000"/>
                    <a:lumOff val="50000"/>
                  </a:schemeClr>
                </a:solidFill>
              </a:rPr>
              <a:t>different</a:t>
            </a:r>
            <a:r>
              <a:rPr lang="fr-FR" sz="1800" dirty="0">
                <a:solidFill>
                  <a:schemeClr val="tx1">
                    <a:lumMod val="50000"/>
                    <a:lumOff val="50000"/>
                  </a:schemeClr>
                </a:solidFill>
              </a:rPr>
              <a:t> </a:t>
            </a:r>
            <a:r>
              <a:rPr lang="fr-FR" sz="1800" dirty="0" err="1">
                <a:solidFill>
                  <a:schemeClr val="tx1">
                    <a:lumMod val="50000"/>
                    <a:lumOff val="50000"/>
                  </a:schemeClr>
                </a:solidFill>
              </a:rPr>
              <a:t>assembly</a:t>
            </a:r>
            <a:r>
              <a:rPr lang="fr-FR" sz="1800" dirty="0">
                <a:solidFill>
                  <a:schemeClr val="tx1">
                    <a:lumMod val="50000"/>
                    <a:lumOff val="50000"/>
                  </a:schemeClr>
                </a:solidFill>
              </a:rPr>
              <a:t> location 3CR @Saclay; IPNO, CERN )</a:t>
            </a:r>
          </a:p>
          <a:p>
            <a:pPr marL="895350" indent="-173038">
              <a:buFontTx/>
              <a:buChar char="-"/>
            </a:pPr>
            <a:r>
              <a:rPr lang="fr-FR" sz="1800" dirty="0" err="1" smtClean="0">
                <a:solidFill>
                  <a:schemeClr val="tx1">
                    <a:lumMod val="50000"/>
                    <a:lumOff val="50000"/>
                  </a:schemeClr>
                </a:solidFill>
              </a:rPr>
              <a:t>Adapted</a:t>
            </a:r>
            <a:r>
              <a:rPr lang="fr-FR" sz="1800" dirty="0" smtClean="0">
                <a:solidFill>
                  <a:schemeClr val="tx1">
                    <a:lumMod val="50000"/>
                    <a:lumOff val="50000"/>
                  </a:schemeClr>
                </a:solidFill>
              </a:rPr>
              <a:t> to </a:t>
            </a:r>
            <a:r>
              <a:rPr lang="fr-FR" sz="1800" dirty="0" err="1" smtClean="0">
                <a:solidFill>
                  <a:schemeClr val="tx1">
                    <a:lumMod val="50000"/>
                    <a:lumOff val="50000"/>
                  </a:schemeClr>
                </a:solidFill>
              </a:rPr>
              <a:t>project</a:t>
            </a:r>
            <a:endParaRPr lang="fr-FR" sz="1800" dirty="0" smtClean="0">
              <a:solidFill>
                <a:schemeClr val="tx1">
                  <a:lumMod val="50000"/>
                  <a:lumOff val="50000"/>
                </a:schemeClr>
              </a:solidFill>
            </a:endParaRPr>
          </a:p>
          <a:p>
            <a:pPr marL="895350" lvl="3" indent="-173038">
              <a:lnSpc>
                <a:spcPct val="100000"/>
              </a:lnSpc>
              <a:spcAft>
                <a:spcPts val="400"/>
              </a:spcAft>
              <a:buClrTx/>
              <a:buSzTx/>
              <a:buNone/>
            </a:pPr>
            <a:r>
              <a:rPr lang="fr-FR" sz="1800" dirty="0" smtClean="0">
                <a:solidFill>
                  <a:schemeClr val="tx1">
                    <a:lumMod val="50000"/>
                    <a:lumOff val="50000"/>
                  </a:schemeClr>
                </a:solidFill>
              </a:rPr>
              <a:t>- </a:t>
            </a:r>
            <a:r>
              <a:rPr lang="fr-FR" sz="1800" dirty="0" err="1"/>
              <a:t>Analysis</a:t>
            </a:r>
            <a:r>
              <a:rPr lang="fr-FR" sz="1800" dirty="0"/>
              <a:t> </a:t>
            </a:r>
            <a:r>
              <a:rPr lang="fr-FR" sz="1800" dirty="0" smtClean="0"/>
              <a:t>(drawback and </a:t>
            </a:r>
            <a:r>
              <a:rPr lang="fr-FR" sz="1800" dirty="0" err="1" smtClean="0"/>
              <a:t>advantages</a:t>
            </a:r>
            <a:r>
              <a:rPr lang="fr-FR" sz="1800" dirty="0" smtClean="0"/>
              <a:t>) of </a:t>
            </a:r>
            <a:r>
              <a:rPr lang="fr-FR" sz="1800" dirty="0" err="1"/>
              <a:t>each</a:t>
            </a:r>
            <a:r>
              <a:rPr lang="fr-FR" sz="1800" dirty="0"/>
              <a:t> scenario (</a:t>
            </a:r>
            <a:r>
              <a:rPr lang="fr-FR" sz="1800" dirty="0" err="1"/>
              <a:t>industrial</a:t>
            </a:r>
            <a:r>
              <a:rPr lang="fr-FR" sz="1800" dirty="0"/>
              <a:t> or CEA ressources) for </a:t>
            </a:r>
            <a:r>
              <a:rPr lang="fr-FR" sz="1800" dirty="0" err="1"/>
              <a:t>each</a:t>
            </a:r>
            <a:r>
              <a:rPr lang="fr-FR" sz="1800" dirty="0"/>
              <a:t> </a:t>
            </a:r>
            <a:r>
              <a:rPr lang="fr-FR" sz="1800" dirty="0" err="1"/>
              <a:t>project</a:t>
            </a:r>
            <a:r>
              <a:rPr lang="fr-FR" sz="1800" dirty="0"/>
              <a:t> </a:t>
            </a:r>
          </a:p>
          <a:p>
            <a:pPr marL="895350" indent="-173038"/>
            <a:endParaRPr lang="fr-FR" sz="1800" dirty="0">
              <a:solidFill>
                <a:schemeClr val="tx1">
                  <a:lumMod val="50000"/>
                  <a:lumOff val="50000"/>
                </a:schemeClr>
              </a:solidFill>
            </a:endParaRPr>
          </a:p>
          <a:p>
            <a:pPr marL="355600"/>
            <a:endParaRPr lang="fr-FR" sz="1800" dirty="0" smtClean="0">
              <a:solidFill>
                <a:schemeClr val="tx1">
                  <a:lumMod val="50000"/>
                  <a:lumOff val="50000"/>
                </a:schemeClr>
              </a:solidFill>
            </a:endParaRPr>
          </a:p>
          <a:p>
            <a:pPr marL="1266825" indent="-342900">
              <a:buFontTx/>
              <a:buChar char="-"/>
            </a:pPr>
            <a:endParaRPr lang="fr-FR" dirty="0" smtClean="0">
              <a:solidFill>
                <a:schemeClr val="tx1">
                  <a:lumMod val="50000"/>
                  <a:lumOff val="50000"/>
                </a:schemeClr>
              </a:solidFill>
            </a:endParaRPr>
          </a:p>
          <a:p>
            <a:pPr marL="1266825" indent="-342900">
              <a:buFontTx/>
              <a:buChar char="-"/>
            </a:pPr>
            <a:endParaRPr lang="fr-FR" dirty="0" smtClean="0"/>
          </a:p>
          <a:p>
            <a:pPr marL="1266825" indent="-342900">
              <a:buFontTx/>
              <a:buChar char="-"/>
            </a:pPr>
            <a:endParaRPr lang="fr-FR" dirty="0" smtClean="0"/>
          </a:p>
          <a:p>
            <a:endParaRPr lang="fr-FR" dirty="0" smtClean="0"/>
          </a:p>
          <a:p>
            <a:endParaRPr lang="fr-FR" dirty="0" smtClean="0"/>
          </a:p>
          <a:p>
            <a:pPr marL="1266825" indent="-342900">
              <a:buFontTx/>
              <a:buChar char="-"/>
            </a:pPr>
            <a:endParaRPr lang="fr-FR" dirty="0" smtClean="0"/>
          </a:p>
          <a:p>
            <a:pPr marL="1266825" indent="-342900">
              <a:buFontTx/>
              <a:buChar char="-"/>
            </a:pPr>
            <a:endParaRPr lang="fr-FR"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6</a:t>
            </a:fld>
            <a:endParaRPr lang="fr-FR" dirty="0"/>
          </a:p>
        </p:txBody>
      </p:sp>
      <p:sp>
        <p:nvSpPr>
          <p:cNvPr id="5" name="Espace réservé du pied de page 4"/>
          <p:cNvSpPr>
            <a:spLocks noGrp="1"/>
          </p:cNvSpPr>
          <p:nvPr>
            <p:ph type="ftr" sz="quarter" idx="12"/>
          </p:nvPr>
        </p:nvSpPr>
        <p:spPr/>
        <p:txBody>
          <a:bodyPr/>
          <a:lstStyle/>
          <a:p>
            <a:r>
              <a:rPr lang="fr-FR" dirty="0" err="1" smtClean="0"/>
              <a:t>Lessons</a:t>
            </a:r>
            <a:r>
              <a:rPr lang="fr-FR" dirty="0" smtClean="0"/>
              <a:t> </a:t>
            </a:r>
            <a:r>
              <a:rPr lang="fr-FR" dirty="0" err="1" smtClean="0"/>
              <a:t>learned</a:t>
            </a:r>
            <a:r>
              <a:rPr lang="fr-FR" dirty="0" smtClean="0"/>
              <a:t> </a:t>
            </a:r>
            <a:r>
              <a:rPr lang="fr-FR" dirty="0" err="1" smtClean="0"/>
              <a:t>from</a:t>
            </a:r>
            <a:r>
              <a:rPr lang="fr-FR" dirty="0" smtClean="0"/>
              <a:t> </a:t>
            </a:r>
            <a:r>
              <a:rPr lang="fr-FR" dirty="0" err="1" smtClean="0"/>
              <a:t>cryomodule</a:t>
            </a:r>
            <a:r>
              <a:rPr lang="fr-FR" dirty="0" smtClean="0"/>
              <a:t> </a:t>
            </a:r>
            <a:r>
              <a:rPr lang="fr-FR" dirty="0" err="1" smtClean="0"/>
              <a:t>assembly</a:t>
            </a:r>
            <a:r>
              <a:rPr lang="fr-FR" dirty="0" smtClean="0"/>
              <a:t> </a:t>
            </a:r>
            <a:r>
              <a:rPr lang="fr-FR" dirty="0" err="1" smtClean="0"/>
              <a:t>toward</a:t>
            </a:r>
            <a:r>
              <a:rPr lang="fr-FR" dirty="0" smtClean="0"/>
              <a:t> future </a:t>
            </a:r>
            <a:r>
              <a:rPr lang="fr-FR" dirty="0" err="1" smtClean="0"/>
              <a:t>projects</a:t>
            </a:r>
            <a:r>
              <a:rPr lang="fr-FR" dirty="0" smtClean="0"/>
              <a:t> | </a:t>
            </a:r>
            <a:r>
              <a:rPr lang="fr-FR" dirty="0" err="1" smtClean="0"/>
              <a:t>Dec</a:t>
            </a:r>
            <a:r>
              <a:rPr lang="fr-FR" dirty="0" smtClean="0"/>
              <a:t> 1st 2015</a:t>
            </a:r>
            <a:endParaRPr lang="fr-FR" dirty="0"/>
          </a:p>
        </p:txBody>
      </p:sp>
      <p:pic>
        <p:nvPicPr>
          <p:cNvPr id="7" name="Picture 2" descr="20080229_012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70639" y="1448780"/>
            <a:ext cx="1548172" cy="185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descr="D:\conf seminaires doc\IPAC11\poster\SB montage coupleu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75312" y="3298818"/>
            <a:ext cx="1543499" cy="1506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ZoneTexte 5"/>
          <p:cNvSpPr txBox="1"/>
          <p:nvPr/>
        </p:nvSpPr>
        <p:spPr>
          <a:xfrm>
            <a:off x="7484057" y="4786610"/>
            <a:ext cx="1561097" cy="553998"/>
          </a:xfrm>
          <a:prstGeom prst="rect">
            <a:avLst/>
          </a:prstGeom>
          <a:noFill/>
        </p:spPr>
        <p:txBody>
          <a:bodyPr wrap="square" rtlCol="0">
            <a:spAutoFit/>
          </a:bodyPr>
          <a:lstStyle/>
          <a:p>
            <a:r>
              <a:rPr lang="fr-FR" sz="1000" dirty="0" smtClean="0">
                <a:solidFill>
                  <a:schemeClr val="tx2"/>
                </a:solidFill>
              </a:rPr>
              <a:t>SP2 Coupler-</a:t>
            </a:r>
            <a:r>
              <a:rPr lang="fr-FR" sz="1000" dirty="0" err="1" smtClean="0">
                <a:solidFill>
                  <a:schemeClr val="tx2"/>
                </a:solidFill>
              </a:rPr>
              <a:t>cavity</a:t>
            </a:r>
            <a:r>
              <a:rPr lang="fr-FR" sz="1000" dirty="0" smtClean="0">
                <a:solidFill>
                  <a:schemeClr val="tx2"/>
                </a:solidFill>
              </a:rPr>
              <a:t> </a:t>
            </a:r>
            <a:r>
              <a:rPr lang="fr-FR" sz="1000" dirty="0" err="1" smtClean="0">
                <a:solidFill>
                  <a:schemeClr val="tx2"/>
                </a:solidFill>
              </a:rPr>
              <a:t>assembly</a:t>
            </a:r>
            <a:r>
              <a:rPr lang="fr-FR" sz="1000" dirty="0" smtClean="0">
                <a:solidFill>
                  <a:schemeClr val="tx2"/>
                </a:solidFill>
              </a:rPr>
              <a:t> in 2 </a:t>
            </a:r>
            <a:r>
              <a:rPr lang="fr-FR" sz="1000" dirty="0" err="1" smtClean="0">
                <a:solidFill>
                  <a:schemeClr val="tx2"/>
                </a:solidFill>
              </a:rPr>
              <a:t>different</a:t>
            </a:r>
            <a:r>
              <a:rPr lang="fr-FR" sz="1000" dirty="0" smtClean="0">
                <a:solidFill>
                  <a:schemeClr val="tx2"/>
                </a:solidFill>
              </a:rPr>
              <a:t> CR at CEA</a:t>
            </a:r>
            <a:endParaRPr lang="fr-FR" sz="1000" dirty="0">
              <a:solidFill>
                <a:schemeClr val="tx2"/>
              </a:solidFill>
            </a:endParaRPr>
          </a:p>
        </p:txBody>
      </p:sp>
    </p:spTree>
    <p:extLst>
      <p:ext uri="{BB962C8B-B14F-4D97-AF65-F5344CB8AC3E}">
        <p14:creationId xmlns:p14="http://schemas.microsoft.com/office/powerpoint/2010/main" val="1422440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stretch>
            <a:fillRect/>
          </a:stretch>
        </p:blipFill>
        <p:spPr>
          <a:xfrm>
            <a:off x="-60165" y="3561605"/>
            <a:ext cx="1572165" cy="3225910"/>
          </a:xfrm>
          <a:prstGeom prst="rect">
            <a:avLst/>
          </a:prstGeom>
        </p:spPr>
      </p:pic>
      <p:sp>
        <p:nvSpPr>
          <p:cNvPr id="11" name="Titre 10"/>
          <p:cNvSpPr>
            <a:spLocks noGrp="1"/>
          </p:cNvSpPr>
          <p:nvPr>
            <p:ph type="title"/>
          </p:nvPr>
        </p:nvSpPr>
        <p:spPr/>
        <p:txBody>
          <a:bodyPr/>
          <a:lstStyle/>
          <a:p>
            <a:r>
              <a:rPr lang="fr-FR" dirty="0" err="1" smtClean="0"/>
              <a:t>Lessons</a:t>
            </a:r>
            <a:r>
              <a:rPr lang="fr-FR" dirty="0" smtClean="0"/>
              <a:t> </a:t>
            </a:r>
            <a:r>
              <a:rPr lang="fr-FR" dirty="0" err="1" smtClean="0"/>
              <a:t>learned</a:t>
            </a:r>
            <a:r>
              <a:rPr lang="fr-FR" dirty="0" smtClean="0"/>
              <a:t> on </a:t>
            </a:r>
            <a:r>
              <a:rPr lang="fr-FR" dirty="0" err="1" smtClean="0"/>
              <a:t>quality</a:t>
            </a:r>
            <a:r>
              <a:rPr lang="fr-FR" dirty="0" smtClean="0"/>
              <a:t> control</a:t>
            </a:r>
            <a:endParaRPr lang="fr-FR" dirty="0"/>
          </a:p>
        </p:txBody>
      </p:sp>
      <p:sp>
        <p:nvSpPr>
          <p:cNvPr id="7" name="Espace réservé du contenu 6"/>
          <p:cNvSpPr>
            <a:spLocks noGrp="1"/>
          </p:cNvSpPr>
          <p:nvPr>
            <p:ph idx="1"/>
          </p:nvPr>
        </p:nvSpPr>
        <p:spPr>
          <a:xfrm>
            <a:off x="808347" y="3350356"/>
            <a:ext cx="8388932" cy="1662820"/>
          </a:xfrm>
        </p:spPr>
        <p:txBody>
          <a:bodyPr/>
          <a:lstStyle/>
          <a:p>
            <a:pPr lvl="2"/>
            <a:endParaRPr lang="fr-FR" dirty="0"/>
          </a:p>
          <a:p>
            <a:pPr lvl="2" indent="357188"/>
            <a:r>
              <a:rPr lang="fr-FR" dirty="0" err="1" smtClean="0"/>
              <a:t>Random</a:t>
            </a:r>
            <a:r>
              <a:rPr lang="fr-FR" dirty="0" smtClean="0"/>
              <a:t> </a:t>
            </a:r>
            <a:r>
              <a:rPr lang="fr-FR" dirty="0" err="1" smtClean="0"/>
              <a:t>checks</a:t>
            </a:r>
            <a:r>
              <a:rPr lang="fr-FR" dirty="0" smtClean="0"/>
              <a:t> at manufacturer</a:t>
            </a:r>
          </a:p>
          <a:p>
            <a:pPr marL="719138" lvl="2"/>
            <a:r>
              <a:rPr lang="fr-FR" dirty="0" smtClean="0"/>
              <a:t>Inspection at CEA on </a:t>
            </a:r>
            <a:r>
              <a:rPr lang="fr-FR" dirty="0" err="1" smtClean="0"/>
              <a:t>critical</a:t>
            </a:r>
            <a:r>
              <a:rPr lang="fr-FR" dirty="0" smtClean="0"/>
              <a:t> components (</a:t>
            </a:r>
            <a:r>
              <a:rPr lang="fr-FR" dirty="0" err="1" smtClean="0"/>
              <a:t>cavities</a:t>
            </a:r>
            <a:r>
              <a:rPr lang="fr-FR" dirty="0" smtClean="0"/>
              <a:t>-valves-</a:t>
            </a:r>
            <a:r>
              <a:rPr lang="fr-FR" dirty="0" err="1" smtClean="0"/>
              <a:t>bellows</a:t>
            </a:r>
            <a:r>
              <a:rPr lang="fr-FR" dirty="0" smtClean="0"/>
              <a:t> = </a:t>
            </a:r>
            <a:r>
              <a:rPr lang="fr-FR" dirty="0" err="1" smtClean="0"/>
              <a:t>beam</a:t>
            </a:r>
            <a:r>
              <a:rPr lang="fr-FR" dirty="0" smtClean="0"/>
              <a:t> vacuum components) </a:t>
            </a:r>
            <a:r>
              <a:rPr lang="fr-FR" dirty="0" err="1" smtClean="0"/>
              <a:t>otherwise</a:t>
            </a:r>
            <a:r>
              <a:rPr lang="fr-FR" dirty="0" smtClean="0"/>
              <a:t> </a:t>
            </a:r>
            <a:r>
              <a:rPr lang="fr-FR" dirty="0" err="1" smtClean="0"/>
              <a:t>when</a:t>
            </a:r>
            <a:r>
              <a:rPr lang="fr-FR" dirty="0" smtClean="0"/>
              <a:t> </a:t>
            </a:r>
            <a:r>
              <a:rPr lang="fr-FR" dirty="0" err="1" smtClean="0"/>
              <a:t>ready</a:t>
            </a:r>
            <a:r>
              <a:rPr lang="fr-FR" dirty="0" smtClean="0"/>
              <a:t> to assemble</a:t>
            </a:r>
          </a:p>
          <a:p>
            <a:pPr lvl="2" indent="357188"/>
            <a:r>
              <a:rPr lang="fr-FR" dirty="0" err="1" smtClean="0"/>
              <a:t>Assembly</a:t>
            </a:r>
            <a:r>
              <a:rPr lang="fr-FR" dirty="0" smtClean="0"/>
              <a:t> </a:t>
            </a:r>
            <a:r>
              <a:rPr lang="fr-FR" dirty="0" err="1" smtClean="0"/>
              <a:t>late</a:t>
            </a:r>
            <a:r>
              <a:rPr lang="fr-FR" dirty="0" smtClean="0"/>
              <a:t> </a:t>
            </a:r>
            <a:r>
              <a:rPr lang="fr-FR" dirty="0" err="1" smtClean="0"/>
              <a:t>after</a:t>
            </a:r>
            <a:r>
              <a:rPr lang="fr-FR" dirty="0" smtClean="0"/>
              <a:t> SAT (site </a:t>
            </a:r>
            <a:r>
              <a:rPr lang="fr-FR" dirty="0" err="1" smtClean="0"/>
              <a:t>acceptance</a:t>
            </a:r>
            <a:r>
              <a:rPr lang="fr-FR" dirty="0" smtClean="0"/>
              <a:t> test – no </a:t>
            </a:r>
            <a:r>
              <a:rPr lang="fr-FR" dirty="0" err="1" smtClean="0"/>
              <a:t>warranty</a:t>
            </a:r>
            <a:r>
              <a:rPr lang="fr-FR" dirty="0" smtClean="0"/>
              <a:t>) </a:t>
            </a:r>
            <a:r>
              <a:rPr lang="fr-FR" dirty="0" err="1" smtClean="0"/>
              <a:t>rework</a:t>
            </a:r>
            <a:r>
              <a:rPr lang="fr-FR" dirty="0" smtClean="0"/>
              <a:t> by CEA</a:t>
            </a:r>
          </a:p>
        </p:txBody>
      </p:sp>
      <p:sp>
        <p:nvSpPr>
          <p:cNvPr id="9" name="Espace réservé du numéro de diapositive 8"/>
          <p:cNvSpPr>
            <a:spLocks noGrp="1"/>
          </p:cNvSpPr>
          <p:nvPr>
            <p:ph type="sldNum" sz="quarter" idx="19"/>
          </p:nvPr>
        </p:nvSpPr>
        <p:spPr>
          <a:xfrm>
            <a:off x="6192180" y="6422390"/>
            <a:ext cx="1118696" cy="365125"/>
          </a:xfrm>
        </p:spPr>
        <p:txBody>
          <a:bodyPr/>
          <a:lstStyle/>
          <a:p>
            <a:r>
              <a:rPr lang="fr-FR" dirty="0" smtClean="0"/>
              <a:t>|  PAGE </a:t>
            </a:r>
            <a:fld id="{AEFB9B6D-867A-40B8-ACB0-35CC9F272C9C}" type="slidenum">
              <a:rPr lang="fr-FR" smtClean="0"/>
              <a:pPr/>
              <a:t>7</a:t>
            </a:fld>
            <a:endParaRPr lang="fr-FR" dirty="0"/>
          </a:p>
        </p:txBody>
      </p:sp>
      <p:sp>
        <p:nvSpPr>
          <p:cNvPr id="16" name="ZoneTexte 15"/>
          <p:cNvSpPr txBox="1"/>
          <p:nvPr/>
        </p:nvSpPr>
        <p:spPr>
          <a:xfrm>
            <a:off x="-2268760" y="0"/>
            <a:ext cx="2160240" cy="1015663"/>
          </a:xfrm>
          <a:prstGeom prst="rect">
            <a:avLst/>
          </a:prstGeom>
          <a:solidFill>
            <a:schemeClr val="bg1"/>
          </a:solidFill>
          <a:ln w="25400">
            <a:solidFill>
              <a:schemeClr val="accent6"/>
            </a:solidFill>
          </a:ln>
        </p:spPr>
        <p:txBody>
          <a:bodyPr wrap="square" rtlCol="0">
            <a:spAutoFit/>
          </a:bodyPr>
          <a:lstStyle/>
          <a:p>
            <a:pPr algn="ctr"/>
            <a:r>
              <a:rPr lang="fr-FR" sz="1200" dirty="0" smtClean="0"/>
              <a:t>Pour insérer une image :</a:t>
            </a:r>
          </a:p>
          <a:p>
            <a:pPr algn="ctr"/>
            <a:r>
              <a:rPr lang="fr-FR" sz="1200" dirty="0" smtClean="0"/>
              <a:t>Menu « Insertion  / Image »</a:t>
            </a:r>
          </a:p>
          <a:p>
            <a:pPr algn="ctr"/>
            <a:r>
              <a:rPr lang="fr-FR" sz="1200" b="1" dirty="0" smtClean="0"/>
              <a:t>ou</a:t>
            </a:r>
          </a:p>
          <a:p>
            <a:pPr algn="ctr"/>
            <a:r>
              <a:rPr lang="fr-FR" sz="1200" dirty="0" smtClean="0"/>
              <a:t>Cliquer sur l’icône de la zone image </a:t>
            </a:r>
          </a:p>
        </p:txBody>
      </p:sp>
      <p:graphicFrame>
        <p:nvGraphicFramePr>
          <p:cNvPr id="3" name="Tableau 2"/>
          <p:cNvGraphicFramePr>
            <a:graphicFrameLocks noGrp="1"/>
          </p:cNvGraphicFramePr>
          <p:nvPr>
            <p:extLst>
              <p:ext uri="{D42A27DB-BD31-4B8C-83A1-F6EECF244321}">
                <p14:modId xmlns:p14="http://schemas.microsoft.com/office/powerpoint/2010/main" val="635203909"/>
              </p:ext>
            </p:extLst>
          </p:nvPr>
        </p:nvGraphicFramePr>
        <p:xfrm>
          <a:off x="195720" y="1124742"/>
          <a:ext cx="5874547" cy="2270994"/>
        </p:xfrm>
        <a:graphic>
          <a:graphicData uri="http://schemas.openxmlformats.org/drawingml/2006/table">
            <a:tbl>
              <a:tblPr firstRow="1" bandRow="1">
                <a:tableStyleId>{5C22544A-7EE6-4342-B048-85BDC9FD1C3A}</a:tableStyleId>
              </a:tblPr>
              <a:tblGrid>
                <a:gridCol w="3370580"/>
                <a:gridCol w="1384203"/>
                <a:gridCol w="1119764"/>
              </a:tblGrid>
              <a:tr h="405133">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808080"/>
                          </a:solidFill>
                        </a:rPr>
                        <a:t>SPIRAL2</a:t>
                      </a:r>
                      <a:endParaRPr lang="fr-FR"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808080"/>
                          </a:solidFill>
                        </a:rPr>
                        <a:t>XFEL</a:t>
                      </a:r>
                      <a:endParaRPr lang="fr-FR"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94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i="1" dirty="0" smtClean="0"/>
                        <a:t>Inspection of </a:t>
                      </a:r>
                      <a:r>
                        <a:rPr lang="fr-FR" sz="1800" b="1" i="1" dirty="0" err="1" smtClean="0"/>
                        <a:t>incoming</a:t>
                      </a:r>
                      <a:r>
                        <a:rPr lang="fr-FR" sz="1800" b="1" i="1" dirty="0" smtClean="0"/>
                        <a:t> parts</a:t>
                      </a:r>
                      <a:endParaRPr lang="fr-FR"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FFC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dirty="0" smtClean="0">
                          <a:solidFill>
                            <a:srgbClr val="FFC000"/>
                          </a:solidFill>
                        </a:rPr>
                        <a:t>x</a:t>
                      </a:r>
                      <a:endParaRPr lang="fr-FR"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56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i="1" dirty="0" err="1" smtClean="0"/>
                        <a:t>Controlling</a:t>
                      </a:r>
                      <a:r>
                        <a:rPr lang="fr-FR" sz="1800" b="1" i="1" dirty="0" smtClean="0"/>
                        <a:t> </a:t>
                      </a:r>
                      <a:r>
                        <a:rPr lang="fr-FR" sz="1800" b="1" i="1" dirty="0" err="1" smtClean="0"/>
                        <a:t>assembly</a:t>
                      </a:r>
                      <a:r>
                        <a:rPr lang="fr-FR" sz="1800" b="1" i="1" dirty="0" smtClean="0"/>
                        <a:t> </a:t>
                      </a:r>
                      <a:endParaRPr lang="fr-FR"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Auto</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696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800" b="1" i="1" dirty="0" smtClean="0"/>
                        <a:t>Documentation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696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dirty="0" smtClean="0"/>
                        <a:t>Audits</a:t>
                      </a:r>
                      <a:endParaRPr lang="fr-FR" sz="1800" b="1"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solidFill>
                            <a:srgbClr val="FFC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FFC000"/>
                          </a:solidFill>
                        </a:rPr>
                        <a:t>x</a:t>
                      </a:r>
                      <a:endParaRPr lang="fr-FR"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3932859" y="1340768"/>
            <a:ext cx="601447" cy="830997"/>
          </a:xfrm>
          <a:prstGeom prst="rect">
            <a:avLst/>
          </a:prstGeom>
          <a:noFill/>
        </p:spPr>
        <p:txBody>
          <a:bodyPr wrap="none" lIns="91440" tIns="45720" rIns="91440" bIns="45720">
            <a:spAutoFit/>
          </a:bodyPr>
          <a:lstStyle/>
          <a:p>
            <a:pPr algn="ctr"/>
            <a:r>
              <a:rPr lang="fr-FR" sz="4800" b="1" cap="none" spc="50" dirty="0" smtClean="0">
                <a:ln w="0"/>
                <a:solidFill>
                  <a:srgbClr val="FFC000"/>
                </a:solidFill>
                <a:effectLst>
                  <a:innerShdw blurRad="63500" dist="50800" dir="13500000">
                    <a:srgbClr val="000000">
                      <a:alpha val="50000"/>
                    </a:srgbClr>
                  </a:innerShdw>
                </a:effectLst>
              </a:rPr>
              <a:t>X</a:t>
            </a:r>
            <a:endParaRPr lang="fr-FR" sz="4800" b="1" cap="none" spc="50" dirty="0">
              <a:ln w="0"/>
              <a:solidFill>
                <a:srgbClr val="FFC000"/>
              </a:solidFill>
              <a:effectLst>
                <a:innerShdw blurRad="63500" dist="50800" dir="13500000">
                  <a:srgbClr val="000000">
                    <a:alpha val="50000"/>
                  </a:srgbClr>
                </a:innerShdw>
              </a:effectLst>
            </a:endParaRPr>
          </a:p>
        </p:txBody>
      </p:sp>
      <p:sp>
        <p:nvSpPr>
          <p:cNvPr id="6" name="Rectangle 5"/>
          <p:cNvSpPr/>
          <p:nvPr/>
        </p:nvSpPr>
        <p:spPr>
          <a:xfrm>
            <a:off x="3463115" y="1841919"/>
            <a:ext cx="1612941" cy="830997"/>
          </a:xfrm>
          <a:prstGeom prst="rect">
            <a:avLst/>
          </a:prstGeom>
          <a:noFill/>
        </p:spPr>
        <p:txBody>
          <a:bodyPr wrap="none" lIns="91440" tIns="45720" rIns="91440" bIns="45720">
            <a:spAutoFit/>
          </a:bodyPr>
          <a:lstStyle/>
          <a:p>
            <a:pPr algn="ctr"/>
            <a:r>
              <a:rPr lang="fr-FR" sz="4800" b="1" spc="50" dirty="0">
                <a:ln w="0"/>
                <a:solidFill>
                  <a:schemeClr val="bg2"/>
                </a:solidFill>
                <a:effectLst>
                  <a:innerShdw blurRad="63500" dist="50800" dir="13500000">
                    <a:srgbClr val="000000">
                      <a:alpha val="50000"/>
                    </a:srgbClr>
                  </a:innerShdw>
                </a:effectLst>
              </a:rPr>
              <a:t>Auto</a:t>
            </a:r>
            <a:endParaRPr lang="fr-FR" sz="4800" b="1" cap="none" spc="50" dirty="0">
              <a:ln w="0"/>
              <a:solidFill>
                <a:schemeClr val="bg2"/>
              </a:solidFill>
              <a:effectLst>
                <a:innerShdw blurRad="63500" dist="50800" dir="13500000">
                  <a:srgbClr val="000000">
                    <a:alpha val="50000"/>
                  </a:srgbClr>
                </a:innerShdw>
              </a:effectLst>
            </a:endParaRPr>
          </a:p>
        </p:txBody>
      </p:sp>
      <p:sp>
        <p:nvSpPr>
          <p:cNvPr id="8" name="Rectangle 7"/>
          <p:cNvSpPr/>
          <p:nvPr/>
        </p:nvSpPr>
        <p:spPr>
          <a:xfrm>
            <a:off x="3890526" y="2309971"/>
            <a:ext cx="601447" cy="830997"/>
          </a:xfrm>
          <a:prstGeom prst="rect">
            <a:avLst/>
          </a:prstGeom>
        </p:spPr>
        <p:txBody>
          <a:bodyPr wrap="none">
            <a:spAutoFit/>
          </a:bodyPr>
          <a:lstStyle/>
          <a:p>
            <a:r>
              <a:rPr lang="fr-FR" sz="4800" b="1" spc="50" dirty="0" smtClean="0">
                <a:ln w="0"/>
                <a:solidFill>
                  <a:schemeClr val="bg2"/>
                </a:solidFill>
                <a:effectLst>
                  <a:innerShdw blurRad="63500" dist="50800" dir="13500000">
                    <a:srgbClr val="000000">
                      <a:alpha val="50000"/>
                    </a:srgbClr>
                  </a:innerShdw>
                </a:effectLst>
              </a:rPr>
              <a:t>X</a:t>
            </a:r>
            <a:endParaRPr lang="fr-FR" sz="4800" dirty="0"/>
          </a:p>
        </p:txBody>
      </p:sp>
      <p:sp>
        <p:nvSpPr>
          <p:cNvPr id="12" name="Espace réservé du contenu 6"/>
          <p:cNvSpPr>
            <a:spLocks noGrp="1"/>
          </p:cNvSpPr>
          <p:nvPr>
            <p:ph idx="1"/>
          </p:nvPr>
        </p:nvSpPr>
        <p:spPr>
          <a:xfrm>
            <a:off x="808347" y="4831889"/>
            <a:ext cx="8388932" cy="685343"/>
          </a:xfrm>
        </p:spPr>
        <p:txBody>
          <a:bodyPr/>
          <a:lstStyle/>
          <a:p>
            <a:pPr lvl="2" indent="357188"/>
            <a:r>
              <a:rPr lang="fr-FR" dirty="0" err="1" smtClean="0">
                <a:solidFill>
                  <a:srgbClr val="92D050"/>
                </a:solidFill>
              </a:rPr>
              <a:t>Autocontrol</a:t>
            </a:r>
            <a:r>
              <a:rPr lang="fr-FR" dirty="0" smtClean="0"/>
              <a:t> by the </a:t>
            </a:r>
            <a:r>
              <a:rPr lang="fr-FR" dirty="0" err="1" smtClean="0"/>
              <a:t>technician</a:t>
            </a:r>
            <a:r>
              <a:rPr lang="fr-FR" dirty="0" smtClean="0"/>
              <a:t> </a:t>
            </a:r>
            <a:r>
              <a:rPr lang="fr-FR" dirty="0" err="1" smtClean="0"/>
              <a:t>themselves</a:t>
            </a:r>
            <a:endParaRPr lang="fr-FR" dirty="0" smtClean="0"/>
          </a:p>
          <a:p>
            <a:pPr lvl="2" indent="357188"/>
            <a:r>
              <a:rPr lang="fr-FR" dirty="0" err="1" smtClean="0"/>
              <a:t>Improvment</a:t>
            </a:r>
            <a:r>
              <a:rPr lang="fr-FR" dirty="0" smtClean="0"/>
              <a:t> of the </a:t>
            </a:r>
            <a:r>
              <a:rPr lang="fr-FR" dirty="0" err="1" smtClean="0"/>
              <a:t>assembly</a:t>
            </a:r>
            <a:r>
              <a:rPr lang="fr-FR" dirty="0" smtClean="0"/>
              <a:t> </a:t>
            </a:r>
            <a:r>
              <a:rPr lang="fr-FR" dirty="0" err="1" smtClean="0"/>
              <a:t>procedure</a:t>
            </a:r>
            <a:r>
              <a:rPr lang="fr-FR" dirty="0" smtClean="0"/>
              <a:t> </a:t>
            </a:r>
            <a:r>
              <a:rPr lang="fr-FR" dirty="0" err="1" smtClean="0"/>
              <a:t>along</a:t>
            </a:r>
            <a:r>
              <a:rPr lang="fr-FR" dirty="0" smtClean="0"/>
              <a:t> the </a:t>
            </a:r>
            <a:r>
              <a:rPr lang="fr-FR" dirty="0" err="1" smtClean="0"/>
              <a:t>assembly</a:t>
            </a:r>
            <a:r>
              <a:rPr lang="fr-FR" dirty="0" smtClean="0"/>
              <a:t> </a:t>
            </a:r>
          </a:p>
        </p:txBody>
      </p:sp>
      <p:sp>
        <p:nvSpPr>
          <p:cNvPr id="13" name="Espace réservé du contenu 6"/>
          <p:cNvSpPr>
            <a:spLocks noGrp="1"/>
          </p:cNvSpPr>
          <p:nvPr>
            <p:ph idx="1"/>
          </p:nvPr>
        </p:nvSpPr>
        <p:spPr>
          <a:xfrm>
            <a:off x="808347" y="5589240"/>
            <a:ext cx="8388932" cy="260082"/>
          </a:xfrm>
        </p:spPr>
        <p:txBody>
          <a:bodyPr/>
          <a:lstStyle/>
          <a:p>
            <a:pPr lvl="2" indent="357188"/>
            <a:r>
              <a:rPr lang="fr-FR" dirty="0" smtClean="0"/>
              <a:t>Documentation : Record of all the </a:t>
            </a:r>
            <a:r>
              <a:rPr lang="fr-FR" dirty="0" err="1" smtClean="0"/>
              <a:t>steps</a:t>
            </a:r>
            <a:r>
              <a:rPr lang="fr-FR" dirty="0" smtClean="0"/>
              <a:t>, tests, </a:t>
            </a:r>
          </a:p>
        </p:txBody>
      </p:sp>
      <p:sp>
        <p:nvSpPr>
          <p:cNvPr id="14" name="Rectangle 13"/>
          <p:cNvSpPr/>
          <p:nvPr/>
        </p:nvSpPr>
        <p:spPr>
          <a:xfrm>
            <a:off x="3924189" y="2698486"/>
            <a:ext cx="534121" cy="830997"/>
          </a:xfrm>
          <a:prstGeom prst="rect">
            <a:avLst/>
          </a:prstGeom>
          <a:noFill/>
        </p:spPr>
        <p:txBody>
          <a:bodyPr wrap="none" lIns="91440" tIns="45720" rIns="91440" bIns="45720">
            <a:spAutoFit/>
          </a:bodyPr>
          <a:lstStyle/>
          <a:p>
            <a:pPr algn="ctr"/>
            <a:r>
              <a:rPr lang="fr-FR" sz="4800" b="1" cap="none" spc="50" dirty="0" smtClean="0">
                <a:ln w="0"/>
                <a:solidFill>
                  <a:srgbClr val="FFC000"/>
                </a:solidFill>
                <a:effectLst>
                  <a:innerShdw blurRad="63500" dist="50800" dir="13500000">
                    <a:srgbClr val="000000">
                      <a:alpha val="50000"/>
                    </a:srgbClr>
                  </a:innerShdw>
                </a:effectLst>
              </a:rPr>
              <a:t>x</a:t>
            </a:r>
            <a:endParaRPr lang="fr-FR" sz="4800" b="1" cap="none" spc="50" dirty="0">
              <a:ln w="0"/>
              <a:solidFill>
                <a:srgbClr val="FFC000"/>
              </a:solidFill>
              <a:effectLst>
                <a:innerShdw blurRad="63500" dist="50800" dir="13500000">
                  <a:srgbClr val="000000">
                    <a:alpha val="50000"/>
                  </a:srgbClr>
                </a:innerShdw>
              </a:effectLst>
            </a:endParaRPr>
          </a:p>
        </p:txBody>
      </p:sp>
      <p:sp>
        <p:nvSpPr>
          <p:cNvPr id="15" name="Espace réservé du contenu 6"/>
          <p:cNvSpPr>
            <a:spLocks noGrp="1"/>
          </p:cNvSpPr>
          <p:nvPr>
            <p:ph idx="1"/>
          </p:nvPr>
        </p:nvSpPr>
        <p:spPr>
          <a:xfrm>
            <a:off x="808347" y="6054911"/>
            <a:ext cx="8388932" cy="260082"/>
          </a:xfrm>
        </p:spPr>
        <p:txBody>
          <a:bodyPr/>
          <a:lstStyle/>
          <a:p>
            <a:pPr lvl="2" indent="357188"/>
            <a:r>
              <a:rPr lang="fr-FR" dirty="0" smtClean="0"/>
              <a:t>Audit on coupler -&gt; </a:t>
            </a:r>
            <a:r>
              <a:rPr lang="fr-FR" dirty="0" err="1" smtClean="0"/>
              <a:t>improvement</a:t>
            </a:r>
            <a:r>
              <a:rPr lang="fr-FR" dirty="0" smtClean="0"/>
              <a:t> </a:t>
            </a:r>
          </a:p>
        </p:txBody>
      </p:sp>
      <p:pic>
        <p:nvPicPr>
          <p:cNvPr id="2" name="Image 1"/>
          <p:cNvPicPr>
            <a:picLocks noChangeAspect="1"/>
          </p:cNvPicPr>
          <p:nvPr/>
        </p:nvPicPr>
        <p:blipFill rotWithShape="1">
          <a:blip r:embed="rId3"/>
          <a:srcRect l="14046" t="-2347" r="28616" b="2347"/>
          <a:stretch/>
        </p:blipFill>
        <p:spPr>
          <a:xfrm>
            <a:off x="7456649" y="4709590"/>
            <a:ext cx="1763688" cy="1897594"/>
          </a:xfrm>
          <a:prstGeom prst="rect">
            <a:avLst/>
          </a:prstGeom>
        </p:spPr>
      </p:pic>
      <p:sp>
        <p:nvSpPr>
          <p:cNvPr id="17" name="Rectangle 16"/>
          <p:cNvSpPr/>
          <p:nvPr/>
        </p:nvSpPr>
        <p:spPr>
          <a:xfrm>
            <a:off x="6192180" y="1340768"/>
            <a:ext cx="2750164" cy="646331"/>
          </a:xfrm>
          <a:prstGeom prst="rect">
            <a:avLst/>
          </a:prstGeom>
        </p:spPr>
        <p:txBody>
          <a:bodyPr wrap="square">
            <a:spAutoFit/>
          </a:bodyPr>
          <a:lstStyle/>
          <a:p>
            <a:pPr algn="ctr"/>
            <a:r>
              <a:rPr lang="fr-FR" dirty="0" smtClean="0">
                <a:solidFill>
                  <a:srgbClr val="FFC000"/>
                </a:solidFill>
              </a:rPr>
              <a:t>X : </a:t>
            </a:r>
            <a:r>
              <a:rPr lang="fr-FR" dirty="0" err="1" smtClean="0">
                <a:solidFill>
                  <a:srgbClr val="FFC000"/>
                </a:solidFill>
              </a:rPr>
              <a:t>random</a:t>
            </a:r>
            <a:r>
              <a:rPr lang="fr-FR" dirty="0" smtClean="0">
                <a:solidFill>
                  <a:srgbClr val="FFC000"/>
                </a:solidFill>
              </a:rPr>
              <a:t> or </a:t>
            </a:r>
            <a:r>
              <a:rPr lang="fr-FR" dirty="0" err="1" smtClean="0">
                <a:solidFill>
                  <a:srgbClr val="FFC000"/>
                </a:solidFill>
              </a:rPr>
              <a:t>rarely</a:t>
            </a:r>
            <a:endParaRPr lang="fr-FR" dirty="0" smtClean="0">
              <a:solidFill>
                <a:srgbClr val="FFC000"/>
              </a:solidFill>
            </a:endParaRPr>
          </a:p>
          <a:p>
            <a:pPr algn="ctr"/>
            <a:r>
              <a:rPr lang="fr-FR" dirty="0" smtClean="0">
                <a:solidFill>
                  <a:srgbClr val="92D050"/>
                </a:solidFill>
              </a:rPr>
              <a:t>X: on </a:t>
            </a:r>
            <a:r>
              <a:rPr lang="fr-FR" dirty="0" err="1" smtClean="0">
                <a:solidFill>
                  <a:srgbClr val="92D050"/>
                </a:solidFill>
              </a:rPr>
              <a:t>everything</a:t>
            </a:r>
            <a:endParaRPr lang="fr-FR" dirty="0" smtClean="0">
              <a:solidFill>
                <a:srgbClr val="92D050"/>
              </a:solidFill>
            </a:endParaRPr>
          </a:p>
        </p:txBody>
      </p:sp>
    </p:spTree>
    <p:extLst>
      <p:ext uri="{BB962C8B-B14F-4D97-AF65-F5344CB8AC3E}">
        <p14:creationId xmlns:p14="http://schemas.microsoft.com/office/powerpoint/2010/main" val="22969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au 14"/>
          <p:cNvGraphicFramePr>
            <a:graphicFrameLocks noGrp="1"/>
          </p:cNvGraphicFramePr>
          <p:nvPr>
            <p:extLst>
              <p:ext uri="{D42A27DB-BD31-4B8C-83A1-F6EECF244321}">
                <p14:modId xmlns:p14="http://schemas.microsoft.com/office/powerpoint/2010/main" val="3963253842"/>
              </p:ext>
            </p:extLst>
          </p:nvPr>
        </p:nvGraphicFramePr>
        <p:xfrm>
          <a:off x="210231" y="1109424"/>
          <a:ext cx="5874547" cy="2270994"/>
        </p:xfrm>
        <a:graphic>
          <a:graphicData uri="http://schemas.openxmlformats.org/drawingml/2006/table">
            <a:tbl>
              <a:tblPr firstRow="1" bandRow="1">
                <a:tableStyleId>{5C22544A-7EE6-4342-B048-85BDC9FD1C3A}</a:tableStyleId>
              </a:tblPr>
              <a:tblGrid>
                <a:gridCol w="3370580"/>
                <a:gridCol w="1384203"/>
                <a:gridCol w="1119764"/>
              </a:tblGrid>
              <a:tr h="405133">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808080"/>
                          </a:solidFill>
                        </a:rPr>
                        <a:t>SPIRAL2</a:t>
                      </a:r>
                      <a:endParaRPr lang="fr-FR"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808080"/>
                          </a:solidFill>
                        </a:rPr>
                        <a:t>XFEL</a:t>
                      </a:r>
                      <a:endParaRPr lang="fr-FR"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94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i="1" dirty="0" smtClean="0"/>
                        <a:t>Inspection of </a:t>
                      </a:r>
                      <a:r>
                        <a:rPr lang="fr-FR" sz="1800" b="1" i="1" dirty="0" err="1" smtClean="0"/>
                        <a:t>incoming</a:t>
                      </a:r>
                      <a:r>
                        <a:rPr lang="fr-FR" sz="1800" b="1" i="1" dirty="0" smtClean="0"/>
                        <a:t> parts</a:t>
                      </a:r>
                      <a:endParaRPr lang="fr-FR"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FFC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dirty="0" smtClean="0">
                          <a:solidFill>
                            <a:srgbClr val="FFC000"/>
                          </a:solidFill>
                        </a:rPr>
                        <a:t>x</a:t>
                      </a:r>
                      <a:endParaRPr lang="fr-FR"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56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i="1" dirty="0" err="1" smtClean="0"/>
                        <a:t>Controlling</a:t>
                      </a:r>
                      <a:r>
                        <a:rPr lang="fr-FR" sz="1800" b="1" i="1" dirty="0" smtClean="0"/>
                        <a:t> </a:t>
                      </a:r>
                      <a:r>
                        <a:rPr lang="fr-FR" sz="1800" b="1" i="1" dirty="0" err="1" smtClean="0"/>
                        <a:t>assembly</a:t>
                      </a:r>
                      <a:r>
                        <a:rPr lang="fr-FR" sz="1800" b="1" i="1" dirty="0" smtClean="0"/>
                        <a:t> </a:t>
                      </a:r>
                      <a:endParaRPr lang="fr-FR"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Auto</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696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800" b="1" i="1" dirty="0" smtClean="0"/>
                        <a:t>Documentation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696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dirty="0" smtClean="0"/>
                        <a:t>Audits</a:t>
                      </a:r>
                      <a:endParaRPr lang="fr-FR" sz="1800" b="1"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solidFill>
                            <a:srgbClr val="FFC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FFC000"/>
                          </a:solidFill>
                        </a:rPr>
                        <a:t>x</a:t>
                      </a:r>
                      <a:endParaRPr lang="fr-FR"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1" name="Titre 10"/>
          <p:cNvSpPr>
            <a:spLocks noGrp="1"/>
          </p:cNvSpPr>
          <p:nvPr>
            <p:ph type="title"/>
          </p:nvPr>
        </p:nvSpPr>
        <p:spPr/>
        <p:txBody>
          <a:bodyPr/>
          <a:lstStyle/>
          <a:p>
            <a:r>
              <a:rPr lang="fr-FR" dirty="0" err="1" smtClean="0"/>
              <a:t>Lessons</a:t>
            </a:r>
            <a:r>
              <a:rPr lang="fr-FR" dirty="0" smtClean="0"/>
              <a:t> </a:t>
            </a:r>
            <a:r>
              <a:rPr lang="fr-FR" dirty="0" err="1" smtClean="0"/>
              <a:t>learned</a:t>
            </a:r>
            <a:r>
              <a:rPr lang="fr-FR" dirty="0" smtClean="0"/>
              <a:t> </a:t>
            </a:r>
            <a:r>
              <a:rPr lang="fr-FR" dirty="0" err="1" smtClean="0"/>
              <a:t>list</a:t>
            </a:r>
            <a:r>
              <a:rPr lang="fr-FR" dirty="0" smtClean="0"/>
              <a:t> on </a:t>
            </a:r>
            <a:r>
              <a:rPr lang="fr-FR" dirty="0" err="1" smtClean="0"/>
              <a:t>quality</a:t>
            </a:r>
            <a:r>
              <a:rPr lang="fr-FR" dirty="0" smtClean="0"/>
              <a:t> control</a:t>
            </a:r>
            <a:endParaRPr lang="fr-FR" dirty="0"/>
          </a:p>
        </p:txBody>
      </p:sp>
      <p:sp>
        <p:nvSpPr>
          <p:cNvPr id="9" name="Espace réservé du numéro de diapositive 8"/>
          <p:cNvSpPr>
            <a:spLocks noGrp="1"/>
          </p:cNvSpPr>
          <p:nvPr>
            <p:ph type="sldNum" sz="quarter" idx="19"/>
          </p:nvPr>
        </p:nvSpPr>
        <p:spPr/>
        <p:txBody>
          <a:bodyPr/>
          <a:lstStyle/>
          <a:p>
            <a:r>
              <a:rPr lang="fr-FR" smtClean="0"/>
              <a:t>|  PAGE </a:t>
            </a:r>
            <a:fld id="{AEFB9B6D-867A-40B8-ACB0-35CC9F272C9C}" type="slidenum">
              <a:rPr lang="fr-FR" smtClean="0"/>
              <a:pPr/>
              <a:t>8</a:t>
            </a:fld>
            <a:endParaRPr lang="fr-FR" dirty="0"/>
          </a:p>
        </p:txBody>
      </p:sp>
      <p:sp>
        <p:nvSpPr>
          <p:cNvPr id="16" name="ZoneTexte 15"/>
          <p:cNvSpPr txBox="1"/>
          <p:nvPr/>
        </p:nvSpPr>
        <p:spPr>
          <a:xfrm>
            <a:off x="-2268760" y="0"/>
            <a:ext cx="2160240" cy="1015663"/>
          </a:xfrm>
          <a:prstGeom prst="rect">
            <a:avLst/>
          </a:prstGeom>
          <a:solidFill>
            <a:schemeClr val="bg1"/>
          </a:solidFill>
          <a:ln w="25400">
            <a:solidFill>
              <a:schemeClr val="accent6"/>
            </a:solidFill>
          </a:ln>
        </p:spPr>
        <p:txBody>
          <a:bodyPr wrap="square" rtlCol="0">
            <a:spAutoFit/>
          </a:bodyPr>
          <a:lstStyle/>
          <a:p>
            <a:pPr algn="ctr"/>
            <a:r>
              <a:rPr lang="fr-FR" sz="1200" dirty="0" smtClean="0"/>
              <a:t>Pour insérer une image :</a:t>
            </a:r>
          </a:p>
          <a:p>
            <a:pPr algn="ctr"/>
            <a:r>
              <a:rPr lang="fr-FR" sz="1200" dirty="0" smtClean="0"/>
              <a:t>Menu « Insertion  / Image »</a:t>
            </a:r>
          </a:p>
          <a:p>
            <a:pPr algn="ctr"/>
            <a:r>
              <a:rPr lang="fr-FR" sz="1200" b="1" dirty="0" smtClean="0"/>
              <a:t>ou</a:t>
            </a:r>
          </a:p>
          <a:p>
            <a:pPr algn="ctr"/>
            <a:r>
              <a:rPr lang="fr-FR" sz="1200" dirty="0" smtClean="0"/>
              <a:t>Cliquer sur l’icône de la zone image </a:t>
            </a:r>
          </a:p>
        </p:txBody>
      </p:sp>
      <p:sp>
        <p:nvSpPr>
          <p:cNvPr id="10" name="Rectangle 9"/>
          <p:cNvSpPr/>
          <p:nvPr/>
        </p:nvSpPr>
        <p:spPr>
          <a:xfrm>
            <a:off x="5355204" y="1349107"/>
            <a:ext cx="534121" cy="830997"/>
          </a:xfrm>
          <a:prstGeom prst="rect">
            <a:avLst/>
          </a:prstGeom>
          <a:noFill/>
        </p:spPr>
        <p:txBody>
          <a:bodyPr wrap="none" lIns="91440" tIns="45720" rIns="91440" bIns="45720">
            <a:spAutoFit/>
          </a:bodyPr>
          <a:lstStyle/>
          <a:p>
            <a:pPr algn="ctr"/>
            <a:r>
              <a:rPr lang="fr-FR" sz="4800" b="1" cap="none" spc="50" dirty="0" smtClean="0">
                <a:ln w="0"/>
                <a:solidFill>
                  <a:srgbClr val="FFC000"/>
                </a:solidFill>
                <a:effectLst>
                  <a:innerShdw blurRad="63500" dist="50800" dir="13500000">
                    <a:srgbClr val="000000">
                      <a:alpha val="50000"/>
                    </a:srgbClr>
                  </a:innerShdw>
                </a:effectLst>
              </a:rPr>
              <a:t>x</a:t>
            </a:r>
            <a:endParaRPr lang="fr-FR" sz="4800" b="1" cap="none" spc="50" dirty="0">
              <a:ln w="0"/>
              <a:solidFill>
                <a:srgbClr val="FFC000"/>
              </a:solidFill>
              <a:effectLst>
                <a:innerShdw blurRad="63500" dist="50800" dir="13500000">
                  <a:srgbClr val="000000">
                    <a:alpha val="50000"/>
                  </a:srgbClr>
                </a:innerShdw>
              </a:effectLst>
            </a:endParaRPr>
          </a:p>
        </p:txBody>
      </p:sp>
      <p:sp>
        <p:nvSpPr>
          <p:cNvPr id="13" name="Espace réservé du contenu 6"/>
          <p:cNvSpPr>
            <a:spLocks noGrp="1"/>
          </p:cNvSpPr>
          <p:nvPr>
            <p:ph idx="1"/>
          </p:nvPr>
        </p:nvSpPr>
        <p:spPr>
          <a:xfrm>
            <a:off x="18795" y="3680390"/>
            <a:ext cx="8388932" cy="2805770"/>
          </a:xfrm>
        </p:spPr>
        <p:txBody>
          <a:bodyPr/>
          <a:lstStyle/>
          <a:p>
            <a:pPr lvl="2"/>
            <a:r>
              <a:rPr lang="fr-FR" dirty="0" smtClean="0"/>
              <a:t>Manufacturer qualification by </a:t>
            </a:r>
            <a:r>
              <a:rPr lang="fr-FR" dirty="0" err="1" smtClean="0"/>
              <a:t>our</a:t>
            </a:r>
            <a:r>
              <a:rPr lang="fr-FR" dirty="0" smtClean="0"/>
              <a:t> </a:t>
            </a:r>
            <a:r>
              <a:rPr lang="fr-FR" dirty="0" err="1" smtClean="0"/>
              <a:t>lab</a:t>
            </a:r>
            <a:r>
              <a:rPr lang="fr-FR" dirty="0" smtClean="0"/>
              <a:t> </a:t>
            </a:r>
            <a:r>
              <a:rPr lang="fr-FR" dirty="0" err="1" smtClean="0"/>
              <a:t>partners</a:t>
            </a:r>
            <a:r>
              <a:rPr lang="fr-FR" dirty="0" smtClean="0"/>
              <a:t> </a:t>
            </a:r>
          </a:p>
          <a:p>
            <a:pPr lvl="2"/>
            <a:r>
              <a:rPr lang="fr-FR" dirty="0" smtClean="0"/>
              <a:t>-&gt; parts come at CEA </a:t>
            </a:r>
            <a:r>
              <a:rPr lang="fr-FR" dirty="0" err="1" smtClean="0"/>
              <a:t>conformed</a:t>
            </a:r>
            <a:r>
              <a:rPr lang="fr-FR" dirty="0" smtClean="0"/>
              <a:t> </a:t>
            </a:r>
          </a:p>
          <a:p>
            <a:pPr lvl="2"/>
            <a:r>
              <a:rPr lang="fr-FR" dirty="0" err="1" smtClean="0"/>
              <a:t>Inspected</a:t>
            </a:r>
            <a:r>
              <a:rPr lang="fr-FR" dirty="0" smtClean="0"/>
              <a:t> at CEA :</a:t>
            </a:r>
          </a:p>
          <a:p>
            <a:pPr lvl="2"/>
            <a:r>
              <a:rPr lang="fr-FR" dirty="0"/>
              <a:t>	</a:t>
            </a:r>
            <a:r>
              <a:rPr lang="fr-FR" dirty="0" err="1" smtClean="0"/>
              <a:t>when</a:t>
            </a:r>
            <a:r>
              <a:rPr lang="fr-FR" dirty="0" smtClean="0"/>
              <a:t> possible at </a:t>
            </a:r>
            <a:r>
              <a:rPr lang="fr-FR" dirty="0" err="1" smtClean="0"/>
              <a:t>arrival</a:t>
            </a:r>
            <a:endParaRPr lang="fr-FR" dirty="0"/>
          </a:p>
          <a:p>
            <a:pPr lvl="2"/>
            <a:r>
              <a:rPr lang="fr-FR" dirty="0"/>
              <a:t>	</a:t>
            </a:r>
            <a:r>
              <a:rPr lang="fr-FR" dirty="0">
                <a:solidFill>
                  <a:srgbClr val="FFC000"/>
                </a:solidFill>
              </a:rPr>
              <a:t>not </a:t>
            </a:r>
            <a:r>
              <a:rPr lang="fr-FR" dirty="0" err="1">
                <a:solidFill>
                  <a:srgbClr val="FFC000"/>
                </a:solidFill>
              </a:rPr>
              <a:t>everything</a:t>
            </a:r>
            <a:r>
              <a:rPr lang="fr-FR" dirty="0">
                <a:solidFill>
                  <a:srgbClr val="FFC000"/>
                </a:solidFill>
              </a:rPr>
              <a:t> </a:t>
            </a:r>
            <a:r>
              <a:rPr lang="fr-FR" dirty="0" err="1">
                <a:solidFill>
                  <a:srgbClr val="FFC000"/>
                </a:solidFill>
              </a:rPr>
              <a:t>can</a:t>
            </a:r>
            <a:r>
              <a:rPr lang="fr-FR" dirty="0">
                <a:solidFill>
                  <a:srgbClr val="FFC000"/>
                </a:solidFill>
              </a:rPr>
              <a:t> </a:t>
            </a:r>
            <a:r>
              <a:rPr lang="fr-FR" dirty="0" err="1">
                <a:solidFill>
                  <a:srgbClr val="FFC000"/>
                </a:solidFill>
              </a:rPr>
              <a:t>be</a:t>
            </a:r>
            <a:r>
              <a:rPr lang="fr-FR" dirty="0">
                <a:solidFill>
                  <a:srgbClr val="FFC000"/>
                </a:solidFill>
              </a:rPr>
              <a:t> </a:t>
            </a:r>
            <a:r>
              <a:rPr lang="fr-FR" dirty="0" err="1">
                <a:solidFill>
                  <a:srgbClr val="FFC000"/>
                </a:solidFill>
              </a:rPr>
              <a:t>inspected</a:t>
            </a:r>
            <a:endParaRPr lang="fr-FR" dirty="0">
              <a:solidFill>
                <a:srgbClr val="FFC000"/>
              </a:solidFill>
            </a:endParaRPr>
          </a:p>
          <a:p>
            <a:pPr lvl="2"/>
            <a:r>
              <a:rPr lang="fr-FR" dirty="0" smtClean="0"/>
              <a:t>	</a:t>
            </a:r>
            <a:r>
              <a:rPr lang="fr-FR" dirty="0" err="1" smtClean="0"/>
              <a:t>so</a:t>
            </a:r>
            <a:r>
              <a:rPr lang="fr-FR" dirty="0" smtClean="0"/>
              <a:t> </a:t>
            </a:r>
            <a:r>
              <a:rPr lang="fr-FR" dirty="0" err="1" smtClean="0"/>
              <a:t>during</a:t>
            </a:r>
            <a:r>
              <a:rPr lang="fr-FR" dirty="0" smtClean="0"/>
              <a:t> </a:t>
            </a:r>
            <a:r>
              <a:rPr lang="fr-FR" dirty="0" err="1" smtClean="0"/>
              <a:t>assembly</a:t>
            </a:r>
            <a:r>
              <a:rPr lang="fr-FR" dirty="0" smtClean="0"/>
              <a:t> </a:t>
            </a:r>
          </a:p>
          <a:p>
            <a:pPr lvl="2"/>
            <a:r>
              <a:rPr lang="fr-FR" dirty="0" smtClean="0">
                <a:solidFill>
                  <a:schemeClr val="bg2"/>
                </a:solidFill>
              </a:rPr>
              <a:t>Stock </a:t>
            </a:r>
            <a:r>
              <a:rPr lang="fr-FR" dirty="0" err="1" smtClean="0"/>
              <a:t>so</a:t>
            </a:r>
            <a:r>
              <a:rPr lang="fr-FR" dirty="0" smtClean="0"/>
              <a:t> NCR </a:t>
            </a:r>
            <a:r>
              <a:rPr lang="fr-FR" dirty="0" err="1" smtClean="0"/>
              <a:t>parked</a:t>
            </a:r>
            <a:r>
              <a:rPr lang="fr-FR" dirty="0" smtClean="0"/>
              <a:t> (and </a:t>
            </a:r>
            <a:r>
              <a:rPr lang="fr-FR" dirty="0" err="1" smtClean="0"/>
              <a:t>repaired</a:t>
            </a:r>
            <a:r>
              <a:rPr lang="fr-FR" dirty="0" smtClean="0"/>
              <a:t> </a:t>
            </a:r>
            <a:r>
              <a:rPr lang="fr-FR" dirty="0" err="1" smtClean="0"/>
              <a:t>later</a:t>
            </a:r>
            <a:r>
              <a:rPr lang="fr-FR" dirty="0" smtClean="0"/>
              <a:t>) and</a:t>
            </a:r>
          </a:p>
          <a:p>
            <a:pPr lvl="2"/>
            <a:r>
              <a:rPr lang="fr-FR" dirty="0" smtClean="0"/>
              <a:t> </a:t>
            </a:r>
            <a:r>
              <a:rPr lang="fr-FR" dirty="0" err="1" smtClean="0"/>
              <a:t>replaced</a:t>
            </a:r>
            <a:r>
              <a:rPr lang="fr-FR" dirty="0" smtClean="0"/>
              <a:t> by </a:t>
            </a:r>
            <a:r>
              <a:rPr lang="fr-FR" dirty="0" err="1" smtClean="0"/>
              <a:t>next</a:t>
            </a:r>
            <a:r>
              <a:rPr lang="fr-FR" dirty="0" smtClean="0"/>
              <a:t> part</a:t>
            </a:r>
          </a:p>
          <a:p>
            <a:pPr lvl="2"/>
            <a:endParaRPr lang="fr-FR" dirty="0"/>
          </a:p>
          <a:p>
            <a:pPr lvl="2"/>
            <a:r>
              <a:rPr lang="fr-FR" dirty="0" smtClean="0"/>
              <a:t>NCR : parts </a:t>
            </a:r>
            <a:r>
              <a:rPr lang="fr-FR" dirty="0" err="1" smtClean="0"/>
              <a:t>reworked</a:t>
            </a:r>
            <a:r>
              <a:rPr lang="fr-FR" dirty="0" smtClean="0"/>
              <a:t>, sent back or </a:t>
            </a:r>
            <a:r>
              <a:rPr lang="fr-FR" dirty="0" err="1" smtClean="0"/>
              <a:t>trashed</a:t>
            </a:r>
            <a:endParaRPr lang="fr-FR" dirty="0"/>
          </a:p>
          <a:p>
            <a:pPr lvl="2"/>
            <a:endParaRPr lang="fr-FR" dirty="0" smtClean="0"/>
          </a:p>
        </p:txBody>
      </p:sp>
      <p:pic>
        <p:nvPicPr>
          <p:cNvPr id="2" name="Image 1"/>
          <p:cNvPicPr>
            <a:picLocks noChangeAspect="1"/>
          </p:cNvPicPr>
          <p:nvPr/>
        </p:nvPicPr>
        <p:blipFill>
          <a:blip r:embed="rId2"/>
          <a:stretch>
            <a:fillRect/>
          </a:stretch>
        </p:blipFill>
        <p:spPr>
          <a:xfrm>
            <a:off x="4752021" y="3574602"/>
            <a:ext cx="4284086" cy="3165282"/>
          </a:xfrm>
          <a:prstGeom prst="rect">
            <a:avLst/>
          </a:prstGeom>
        </p:spPr>
      </p:pic>
      <p:sp>
        <p:nvSpPr>
          <p:cNvPr id="12" name="Rectangle 11"/>
          <p:cNvSpPr/>
          <p:nvPr/>
        </p:nvSpPr>
        <p:spPr>
          <a:xfrm>
            <a:off x="6192180" y="1340768"/>
            <a:ext cx="2750164" cy="646331"/>
          </a:xfrm>
          <a:prstGeom prst="rect">
            <a:avLst/>
          </a:prstGeom>
        </p:spPr>
        <p:txBody>
          <a:bodyPr wrap="square">
            <a:spAutoFit/>
          </a:bodyPr>
          <a:lstStyle/>
          <a:p>
            <a:pPr algn="ctr"/>
            <a:r>
              <a:rPr lang="fr-FR" dirty="0" smtClean="0">
                <a:solidFill>
                  <a:srgbClr val="FFC000"/>
                </a:solidFill>
              </a:rPr>
              <a:t>X : </a:t>
            </a:r>
            <a:r>
              <a:rPr lang="fr-FR" dirty="0" err="1" smtClean="0">
                <a:solidFill>
                  <a:srgbClr val="FFC000"/>
                </a:solidFill>
              </a:rPr>
              <a:t>random</a:t>
            </a:r>
            <a:r>
              <a:rPr lang="fr-FR" dirty="0" smtClean="0">
                <a:solidFill>
                  <a:srgbClr val="FFC000"/>
                </a:solidFill>
              </a:rPr>
              <a:t> or </a:t>
            </a:r>
            <a:r>
              <a:rPr lang="fr-FR" dirty="0" err="1" smtClean="0">
                <a:solidFill>
                  <a:srgbClr val="FFC000"/>
                </a:solidFill>
              </a:rPr>
              <a:t>rarely</a:t>
            </a:r>
            <a:endParaRPr lang="fr-FR" dirty="0" smtClean="0">
              <a:solidFill>
                <a:srgbClr val="FFC000"/>
              </a:solidFill>
            </a:endParaRPr>
          </a:p>
          <a:p>
            <a:pPr algn="ctr"/>
            <a:r>
              <a:rPr lang="fr-FR" dirty="0" smtClean="0">
                <a:solidFill>
                  <a:srgbClr val="92D050"/>
                </a:solidFill>
              </a:rPr>
              <a:t>X: on </a:t>
            </a:r>
            <a:r>
              <a:rPr lang="fr-FR" dirty="0" err="1" smtClean="0">
                <a:solidFill>
                  <a:srgbClr val="92D050"/>
                </a:solidFill>
              </a:rPr>
              <a:t>everything</a:t>
            </a:r>
            <a:endParaRPr lang="fr-FR" dirty="0" smtClean="0">
              <a:solidFill>
                <a:srgbClr val="92D050"/>
              </a:solidFill>
            </a:endParaRPr>
          </a:p>
        </p:txBody>
      </p:sp>
    </p:spTree>
    <p:extLst>
      <p:ext uri="{BB962C8B-B14F-4D97-AF65-F5344CB8AC3E}">
        <p14:creationId xmlns:p14="http://schemas.microsoft.com/office/powerpoint/2010/main" val="366882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0686" y="2189334"/>
            <a:ext cx="9000551" cy="4668666"/>
          </a:xfrm>
          <a:prstGeom prst="rect">
            <a:avLst/>
          </a:prstGeom>
        </p:spPr>
      </p:pic>
      <p:graphicFrame>
        <p:nvGraphicFramePr>
          <p:cNvPr id="17" name="Tableau 16"/>
          <p:cNvGraphicFramePr>
            <a:graphicFrameLocks noGrp="1"/>
          </p:cNvGraphicFramePr>
          <p:nvPr>
            <p:extLst>
              <p:ext uri="{D42A27DB-BD31-4B8C-83A1-F6EECF244321}">
                <p14:modId xmlns:p14="http://schemas.microsoft.com/office/powerpoint/2010/main" val="3689166551"/>
              </p:ext>
            </p:extLst>
          </p:nvPr>
        </p:nvGraphicFramePr>
        <p:xfrm>
          <a:off x="179512" y="980728"/>
          <a:ext cx="5874547" cy="2270994"/>
        </p:xfrm>
        <a:graphic>
          <a:graphicData uri="http://schemas.openxmlformats.org/drawingml/2006/table">
            <a:tbl>
              <a:tblPr firstRow="1" bandRow="1">
                <a:tableStyleId>{5C22544A-7EE6-4342-B048-85BDC9FD1C3A}</a:tableStyleId>
              </a:tblPr>
              <a:tblGrid>
                <a:gridCol w="3370580"/>
                <a:gridCol w="1384203"/>
                <a:gridCol w="1119764"/>
              </a:tblGrid>
              <a:tr h="405133">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808080"/>
                          </a:solidFill>
                        </a:rPr>
                        <a:t>SPIRAL2</a:t>
                      </a:r>
                      <a:endParaRPr lang="fr-FR"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808080"/>
                          </a:solidFill>
                        </a:rPr>
                        <a:t>XFEL</a:t>
                      </a:r>
                      <a:endParaRPr lang="fr-FR" dirty="0">
                        <a:solidFill>
                          <a:srgbClr val="80808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94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i="1" dirty="0" smtClean="0"/>
                        <a:t>Inspection of </a:t>
                      </a:r>
                      <a:r>
                        <a:rPr lang="fr-FR" sz="1800" b="1" i="1" dirty="0" err="1" smtClean="0"/>
                        <a:t>incoming</a:t>
                      </a:r>
                      <a:r>
                        <a:rPr lang="fr-FR" sz="1800" b="1" i="1" dirty="0" smtClean="0"/>
                        <a:t> parts</a:t>
                      </a:r>
                      <a:endParaRPr lang="fr-FR"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FFC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dirty="0" smtClean="0">
                          <a:solidFill>
                            <a:srgbClr val="FFC000"/>
                          </a:solidFill>
                        </a:rPr>
                        <a:t>x</a:t>
                      </a:r>
                      <a:endParaRPr lang="fr-FR"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56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i="1" dirty="0" err="1" smtClean="0"/>
                        <a:t>Controling</a:t>
                      </a:r>
                      <a:r>
                        <a:rPr lang="fr-FR" sz="1800" b="1" i="1" dirty="0" smtClean="0"/>
                        <a:t> </a:t>
                      </a:r>
                      <a:r>
                        <a:rPr lang="fr-FR" sz="1800" b="1" i="1" dirty="0" err="1" smtClean="0"/>
                        <a:t>assembly</a:t>
                      </a:r>
                      <a:r>
                        <a:rPr lang="fr-FR" sz="1800" b="1" i="1" dirty="0" smtClean="0"/>
                        <a:t> </a:t>
                      </a:r>
                      <a:endParaRPr lang="fr-FR" dirty="0" smtClean="0">
                        <a:solidFill>
                          <a:srgbClr val="6666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Auto</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696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800" b="1" i="1" dirty="0" smtClean="0"/>
                        <a:t>Documentation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chemeClr val="bg2">
                              <a:lumMod val="75000"/>
                            </a:schemeClr>
                          </a:solidFill>
                        </a:rPr>
                        <a:t>X</a:t>
                      </a:r>
                      <a:endParaRPr lang="fr-FR"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696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dirty="0" smtClean="0"/>
                        <a:t>Audits</a:t>
                      </a:r>
                      <a:endParaRPr lang="fr-FR" sz="1800" b="1" i="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solidFill>
                            <a:srgbClr val="FFC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smtClean="0">
                          <a:solidFill>
                            <a:srgbClr val="FFC000"/>
                          </a:solidFill>
                        </a:rPr>
                        <a:t>x</a:t>
                      </a:r>
                      <a:endParaRPr lang="fr-FR"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1" name="Titre 10"/>
          <p:cNvSpPr>
            <a:spLocks noGrp="1"/>
          </p:cNvSpPr>
          <p:nvPr>
            <p:ph type="title"/>
          </p:nvPr>
        </p:nvSpPr>
        <p:spPr/>
        <p:txBody>
          <a:bodyPr/>
          <a:lstStyle/>
          <a:p>
            <a:r>
              <a:rPr lang="fr-FR" dirty="0" err="1" smtClean="0"/>
              <a:t>Lessons</a:t>
            </a:r>
            <a:r>
              <a:rPr lang="fr-FR" dirty="0" smtClean="0"/>
              <a:t> </a:t>
            </a:r>
            <a:r>
              <a:rPr lang="fr-FR" dirty="0" err="1" smtClean="0"/>
              <a:t>learned</a:t>
            </a:r>
            <a:r>
              <a:rPr lang="fr-FR" dirty="0" smtClean="0"/>
              <a:t> </a:t>
            </a:r>
            <a:r>
              <a:rPr lang="fr-FR" dirty="0" err="1" smtClean="0"/>
              <a:t>list</a:t>
            </a:r>
            <a:r>
              <a:rPr lang="fr-FR" dirty="0" smtClean="0"/>
              <a:t> on </a:t>
            </a:r>
            <a:r>
              <a:rPr lang="fr-FR" dirty="0" err="1" smtClean="0"/>
              <a:t>quality</a:t>
            </a:r>
            <a:r>
              <a:rPr lang="fr-FR" dirty="0" smtClean="0"/>
              <a:t> control</a:t>
            </a:r>
            <a:endParaRPr lang="fr-FR" dirty="0"/>
          </a:p>
        </p:txBody>
      </p:sp>
      <p:sp>
        <p:nvSpPr>
          <p:cNvPr id="7" name="Espace réservé du contenu 6"/>
          <p:cNvSpPr>
            <a:spLocks noGrp="1"/>
          </p:cNvSpPr>
          <p:nvPr>
            <p:ph idx="1"/>
          </p:nvPr>
        </p:nvSpPr>
        <p:spPr>
          <a:xfrm>
            <a:off x="179512" y="3392996"/>
            <a:ext cx="8712968" cy="2805770"/>
          </a:xfrm>
        </p:spPr>
        <p:txBody>
          <a:bodyPr/>
          <a:lstStyle/>
          <a:p>
            <a:pPr lvl="2"/>
            <a:r>
              <a:rPr lang="en-US" dirty="0" smtClean="0">
                <a:solidFill>
                  <a:srgbClr val="FFFF00"/>
                </a:solidFill>
              </a:rPr>
              <a:t>Until </a:t>
            </a:r>
            <a:r>
              <a:rPr lang="en-US" dirty="0">
                <a:solidFill>
                  <a:srgbClr val="FFFF00"/>
                </a:solidFill>
              </a:rPr>
              <a:t>end of 2014, </a:t>
            </a:r>
            <a:r>
              <a:rPr lang="en-US" dirty="0" smtClean="0">
                <a:solidFill>
                  <a:srgbClr val="FFFF00"/>
                </a:solidFill>
              </a:rPr>
              <a:t>the </a:t>
            </a:r>
            <a:r>
              <a:rPr lang="en-US" dirty="0">
                <a:solidFill>
                  <a:srgbClr val="FFFF00"/>
                </a:solidFill>
              </a:rPr>
              <a:t>quality control group of </a:t>
            </a:r>
            <a:r>
              <a:rPr lang="en-US" dirty="0" err="1">
                <a:solidFill>
                  <a:srgbClr val="FFFF00"/>
                </a:solidFill>
              </a:rPr>
              <a:t>Alsyom</a:t>
            </a:r>
            <a:r>
              <a:rPr lang="en-US" dirty="0">
                <a:solidFill>
                  <a:srgbClr val="FFFF00"/>
                </a:solidFill>
              </a:rPr>
              <a:t> </a:t>
            </a:r>
            <a:r>
              <a:rPr lang="en-US" dirty="0" smtClean="0">
                <a:solidFill>
                  <a:srgbClr val="FFFF00"/>
                </a:solidFill>
              </a:rPr>
              <a:t>was too </a:t>
            </a:r>
            <a:r>
              <a:rPr lang="en-US" dirty="0">
                <a:solidFill>
                  <a:srgbClr val="FFFF00"/>
                </a:solidFill>
              </a:rPr>
              <a:t>small </a:t>
            </a:r>
            <a:r>
              <a:rPr lang="en-US" dirty="0" smtClean="0">
                <a:solidFill>
                  <a:srgbClr val="FFFF00"/>
                </a:solidFill>
              </a:rPr>
              <a:t>(3 people) so they performed Incoming </a:t>
            </a:r>
            <a:r>
              <a:rPr lang="en-US" dirty="0">
                <a:solidFill>
                  <a:srgbClr val="FFFF00"/>
                </a:solidFill>
              </a:rPr>
              <a:t>Inspection and Documenting </a:t>
            </a:r>
            <a:r>
              <a:rPr lang="en-US" dirty="0" smtClean="0">
                <a:solidFill>
                  <a:srgbClr val="FFFF00"/>
                </a:solidFill>
              </a:rPr>
              <a:t>in </a:t>
            </a:r>
            <a:r>
              <a:rPr lang="en-US" dirty="0">
                <a:solidFill>
                  <a:srgbClr val="FFFF00"/>
                </a:solidFill>
              </a:rPr>
              <a:t>priority. CEA took </a:t>
            </a:r>
            <a:r>
              <a:rPr lang="en-US" dirty="0" smtClean="0">
                <a:solidFill>
                  <a:srgbClr val="FFFF00"/>
                </a:solidFill>
              </a:rPr>
              <a:t>over the </a:t>
            </a:r>
            <a:r>
              <a:rPr lang="en-US" dirty="0">
                <a:solidFill>
                  <a:srgbClr val="FFFF00"/>
                </a:solidFill>
              </a:rPr>
              <a:t>Assembly Work </a:t>
            </a:r>
            <a:r>
              <a:rPr lang="en-US" dirty="0" err="1" smtClean="0">
                <a:solidFill>
                  <a:srgbClr val="FFFF00"/>
                </a:solidFill>
              </a:rPr>
              <a:t>Controling</a:t>
            </a:r>
            <a:r>
              <a:rPr lang="en-US" dirty="0" smtClean="0">
                <a:solidFill>
                  <a:srgbClr val="FFFF00"/>
                </a:solidFill>
              </a:rPr>
              <a:t> (‘</a:t>
            </a:r>
            <a:r>
              <a:rPr lang="en-US" dirty="0">
                <a:solidFill>
                  <a:srgbClr val="FFFF00"/>
                </a:solidFill>
              </a:rPr>
              <a:t>Hold </a:t>
            </a:r>
            <a:r>
              <a:rPr lang="en-US" dirty="0" smtClean="0">
                <a:solidFill>
                  <a:srgbClr val="FFFF00"/>
                </a:solidFill>
              </a:rPr>
              <a:t>Points’).  </a:t>
            </a:r>
            <a:r>
              <a:rPr lang="en-US" dirty="0">
                <a:solidFill>
                  <a:srgbClr val="FFFF00"/>
                </a:solidFill>
              </a:rPr>
              <a:t>The ‘every day’ or ‘random’ controls were too few and this led to many mal-fabrication, most of them recorded at DESY before or during </a:t>
            </a:r>
            <a:r>
              <a:rPr lang="fr-FR" dirty="0" err="1">
                <a:solidFill>
                  <a:srgbClr val="FFFF00"/>
                </a:solidFill>
              </a:rPr>
              <a:t>cryomodule</a:t>
            </a:r>
            <a:r>
              <a:rPr lang="fr-FR" dirty="0">
                <a:solidFill>
                  <a:srgbClr val="FFFF00"/>
                </a:solidFill>
              </a:rPr>
              <a:t> cold test </a:t>
            </a:r>
            <a:endParaRPr lang="fr-FR" dirty="0" smtClean="0">
              <a:solidFill>
                <a:srgbClr val="FFFF00"/>
              </a:solidFill>
            </a:endParaRPr>
          </a:p>
          <a:p>
            <a:pPr lvl="2"/>
            <a:r>
              <a:rPr lang="fr-FR" dirty="0" smtClean="0">
                <a:solidFill>
                  <a:srgbClr val="FFFF00"/>
                </a:solidFill>
              </a:rPr>
              <a:t>	</a:t>
            </a:r>
          </a:p>
          <a:p>
            <a:pPr lvl="2"/>
            <a:r>
              <a:rPr lang="en-US" sz="1600" dirty="0" smtClean="0">
                <a:solidFill>
                  <a:srgbClr val="FFFF00"/>
                </a:solidFill>
              </a:rPr>
              <a:t>In </a:t>
            </a:r>
            <a:r>
              <a:rPr lang="en-US" sz="1600" dirty="0">
                <a:solidFill>
                  <a:srgbClr val="FFFF00"/>
                </a:solidFill>
              </a:rPr>
              <a:t>November 2014, </a:t>
            </a:r>
            <a:r>
              <a:rPr lang="en-US" sz="1600" dirty="0" smtClean="0">
                <a:solidFill>
                  <a:srgbClr val="FFFF00"/>
                </a:solidFill>
              </a:rPr>
              <a:t>Increase of the </a:t>
            </a:r>
            <a:r>
              <a:rPr lang="en-US" sz="1600" dirty="0">
                <a:solidFill>
                  <a:srgbClr val="FFFF00"/>
                </a:solidFill>
              </a:rPr>
              <a:t>quality control group of </a:t>
            </a:r>
            <a:r>
              <a:rPr lang="en-US" sz="1600" dirty="0" err="1" smtClean="0">
                <a:solidFill>
                  <a:srgbClr val="FFFF00"/>
                </a:solidFill>
              </a:rPr>
              <a:t>Alsyom</a:t>
            </a:r>
            <a:r>
              <a:rPr lang="en-US" sz="1600" dirty="0" smtClean="0">
                <a:solidFill>
                  <a:srgbClr val="FFFF00"/>
                </a:solidFill>
              </a:rPr>
              <a:t> to </a:t>
            </a:r>
            <a:r>
              <a:rPr lang="en-US" sz="1600" dirty="0">
                <a:solidFill>
                  <a:srgbClr val="FFFF00"/>
                </a:solidFill>
              </a:rPr>
              <a:t>5 people </a:t>
            </a:r>
            <a:r>
              <a:rPr lang="en-US" sz="1600" dirty="0" smtClean="0">
                <a:solidFill>
                  <a:srgbClr val="FFFF00"/>
                </a:solidFill>
              </a:rPr>
              <a:t>and a </a:t>
            </a:r>
            <a:r>
              <a:rPr lang="en-US" sz="1600" dirty="0">
                <a:solidFill>
                  <a:srgbClr val="FFFF00"/>
                </a:solidFill>
              </a:rPr>
              <a:t>better </a:t>
            </a:r>
            <a:r>
              <a:rPr lang="en-US" sz="1600" dirty="0" err="1">
                <a:solidFill>
                  <a:srgbClr val="FFFF00"/>
                </a:solidFill>
              </a:rPr>
              <a:t>organisation</a:t>
            </a:r>
            <a:r>
              <a:rPr lang="en-US" sz="1600" dirty="0">
                <a:solidFill>
                  <a:srgbClr val="FFFF00"/>
                </a:solidFill>
              </a:rPr>
              <a:t>, cover the </a:t>
            </a:r>
            <a:r>
              <a:rPr lang="en-US" sz="1600" dirty="0" smtClean="0">
                <a:solidFill>
                  <a:srgbClr val="FFFF00"/>
                </a:solidFill>
              </a:rPr>
              <a:t>need </a:t>
            </a:r>
            <a:r>
              <a:rPr lang="fr-FR" sz="1600" dirty="0" smtClean="0">
                <a:solidFill>
                  <a:srgbClr val="FFFF00"/>
                </a:solidFill>
              </a:rPr>
              <a:t>of QC. In August 2015, </a:t>
            </a:r>
            <a:r>
              <a:rPr lang="fr-FR" sz="1600" dirty="0" err="1" smtClean="0">
                <a:solidFill>
                  <a:srgbClr val="FFFF00"/>
                </a:solidFill>
              </a:rPr>
              <a:t>increase</a:t>
            </a:r>
            <a:r>
              <a:rPr lang="fr-FR" sz="1600" dirty="0" smtClean="0">
                <a:solidFill>
                  <a:srgbClr val="FFFF00"/>
                </a:solidFill>
              </a:rPr>
              <a:t> of CEA </a:t>
            </a:r>
            <a:r>
              <a:rPr lang="fr-FR" sz="1600" dirty="0" err="1" smtClean="0">
                <a:solidFill>
                  <a:srgbClr val="FFFF00"/>
                </a:solidFill>
              </a:rPr>
              <a:t>quality</a:t>
            </a:r>
            <a:r>
              <a:rPr lang="fr-FR" sz="1600" dirty="0" smtClean="0">
                <a:solidFill>
                  <a:srgbClr val="FFFF00"/>
                </a:solidFill>
              </a:rPr>
              <a:t> control group.</a:t>
            </a:r>
          </a:p>
          <a:p>
            <a:pPr lvl="2"/>
            <a:endParaRPr lang="fr-FR" dirty="0">
              <a:solidFill>
                <a:srgbClr val="FFFF00"/>
              </a:solidFill>
            </a:endParaRPr>
          </a:p>
          <a:p>
            <a:pPr lvl="2"/>
            <a:r>
              <a:rPr lang="en-US" sz="1600" dirty="0" smtClean="0">
                <a:solidFill>
                  <a:srgbClr val="FFFF00"/>
                </a:solidFill>
              </a:rPr>
              <a:t>CEA </a:t>
            </a:r>
            <a:r>
              <a:rPr lang="en-US" sz="1600" dirty="0">
                <a:solidFill>
                  <a:srgbClr val="FFFF00"/>
                </a:solidFill>
              </a:rPr>
              <a:t>also took over the NCR editing on </a:t>
            </a:r>
            <a:r>
              <a:rPr lang="en-US" sz="1600" dirty="0" smtClean="0">
                <a:solidFill>
                  <a:srgbClr val="FFFF00"/>
                </a:solidFill>
              </a:rPr>
              <a:t>EDMS </a:t>
            </a:r>
            <a:r>
              <a:rPr lang="fr-FR" dirty="0" smtClean="0">
                <a:solidFill>
                  <a:srgbClr val="FFFF00"/>
                </a:solidFill>
              </a:rPr>
              <a:t>and </a:t>
            </a:r>
            <a:r>
              <a:rPr lang="fr-FR" sz="1600" dirty="0" err="1" smtClean="0">
                <a:solidFill>
                  <a:srgbClr val="FFFF00"/>
                </a:solidFill>
              </a:rPr>
              <a:t>improvment</a:t>
            </a:r>
            <a:r>
              <a:rPr lang="fr-FR" sz="1600" dirty="0" smtClean="0">
                <a:solidFill>
                  <a:srgbClr val="FFFF00"/>
                </a:solidFill>
              </a:rPr>
              <a:t> </a:t>
            </a:r>
            <a:r>
              <a:rPr lang="fr-FR" sz="1600" dirty="0" err="1" smtClean="0">
                <a:solidFill>
                  <a:srgbClr val="FFFF00"/>
                </a:solidFill>
              </a:rPr>
              <a:t>proposal</a:t>
            </a:r>
            <a:endParaRPr lang="fr-FR" sz="1600" dirty="0">
              <a:solidFill>
                <a:srgbClr val="FFFF00"/>
              </a:solidFill>
            </a:endParaRPr>
          </a:p>
          <a:p>
            <a:pPr lvl="2"/>
            <a:endParaRPr lang="fr-FR" dirty="0" smtClean="0">
              <a:solidFill>
                <a:srgbClr val="FFFF00"/>
              </a:solidFill>
            </a:endParaRPr>
          </a:p>
          <a:p>
            <a:pPr lvl="2"/>
            <a:r>
              <a:rPr lang="fr-FR" dirty="0" smtClean="0">
                <a:solidFill>
                  <a:srgbClr val="FFFF00"/>
                </a:solidFill>
              </a:rPr>
              <a:t>Audits (XM26 + local </a:t>
            </a:r>
            <a:r>
              <a:rPr lang="fr-FR" dirty="0" err="1" smtClean="0">
                <a:solidFill>
                  <a:srgbClr val="FFFF00"/>
                </a:solidFill>
              </a:rPr>
              <a:t>ones</a:t>
            </a:r>
            <a:r>
              <a:rPr lang="fr-FR" dirty="0" smtClean="0">
                <a:solidFill>
                  <a:srgbClr val="FFFF00"/>
                </a:solidFill>
              </a:rPr>
              <a:t>) are good – Feedback </a:t>
            </a:r>
            <a:r>
              <a:rPr lang="fr-FR" dirty="0" err="1" smtClean="0">
                <a:solidFill>
                  <a:srgbClr val="FFFF00"/>
                </a:solidFill>
              </a:rPr>
              <a:t>from</a:t>
            </a:r>
            <a:r>
              <a:rPr lang="fr-FR" dirty="0" smtClean="0">
                <a:solidFill>
                  <a:srgbClr val="FFFF00"/>
                </a:solidFill>
              </a:rPr>
              <a:t> the </a:t>
            </a:r>
            <a:r>
              <a:rPr lang="fr-FR" dirty="0" err="1" smtClean="0">
                <a:solidFill>
                  <a:srgbClr val="FFFF00"/>
                </a:solidFill>
              </a:rPr>
              <a:t>auditors</a:t>
            </a:r>
            <a:r>
              <a:rPr lang="fr-FR" dirty="0" smtClean="0">
                <a:solidFill>
                  <a:srgbClr val="FFFF00"/>
                </a:solidFill>
              </a:rPr>
              <a:t> (CEA experts) to the </a:t>
            </a:r>
            <a:r>
              <a:rPr lang="fr-FR" dirty="0" err="1" smtClean="0">
                <a:solidFill>
                  <a:srgbClr val="FFFF00"/>
                </a:solidFill>
              </a:rPr>
              <a:t>operators</a:t>
            </a:r>
            <a:r>
              <a:rPr lang="fr-FR" dirty="0" smtClean="0">
                <a:solidFill>
                  <a:srgbClr val="FFFF00"/>
                </a:solidFill>
              </a:rPr>
              <a:t> </a:t>
            </a:r>
          </a:p>
        </p:txBody>
      </p:sp>
      <p:sp>
        <p:nvSpPr>
          <p:cNvPr id="9" name="Espace réservé du numéro de diapositive 8"/>
          <p:cNvSpPr>
            <a:spLocks noGrp="1"/>
          </p:cNvSpPr>
          <p:nvPr>
            <p:ph type="sldNum" sz="quarter" idx="19"/>
          </p:nvPr>
        </p:nvSpPr>
        <p:spPr/>
        <p:txBody>
          <a:bodyPr/>
          <a:lstStyle/>
          <a:p>
            <a:r>
              <a:rPr lang="fr-FR" smtClean="0"/>
              <a:t>|  PAGE </a:t>
            </a:r>
            <a:fld id="{AEFB9B6D-867A-40B8-ACB0-35CC9F272C9C}" type="slidenum">
              <a:rPr lang="fr-FR" smtClean="0"/>
              <a:pPr/>
              <a:t>9</a:t>
            </a:fld>
            <a:endParaRPr lang="fr-FR" dirty="0"/>
          </a:p>
        </p:txBody>
      </p:sp>
      <p:sp>
        <p:nvSpPr>
          <p:cNvPr id="8" name="Rectangle 7"/>
          <p:cNvSpPr/>
          <p:nvPr/>
        </p:nvSpPr>
        <p:spPr>
          <a:xfrm>
            <a:off x="4881122" y="1674722"/>
            <a:ext cx="601447" cy="830997"/>
          </a:xfrm>
          <a:prstGeom prst="rect">
            <a:avLst/>
          </a:prstGeom>
          <a:noFill/>
        </p:spPr>
        <p:txBody>
          <a:bodyPr wrap="none" lIns="91440" tIns="45720" rIns="91440" bIns="45720">
            <a:spAutoFit/>
          </a:bodyPr>
          <a:lstStyle/>
          <a:p>
            <a:pPr algn="ctr"/>
            <a:r>
              <a:rPr lang="fr-FR" sz="4800" b="1" cap="none" spc="50" dirty="0" smtClean="0">
                <a:ln w="0"/>
                <a:solidFill>
                  <a:srgbClr val="FFC000"/>
                </a:solidFill>
                <a:effectLst>
                  <a:innerShdw blurRad="63500" dist="50800" dir="13500000">
                    <a:srgbClr val="000000">
                      <a:alpha val="50000"/>
                    </a:srgbClr>
                  </a:innerShdw>
                </a:effectLst>
              </a:rPr>
              <a:t>X</a:t>
            </a:r>
            <a:endParaRPr lang="fr-FR" sz="4800" b="1" cap="none" spc="50" dirty="0">
              <a:ln w="0"/>
              <a:solidFill>
                <a:srgbClr val="FFC000"/>
              </a:solidFill>
              <a:effectLst>
                <a:innerShdw blurRad="63500" dist="50800" dir="13500000">
                  <a:srgbClr val="000000">
                    <a:alpha val="50000"/>
                  </a:srgbClr>
                </a:innerShdw>
              </a:effectLst>
            </a:endParaRPr>
          </a:p>
        </p:txBody>
      </p:sp>
      <p:sp>
        <p:nvSpPr>
          <p:cNvPr id="12" name="Rectangle 11"/>
          <p:cNvSpPr/>
          <p:nvPr/>
        </p:nvSpPr>
        <p:spPr>
          <a:xfrm>
            <a:off x="5518725" y="1683878"/>
            <a:ext cx="601447" cy="830997"/>
          </a:xfrm>
          <a:prstGeom prst="rect">
            <a:avLst/>
          </a:prstGeom>
          <a:noFill/>
        </p:spPr>
        <p:txBody>
          <a:bodyPr wrap="none" lIns="91440" tIns="45720" rIns="91440" bIns="45720">
            <a:spAutoFit/>
          </a:bodyPr>
          <a:lstStyle/>
          <a:p>
            <a:pPr algn="ctr"/>
            <a:r>
              <a:rPr lang="fr-FR" sz="4800" b="1" cap="none" spc="50" dirty="0" smtClean="0">
                <a:ln w="0"/>
                <a:solidFill>
                  <a:srgbClr val="92D050"/>
                </a:solidFill>
                <a:effectLst>
                  <a:innerShdw blurRad="63500" dist="50800" dir="13500000">
                    <a:srgbClr val="000000">
                      <a:alpha val="50000"/>
                    </a:srgbClr>
                  </a:innerShdw>
                </a:effectLst>
              </a:rPr>
              <a:t>X</a:t>
            </a:r>
            <a:endParaRPr lang="fr-FR" sz="4800" b="1" cap="none" spc="50" dirty="0">
              <a:ln w="0"/>
              <a:solidFill>
                <a:srgbClr val="92D050"/>
              </a:solidFill>
              <a:effectLst>
                <a:innerShdw blurRad="63500" dist="50800" dir="13500000">
                  <a:srgbClr val="000000">
                    <a:alpha val="50000"/>
                  </a:srgbClr>
                </a:innerShdw>
              </a:effectLst>
            </a:endParaRPr>
          </a:p>
        </p:txBody>
      </p:sp>
      <p:sp>
        <p:nvSpPr>
          <p:cNvPr id="14" name="Rectangle 13"/>
          <p:cNvSpPr/>
          <p:nvPr/>
        </p:nvSpPr>
        <p:spPr>
          <a:xfrm>
            <a:off x="5181845" y="2153472"/>
            <a:ext cx="601447" cy="830997"/>
          </a:xfrm>
          <a:prstGeom prst="rect">
            <a:avLst/>
          </a:prstGeom>
          <a:noFill/>
        </p:spPr>
        <p:txBody>
          <a:bodyPr wrap="none" lIns="91440" tIns="45720" rIns="91440" bIns="45720">
            <a:spAutoFit/>
          </a:bodyPr>
          <a:lstStyle/>
          <a:p>
            <a:pPr algn="ctr"/>
            <a:r>
              <a:rPr lang="fr-FR" sz="4800" b="1" cap="none" spc="50" dirty="0" smtClean="0">
                <a:ln w="0"/>
                <a:solidFill>
                  <a:srgbClr val="92D050"/>
                </a:solidFill>
                <a:effectLst>
                  <a:innerShdw blurRad="63500" dist="50800" dir="13500000">
                    <a:srgbClr val="000000">
                      <a:alpha val="50000"/>
                    </a:srgbClr>
                  </a:innerShdw>
                </a:effectLst>
              </a:rPr>
              <a:t>X</a:t>
            </a:r>
            <a:endParaRPr lang="fr-FR" sz="4800" b="1" cap="none" spc="50" dirty="0">
              <a:ln w="0"/>
              <a:solidFill>
                <a:srgbClr val="92D050"/>
              </a:solidFill>
              <a:effectLst>
                <a:innerShdw blurRad="63500" dist="50800" dir="13500000">
                  <a:srgbClr val="000000">
                    <a:alpha val="50000"/>
                  </a:srgbClr>
                </a:innerShdw>
              </a:effectLst>
            </a:endParaRPr>
          </a:p>
        </p:txBody>
      </p:sp>
      <p:sp>
        <p:nvSpPr>
          <p:cNvPr id="15" name="Rectangle 14"/>
          <p:cNvSpPr/>
          <p:nvPr/>
        </p:nvSpPr>
        <p:spPr>
          <a:xfrm>
            <a:off x="5215508" y="2561999"/>
            <a:ext cx="534121" cy="830997"/>
          </a:xfrm>
          <a:prstGeom prst="rect">
            <a:avLst/>
          </a:prstGeom>
          <a:noFill/>
        </p:spPr>
        <p:txBody>
          <a:bodyPr wrap="none" lIns="91440" tIns="45720" rIns="91440" bIns="45720">
            <a:spAutoFit/>
          </a:bodyPr>
          <a:lstStyle/>
          <a:p>
            <a:pPr algn="ctr"/>
            <a:r>
              <a:rPr lang="fr-FR" sz="4800" b="1" cap="none" spc="50" dirty="0" smtClean="0">
                <a:ln w="0"/>
                <a:solidFill>
                  <a:srgbClr val="FFC000"/>
                </a:solidFill>
                <a:effectLst>
                  <a:innerShdw blurRad="63500" dist="50800" dir="13500000">
                    <a:srgbClr val="000000">
                      <a:alpha val="50000"/>
                    </a:srgbClr>
                  </a:innerShdw>
                </a:effectLst>
              </a:rPr>
              <a:t>x</a:t>
            </a:r>
            <a:endParaRPr lang="fr-FR" sz="4800" b="1" cap="none" spc="50" dirty="0">
              <a:ln w="0"/>
              <a:solidFill>
                <a:srgbClr val="FFC000"/>
              </a:solidFill>
              <a:effectLst>
                <a:innerShdw blurRad="63500" dist="50800" dir="13500000">
                  <a:srgbClr val="000000">
                    <a:alpha val="50000"/>
                  </a:srgbClr>
                </a:innerShdw>
              </a:effectLst>
            </a:endParaRPr>
          </a:p>
        </p:txBody>
      </p:sp>
      <p:sp>
        <p:nvSpPr>
          <p:cNvPr id="13" name="Rectangle 12"/>
          <p:cNvSpPr/>
          <p:nvPr/>
        </p:nvSpPr>
        <p:spPr>
          <a:xfrm>
            <a:off x="6192180" y="1340768"/>
            <a:ext cx="2750164" cy="646331"/>
          </a:xfrm>
          <a:prstGeom prst="rect">
            <a:avLst/>
          </a:prstGeom>
        </p:spPr>
        <p:txBody>
          <a:bodyPr wrap="square">
            <a:spAutoFit/>
          </a:bodyPr>
          <a:lstStyle/>
          <a:p>
            <a:pPr algn="ctr"/>
            <a:r>
              <a:rPr lang="fr-FR" dirty="0" smtClean="0">
                <a:solidFill>
                  <a:srgbClr val="FFC000"/>
                </a:solidFill>
              </a:rPr>
              <a:t>X : </a:t>
            </a:r>
            <a:r>
              <a:rPr lang="fr-FR" dirty="0" err="1" smtClean="0">
                <a:solidFill>
                  <a:srgbClr val="FFC000"/>
                </a:solidFill>
              </a:rPr>
              <a:t>random</a:t>
            </a:r>
            <a:r>
              <a:rPr lang="fr-FR" dirty="0" smtClean="0">
                <a:solidFill>
                  <a:srgbClr val="FFC000"/>
                </a:solidFill>
              </a:rPr>
              <a:t> or </a:t>
            </a:r>
            <a:r>
              <a:rPr lang="fr-FR" dirty="0" err="1" smtClean="0">
                <a:solidFill>
                  <a:srgbClr val="FFC000"/>
                </a:solidFill>
              </a:rPr>
              <a:t>rarely</a:t>
            </a:r>
            <a:endParaRPr lang="fr-FR" dirty="0" smtClean="0">
              <a:solidFill>
                <a:srgbClr val="FFC000"/>
              </a:solidFill>
            </a:endParaRPr>
          </a:p>
          <a:p>
            <a:pPr algn="ctr"/>
            <a:r>
              <a:rPr lang="fr-FR" dirty="0" smtClean="0">
                <a:solidFill>
                  <a:srgbClr val="92D050"/>
                </a:solidFill>
              </a:rPr>
              <a:t>X: on </a:t>
            </a:r>
            <a:r>
              <a:rPr lang="fr-FR" dirty="0" err="1" smtClean="0">
                <a:solidFill>
                  <a:srgbClr val="92D050"/>
                </a:solidFill>
              </a:rPr>
              <a:t>everything</a:t>
            </a:r>
            <a:endParaRPr lang="fr-FR" dirty="0" smtClean="0">
              <a:solidFill>
                <a:srgbClr val="92D050"/>
              </a:solidFill>
            </a:endParaRPr>
          </a:p>
        </p:txBody>
      </p:sp>
    </p:spTree>
    <p:extLst>
      <p:ext uri="{BB962C8B-B14F-4D97-AF65-F5344CB8AC3E}">
        <p14:creationId xmlns:p14="http://schemas.microsoft.com/office/powerpoint/2010/main" val="2802065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p:bldP spid="12" grpId="0"/>
      <p:bldP spid="14" grpId="0"/>
      <p:bldP spid="15" grpId="0"/>
    </p:bldLst>
  </p:timing>
</p:sld>
</file>

<file path=ppt/theme/theme1.xml><?xml version="1.0" encoding="utf-8"?>
<a:theme xmlns:a="http://schemas.openxmlformats.org/drawingml/2006/main" name="Exemple_powerpoint_Irfu">
  <a:themeElements>
    <a:clrScheme name="CEA">
      <a:dk1>
        <a:sysClr val="windowText" lastClr="000000"/>
      </a:dk1>
      <a:lt1>
        <a:sysClr val="window" lastClr="FFFFFF"/>
      </a:lt1>
      <a:dk2>
        <a:srgbClr val="DC0528"/>
      </a:dk2>
      <a:lt2>
        <a:srgbClr val="96C31E"/>
      </a:lt2>
      <a:accent1>
        <a:srgbClr val="781469"/>
      </a:accent1>
      <a:accent2>
        <a:srgbClr val="F08728"/>
      </a:accent2>
      <a:accent3>
        <a:srgbClr val="FAB45F"/>
      </a:accent3>
      <a:accent4>
        <a:srgbClr val="0091C3"/>
      </a:accent4>
      <a:accent5>
        <a:srgbClr val="006937"/>
      </a:accent5>
      <a:accent6>
        <a:srgbClr val="87000A"/>
      </a:accent6>
      <a:hlink>
        <a:srgbClr val="0000FF"/>
      </a:hlink>
      <a:folHlink>
        <a:srgbClr val="800080"/>
      </a:folHlink>
    </a:clrScheme>
    <a:fontScheme name="C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Mod_powerpoint_CEA_Irfu</Template>
  <TotalTime>11935</TotalTime>
  <Words>2531</Words>
  <Application>Microsoft Office PowerPoint</Application>
  <PresentationFormat>Affichage à l'écran (4:3)</PresentationFormat>
  <Paragraphs>591</Paragraphs>
  <Slides>35</Slides>
  <Notes>11</Notes>
  <HiddenSlides>0</HiddenSlides>
  <MMClips>0</MMClips>
  <ScaleCrop>false</ScaleCrop>
  <HeadingPairs>
    <vt:vector size="8" baseType="variant">
      <vt:variant>
        <vt:lpstr>Polices utilisées</vt:lpstr>
      </vt:variant>
      <vt:variant>
        <vt:i4>12</vt:i4>
      </vt:variant>
      <vt:variant>
        <vt:lpstr>Thème</vt:lpstr>
      </vt:variant>
      <vt:variant>
        <vt:i4>1</vt:i4>
      </vt:variant>
      <vt:variant>
        <vt:lpstr>Serveurs OLE incorporés</vt:lpstr>
      </vt:variant>
      <vt:variant>
        <vt:i4>2</vt:i4>
      </vt:variant>
      <vt:variant>
        <vt:lpstr>Titres des diapositives</vt:lpstr>
      </vt:variant>
      <vt:variant>
        <vt:i4>35</vt:i4>
      </vt:variant>
    </vt:vector>
  </HeadingPairs>
  <TitlesOfParts>
    <vt:vector size="50" baseType="lpstr">
      <vt:lpstr>MS Gothic</vt:lpstr>
      <vt:lpstr>ＭＳ Ｐゴシック</vt:lpstr>
      <vt:lpstr>Arial</vt:lpstr>
      <vt:lpstr>Arial-BoldMT</vt:lpstr>
      <vt:lpstr>Arial-ItalicMT</vt:lpstr>
      <vt:lpstr>ArialMT</vt:lpstr>
      <vt:lpstr>Calibri</vt:lpstr>
      <vt:lpstr>Gill Sans</vt:lpstr>
      <vt:lpstr>Symbol</vt:lpstr>
      <vt:lpstr>Times New Roman</vt:lpstr>
      <vt:lpstr>Wingdings</vt:lpstr>
      <vt:lpstr>ヒラギノ角ゴ ProN W3</vt:lpstr>
      <vt:lpstr>Exemple_powerpoint_Irfu</vt:lpstr>
      <vt:lpstr>…quation</vt:lpstr>
      <vt:lpstr>Feuille de calcul</vt:lpstr>
      <vt:lpstr>Lessons learned from cryomodule assembly   toward future projects  </vt:lpstr>
      <vt:lpstr>Cryomodules assembly at CEA </vt:lpstr>
      <vt:lpstr>SRF dedicated INfrastructures</vt:lpstr>
      <vt:lpstr>XFEL Workstations</vt:lpstr>
      <vt:lpstr>Project phases : ALL MODEL works even if not present at all the steps but</vt:lpstr>
      <vt:lpstr>Assembly models at CEA</vt:lpstr>
      <vt:lpstr>Lessons learned on quality control</vt:lpstr>
      <vt:lpstr>Lessons learned list on quality control</vt:lpstr>
      <vt:lpstr>Lessons learned list on quality control</vt:lpstr>
      <vt:lpstr>Foreseen plan for quality control</vt:lpstr>
      <vt:lpstr>Lessons learned : industrial contract</vt:lpstr>
      <vt:lpstr>Lessons learnED : improvment </vt:lpstr>
      <vt:lpstr>improvment on assembly which  could IMpact performance</vt:lpstr>
      <vt:lpstr>Impacted performances</vt:lpstr>
      <vt:lpstr>Présentation PowerPoint</vt:lpstr>
      <vt:lpstr>Présentation PowerPoint</vt:lpstr>
      <vt:lpstr>Présentation PowerPoint</vt:lpstr>
      <vt:lpstr>Présentation PowerPoint</vt:lpstr>
      <vt:lpstr>Présentation PowerPoint</vt:lpstr>
      <vt:lpstr>Présentation PowerPoint</vt:lpstr>
      <vt:lpstr>ESS Cryomodule design</vt:lpstr>
      <vt:lpstr>Présentation PowerPoint</vt:lpstr>
      <vt:lpstr>ESS : Looking at the contrat model</vt:lpstr>
      <vt:lpstr>Présentation PowerPoint</vt:lpstr>
      <vt:lpstr>ESS prototyping phase : clean room assy</vt:lpstr>
      <vt:lpstr>Présentation PowerPoint</vt:lpstr>
      <vt:lpstr>Both for ESS CRYOmodule assembly</vt:lpstr>
      <vt:lpstr>Both for ESS CRYOmodule assembly</vt:lpstr>
      <vt:lpstr>Présentation PowerPoint</vt:lpstr>
      <vt:lpstr>Présentation PowerPoint</vt:lpstr>
      <vt:lpstr>Présentation PowerPoint</vt:lpstr>
      <vt:lpstr>SARAF cryomodule TRANSPORT </vt:lpstr>
      <vt:lpstr>Conclusions (1)</vt:lpstr>
      <vt:lpstr>Conclusions (2)</vt:lpstr>
      <vt:lpstr>DSM  Irfu SACM</vt:lpstr>
    </vt:vector>
  </TitlesOfParts>
  <Company>CEA Saclay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learned from cryomodule assembly with a focus toward future projects</dc:title>
  <dc:creator>MADEC Catherine</dc:creator>
  <cp:lastModifiedBy>MADEC Catherine</cp:lastModifiedBy>
  <cp:revision>206</cp:revision>
  <cp:lastPrinted>2015-11-28T14:12:07Z</cp:lastPrinted>
  <dcterms:created xsi:type="dcterms:W3CDTF">2015-11-16T12:56:42Z</dcterms:created>
  <dcterms:modified xsi:type="dcterms:W3CDTF">2015-12-01T17:13:51Z</dcterms:modified>
</cp:coreProperties>
</file>