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7" r:id="rId4"/>
    <p:sldId id="269" r:id="rId5"/>
    <p:sldId id="270" r:id="rId6"/>
    <p:sldId id="271" r:id="rId7"/>
    <p:sldId id="272" r:id="rId8"/>
    <p:sldId id="274" r:id="rId9"/>
    <p:sldId id="261" r:id="rId10"/>
    <p:sldId id="266" r:id="rId11"/>
    <p:sldId id="267" r:id="rId12"/>
    <p:sldId id="268" r:id="rId13"/>
    <p:sldId id="260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D1F24"/>
    <a:srgbClr val="DA592A"/>
    <a:srgbClr val="808080"/>
    <a:srgbClr val="154D81"/>
    <a:srgbClr val="DF652C"/>
    <a:srgbClr val="E0692D"/>
    <a:srgbClr val="DF6424"/>
    <a:srgbClr val="D35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3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A49F855E-D5F0-F34D-8225-BB64ADA19B20}" type="datetimeFigureOut">
              <a:rPr lang="en-US"/>
              <a:pPr>
                <a:defRPr/>
              </a:pPr>
              <a:t>12/1/15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DA29F8DE-7785-C745-A2E8-93A0772623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501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280587E0-8228-E244-9FBC-7A0DCF2884E8}" type="datetimeFigureOut">
              <a:rPr lang="en-US"/>
              <a:pPr>
                <a:defRPr/>
              </a:pPr>
              <a:t>12/1/15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A4227A95-5052-4348-BBB2-6F70F11AC4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4072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-Seal_c100m56y0k23-Mark_SC_Horizonta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1371600"/>
            <a:ext cx="364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ermilabLogo_100c56m0y23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447800"/>
            <a:ext cx="29019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154D81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612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fld id="{79E0C296-C79D-3246-BE1A-13C701AF6D4F}" type="datetime1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A. Romanenko | TTC'2015 WG1 High Q - Introduction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fld id="{492E84A3-02EC-8549-BD83-9F5790A19C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176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2090F-5A83-1241-AF52-D7D47DA02F22}" type="datetime1">
              <a:rPr lang="en-US" smtClean="0"/>
              <a:t>12/1/15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Romanenko | TTC'2015 WG1 High Q - Introduction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6B608-905B-F04B-A908-5FDAB501B1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43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3502D-25B7-AA4A-B784-4FC80BF3DB7A}" type="datetime1">
              <a:rPr lang="en-US" smtClean="0"/>
              <a:t>12/1/15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Romanenko | TTC'2015 WG1 High Q - Introduction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801F5-7CE7-8740-848C-453D5E609F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95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07DB6-BA3E-5249-8679-25A3B150E4E9}" type="datetime1">
              <a:rPr lang="en-US" smtClean="0"/>
              <a:t>12/1/15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Romanenko | TTC'2015 WG1 High Q - Introduction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0BF7B-9604-224F-8C22-8B0B6161BF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5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20ABC-2652-3A4E-93A8-896DCA095588}" type="datetime1">
              <a:rPr lang="en-US" smtClean="0"/>
              <a:t>12/1/15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Romanenko | TTC'2015 WG1 High Q - Introduction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DADCC-FFFF-624F-9DA0-66DCD0C55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87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D7379-9584-4D47-A3DD-3D487E6300BA}" type="datetime1">
              <a:rPr lang="en-US" smtClean="0"/>
              <a:t>12/1/15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Romanenko | TTC'2015 WG1 High Q - Introduction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8AAB5-568F-C842-A182-94E427C15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99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F91D6-6060-0041-A006-19EFC5901A5D}" type="datetime1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Romanenko | TTC'2015 WG1 High Q - Introduction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FCEC0-B4CE-9C4A-98AC-D0AA86086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0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9A928-CE39-F447-8CFA-35C1F0F2849D}" type="datetime1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Romanenko | TTC'2015 WG1 High Q - Introduction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B65CF-B0F4-1F44-82E2-176C0D002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84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fld id="{0E3AAC4D-B58C-AC43-A2EC-565CD92DB049}" type="datetime1">
              <a:rPr lang="en-US" smtClean="0"/>
              <a:t>12/1/15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A. Romanenko | TTC'2015 WG1 High Q - Introduction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fld id="{175E7CF7-B3DC-E741-A30F-ACFD129F44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3996" r:id="rId3"/>
    <p:sldLayoutId id="2147483997" r:id="rId4"/>
    <p:sldLayoutId id="2147483998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154D81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fld id="{03C2A855-19B6-194B-97E8-F386993E3302}" type="datetime1">
              <a:rPr lang="en-US" smtClean="0"/>
              <a:t>12/1/15</a:t>
            </a:fld>
            <a:endParaRPr 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A. Romanenko | TTC'2015 WG1 High Q - Introduction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fld id="{013312A8-C451-0348-BC4E-36B0D1F8B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5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56500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WG1: High Q</a:t>
            </a:r>
            <a:r>
              <a:rPr lang="en-US" dirty="0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- Introduction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56500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Alexander Romanenko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TTC Meeting, SLAC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  <a:p>
            <a:r>
              <a:rPr lang="en-US" dirty="0">
                <a:solidFill>
                  <a:schemeClr val="tx2"/>
                </a:solidFill>
                <a:latin typeface="Helvetica" charset="0"/>
              </a:rPr>
              <a:t>1</a:t>
            </a:r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 Dec 2015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" y="1323975"/>
            <a:ext cx="20383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Magnetic </a:t>
            </a:r>
            <a:r>
              <a:rPr lang="en-US" dirty="0">
                <a:latin typeface="Helvetica" charset="0"/>
              </a:rPr>
              <a:t>probes reveal the new physics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20663" y="3609975"/>
            <a:ext cx="0" cy="1371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743200" y="2206625"/>
            <a:ext cx="204788" cy="18700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23950" y="1036638"/>
            <a:ext cx="2062163" cy="1169987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Full expulsion of the magnetic field should give ~2x higher field at the equator in superconducting state</a:t>
            </a:r>
          </a:p>
        </p:txBody>
      </p:sp>
      <p:grpSp>
        <p:nvGrpSpPr>
          <p:cNvPr id="17414" name="Group 16"/>
          <p:cNvGrpSpPr>
            <a:grpSpLocks/>
          </p:cNvGrpSpPr>
          <p:nvPr/>
        </p:nvGrpSpPr>
        <p:grpSpPr bwMode="auto">
          <a:xfrm>
            <a:off x="284163" y="2535238"/>
            <a:ext cx="2379662" cy="3559175"/>
            <a:chOff x="228600" y="2013646"/>
            <a:chExt cx="2379720" cy="3559444"/>
          </a:xfrm>
        </p:grpSpPr>
        <p:pic>
          <p:nvPicPr>
            <p:cNvPr id="17427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013646"/>
              <a:ext cx="2379720" cy="319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" name="Straight Arrow Connector 15"/>
            <p:cNvCxnSpPr/>
            <p:nvPr/>
          </p:nvCxnSpPr>
          <p:spPr>
            <a:xfrm flipH="1">
              <a:off x="1049357" y="3775904"/>
              <a:ext cx="47626" cy="142727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17430" idx="0"/>
            </p:cNvCxnSpPr>
            <p:nvPr/>
          </p:nvCxnSpPr>
          <p:spPr>
            <a:xfrm flipH="1">
              <a:off x="1273200" y="3817182"/>
              <a:ext cx="146054" cy="13859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30" name="TextBox 18"/>
            <p:cNvSpPr txBox="1">
              <a:spLocks noChangeArrowheads="1"/>
            </p:cNvSpPr>
            <p:nvPr/>
          </p:nvSpPr>
          <p:spPr bwMode="auto">
            <a:xfrm>
              <a:off x="786618" y="5203758"/>
              <a:ext cx="9742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900"/>
                <a:t>Fluxgate </a:t>
              </a:r>
            </a:p>
            <a:p>
              <a:pPr eaLnBrk="1" hangingPunct="1"/>
              <a:r>
                <a:rPr lang="en-US" sz="900"/>
                <a:t>magnetometers</a:t>
              </a:r>
            </a:p>
          </p:txBody>
        </p:sp>
      </p:grpSp>
      <p:grpSp>
        <p:nvGrpSpPr>
          <p:cNvPr id="17415" name="Group 23"/>
          <p:cNvGrpSpPr>
            <a:grpSpLocks/>
          </p:cNvGrpSpPr>
          <p:nvPr/>
        </p:nvGrpSpPr>
        <p:grpSpPr bwMode="auto">
          <a:xfrm>
            <a:off x="3951288" y="2146300"/>
            <a:ext cx="5303837" cy="3560763"/>
            <a:chOff x="180668" y="745404"/>
            <a:chExt cx="8151658" cy="5471044"/>
          </a:xfrm>
        </p:grpSpPr>
        <p:pic>
          <p:nvPicPr>
            <p:cNvPr id="17422" name="Pictur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668" y="745404"/>
              <a:ext cx="7047446" cy="547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3" name="TextBox 25"/>
            <p:cNvSpPr txBox="1">
              <a:spLocks noChangeArrowheads="1"/>
            </p:cNvSpPr>
            <p:nvPr/>
          </p:nvSpPr>
          <p:spPr bwMode="auto">
            <a:xfrm>
              <a:off x="4814599" y="1812903"/>
              <a:ext cx="3517727" cy="5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Efficient flux expulsion</a:t>
              </a:r>
            </a:p>
          </p:txBody>
        </p:sp>
        <p:sp>
          <p:nvSpPr>
            <p:cNvPr id="17424" name="TextBox 26"/>
            <p:cNvSpPr txBox="1">
              <a:spLocks noChangeArrowheads="1"/>
            </p:cNvSpPr>
            <p:nvPr/>
          </p:nvSpPr>
          <p:spPr bwMode="auto">
            <a:xfrm>
              <a:off x="5166743" y="3144118"/>
              <a:ext cx="3023403" cy="5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FF0000"/>
                  </a:solidFill>
                </a:rPr>
                <a:t>Poor flux expulsion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H="1">
              <a:off x="4672497" y="2274760"/>
              <a:ext cx="246429" cy="3829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4672497" y="3645570"/>
              <a:ext cx="729527" cy="33172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16" name="TextBox 30"/>
          <p:cNvSpPr txBox="1">
            <a:spLocks noChangeArrowheads="1"/>
          </p:cNvSpPr>
          <p:nvPr/>
        </p:nvSpPr>
        <p:spPr bwMode="auto">
          <a:xfrm>
            <a:off x="-103188" y="3803650"/>
            <a:ext cx="37782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H</a:t>
            </a:r>
          </a:p>
        </p:txBody>
      </p:sp>
      <p:sp>
        <p:nvSpPr>
          <p:cNvPr id="17417" name="TextBox 2053"/>
          <p:cNvSpPr txBox="1">
            <a:spLocks noChangeArrowheads="1"/>
          </p:cNvSpPr>
          <p:nvPr/>
        </p:nvSpPr>
        <p:spPr bwMode="auto">
          <a:xfrm>
            <a:off x="4349750" y="1046163"/>
            <a:ext cx="4683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It turns out the expulsion efficiency can be controlled by the cooldown procedure (fast/slow, uniform or not)</a:t>
            </a:r>
          </a:p>
        </p:txBody>
      </p:sp>
      <p:sp>
        <p:nvSpPr>
          <p:cNvPr id="17418" name="TextBox 39"/>
          <p:cNvSpPr txBox="1">
            <a:spLocks noChangeArrowheads="1"/>
          </p:cNvSpPr>
          <p:nvPr/>
        </p:nvSpPr>
        <p:spPr bwMode="auto">
          <a:xfrm>
            <a:off x="284163" y="5995988"/>
            <a:ext cx="83550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0070C0"/>
                </a:solidFill>
              </a:rPr>
              <a:t>A. Romanenko, A. </a:t>
            </a:r>
            <a:r>
              <a:rPr lang="en-US" sz="1600" dirty="0" err="1">
                <a:solidFill>
                  <a:srgbClr val="0070C0"/>
                </a:solidFill>
              </a:rPr>
              <a:t>Grassellino</a:t>
            </a:r>
            <a:r>
              <a:rPr lang="en-US" sz="1600" dirty="0">
                <a:solidFill>
                  <a:srgbClr val="0070C0"/>
                </a:solidFill>
              </a:rPr>
              <a:t>, O. </a:t>
            </a:r>
            <a:r>
              <a:rPr lang="en-US" sz="1600" dirty="0" err="1">
                <a:solidFill>
                  <a:srgbClr val="0070C0"/>
                </a:solidFill>
              </a:rPr>
              <a:t>Melnychuk</a:t>
            </a:r>
            <a:r>
              <a:rPr lang="en-US" sz="1600" dirty="0">
                <a:solidFill>
                  <a:srgbClr val="0070C0"/>
                </a:solidFill>
              </a:rPr>
              <a:t>, D. A. </a:t>
            </a:r>
            <a:r>
              <a:rPr lang="en-US" sz="1600" dirty="0" err="1">
                <a:solidFill>
                  <a:srgbClr val="0070C0"/>
                </a:solidFill>
              </a:rPr>
              <a:t>Sergatskov</a:t>
            </a:r>
            <a:r>
              <a:rPr lang="en-US" sz="1600" dirty="0">
                <a:solidFill>
                  <a:srgbClr val="0070C0"/>
                </a:solidFill>
              </a:rPr>
              <a:t>, </a:t>
            </a:r>
            <a:r>
              <a:rPr lang="hu-HU" sz="1600" dirty="0">
                <a:solidFill>
                  <a:srgbClr val="0070C0"/>
                </a:solidFill>
              </a:rPr>
              <a:t>J. Appl. Phys. </a:t>
            </a:r>
            <a:r>
              <a:rPr lang="hu-HU" sz="1600" b="1" dirty="0">
                <a:solidFill>
                  <a:srgbClr val="0070C0"/>
                </a:solidFill>
              </a:rPr>
              <a:t>115</a:t>
            </a:r>
            <a:r>
              <a:rPr lang="hu-HU" sz="1600" dirty="0">
                <a:solidFill>
                  <a:srgbClr val="0070C0"/>
                </a:solidFill>
              </a:rPr>
              <a:t>, 184903 (2014) </a:t>
            </a:r>
            <a:endParaRPr lang="en-US" sz="1600" dirty="0">
              <a:solidFill>
                <a:srgbClr val="0070C0"/>
              </a:solidFill>
            </a:endParaRPr>
          </a:p>
          <a:p>
            <a:pPr eaLnBrk="1" hangingPunct="1"/>
            <a:endParaRPr lang="en-US" sz="1600" dirty="0"/>
          </a:p>
        </p:txBody>
      </p:sp>
      <p:sp>
        <p:nvSpPr>
          <p:cNvPr id="17419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83819696-6E51-C94F-8862-2DD36A5646B8}" type="datetime1">
              <a:rPr lang="en-US" sz="900" smtClean="0">
                <a:solidFill>
                  <a:srgbClr val="154D81"/>
                </a:solidFill>
                <a:latin typeface="Helvetica" charset="0"/>
              </a:rPr>
              <a:t>12/1/15</a:t>
            </a:fld>
            <a:endParaRPr lang="en-US" sz="90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1742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154D81"/>
                </a:solidFill>
                <a:latin typeface="Helvetica" charset="0"/>
              </a:rPr>
              <a:t>A. Romanenko | TTC'2015 WG1 High Q - Introduction</a:t>
            </a:r>
            <a:endParaRPr lang="en-US" sz="900" b="1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1742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98203F86-F862-C240-A4D8-B70B85ED884A}" type="slidenum">
              <a:rPr lang="en-US" sz="900">
                <a:solidFill>
                  <a:srgbClr val="154D81"/>
                </a:solidFill>
                <a:latin typeface="Helvetica" charset="0"/>
              </a:rPr>
              <a:pPr eaLnBrk="1" hangingPunct="1"/>
              <a:t>10</a:t>
            </a:fld>
            <a:endParaRPr lang="en-US" sz="900">
              <a:solidFill>
                <a:srgbClr val="154D81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841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Thermal gradient </a:t>
            </a:r>
            <a:r>
              <a:rPr lang="en-US" dirty="0">
                <a:latin typeface="Helvetica" charset="0"/>
              </a:rPr>
              <a:t>at NC/SC interface is key parameter for flux expulsion</a:t>
            </a:r>
          </a:p>
        </p:txBody>
      </p:sp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E3E966B-3BBC-1041-A83E-B9632D123DB1}" type="datetime1">
              <a:rPr lang="en-US" sz="900" smtClean="0">
                <a:solidFill>
                  <a:srgbClr val="154D81"/>
                </a:solidFill>
                <a:latin typeface="Helvetica" charset="0"/>
              </a:rPr>
              <a:t>12/1/15</a:t>
            </a:fld>
            <a:endParaRPr lang="en-US" sz="90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154D81"/>
                </a:solidFill>
                <a:latin typeface="Helvetica" charset="0"/>
              </a:rPr>
              <a:t>A. Romanenko | TTC'2015 WG1 High Q - Introduction</a:t>
            </a:r>
            <a:endParaRPr lang="en-US" sz="900" b="1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D91B8F79-111E-3C48-BA08-7A638F9A5460}" type="slidenum">
              <a:rPr lang="en-US" sz="900">
                <a:solidFill>
                  <a:srgbClr val="154D81"/>
                </a:solidFill>
                <a:latin typeface="Helvetica" charset="0"/>
              </a:rPr>
              <a:pPr eaLnBrk="1" hangingPunct="1"/>
              <a:t>11</a:t>
            </a:fld>
            <a:endParaRPr lang="en-US" sz="900">
              <a:solidFill>
                <a:srgbClr val="154D81"/>
              </a:solidFill>
              <a:latin typeface="Helvetica" charset="0"/>
            </a:endParaRPr>
          </a:p>
        </p:txBody>
      </p:sp>
      <p:pic>
        <p:nvPicPr>
          <p:cNvPr id="1843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982663"/>
            <a:ext cx="6151563" cy="518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Box 8"/>
          <p:cNvSpPr txBox="1">
            <a:spLocks noChangeArrowheads="1"/>
          </p:cNvSpPr>
          <p:nvPr/>
        </p:nvSpPr>
        <p:spPr bwMode="auto">
          <a:xfrm>
            <a:off x="133350" y="982663"/>
            <a:ext cx="88519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00FF"/>
                </a:solidFill>
              </a:rPr>
              <a:t>A. Romanenko, A. Grassellino, A. C. Crawford, D. A. Sergatskov, and O. Melnychuk, Appl. Phys. Lett. </a:t>
            </a:r>
            <a:r>
              <a:rPr lang="en-US" sz="1400" b="1">
                <a:solidFill>
                  <a:srgbClr val="0000FF"/>
                </a:solidFill>
              </a:rPr>
              <a:t>105</a:t>
            </a:r>
            <a:r>
              <a:rPr lang="en-US" sz="1400">
                <a:solidFill>
                  <a:srgbClr val="0000FF"/>
                </a:solidFill>
              </a:rPr>
              <a:t>, 234103 (2014)</a:t>
            </a:r>
          </a:p>
        </p:txBody>
      </p:sp>
    </p:spTree>
    <p:extLst>
      <p:ext uri="{BB962C8B-B14F-4D97-AF65-F5344CB8AC3E}">
        <p14:creationId xmlns:p14="http://schemas.microsoft.com/office/powerpoint/2010/main" val="2590665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WG1 – High Q – Magnetic flux management -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1936"/>
            <a:ext cx="8672513" cy="536081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are the realistic </a:t>
            </a:r>
            <a:r>
              <a:rPr lang="en-US" smtClean="0"/>
              <a:t>magnetic environments </a:t>
            </a:r>
            <a:r>
              <a:rPr lang="en-US" dirty="0" smtClean="0"/>
              <a:t>we have to deal with?</a:t>
            </a:r>
          </a:p>
          <a:p>
            <a:pPr lvl="1"/>
            <a:r>
              <a:rPr lang="en-US" dirty="0" smtClean="0"/>
              <a:t>S. </a:t>
            </a:r>
            <a:r>
              <a:rPr lang="en-US" dirty="0" err="1" smtClean="0"/>
              <a:t>Chandrasekharan</a:t>
            </a:r>
            <a:r>
              <a:rPr lang="en-US" dirty="0"/>
              <a:t> </a:t>
            </a:r>
            <a:r>
              <a:rPr lang="en-US" dirty="0" smtClean="0"/>
              <a:t>(FNAL)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 smtClean="0"/>
              <a:t>now understand that temperature gradient at the phase front is the main parameter for expulsion, why is it so?</a:t>
            </a:r>
          </a:p>
          <a:p>
            <a:pPr lvl="1"/>
            <a:r>
              <a:rPr lang="en-US" dirty="0" smtClean="0"/>
              <a:t>T. Kubo (KEK)</a:t>
            </a:r>
          </a:p>
          <a:p>
            <a:r>
              <a:rPr lang="en-US" dirty="0" smtClean="0"/>
              <a:t>How does the material itself (bulk and surface) affect the flux expulsion?</a:t>
            </a:r>
          </a:p>
          <a:p>
            <a:pPr lvl="1"/>
            <a:r>
              <a:rPr lang="en-US" dirty="0" smtClean="0"/>
              <a:t>S. Posen (FNAL)</a:t>
            </a:r>
          </a:p>
          <a:p>
            <a:r>
              <a:rPr lang="en-US" dirty="0" smtClean="0"/>
              <a:t>If the flux is trapped, how does its dissipation depend on the material properties (bulk and surface)?</a:t>
            </a:r>
            <a:endParaRPr lang="en-US" dirty="0"/>
          </a:p>
          <a:p>
            <a:pPr lvl="1"/>
            <a:r>
              <a:rPr lang="en-US" dirty="0" smtClean="0"/>
              <a:t>M. </a:t>
            </a:r>
            <a:r>
              <a:rPr lang="en-US" dirty="0" err="1" smtClean="0"/>
              <a:t>Martinello</a:t>
            </a:r>
            <a:r>
              <a:rPr lang="en-US" dirty="0" smtClean="0"/>
              <a:t> (FNAL)</a:t>
            </a:r>
          </a:p>
          <a:p>
            <a:r>
              <a:rPr lang="en-US" dirty="0" smtClean="0"/>
              <a:t>What is the possible theoretical description of the observed trapped flux dissipation?</a:t>
            </a:r>
          </a:p>
          <a:p>
            <a:pPr lvl="1"/>
            <a:r>
              <a:rPr lang="en-US" dirty="0" smtClean="0"/>
              <a:t>A. </a:t>
            </a:r>
            <a:r>
              <a:rPr lang="en-US" dirty="0" err="1" smtClean="0"/>
              <a:t>Gurevich</a:t>
            </a:r>
            <a:r>
              <a:rPr lang="en-US" dirty="0" smtClean="0"/>
              <a:t> (ODU)</a:t>
            </a:r>
          </a:p>
          <a:p>
            <a:pPr lvl="1"/>
            <a:r>
              <a:rPr lang="en-US" dirty="0" smtClean="0"/>
              <a:t>M. </a:t>
            </a:r>
            <a:r>
              <a:rPr lang="en-US" dirty="0" err="1" smtClean="0"/>
              <a:t>Martinello</a:t>
            </a:r>
            <a:r>
              <a:rPr lang="en-US" dirty="0" smtClean="0"/>
              <a:t>/M. </a:t>
            </a:r>
            <a:r>
              <a:rPr lang="en-US" dirty="0" err="1" smtClean="0"/>
              <a:t>Checchin</a:t>
            </a:r>
            <a:r>
              <a:rPr lang="en-US" dirty="0" smtClean="0"/>
              <a:t> (FNAL)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7D1073-9C4D-734B-9EE2-993C4E0931B5}" type="datetime1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Romanenko | TTC'2015 WG1 High Q - Introduction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653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High Q working group – focus this time </a:t>
            </a:r>
            <a:endParaRPr lang="en-US" dirty="0">
              <a:latin typeface="Helvetica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Two recent discoveries enabling high Q motivated a very active effort to reveal the science behind</a:t>
            </a:r>
          </a:p>
          <a:p>
            <a:pPr lvl="1"/>
            <a:r>
              <a:rPr lang="en-US" dirty="0" smtClean="0">
                <a:latin typeface="Helvetica" charset="0"/>
              </a:rPr>
              <a:t>Nitrogen doping – DAY1 (Monday)</a:t>
            </a:r>
          </a:p>
          <a:p>
            <a:pPr lvl="1"/>
            <a:r>
              <a:rPr lang="en-US" dirty="0" smtClean="0">
                <a:latin typeface="Helvetica" charset="0"/>
              </a:rPr>
              <a:t>Magnetic flux management – DAY 2 (Tuesday)</a:t>
            </a:r>
          </a:p>
          <a:p>
            <a:r>
              <a:rPr lang="en-US" dirty="0" smtClean="0">
                <a:latin typeface="Helvetica" charset="0"/>
              </a:rPr>
              <a:t>Focus on underlying </a:t>
            </a:r>
            <a:r>
              <a:rPr lang="en-US" u="sng" dirty="0" smtClean="0">
                <a:latin typeface="Helvetica" charset="0"/>
              </a:rPr>
              <a:t>science</a:t>
            </a:r>
          </a:p>
          <a:p>
            <a:r>
              <a:rPr lang="en-US" dirty="0" smtClean="0">
                <a:latin typeface="Helvetica" charset="0"/>
              </a:rPr>
              <a:t>Presentations fall into two categories:</a:t>
            </a:r>
          </a:p>
          <a:p>
            <a:pPr lvl="1"/>
            <a:r>
              <a:rPr lang="en-US" dirty="0">
                <a:latin typeface="Helvetica" charset="0"/>
              </a:rPr>
              <a:t>E</a:t>
            </a:r>
            <a:r>
              <a:rPr lang="en-US" dirty="0" smtClean="0">
                <a:latin typeface="Helvetica" charset="0"/>
              </a:rPr>
              <a:t>xperimental findings</a:t>
            </a:r>
          </a:p>
          <a:p>
            <a:pPr lvl="1"/>
            <a:r>
              <a:rPr lang="en-US" dirty="0" smtClean="0">
                <a:latin typeface="Helvetica" charset="0"/>
              </a:rPr>
              <a:t>Theoretical models currently at the table to explain </a:t>
            </a:r>
            <a:r>
              <a:rPr lang="en-US" smtClean="0">
                <a:latin typeface="Helvetica" charset="0"/>
              </a:rPr>
              <a:t>the experiments</a:t>
            </a:r>
            <a:endParaRPr lang="en-US" dirty="0" smtClean="0">
              <a:latin typeface="Helvetica" charset="0"/>
            </a:endParaRP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8733F3A5-7F1C-574A-9684-0C2B007AFD37}" type="datetime1">
              <a:rPr lang="en-US" sz="900" smtClean="0">
                <a:solidFill>
                  <a:srgbClr val="154D81"/>
                </a:solidFill>
                <a:latin typeface="Helvetica" charset="0"/>
              </a:rPr>
              <a:t>12/1/15</a:t>
            </a:fld>
            <a:endParaRPr lang="en-US" sz="90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154D81"/>
                </a:solidFill>
                <a:latin typeface="Helvetica" charset="0"/>
              </a:rPr>
              <a:t>A. Romanenko | TTC'2015 WG1 High Q - Introduction</a:t>
            </a:r>
            <a:endParaRPr lang="en-US" sz="900" b="1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3B367B8D-2CF4-9040-AC04-3DD19E9612C8}" type="slidenum">
              <a:rPr lang="en-US" sz="900">
                <a:solidFill>
                  <a:srgbClr val="154D81"/>
                </a:solidFill>
                <a:latin typeface="Helvetica" charset="0"/>
              </a:rPr>
              <a:pPr eaLnBrk="1" hangingPunct="1"/>
              <a:t>2</a:t>
            </a:fld>
            <a:endParaRPr lang="en-US" sz="900">
              <a:solidFill>
                <a:srgbClr val="154D81"/>
              </a:solidFill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-46038" y="1420813"/>
          <a:ext cx="6226176" cy="476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Graph" r:id="rId3" imgW="3911600" imgH="2984500" progId="Origin50.Graph">
                  <p:embed/>
                </p:oleObj>
              </mc:Choice>
              <mc:Fallback>
                <p:oleObj name="Graph" r:id="rId3" imgW="3911600" imgH="29845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6038" y="1420813"/>
                        <a:ext cx="6226176" cy="476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charset="0"/>
              </a:rPr>
              <a:t>Nitrogen doping: a breakthrough in Q</a:t>
            </a:r>
          </a:p>
        </p:txBody>
      </p:sp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CFCBB064-92C0-5C48-99DC-0CBDC4CBF262}" type="datetime1">
              <a:rPr lang="en-US" sz="900" smtClean="0">
                <a:solidFill>
                  <a:srgbClr val="154D81"/>
                </a:solidFill>
                <a:latin typeface="Helvetica" charset="0"/>
                <a:ea typeface="MS PGothic" charset="0"/>
                <a:cs typeface="MS PGothic" charset="0"/>
              </a:rPr>
              <a:t>12/1/15</a:t>
            </a:fld>
            <a:endParaRPr lang="en-US" sz="900">
              <a:solidFill>
                <a:srgbClr val="154D81"/>
              </a:solidFill>
              <a:latin typeface="Helvetica" charset="0"/>
              <a:ea typeface="MS PGothic" charset="0"/>
              <a:cs typeface="MS PGothic" charset="0"/>
            </a:endParaRPr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154D81"/>
                </a:solidFill>
                <a:latin typeface="Helvetica" charset="0"/>
                <a:ea typeface="MS PGothic" charset="0"/>
                <a:cs typeface="MS PGothic" charset="0"/>
              </a:rPr>
              <a:t>A. Romanenko | TTC'2015 WG1 High Q - Introduction</a:t>
            </a:r>
            <a:endParaRPr lang="en-US" sz="900" b="1">
              <a:solidFill>
                <a:srgbClr val="154D81"/>
              </a:solidFill>
              <a:latin typeface="Helvetica" charset="0"/>
              <a:ea typeface="MS PGothic" charset="0"/>
              <a:cs typeface="MS PGothic" charset="0"/>
            </a:endParaRP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ACD3EC32-6E5D-B342-B293-74AC93F87FAB}" type="slidenum">
              <a:rPr lang="en-US" sz="900">
                <a:solidFill>
                  <a:srgbClr val="154D81"/>
                </a:solidFill>
                <a:latin typeface="Helvetica" charset="0"/>
                <a:ea typeface="MS PGothic" charset="0"/>
                <a:cs typeface="MS PGothic" charset="0"/>
              </a:rPr>
              <a:pPr eaLnBrk="1" hangingPunct="1"/>
              <a:t>3</a:t>
            </a:fld>
            <a:endParaRPr lang="en-US" sz="900">
              <a:solidFill>
                <a:srgbClr val="154D81"/>
              </a:solidFill>
              <a:latin typeface="Helvetica" charset="0"/>
              <a:ea typeface="MS PGothic" charset="0"/>
              <a:cs typeface="MS PGothic" charset="0"/>
            </a:endParaRPr>
          </a:p>
        </p:txBody>
      </p:sp>
      <p:grpSp>
        <p:nvGrpSpPr>
          <p:cNvPr id="1030" name="Group 17"/>
          <p:cNvGrpSpPr>
            <a:grpSpLocks/>
          </p:cNvGrpSpPr>
          <p:nvPr/>
        </p:nvGrpSpPr>
        <p:grpSpPr bwMode="auto">
          <a:xfrm>
            <a:off x="1438275" y="3125788"/>
            <a:ext cx="1754188" cy="1058862"/>
            <a:chOff x="0" y="1973771"/>
            <a:chExt cx="1505241" cy="1210555"/>
          </a:xfrm>
        </p:grpSpPr>
        <p:sp>
          <p:nvSpPr>
            <p:cNvPr id="1038" name="TextBox 19"/>
            <p:cNvSpPr txBox="1">
              <a:spLocks noChangeArrowheads="1"/>
            </p:cNvSpPr>
            <p:nvPr/>
          </p:nvSpPr>
          <p:spPr bwMode="auto">
            <a:xfrm>
              <a:off x="0" y="2445614"/>
              <a:ext cx="1505241" cy="738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ea typeface="MS PGothic" charset="0"/>
                  <a:cs typeface="MS PGothic" charset="0"/>
                </a:rPr>
                <a:t>Standard state-of-the art preparation</a:t>
              </a:r>
            </a:p>
          </p:txBody>
        </p:sp>
        <p:cxnSp>
          <p:nvCxnSpPr>
            <p:cNvPr id="21" name="Straight Arrow Connector 20"/>
            <p:cNvCxnSpPr>
              <a:cxnSpLocks noChangeShapeType="1"/>
            </p:cNvCxnSpPr>
            <p:nvPr/>
          </p:nvCxnSpPr>
          <p:spPr bwMode="auto">
            <a:xfrm flipV="1">
              <a:off x="753302" y="1973771"/>
              <a:ext cx="0" cy="471881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31" name="TextBox 15"/>
          <p:cNvSpPr txBox="1">
            <a:spLocks noChangeArrowheads="1"/>
          </p:cNvSpPr>
          <p:nvPr/>
        </p:nvSpPr>
        <p:spPr bwMode="auto">
          <a:xfrm>
            <a:off x="4927600" y="2293938"/>
            <a:ext cx="3273425" cy="831850"/>
          </a:xfrm>
          <a:prstGeom prst="rect">
            <a:avLst/>
          </a:prstGeom>
          <a:solidFill>
            <a:schemeClr val="bg1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ea typeface="MS PGothic" charset="0"/>
                <a:cs typeface="MS PGothic" charset="0"/>
              </a:rPr>
              <a:t>This was the highest Q possible up to 2012</a:t>
            </a:r>
          </a:p>
        </p:txBody>
      </p:sp>
      <p:sp>
        <p:nvSpPr>
          <p:cNvPr id="1032" name="TextBox 23"/>
          <p:cNvSpPr txBox="1">
            <a:spLocks noChangeArrowheads="1"/>
          </p:cNvSpPr>
          <p:nvPr/>
        </p:nvSpPr>
        <p:spPr bwMode="auto">
          <a:xfrm>
            <a:off x="2105025" y="908050"/>
            <a:ext cx="6281738" cy="830263"/>
          </a:xfrm>
          <a:prstGeom prst="rect">
            <a:avLst/>
          </a:prstGeom>
          <a:solidFill>
            <a:schemeClr val="bg1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ea typeface="MS PGothic" charset="0"/>
                <a:cs typeface="MS PGothic" charset="0"/>
              </a:rPr>
              <a:t>Record after nitrogen doping – up to 4 times higher Q! </a:t>
            </a:r>
          </a:p>
        </p:txBody>
      </p: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flipH="1">
            <a:off x="3051175" y="1722438"/>
            <a:ext cx="419100" cy="3905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 flipH="1">
            <a:off x="3470275" y="2770188"/>
            <a:ext cx="1390650" cy="3556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5" name="TextBox 21"/>
          <p:cNvSpPr txBox="1">
            <a:spLocks noChangeArrowheads="1"/>
          </p:cNvSpPr>
          <p:nvPr/>
        </p:nvSpPr>
        <p:spPr bwMode="auto">
          <a:xfrm>
            <a:off x="4619625" y="5546725"/>
            <a:ext cx="4484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00FF"/>
                </a:solidFill>
                <a:ea typeface="MS PGothic" charset="0"/>
                <a:cs typeface="MS PGothic" charset="0"/>
              </a:rPr>
              <a:t>A. Grassellino et al, 2013 Supercond. Sci. Technol. </a:t>
            </a:r>
            <a:r>
              <a:rPr lang="en-US" sz="1400" b="1">
                <a:solidFill>
                  <a:srgbClr val="0000FF"/>
                </a:solidFill>
                <a:ea typeface="MS PGothic" charset="0"/>
                <a:cs typeface="MS PGothic" charset="0"/>
              </a:rPr>
              <a:t>26</a:t>
            </a:r>
            <a:r>
              <a:rPr lang="en-US" sz="1400">
                <a:solidFill>
                  <a:srgbClr val="0000FF"/>
                </a:solidFill>
                <a:ea typeface="MS PGothic" charset="0"/>
                <a:cs typeface="MS PGothic" charset="0"/>
              </a:rPr>
              <a:t> 102001 (Rapid Communication) – highlights of 2013</a:t>
            </a:r>
          </a:p>
        </p:txBody>
      </p:sp>
      <p:sp>
        <p:nvSpPr>
          <p:cNvPr id="1036" name="TextBox 5"/>
          <p:cNvSpPr txBox="1">
            <a:spLocks noChangeArrowheads="1"/>
          </p:cNvSpPr>
          <p:nvPr/>
        </p:nvSpPr>
        <p:spPr bwMode="auto">
          <a:xfrm>
            <a:off x="2628900" y="4762500"/>
            <a:ext cx="1149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ea typeface="MS PGothic" charset="0"/>
                <a:cs typeface="MS PGothic" charset="0"/>
              </a:rPr>
              <a:t>1.3 GHz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30838" y="3290888"/>
            <a:ext cx="3351212" cy="230822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Since the discovery -&gt; developed to production-ready for LCLS-II within the context of high Q collaboration (FNAL/Cornell/</a:t>
            </a:r>
            <a:r>
              <a:rPr lang="en-US" dirty="0" err="1"/>
              <a:t>Jlab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4023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>
                <a:latin typeface="Helvetica" charset="0"/>
              </a:rPr>
              <a:t>N Doping – small deviation from standard ILC treatment</a:t>
            </a:r>
          </a:p>
        </p:txBody>
      </p:sp>
      <p:sp>
        <p:nvSpPr>
          <p:cNvPr id="1433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E84FC5E4-6991-D64D-BEA8-31DAD3ACE8FD}" type="slidenum">
              <a:rPr lang="en-US" sz="900">
                <a:solidFill>
                  <a:srgbClr val="154D81"/>
                </a:solidFill>
                <a:latin typeface="Helvetica" charset="0"/>
              </a:rPr>
              <a:pPr eaLnBrk="1" hangingPunct="1"/>
              <a:t>4</a:t>
            </a:fld>
            <a:endParaRPr lang="en-US" sz="90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388" y="911225"/>
            <a:ext cx="7645400" cy="2616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buClr>
                <a:srgbClr val="9A0000"/>
              </a:buClr>
              <a:defRPr/>
            </a:pPr>
            <a:r>
              <a:rPr lang="en-US" sz="2000" dirty="0"/>
              <a:t>Example from FNAL 2/6 doping process:</a:t>
            </a:r>
          </a:p>
          <a:p>
            <a:pPr algn="just">
              <a:buClr>
                <a:srgbClr val="9A0000"/>
              </a:buClr>
              <a:defRPr/>
            </a:pPr>
            <a:endParaRPr lang="en-US" sz="2000" dirty="0"/>
          </a:p>
          <a:p>
            <a:pPr marL="285750" indent="-285750" algn="just">
              <a:buClr>
                <a:srgbClr val="9A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Bulk EP</a:t>
            </a:r>
          </a:p>
          <a:p>
            <a:pPr marL="285750" indent="-285750" algn="just">
              <a:buClr>
                <a:srgbClr val="9A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800 C anneal for 2 hours in vacuum</a:t>
            </a:r>
          </a:p>
          <a:p>
            <a:pPr marL="285750" indent="-285750" algn="just">
              <a:buClr>
                <a:srgbClr val="9A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2 minutes @ 800C nitrogen diffusion</a:t>
            </a:r>
          </a:p>
          <a:p>
            <a:pPr marL="285750" indent="-285750" algn="just">
              <a:buClr>
                <a:srgbClr val="9A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800 C for 6 minutes in vacuum</a:t>
            </a:r>
          </a:p>
          <a:p>
            <a:pPr marL="285750" indent="-285750" algn="just">
              <a:buClr>
                <a:srgbClr val="9A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Vacuum cooling</a:t>
            </a:r>
          </a:p>
          <a:p>
            <a:pPr marL="285750" indent="-285750" algn="just">
              <a:buClr>
                <a:srgbClr val="9A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5 microns EP</a:t>
            </a:r>
          </a:p>
        </p:txBody>
      </p:sp>
      <p:pic>
        <p:nvPicPr>
          <p:cNvPr id="1434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5"/>
          <a:stretch>
            <a:fillRect/>
          </a:stretch>
        </p:blipFill>
        <p:spPr bwMode="auto">
          <a:xfrm>
            <a:off x="130175" y="3706813"/>
            <a:ext cx="4635500" cy="281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970713" y="1592263"/>
            <a:ext cx="1449387" cy="46196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sz="1200" dirty="0"/>
              <a:t>Cavity after Equator Welding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70713" y="2254250"/>
            <a:ext cx="1449387" cy="2762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sz="1200" dirty="0"/>
              <a:t>EP 140 um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72300" y="3943350"/>
            <a:ext cx="1449388" cy="27781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sz="1200" dirty="0"/>
              <a:t>Ethanol Rinse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70713" y="3249613"/>
            <a:ext cx="1449387" cy="46196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sz="1200" dirty="0"/>
              <a:t>External 20 um BCP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72300" y="2701925"/>
            <a:ext cx="1449388" cy="27781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sz="1200" dirty="0"/>
              <a:t>Short HPR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70713" y="4494213"/>
            <a:ext cx="1449387" cy="27781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sz="1200" dirty="0"/>
              <a:t>800C HT Bake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72300" y="5024438"/>
            <a:ext cx="1449388" cy="27622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sz="1200" dirty="0"/>
              <a:t>RF Tuning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72300" y="5599113"/>
            <a:ext cx="1449388" cy="2778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sz="1200" dirty="0"/>
              <a:t>EP 40 um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89513" y="6130925"/>
            <a:ext cx="1449387" cy="27622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sz="1200" dirty="0"/>
              <a:t>Ethanol Rinse</a:t>
            </a:r>
          </a:p>
        </p:txBody>
      </p:sp>
      <p:cxnSp>
        <p:nvCxnSpPr>
          <p:cNvPr id="21" name="Straight Arrow Connector 20"/>
          <p:cNvCxnSpPr>
            <a:stCxn id="12" idx="2"/>
            <a:endCxn id="13" idx="0"/>
          </p:cNvCxnSpPr>
          <p:nvPr/>
        </p:nvCxnSpPr>
        <p:spPr>
          <a:xfrm flipH="1">
            <a:off x="7696200" y="2054225"/>
            <a:ext cx="0" cy="200025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2"/>
            <a:endCxn id="14" idx="0"/>
          </p:cNvCxnSpPr>
          <p:nvPr/>
        </p:nvCxnSpPr>
        <p:spPr>
          <a:xfrm>
            <a:off x="7696200" y="3711575"/>
            <a:ext cx="1588" cy="231775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2"/>
            <a:endCxn id="16" idx="0"/>
          </p:cNvCxnSpPr>
          <p:nvPr/>
        </p:nvCxnSpPr>
        <p:spPr>
          <a:xfrm>
            <a:off x="7696200" y="2530475"/>
            <a:ext cx="1588" cy="17145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7" idx="2"/>
            <a:endCxn id="18" idx="0"/>
          </p:cNvCxnSpPr>
          <p:nvPr/>
        </p:nvCxnSpPr>
        <p:spPr>
          <a:xfrm>
            <a:off x="7696200" y="4772025"/>
            <a:ext cx="1588" cy="252413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2"/>
            <a:endCxn id="34" idx="0"/>
          </p:cNvCxnSpPr>
          <p:nvPr/>
        </p:nvCxnSpPr>
        <p:spPr>
          <a:xfrm flipH="1">
            <a:off x="7696200" y="5876925"/>
            <a:ext cx="1588" cy="25400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8" idx="2"/>
            <a:endCxn id="19" idx="0"/>
          </p:cNvCxnSpPr>
          <p:nvPr/>
        </p:nvCxnSpPr>
        <p:spPr>
          <a:xfrm>
            <a:off x="7697788" y="5300663"/>
            <a:ext cx="0" cy="29845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2"/>
            <a:endCxn id="17" idx="0"/>
          </p:cNvCxnSpPr>
          <p:nvPr/>
        </p:nvCxnSpPr>
        <p:spPr>
          <a:xfrm flipH="1">
            <a:off x="7696200" y="4221163"/>
            <a:ext cx="1588" cy="27305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6" idx="2"/>
            <a:endCxn id="15" idx="0"/>
          </p:cNvCxnSpPr>
          <p:nvPr/>
        </p:nvCxnSpPr>
        <p:spPr>
          <a:xfrm flipH="1">
            <a:off x="7696200" y="2979738"/>
            <a:ext cx="1588" cy="269875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989513" y="3910013"/>
            <a:ext cx="1449387" cy="27781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sz="1200" dirty="0"/>
              <a:t>Long HPR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89513" y="3441700"/>
            <a:ext cx="1449387" cy="27622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sz="1200" dirty="0"/>
              <a:t>Final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89513" y="5624513"/>
            <a:ext cx="1449387" cy="27622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sz="1200" dirty="0"/>
              <a:t>Long HPR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89513" y="4840288"/>
            <a:ext cx="1449387" cy="64611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sz="1200" dirty="0"/>
              <a:t>Helium Tank Welding Procedure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89513" y="4356100"/>
            <a:ext cx="1449387" cy="27781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sz="1200" dirty="0"/>
              <a:t>VT Assembly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70713" y="6130925"/>
            <a:ext cx="1449387" cy="27622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sz="1200" dirty="0"/>
              <a:t>HPR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89513" y="2035175"/>
            <a:ext cx="1449387" cy="27622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sz="1200" dirty="0"/>
              <a:t>HOM Tuning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89513" y="1546225"/>
            <a:ext cx="1449387" cy="2762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sz="1200" dirty="0"/>
              <a:t>Ship to DESY</a:t>
            </a:r>
          </a:p>
        </p:txBody>
      </p:sp>
      <p:cxnSp>
        <p:nvCxnSpPr>
          <p:cNvPr id="37" name="Straight Arrow Connector 36"/>
          <p:cNvCxnSpPr>
            <a:stCxn id="44" idx="0"/>
            <a:endCxn id="48" idx="2"/>
          </p:cNvCxnSpPr>
          <p:nvPr/>
        </p:nvCxnSpPr>
        <p:spPr>
          <a:xfrm flipV="1">
            <a:off x="5715000" y="2773363"/>
            <a:ext cx="0" cy="219075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5" idx="0"/>
            <a:endCxn id="36" idx="2"/>
          </p:cNvCxnSpPr>
          <p:nvPr/>
        </p:nvCxnSpPr>
        <p:spPr>
          <a:xfrm flipV="1">
            <a:off x="5715000" y="1822450"/>
            <a:ext cx="0" cy="212725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9" idx="0"/>
            <a:endCxn id="30" idx="2"/>
          </p:cNvCxnSpPr>
          <p:nvPr/>
        </p:nvCxnSpPr>
        <p:spPr>
          <a:xfrm flipH="1" flipV="1">
            <a:off x="5715000" y="3717925"/>
            <a:ext cx="0" cy="192088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2" idx="0"/>
            <a:endCxn id="33" idx="2"/>
          </p:cNvCxnSpPr>
          <p:nvPr/>
        </p:nvCxnSpPr>
        <p:spPr>
          <a:xfrm flipV="1">
            <a:off x="5715000" y="4633913"/>
            <a:ext cx="0" cy="206375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4" idx="1"/>
            <a:endCxn id="20" idx="3"/>
          </p:cNvCxnSpPr>
          <p:nvPr/>
        </p:nvCxnSpPr>
        <p:spPr>
          <a:xfrm flipH="1">
            <a:off x="6438900" y="6269038"/>
            <a:ext cx="53181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3" idx="0"/>
            <a:endCxn id="29" idx="2"/>
          </p:cNvCxnSpPr>
          <p:nvPr/>
        </p:nvCxnSpPr>
        <p:spPr>
          <a:xfrm flipH="1" flipV="1">
            <a:off x="5715000" y="4187825"/>
            <a:ext cx="0" cy="168275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1" idx="0"/>
            <a:endCxn id="32" idx="2"/>
          </p:cNvCxnSpPr>
          <p:nvPr/>
        </p:nvCxnSpPr>
        <p:spPr>
          <a:xfrm flipH="1" flipV="1">
            <a:off x="5715000" y="5486400"/>
            <a:ext cx="0" cy="138113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989513" y="2992438"/>
            <a:ext cx="1449387" cy="27781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sz="1200" dirty="0"/>
              <a:t>Leak Check</a:t>
            </a:r>
          </a:p>
        </p:txBody>
      </p:sp>
      <p:cxnSp>
        <p:nvCxnSpPr>
          <p:cNvPr id="45" name="Straight Arrow Connector 44"/>
          <p:cNvCxnSpPr>
            <a:stCxn id="30" idx="0"/>
            <a:endCxn id="44" idx="2"/>
          </p:cNvCxnSpPr>
          <p:nvPr/>
        </p:nvCxnSpPr>
        <p:spPr>
          <a:xfrm flipV="1">
            <a:off x="5715000" y="3270250"/>
            <a:ext cx="0" cy="17145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0" idx="0"/>
            <a:endCxn id="31" idx="2"/>
          </p:cNvCxnSpPr>
          <p:nvPr/>
        </p:nvCxnSpPr>
        <p:spPr>
          <a:xfrm flipV="1">
            <a:off x="5715000" y="5900738"/>
            <a:ext cx="0" cy="230187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4864100" y="1374775"/>
            <a:ext cx="4140200" cy="5130800"/>
          </a:xfrm>
          <a:prstGeom prst="rect">
            <a:avLst/>
          </a:prstGeom>
          <a:noFill/>
          <a:ln w="349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989513" y="2497138"/>
            <a:ext cx="1449387" cy="27622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sz="1200" dirty="0"/>
              <a:t>120C bake</a:t>
            </a:r>
          </a:p>
        </p:txBody>
      </p:sp>
      <p:cxnSp>
        <p:nvCxnSpPr>
          <p:cNvPr id="49" name="Straight Arrow Connector 48"/>
          <p:cNvCxnSpPr>
            <a:stCxn id="48" idx="0"/>
            <a:endCxn id="35" idx="2"/>
          </p:cNvCxnSpPr>
          <p:nvPr/>
        </p:nvCxnSpPr>
        <p:spPr>
          <a:xfrm flipH="1" flipV="1">
            <a:off x="5715000" y="2311400"/>
            <a:ext cx="0" cy="185738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6843713" y="4346575"/>
            <a:ext cx="1703387" cy="65563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80" name="TextBox 50"/>
          <p:cNvSpPr txBox="1">
            <a:spLocks noChangeArrowheads="1"/>
          </p:cNvSpPr>
          <p:nvPr/>
        </p:nvSpPr>
        <p:spPr bwMode="auto">
          <a:xfrm rot="5400000">
            <a:off x="8107362" y="3394076"/>
            <a:ext cx="1209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XFEL</a:t>
            </a:r>
          </a:p>
        </p:txBody>
      </p:sp>
      <p:sp>
        <p:nvSpPr>
          <p:cNvPr id="52" name="Oval 51"/>
          <p:cNvSpPr/>
          <p:nvPr/>
        </p:nvSpPr>
        <p:spPr>
          <a:xfrm>
            <a:off x="6705600" y="5527675"/>
            <a:ext cx="1931988" cy="4572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5416550" y="2219325"/>
            <a:ext cx="5953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800"/>
              <a:t>X</a:t>
            </a:r>
            <a:endParaRPr lang="en-US"/>
          </a:p>
        </p:txBody>
      </p:sp>
      <p:sp>
        <p:nvSpPr>
          <p:cNvPr id="14383" name="TextBox 53"/>
          <p:cNvSpPr txBox="1">
            <a:spLocks noChangeArrowheads="1"/>
          </p:cNvSpPr>
          <p:nvPr/>
        </p:nvSpPr>
        <p:spPr bwMode="auto">
          <a:xfrm>
            <a:off x="4600575" y="911225"/>
            <a:ext cx="4484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</a:rPr>
              <a:t>A. Grassellino et al, 2013 Supercond. Sci. Technol. </a:t>
            </a:r>
            <a:r>
              <a:rPr lang="en-US" sz="1200" b="1">
                <a:solidFill>
                  <a:srgbClr val="0000FF"/>
                </a:solidFill>
              </a:rPr>
              <a:t>26</a:t>
            </a:r>
            <a:r>
              <a:rPr lang="en-US" sz="1200">
                <a:solidFill>
                  <a:srgbClr val="0000FF"/>
                </a:solidFill>
              </a:rPr>
              <a:t> 102001 (Rapid Communication)</a:t>
            </a:r>
          </a:p>
        </p:txBody>
      </p:sp>
      <p:sp>
        <p:nvSpPr>
          <p:cNvPr id="14384" name="Date Placeholder 5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09AFC7C4-2722-0942-B2EA-1D17D13383E8}" type="datetime1">
              <a:rPr lang="en-US" sz="900" smtClean="0">
                <a:solidFill>
                  <a:srgbClr val="154D81"/>
                </a:solidFill>
                <a:latin typeface="Helvetica" charset="0"/>
              </a:rPr>
              <a:t>12/1/15</a:t>
            </a:fld>
            <a:endParaRPr lang="en-US" sz="90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14385" name="Footer Placeholder 5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154D81"/>
                </a:solidFill>
                <a:latin typeface="Helvetica" charset="0"/>
              </a:rPr>
              <a:t>A. Romanenko | TTC'2015 WG1 High Q - Introduction</a:t>
            </a:r>
            <a:endParaRPr lang="en-US" sz="900" b="1">
              <a:solidFill>
                <a:srgbClr val="154D81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454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>
                <a:latin typeface="Helvetica" charset="0"/>
              </a:rPr>
              <a:t>“Production” recipe for LCLS-II – 9-cells for prototype cryomodule(s)</a:t>
            </a:r>
          </a:p>
        </p:txBody>
      </p:sp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57FC545E-6E04-8442-B117-54A39CB19521}" type="datetime1">
              <a:rPr lang="en-US" sz="900" smtClean="0">
                <a:solidFill>
                  <a:srgbClr val="154D81"/>
                </a:solidFill>
                <a:latin typeface="Helvetica" charset="0"/>
              </a:rPr>
              <a:t>12/1/15</a:t>
            </a:fld>
            <a:endParaRPr lang="en-US" sz="90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154D81"/>
                </a:solidFill>
                <a:latin typeface="Helvetica" charset="0"/>
              </a:rPr>
              <a:t>A. Romanenko | TTC'2015 WG1 High Q - Introduction</a:t>
            </a:r>
            <a:endParaRPr lang="en-US" sz="900" b="1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CD210B52-CFDF-584A-9ACF-6CF0D16A6E83}" type="slidenum">
              <a:rPr lang="en-US" sz="900">
                <a:solidFill>
                  <a:srgbClr val="154D81"/>
                </a:solidFill>
                <a:latin typeface="Helvetica" charset="0"/>
              </a:rPr>
              <a:pPr eaLnBrk="1" hangingPunct="1"/>
              <a:t>5</a:t>
            </a:fld>
            <a:endParaRPr lang="en-US" sz="900">
              <a:solidFill>
                <a:srgbClr val="154D81"/>
              </a:solidFill>
              <a:latin typeface="Helvetica" charset="0"/>
            </a:endParaRPr>
          </a:p>
        </p:txBody>
      </p:sp>
      <p:pic>
        <p:nvPicPr>
          <p:cNvPr id="1536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098550"/>
            <a:ext cx="6562725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2"/>
          <p:cNvSpPr txBox="1">
            <a:spLocks noChangeArrowheads="1"/>
          </p:cNvSpPr>
          <p:nvPr/>
        </p:nvSpPr>
        <p:spPr bwMode="auto">
          <a:xfrm>
            <a:off x="6450013" y="2174875"/>
            <a:ext cx="2465387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Work in collaboration with </a:t>
            </a:r>
            <a:r>
              <a:rPr lang="en-US" dirty="0" err="1"/>
              <a:t>Jlab</a:t>
            </a:r>
            <a:r>
              <a:rPr lang="en-US" dirty="0"/>
              <a:t> and Cornell to demonstrate transfer and validation of best recipe</a:t>
            </a:r>
          </a:p>
        </p:txBody>
      </p:sp>
    </p:spTree>
    <p:extLst>
      <p:ext uri="{BB962C8B-B14F-4D97-AF65-F5344CB8AC3E}">
        <p14:creationId xmlns:p14="http://schemas.microsoft.com/office/powerpoint/2010/main" val="2395376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3495675"/>
            <a:ext cx="3286125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25" y="3495675"/>
            <a:ext cx="3363913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871538"/>
            <a:ext cx="3284538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25" y="876300"/>
            <a:ext cx="3363913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900113" y="838200"/>
            <a:ext cx="0" cy="5319713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390" name="TextBox 14"/>
          <p:cNvSpPr txBox="1">
            <a:spLocks noChangeArrowheads="1"/>
          </p:cNvSpPr>
          <p:nvPr/>
        </p:nvSpPr>
        <p:spPr bwMode="auto">
          <a:xfrm>
            <a:off x="6545263" y="4167188"/>
            <a:ext cx="2489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 Data from Cornell/Jlab/FNAL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214813" y="1712913"/>
            <a:ext cx="0" cy="4445000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392" name="TextBox 20"/>
          <p:cNvSpPr txBox="1">
            <a:spLocks noChangeArrowheads="1"/>
          </p:cNvSpPr>
          <p:nvPr/>
        </p:nvSpPr>
        <p:spPr bwMode="auto">
          <a:xfrm>
            <a:off x="490538" y="1303338"/>
            <a:ext cx="1085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16 MV/m</a:t>
            </a:r>
          </a:p>
        </p:txBody>
      </p:sp>
      <p:sp>
        <p:nvSpPr>
          <p:cNvPr id="16393" name="TextBox 21"/>
          <p:cNvSpPr txBox="1">
            <a:spLocks noChangeArrowheads="1"/>
          </p:cNvSpPr>
          <p:nvPr/>
        </p:nvSpPr>
        <p:spPr bwMode="auto">
          <a:xfrm>
            <a:off x="3879850" y="1344613"/>
            <a:ext cx="825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2.7e10</a:t>
            </a:r>
          </a:p>
        </p:txBody>
      </p:sp>
      <p:sp>
        <p:nvSpPr>
          <p:cNvPr id="16394" name="TextBox 22"/>
          <p:cNvSpPr txBox="1">
            <a:spLocks noChangeArrowheads="1"/>
          </p:cNvSpPr>
          <p:nvPr/>
        </p:nvSpPr>
        <p:spPr bwMode="auto">
          <a:xfrm>
            <a:off x="6823075" y="962025"/>
            <a:ext cx="190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Recipe 2/6</a:t>
            </a:r>
          </a:p>
        </p:txBody>
      </p:sp>
      <p:sp>
        <p:nvSpPr>
          <p:cNvPr id="16395" name="TextBox 23"/>
          <p:cNvSpPr txBox="1">
            <a:spLocks noChangeArrowheads="1"/>
          </p:cNvSpPr>
          <p:nvPr/>
        </p:nvSpPr>
        <p:spPr bwMode="auto">
          <a:xfrm>
            <a:off x="6734175" y="3654425"/>
            <a:ext cx="2300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Recipe 20/30</a:t>
            </a:r>
          </a:p>
        </p:txBody>
      </p:sp>
      <p:sp>
        <p:nvSpPr>
          <p:cNvPr id="16396" name="TextBox 28"/>
          <p:cNvSpPr txBox="1">
            <a:spLocks noChangeArrowheads="1"/>
          </p:cNvSpPr>
          <p:nvPr/>
        </p:nvSpPr>
        <p:spPr bwMode="auto">
          <a:xfrm>
            <a:off x="6648450" y="4835525"/>
            <a:ext cx="23923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&lt;Q&gt;=3.24e10</a:t>
            </a:r>
          </a:p>
          <a:p>
            <a:pPr eaLnBrk="1" hangingPunct="1"/>
            <a:r>
              <a:rPr lang="en-US" sz="1800"/>
              <a:t>&lt;E</a:t>
            </a:r>
            <a:r>
              <a:rPr lang="en-US" sz="1800" baseline="-25000"/>
              <a:t>max</a:t>
            </a:r>
            <a:r>
              <a:rPr lang="en-US" sz="1800"/>
              <a:t>&gt;=16.3 MV/m</a:t>
            </a:r>
          </a:p>
          <a:p>
            <a:pPr eaLnBrk="1" hangingPunct="1"/>
            <a:r>
              <a:rPr lang="en-US" sz="1800"/>
              <a:t>E</a:t>
            </a:r>
            <a:r>
              <a:rPr lang="en-US" sz="1800" baseline="-25000"/>
              <a:t>max</a:t>
            </a:r>
            <a:r>
              <a:rPr lang="en-US" sz="1800"/>
              <a:t>median=16.5MV/m</a:t>
            </a:r>
          </a:p>
        </p:txBody>
      </p:sp>
      <p:sp>
        <p:nvSpPr>
          <p:cNvPr id="16397" name="Title 5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>
                <a:latin typeface="Helvetica" charset="0"/>
              </a:rPr>
              <a:t>Statistics for two doping recipes on 1.3 GHz 9-cells</a:t>
            </a:r>
          </a:p>
        </p:txBody>
      </p:sp>
      <p:sp>
        <p:nvSpPr>
          <p:cNvPr id="16398" name="TextBox 6"/>
          <p:cNvSpPr txBox="1">
            <a:spLocks noChangeArrowheads="1"/>
          </p:cNvSpPr>
          <p:nvPr/>
        </p:nvSpPr>
        <p:spPr bwMode="auto">
          <a:xfrm>
            <a:off x="6648450" y="1446213"/>
            <a:ext cx="2281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Data from FNAL/JLab</a:t>
            </a:r>
          </a:p>
        </p:txBody>
      </p:sp>
      <p:sp>
        <p:nvSpPr>
          <p:cNvPr id="16399" name="TextBox 24"/>
          <p:cNvSpPr txBox="1">
            <a:spLocks noChangeArrowheads="1"/>
          </p:cNvSpPr>
          <p:nvPr/>
        </p:nvSpPr>
        <p:spPr bwMode="auto">
          <a:xfrm>
            <a:off x="6561138" y="1984375"/>
            <a:ext cx="26368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&lt;Q&gt;=3.6e10</a:t>
            </a:r>
          </a:p>
          <a:p>
            <a:pPr eaLnBrk="1" hangingPunct="1"/>
            <a:r>
              <a:rPr lang="en-US" sz="2000"/>
              <a:t>&lt;E</a:t>
            </a:r>
            <a:r>
              <a:rPr lang="en-US" sz="2000" baseline="-25000"/>
              <a:t>max</a:t>
            </a:r>
            <a:r>
              <a:rPr lang="en-US" sz="2000"/>
              <a:t>&gt;=22.2 MV/m</a:t>
            </a:r>
          </a:p>
          <a:p>
            <a:pPr eaLnBrk="1" hangingPunct="1"/>
            <a:r>
              <a:rPr lang="en-US" sz="2000"/>
              <a:t>E</a:t>
            </a:r>
            <a:r>
              <a:rPr lang="en-US" sz="2000" baseline="-25000"/>
              <a:t>max</a:t>
            </a:r>
            <a:r>
              <a:rPr lang="en-US" sz="2000"/>
              <a:t>median=22.8MV/m</a:t>
            </a:r>
          </a:p>
        </p:txBody>
      </p:sp>
      <p:sp>
        <p:nvSpPr>
          <p:cNvPr id="16400" name="Date Placeholder 1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BD4024D-C1BF-624E-9F73-8BA035F5D496}" type="datetime1">
              <a:rPr lang="en-US" sz="900" smtClean="0">
                <a:solidFill>
                  <a:srgbClr val="154D81"/>
                </a:solidFill>
                <a:latin typeface="Helvetica" charset="0"/>
              </a:rPr>
              <a:t>12/1/15</a:t>
            </a:fld>
            <a:endParaRPr lang="en-US" sz="90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16401" name="Footer Placeholder 1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154D81"/>
                </a:solidFill>
                <a:latin typeface="Helvetica" charset="0"/>
              </a:rPr>
              <a:t>A. Romanenko | TTC'2015 WG1 High Q - Introduction</a:t>
            </a:r>
            <a:endParaRPr lang="en-US" sz="900" b="1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16402" name="Slide Number Placeholder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A828868D-48FD-B44A-9CBB-BCFC21ABA060}" type="slidenum">
              <a:rPr lang="en-US" sz="900">
                <a:solidFill>
                  <a:srgbClr val="154D81"/>
                </a:solidFill>
                <a:latin typeface="Helvetica" charset="0"/>
              </a:rPr>
              <a:pPr eaLnBrk="1" hangingPunct="1"/>
              <a:t>6</a:t>
            </a:fld>
            <a:endParaRPr lang="en-US" sz="900">
              <a:solidFill>
                <a:srgbClr val="154D81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235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“Reversed” field dependence of R</a:t>
            </a:r>
            <a:r>
              <a:rPr lang="en-US" baseline="-25000" dirty="0" smtClean="0"/>
              <a:t>BCS</a:t>
            </a: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82E377-C015-504F-8651-12D71174C5AC}" type="datetime1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Romanenko | TTC'2015 WG1 High Q - Introduction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483" y="1837561"/>
            <a:ext cx="4705517" cy="3463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1" y="1447185"/>
            <a:ext cx="4163163" cy="386774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28600" y="963114"/>
            <a:ext cx="2494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s</a:t>
            </a:r>
            <a:r>
              <a:rPr lang="en-US" dirty="0" smtClean="0"/>
              <a:t>(T) = R</a:t>
            </a:r>
            <a:r>
              <a:rPr lang="en-US" baseline="-25000" dirty="0" smtClean="0"/>
              <a:t>BCS</a:t>
            </a:r>
            <a:r>
              <a:rPr lang="en-US" dirty="0" smtClean="0"/>
              <a:t>(T)+</a:t>
            </a:r>
            <a:r>
              <a:rPr lang="en-US" dirty="0" err="1" smtClean="0"/>
              <a:t>R</a:t>
            </a:r>
            <a:r>
              <a:rPr lang="en-US" baseline="-25000" dirty="0" err="1" smtClean="0"/>
              <a:t>res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5441859"/>
            <a:ext cx="6395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A. </a:t>
            </a:r>
            <a:r>
              <a:rPr lang="en-US" sz="1400" dirty="0" err="1" smtClean="0">
                <a:solidFill>
                  <a:srgbClr val="0000FF"/>
                </a:solidFill>
              </a:rPr>
              <a:t>Grassellino</a:t>
            </a:r>
            <a:r>
              <a:rPr lang="en-US" sz="1400" dirty="0" smtClean="0">
                <a:solidFill>
                  <a:srgbClr val="0000FF"/>
                </a:solidFill>
              </a:rPr>
              <a:t> et al, 2013 </a:t>
            </a:r>
            <a:r>
              <a:rPr lang="en-US" sz="1400" dirty="0" err="1" smtClean="0">
                <a:solidFill>
                  <a:srgbClr val="0000FF"/>
                </a:solidFill>
              </a:rPr>
              <a:t>Supercond</a:t>
            </a:r>
            <a:r>
              <a:rPr lang="en-US" sz="1400" dirty="0">
                <a:solidFill>
                  <a:srgbClr val="0000FF"/>
                </a:solidFill>
              </a:rPr>
              <a:t>. Sci. Technol. </a:t>
            </a:r>
            <a:r>
              <a:rPr lang="en-US" sz="1400" b="1" dirty="0">
                <a:solidFill>
                  <a:srgbClr val="0000FF"/>
                </a:solidFill>
              </a:rPr>
              <a:t>26</a:t>
            </a:r>
            <a:r>
              <a:rPr lang="en-US" sz="1400" dirty="0">
                <a:solidFill>
                  <a:srgbClr val="0000FF"/>
                </a:solidFill>
              </a:rPr>
              <a:t> 102001 (Rapid Communication) </a:t>
            </a:r>
          </a:p>
        </p:txBody>
      </p:sp>
      <p:sp>
        <p:nvSpPr>
          <p:cNvPr id="3" name="Oval 2"/>
          <p:cNvSpPr/>
          <p:nvPr/>
        </p:nvSpPr>
        <p:spPr>
          <a:xfrm rot="1078867">
            <a:off x="5238261" y="3700685"/>
            <a:ext cx="3000778" cy="85021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765961" y="4790941"/>
            <a:ext cx="115909" cy="5239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86411" y="5300896"/>
            <a:ext cx="1728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Origin of the anti-Q-slope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25684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WG1 – High Q – N doping -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88" y="814785"/>
            <a:ext cx="8915400" cy="4987867"/>
          </a:xfrm>
        </p:spPr>
        <p:txBody>
          <a:bodyPr/>
          <a:lstStyle/>
          <a:p>
            <a:r>
              <a:rPr lang="en-US" dirty="0" smtClean="0"/>
              <a:t>We know from the outset that R</a:t>
            </a:r>
            <a:r>
              <a:rPr lang="en-US" baseline="-25000" dirty="0" smtClean="0"/>
              <a:t>BCS</a:t>
            </a:r>
            <a:r>
              <a:rPr lang="en-US" dirty="0" smtClean="0"/>
              <a:t> decreasing with </a:t>
            </a:r>
            <a:r>
              <a:rPr lang="en-US" dirty="0" err="1" smtClean="0"/>
              <a:t>rf</a:t>
            </a:r>
            <a:r>
              <a:rPr lang="en-US" dirty="0" smtClean="0"/>
              <a:t> field amplitude is underlying the drastic improvement in Q</a:t>
            </a:r>
          </a:p>
          <a:p>
            <a:pPr lvl="1"/>
            <a:r>
              <a:rPr lang="en-US" dirty="0" smtClean="0"/>
              <a:t>what is the physics behind?</a:t>
            </a:r>
          </a:p>
          <a:p>
            <a:r>
              <a:rPr lang="en-US" dirty="0" smtClean="0"/>
              <a:t>Experimental clues: What can we learn from </a:t>
            </a:r>
            <a:r>
              <a:rPr lang="en-US" dirty="0" err="1" smtClean="0"/>
              <a:t>Rres</a:t>
            </a:r>
            <a:r>
              <a:rPr lang="en-US" dirty="0" smtClean="0"/>
              <a:t>/</a:t>
            </a:r>
            <a:r>
              <a:rPr lang="en-US" dirty="0" err="1" smtClean="0"/>
              <a:t>Rbcs</a:t>
            </a:r>
            <a:r>
              <a:rPr lang="en-US" dirty="0" smtClean="0"/>
              <a:t> decomposition and fitting?</a:t>
            </a:r>
            <a:r>
              <a:rPr lang="en-US" dirty="0"/>
              <a:t> Can we isolate some superconducting parameters which drive the effect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A. </a:t>
            </a:r>
            <a:r>
              <a:rPr lang="en-US" dirty="0" err="1" smtClean="0"/>
              <a:t>Palczewski</a:t>
            </a:r>
            <a:r>
              <a:rPr lang="en-US" dirty="0" smtClean="0"/>
              <a:t> (</a:t>
            </a:r>
            <a:r>
              <a:rPr lang="en-US" dirty="0" err="1" smtClean="0"/>
              <a:t>Jlab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D. </a:t>
            </a:r>
            <a:r>
              <a:rPr lang="en-US" dirty="0" err="1" smtClean="0"/>
              <a:t>Gonnella</a:t>
            </a:r>
            <a:r>
              <a:rPr lang="en-US" dirty="0" smtClean="0"/>
              <a:t> (Cornell)</a:t>
            </a:r>
          </a:p>
          <a:p>
            <a:pPr lvl="2"/>
            <a:r>
              <a:rPr lang="en-US" dirty="0" smtClean="0"/>
              <a:t>M. </a:t>
            </a:r>
            <a:r>
              <a:rPr lang="en-US" dirty="0" err="1" smtClean="0"/>
              <a:t>Checchin</a:t>
            </a:r>
            <a:r>
              <a:rPr lang="en-US" dirty="0" smtClean="0"/>
              <a:t> (FNAL)</a:t>
            </a:r>
          </a:p>
          <a:p>
            <a:r>
              <a:rPr lang="en-US" dirty="0" smtClean="0"/>
              <a:t>Theoretical </a:t>
            </a:r>
            <a:r>
              <a:rPr lang="en-US" smtClean="0"/>
              <a:t>models challenged </a:t>
            </a:r>
            <a:r>
              <a:rPr lang="en-US" dirty="0" smtClean="0"/>
              <a:t>with the particular charge of “what is different about N doping”?</a:t>
            </a:r>
          </a:p>
          <a:p>
            <a:pPr lvl="2"/>
            <a:r>
              <a:rPr lang="en-US" dirty="0" smtClean="0"/>
              <a:t>B. Xiao (BNL)</a:t>
            </a:r>
          </a:p>
          <a:p>
            <a:pPr lvl="2"/>
            <a:r>
              <a:rPr lang="en-US" dirty="0" smtClean="0"/>
              <a:t>A. </a:t>
            </a:r>
            <a:r>
              <a:rPr lang="en-US" dirty="0" err="1" smtClean="0"/>
              <a:t>Gurevich</a:t>
            </a:r>
            <a:r>
              <a:rPr lang="en-US" dirty="0" smtClean="0"/>
              <a:t> (ODU)</a:t>
            </a:r>
          </a:p>
          <a:p>
            <a:r>
              <a:rPr lang="en-US" dirty="0" smtClean="0"/>
              <a:t>Example of </a:t>
            </a:r>
            <a:r>
              <a:rPr lang="en-US" dirty="0" err="1" smtClean="0"/>
              <a:t>unoptimal</a:t>
            </a:r>
            <a:r>
              <a:rPr lang="en-US" dirty="0" smtClean="0"/>
              <a:t> doping: </a:t>
            </a:r>
          </a:p>
          <a:p>
            <a:pPr lvl="2"/>
            <a:r>
              <a:rPr lang="en-US" dirty="0" smtClean="0"/>
              <a:t>K. </a:t>
            </a:r>
            <a:r>
              <a:rPr lang="en-US" dirty="0" err="1" smtClean="0"/>
              <a:t>Umemori</a:t>
            </a:r>
            <a:r>
              <a:rPr lang="en-US" dirty="0" smtClean="0"/>
              <a:t> (KEK)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1975B5-8CE4-3348-9960-094A7A72D3B0}" type="datetime1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Romanenko | TTC'2015 WG1 High Q - Introduction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929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Day 2: Magnetic flux management</a:t>
            </a:r>
            <a:endParaRPr lang="en-US" dirty="0">
              <a:latin typeface="Helvetica" charset="0"/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D790F59-99E9-874C-A2AB-FFD141266021}" type="datetime1">
              <a:rPr lang="en-US" sz="900" smtClean="0">
                <a:solidFill>
                  <a:srgbClr val="154D81"/>
                </a:solidFill>
                <a:latin typeface="Helvetica" charset="0"/>
              </a:rPr>
              <a:t>12/1/15</a:t>
            </a:fld>
            <a:endParaRPr lang="en-US" sz="90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154D81"/>
                </a:solidFill>
                <a:latin typeface="Helvetica" charset="0"/>
              </a:rPr>
              <a:t>A. Romanenko | TTC'2015 WG1 High Q - Introduction</a:t>
            </a:r>
            <a:endParaRPr lang="en-US" sz="900" b="1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67DFA48-BB4E-CD49-B002-3766C41B7E50}" type="slidenum">
              <a:rPr lang="en-US" sz="900">
                <a:solidFill>
                  <a:srgbClr val="154D81"/>
                </a:solidFill>
                <a:latin typeface="Helvetica" charset="0"/>
              </a:rPr>
              <a:pPr eaLnBrk="1" hangingPunct="1"/>
              <a:t>9</a:t>
            </a:fld>
            <a:endParaRPr lang="en-US" sz="900">
              <a:solidFill>
                <a:srgbClr val="154D81"/>
              </a:solidFill>
              <a:latin typeface="Helvetica" charset="0"/>
            </a:endParaRPr>
          </a:p>
        </p:txBody>
      </p:sp>
      <p:graphicFrame>
        <p:nvGraphicFramePr>
          <p:cNvPr id="205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276325"/>
              </p:ext>
            </p:extLst>
          </p:nvPr>
        </p:nvGraphicFramePr>
        <p:xfrm>
          <a:off x="228600" y="582437"/>
          <a:ext cx="7597775" cy="581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Graph" r:id="rId3" imgW="3911600" imgH="2984500" progId="Origin50.Graph">
                  <p:embed/>
                </p:oleObj>
              </mc:Choice>
              <mc:Fallback>
                <p:oleObj name="Graph" r:id="rId3" imgW="3911600" imgH="29845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82437"/>
                        <a:ext cx="7597775" cy="581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5907088" y="2017713"/>
            <a:ext cx="1016000" cy="10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640388" y="4651375"/>
            <a:ext cx="1282700" cy="10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6" name="TextBox 11"/>
          <p:cNvSpPr txBox="1">
            <a:spLocks noChangeArrowheads="1"/>
          </p:cNvSpPr>
          <p:nvPr/>
        </p:nvSpPr>
        <p:spPr bwMode="auto">
          <a:xfrm>
            <a:off x="6923088" y="1601788"/>
            <a:ext cx="19923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Flux expelled efficiently</a:t>
            </a:r>
          </a:p>
        </p:txBody>
      </p:sp>
      <p:sp>
        <p:nvSpPr>
          <p:cNvPr id="2057" name="TextBox 12"/>
          <p:cNvSpPr txBox="1">
            <a:spLocks noChangeArrowheads="1"/>
          </p:cNvSpPr>
          <p:nvPr/>
        </p:nvSpPr>
        <p:spPr bwMode="auto">
          <a:xfrm>
            <a:off x="6923088" y="4237038"/>
            <a:ext cx="1992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Flux mostly trapped</a:t>
            </a:r>
          </a:p>
        </p:txBody>
      </p:sp>
      <p:sp>
        <p:nvSpPr>
          <p:cNvPr id="2058" name="TextBox 2"/>
          <p:cNvSpPr txBox="1">
            <a:spLocks noChangeArrowheads="1"/>
          </p:cNvSpPr>
          <p:nvPr/>
        </p:nvSpPr>
        <p:spPr bwMode="auto">
          <a:xfrm>
            <a:off x="1579563" y="763588"/>
            <a:ext cx="6246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Same cavity, just cooled differently through 9.2K</a:t>
            </a:r>
          </a:p>
        </p:txBody>
      </p:sp>
      <p:sp>
        <p:nvSpPr>
          <p:cNvPr id="2059" name="TextBox 7"/>
          <p:cNvSpPr txBox="1">
            <a:spLocks noChangeArrowheads="1"/>
          </p:cNvSpPr>
          <p:nvPr/>
        </p:nvSpPr>
        <p:spPr bwMode="auto">
          <a:xfrm>
            <a:off x="1709738" y="5053013"/>
            <a:ext cx="1614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2K, 1.3 GHz</a:t>
            </a:r>
          </a:p>
        </p:txBody>
      </p:sp>
      <p:sp>
        <p:nvSpPr>
          <p:cNvPr id="13" name="TextBox 39"/>
          <p:cNvSpPr txBox="1">
            <a:spLocks noChangeArrowheads="1"/>
          </p:cNvSpPr>
          <p:nvPr/>
        </p:nvSpPr>
        <p:spPr bwMode="auto">
          <a:xfrm>
            <a:off x="284163" y="5981877"/>
            <a:ext cx="83550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0070C0"/>
                </a:solidFill>
              </a:rPr>
              <a:t>A. Romanenko, A. </a:t>
            </a:r>
            <a:r>
              <a:rPr lang="en-US" sz="1600" dirty="0" err="1">
                <a:solidFill>
                  <a:srgbClr val="0070C0"/>
                </a:solidFill>
              </a:rPr>
              <a:t>Grassellino</a:t>
            </a:r>
            <a:r>
              <a:rPr lang="en-US" sz="1600" dirty="0">
                <a:solidFill>
                  <a:srgbClr val="0070C0"/>
                </a:solidFill>
              </a:rPr>
              <a:t>, O. </a:t>
            </a:r>
            <a:r>
              <a:rPr lang="en-US" sz="1600" dirty="0" err="1">
                <a:solidFill>
                  <a:srgbClr val="0070C0"/>
                </a:solidFill>
              </a:rPr>
              <a:t>Melnychuk</a:t>
            </a:r>
            <a:r>
              <a:rPr lang="en-US" sz="1600" dirty="0">
                <a:solidFill>
                  <a:srgbClr val="0070C0"/>
                </a:solidFill>
              </a:rPr>
              <a:t>, D. A. </a:t>
            </a:r>
            <a:r>
              <a:rPr lang="en-US" sz="1600" dirty="0" err="1">
                <a:solidFill>
                  <a:srgbClr val="0070C0"/>
                </a:solidFill>
              </a:rPr>
              <a:t>Sergatskov</a:t>
            </a:r>
            <a:r>
              <a:rPr lang="en-US" sz="1600" dirty="0">
                <a:solidFill>
                  <a:srgbClr val="0070C0"/>
                </a:solidFill>
              </a:rPr>
              <a:t>, </a:t>
            </a:r>
            <a:r>
              <a:rPr lang="hu-HU" sz="1600" dirty="0">
                <a:solidFill>
                  <a:srgbClr val="0070C0"/>
                </a:solidFill>
              </a:rPr>
              <a:t>J. Appl. Phys. </a:t>
            </a:r>
            <a:r>
              <a:rPr lang="hu-HU" sz="1600" b="1" dirty="0">
                <a:solidFill>
                  <a:srgbClr val="0070C0"/>
                </a:solidFill>
              </a:rPr>
              <a:t>115</a:t>
            </a:r>
            <a:r>
              <a:rPr lang="hu-HU" sz="1600" dirty="0">
                <a:solidFill>
                  <a:srgbClr val="0070C0"/>
                </a:solidFill>
              </a:rPr>
              <a:t>, 184903 (2014) </a:t>
            </a:r>
            <a:endParaRPr lang="en-US" sz="1600" dirty="0">
              <a:solidFill>
                <a:srgbClr val="0070C0"/>
              </a:solidFill>
            </a:endParaRPr>
          </a:p>
          <a:p>
            <a:pPr eaLnBrk="1" hangingPunct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57780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Template">
  <a:themeElements>
    <a:clrScheme name="Custom 2">
      <a:dk1>
        <a:srgbClr val="404040"/>
      </a:dk1>
      <a:lt1>
        <a:srgbClr val="FFFFFF"/>
      </a:lt1>
      <a:dk2>
        <a:srgbClr val="154D81"/>
      </a:dk2>
      <a:lt2>
        <a:srgbClr val="FFFFFF"/>
      </a:lt2>
      <a:accent1>
        <a:srgbClr val="82D2E6"/>
      </a:accent1>
      <a:accent2>
        <a:srgbClr val="1997B7"/>
      </a:accent2>
      <a:accent3>
        <a:srgbClr val="DA592A"/>
      </a:accent3>
      <a:accent4>
        <a:srgbClr val="BD1F24"/>
      </a:accent4>
      <a:accent5>
        <a:srgbClr val="519A24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">
      <a:dk1>
        <a:srgbClr val="074184"/>
      </a:dk1>
      <a:lt1>
        <a:srgbClr val="FFFFFF"/>
      </a:lt1>
      <a:dk2>
        <a:srgbClr val="074184"/>
      </a:dk2>
      <a:lt2>
        <a:srgbClr val="FFFCF3"/>
      </a:lt2>
      <a:accent1>
        <a:srgbClr val="70C3DC"/>
      </a:accent1>
      <a:accent2>
        <a:srgbClr val="E14825"/>
      </a:accent2>
      <a:accent3>
        <a:srgbClr val="399F3C"/>
      </a:accent3>
      <a:accent4>
        <a:srgbClr val="800F1B"/>
      </a:accent4>
      <a:accent5>
        <a:srgbClr val="1997B7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FermilabTemplate.potx</Template>
  <TotalTime>1711</TotalTime>
  <Words>1025</Words>
  <Application>Microsoft Macintosh PowerPoint</Application>
  <PresentationFormat>On-screen Show (4:3)</PresentationFormat>
  <Paragraphs>143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FermilabTemplate</vt:lpstr>
      <vt:lpstr>Fermilab: Footer Only</vt:lpstr>
      <vt:lpstr>Graph</vt:lpstr>
      <vt:lpstr>WG1: High Q - Introduction</vt:lpstr>
      <vt:lpstr>High Q working group – focus this time </vt:lpstr>
      <vt:lpstr>Nitrogen doping: a breakthrough in Q</vt:lpstr>
      <vt:lpstr>N Doping – small deviation from standard ILC treatment</vt:lpstr>
      <vt:lpstr>“Production” recipe for LCLS-II – 9-cells for prototype cryomodule(s)</vt:lpstr>
      <vt:lpstr>Statistics for two doping recipes on 1.3 GHz 9-cells</vt:lpstr>
      <vt:lpstr>“Reversed” field dependence of RBCS</vt:lpstr>
      <vt:lpstr>WG1 – High Q – N doping - contributions</vt:lpstr>
      <vt:lpstr>Day 2: Magnetic flux management</vt:lpstr>
      <vt:lpstr>Magnetic probes reveal the new physics</vt:lpstr>
      <vt:lpstr>Thermal gradient at NC/SC interface is key parameter for flux expulsion</vt:lpstr>
      <vt:lpstr>WG1 – High Q – Magnetic flux management - contributions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Alexander Romanenko</cp:lastModifiedBy>
  <cp:revision>137</cp:revision>
  <cp:lastPrinted>2014-01-20T19:40:21Z</cp:lastPrinted>
  <dcterms:created xsi:type="dcterms:W3CDTF">2014-01-03T20:18:13Z</dcterms:created>
  <dcterms:modified xsi:type="dcterms:W3CDTF">2015-12-01T17:50:25Z</dcterms:modified>
</cp:coreProperties>
</file>