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35" r:id="rId3"/>
    <p:sldId id="304" r:id="rId4"/>
    <p:sldId id="285" r:id="rId5"/>
    <p:sldId id="311" r:id="rId6"/>
    <p:sldId id="312" r:id="rId7"/>
    <p:sldId id="313" r:id="rId8"/>
    <p:sldId id="309" r:id="rId9"/>
    <p:sldId id="314" r:id="rId10"/>
    <p:sldId id="315" r:id="rId11"/>
    <p:sldId id="318" r:id="rId12"/>
    <p:sldId id="319" r:id="rId13"/>
    <p:sldId id="292" r:id="rId14"/>
    <p:sldId id="293" r:id="rId15"/>
    <p:sldId id="320" r:id="rId16"/>
    <p:sldId id="325" r:id="rId17"/>
    <p:sldId id="326" r:id="rId18"/>
    <p:sldId id="328" r:id="rId19"/>
    <p:sldId id="337" r:id="rId20"/>
    <p:sldId id="331" r:id="rId21"/>
    <p:sldId id="294" r:id="rId22"/>
    <p:sldId id="336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55" autoAdjust="0"/>
    <p:restoredTop sz="96505" autoAdjust="0"/>
  </p:normalViewPr>
  <p:slideViewPr>
    <p:cSldViewPr snapToGrid="0" snapToObjects="1">
      <p:cViewPr>
        <p:scale>
          <a:sx n="100" d="100"/>
          <a:sy n="100" d="100"/>
        </p:scale>
        <p:origin x="-944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4C06D-E0BA-654C-BE35-20811A8B350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43D5-E4DA-E142-B2FE-350D829A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3667-B075-9447-813B-675965B816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7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2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ED38-E9CD-984C-A0DE-34E7DA359425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E914-D7EE-BA46-BA84-E8395C25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241" y="869242"/>
            <a:ext cx="8332474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Microwave suppression of nonlinear surface resistance and extended Q(H) rise in alloyed </a:t>
            </a:r>
            <a:r>
              <a:rPr lang="en-US" sz="3600" b="1" dirty="0" err="1" smtClean="0">
                <a:solidFill>
                  <a:srgbClr val="FF0000"/>
                </a:solidFill>
              </a:rPr>
              <a:t>Nb</a:t>
            </a:r>
            <a:r>
              <a:rPr lang="en-US" sz="3600" b="1" dirty="0" smtClean="0">
                <a:solidFill>
                  <a:srgbClr val="FF0000"/>
                </a:solidFill>
              </a:rPr>
              <a:t> cavities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216" y="3269873"/>
            <a:ext cx="6794284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Alex </a:t>
            </a:r>
            <a:r>
              <a:rPr lang="en-US" sz="2400" dirty="0" err="1" smtClean="0"/>
              <a:t>Gurevich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000" dirty="0" smtClean="0"/>
              <a:t>Old Dominion University,</a:t>
            </a:r>
          </a:p>
          <a:p>
            <a:r>
              <a:rPr lang="en-US" sz="2000" dirty="0" smtClean="0"/>
              <a:t>Department of Physics and Center for Accelerator Science, </a:t>
            </a:r>
          </a:p>
          <a:p>
            <a:r>
              <a:rPr lang="en-US" sz="2000" dirty="0" smtClean="0"/>
              <a:t>Norfolk, VA 23529, USA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5029" y="6459895"/>
            <a:ext cx="863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TESLA Meeting, SLAC,  Dec. 1, </a:t>
            </a:r>
            <a:r>
              <a:rPr lang="en-US" sz="1400" b="1" dirty="0"/>
              <a:t>2015 </a:t>
            </a:r>
            <a:r>
              <a:rPr lang="en-US" sz="1400" b="1" dirty="0" smtClean="0"/>
              <a:t>   </a:t>
            </a:r>
            <a:endParaRPr lang="en-US" sz="1400" b="1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376741" y="5160880"/>
            <a:ext cx="501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Supported by DOE under grant </a:t>
            </a:r>
            <a:r>
              <a:rPr lang="en-US" dirty="0" smtClean="0">
                <a:effectLst/>
              </a:rPr>
              <a:t>No. DE-SC0010081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1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24" y="-27961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anity check from experiment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771" y="1004134"/>
            <a:ext cx="3801422" cy="4578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1" y="802791"/>
            <a:ext cx="4044581" cy="9398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17229" y="711343"/>
            <a:ext cx="8226771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40" y="3014540"/>
            <a:ext cx="2857500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229" y="1964051"/>
            <a:ext cx="4421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Arrhenius fit of the Ti-doped </a:t>
            </a:r>
            <a:r>
              <a:rPr lang="en-US" dirty="0" err="1" smtClean="0"/>
              <a:t>Jlab</a:t>
            </a:r>
            <a:r>
              <a:rPr lang="en-US" dirty="0" smtClean="0"/>
              <a:t> data using </a:t>
            </a:r>
          </a:p>
          <a:p>
            <a:r>
              <a:rPr lang="en-US" dirty="0" smtClean="0"/>
              <a:t>the generic formula: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283" y="3702261"/>
            <a:ext cx="446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A(H), U(H)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(H) were measured at </a:t>
            </a:r>
          </a:p>
          <a:p>
            <a:r>
              <a:rPr lang="en-US" dirty="0" smtClean="0"/>
              <a:t>different fields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9822" y="4787029"/>
            <a:ext cx="5297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into account </a:t>
            </a:r>
            <a:r>
              <a:rPr lang="en-US" dirty="0" err="1" smtClean="0"/>
              <a:t>rf</a:t>
            </a:r>
            <a:r>
              <a:rPr lang="en-US" dirty="0" smtClean="0"/>
              <a:t> heating to provide</a:t>
            </a:r>
          </a:p>
          <a:p>
            <a:r>
              <a:rPr lang="en-US" dirty="0"/>
              <a:t>s</a:t>
            </a:r>
            <a:r>
              <a:rPr lang="en-US" dirty="0" smtClean="0"/>
              <a:t>table fit in a wide temperature range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165" y="5981138"/>
            <a:ext cx="8239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Both U and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depend weakly on H, but A exhibits a logarithmic decrease, consistent </a:t>
            </a:r>
          </a:p>
          <a:p>
            <a:r>
              <a:rPr lang="en-US" b="1" dirty="0" smtClean="0"/>
              <a:t>with the above qualitative consideration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41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23" y="-259272"/>
            <a:ext cx="8624255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Can </a:t>
            </a:r>
            <a:r>
              <a:rPr lang="en-US" sz="2800" b="1" dirty="0" err="1" smtClean="0"/>
              <a:t>Mattis</a:t>
            </a:r>
            <a:r>
              <a:rPr lang="en-US" sz="2800" b="1" dirty="0" smtClean="0"/>
              <a:t>-Bardeen help us obtain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s</a:t>
            </a:r>
            <a:r>
              <a:rPr lang="en-US" sz="2800" b="1" dirty="0" smtClean="0"/>
              <a:t>(H) at high fields?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09579" y="74573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8" y="1827708"/>
            <a:ext cx="7721600" cy="59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787" y="928633"/>
            <a:ext cx="7411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response nonlocal relation for the current density</a:t>
            </a:r>
            <a:r>
              <a:rPr lang="en-US" b="1" dirty="0" smtClean="0"/>
              <a:t> J </a:t>
            </a:r>
            <a:r>
              <a:rPr lang="en-US" dirty="0" smtClean="0"/>
              <a:t>induced by a </a:t>
            </a:r>
            <a:r>
              <a:rPr lang="en-US" b="1" dirty="0" smtClean="0">
                <a:solidFill>
                  <a:srgbClr val="FF0000"/>
                </a:solidFill>
              </a:rPr>
              <a:t>weak</a:t>
            </a:r>
          </a:p>
          <a:p>
            <a:r>
              <a:rPr lang="en-US" dirty="0" smtClean="0"/>
              <a:t>magnetic vector potential </a:t>
            </a:r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087" y="2575169"/>
            <a:ext cx="85844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is defined by the exponentially small, out-of-phase dissipative component of </a:t>
            </a:r>
            <a:r>
              <a:rPr lang="en-US" b="1" dirty="0" smtClean="0"/>
              <a:t>J</a:t>
            </a:r>
            <a:r>
              <a:rPr lang="en-US" dirty="0" smtClean="0"/>
              <a:t> which </a:t>
            </a:r>
          </a:p>
          <a:p>
            <a:r>
              <a:rPr lang="en-US" dirty="0" smtClean="0"/>
              <a:t>      must be calculated with big care.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I(</a:t>
            </a:r>
            <a:r>
              <a:rPr lang="en-US" dirty="0" err="1" smtClean="0"/>
              <a:t>ω,R,T</a:t>
            </a:r>
            <a:r>
              <a:rPr lang="en-US" dirty="0" smtClean="0"/>
              <a:t>) is given by a complicated MB integral which is entirely determined by the </a:t>
            </a:r>
          </a:p>
          <a:p>
            <a:r>
              <a:rPr lang="en-US" dirty="0"/>
              <a:t> </a:t>
            </a:r>
            <a:r>
              <a:rPr lang="en-US" dirty="0" smtClean="0"/>
              <a:t>    density of states and coherence factors of a </a:t>
            </a:r>
            <a:r>
              <a:rPr lang="en-US" b="1" dirty="0" smtClean="0">
                <a:solidFill>
                  <a:srgbClr val="FF0000"/>
                </a:solidFill>
              </a:rPr>
              <a:t>clean </a:t>
            </a:r>
            <a:r>
              <a:rPr lang="en-US" dirty="0" smtClean="0"/>
              <a:t>superconductor. 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effect of impurities is accounted by the factor </a:t>
            </a:r>
            <a:r>
              <a:rPr lang="en-US" b="1" dirty="0" err="1" smtClean="0">
                <a:solidFill>
                  <a:srgbClr val="FF0000"/>
                </a:solidFill>
              </a:rPr>
              <a:t>exp</a:t>
            </a:r>
            <a:r>
              <a:rPr lang="en-US" b="1" dirty="0" smtClean="0">
                <a:solidFill>
                  <a:srgbClr val="FF0000"/>
                </a:solidFill>
              </a:rPr>
              <a:t>(-R/l)</a:t>
            </a:r>
            <a:r>
              <a:rPr lang="en-US" b="1" dirty="0" smtClean="0"/>
              <a:t>  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6867" y="4957042"/>
            <a:ext cx="8367946" cy="1520820"/>
            <a:chOff x="326867" y="5261842"/>
            <a:chExt cx="8367946" cy="1520820"/>
          </a:xfrm>
        </p:grpSpPr>
        <p:sp>
          <p:nvSpPr>
            <p:cNvPr id="8" name="TextBox 7"/>
            <p:cNvSpPr txBox="1"/>
            <p:nvPr/>
          </p:nvSpPr>
          <p:spPr>
            <a:xfrm>
              <a:off x="326867" y="5261842"/>
              <a:ext cx="8367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What if we substitute current-broadened N(</a:t>
              </a:r>
              <a:r>
                <a:rPr lang="en-US" dirty="0" err="1" smtClean="0"/>
                <a:t>ε,J</a:t>
              </a:r>
              <a:r>
                <a:rPr lang="en-US" dirty="0" smtClean="0"/>
                <a:t>) and the coherence factors into the M-B</a:t>
              </a:r>
            </a:p>
            <a:p>
              <a:r>
                <a:rPr lang="en-US" dirty="0" smtClean="0"/>
                <a:t>I</a:t>
              </a:r>
              <a:r>
                <a:rPr lang="en-US" dirty="0"/>
                <a:t>(</a:t>
              </a:r>
              <a:r>
                <a:rPr lang="en-US" dirty="0" err="1"/>
                <a:t>ω,R,T</a:t>
              </a:r>
              <a:r>
                <a:rPr lang="en-US" dirty="0" smtClean="0"/>
                <a:t>) to calculate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(H) at high fields?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B.P. Xiao, C.E. Reece, M.J. Kelly, 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Physica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 C490, 26 (2013)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01009" y="6136331"/>
              <a:ext cx="66736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M-B theory cannot be used to calculate the nonlinear response by 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inserting field-dependent parameters in the linear conductivity σ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4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2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Why a quick fix of M-B does not work?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09579" y="66953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7847" y="773722"/>
            <a:ext cx="480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M-B factorization </a:t>
            </a:r>
            <a:r>
              <a:rPr lang="en-US" b="1" dirty="0">
                <a:solidFill>
                  <a:srgbClr val="0000FF"/>
                </a:solidFill>
              </a:rPr>
              <a:t>I(</a:t>
            </a:r>
            <a:r>
              <a:rPr lang="en-US" b="1" dirty="0" err="1">
                <a:solidFill>
                  <a:srgbClr val="0000FF"/>
                </a:solidFill>
              </a:rPr>
              <a:t>ω,R,T</a:t>
            </a:r>
            <a:r>
              <a:rPr lang="en-US" b="1" dirty="0" smtClean="0">
                <a:solidFill>
                  <a:srgbClr val="0000FF"/>
                </a:solidFill>
              </a:rPr>
              <a:t>)×</a:t>
            </a:r>
            <a:r>
              <a:rPr lang="en-US" b="1" dirty="0" err="1" smtClean="0">
                <a:solidFill>
                  <a:srgbClr val="0000FF"/>
                </a:solidFill>
              </a:rPr>
              <a:t>exp</a:t>
            </a:r>
            <a:r>
              <a:rPr lang="en-US" b="1" dirty="0" smtClean="0">
                <a:solidFill>
                  <a:srgbClr val="0000FF"/>
                </a:solidFill>
              </a:rPr>
              <a:t>(-R/l)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only works at very weak fields  below few </a:t>
            </a:r>
            <a:r>
              <a:rPr lang="en-US" dirty="0" err="1" smtClean="0"/>
              <a:t>mT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1658620"/>
            <a:ext cx="2032000" cy="317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18770" y="1215596"/>
            <a:ext cx="8789277" cy="5507128"/>
            <a:chOff x="318770" y="1207402"/>
            <a:chExt cx="8789277" cy="55071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7367" y="1207402"/>
              <a:ext cx="3040680" cy="44787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8770" y="2232360"/>
              <a:ext cx="46346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At high fields current </a:t>
              </a:r>
              <a:r>
                <a:rPr lang="en-US" dirty="0" err="1" smtClean="0"/>
                <a:t>pairbreaking</a:t>
              </a:r>
              <a:r>
                <a:rPr lang="en-US" dirty="0" smtClean="0"/>
                <a:t> becomes</a:t>
              </a:r>
            </a:p>
            <a:p>
              <a:r>
                <a:rPr lang="en-US" dirty="0" smtClean="0"/>
                <a:t>     intertwined with impurity scattering which</a:t>
              </a:r>
            </a:p>
            <a:p>
              <a:r>
                <a:rPr lang="en-US" dirty="0" smtClean="0"/>
                <a:t>     affect both N(</a:t>
              </a:r>
              <a:r>
                <a:rPr lang="en-US" dirty="0" err="1" smtClean="0"/>
                <a:t>ε</a:t>
              </a:r>
              <a:r>
                <a:rPr lang="en-US" dirty="0" smtClean="0"/>
                <a:t>) and the coherent factors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31280" y="5791200"/>
              <a:ext cx="26406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dirty="0"/>
                <a:t>(</a:t>
              </a:r>
              <a:r>
                <a:rPr lang="en-US" dirty="0" err="1"/>
                <a:t>ε</a:t>
              </a:r>
              <a:r>
                <a:rPr lang="en-US" dirty="0" smtClean="0"/>
                <a:t>) in the clean limit is </a:t>
              </a:r>
            </a:p>
            <a:p>
              <a:r>
                <a:rPr lang="en-US" dirty="0" smtClean="0"/>
                <a:t>very different from </a:t>
              </a:r>
              <a:r>
                <a:rPr lang="en-US" dirty="0"/>
                <a:t>N(</a:t>
              </a:r>
              <a:r>
                <a:rPr lang="en-US" dirty="0" err="1"/>
                <a:t>ε</a:t>
              </a:r>
              <a:r>
                <a:rPr lang="en-US" dirty="0" smtClean="0"/>
                <a:t>) in </a:t>
              </a:r>
            </a:p>
            <a:p>
              <a:r>
                <a:rPr lang="en-US" dirty="0" smtClean="0"/>
                <a:t>the dirty limit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56880" y="4722614"/>
              <a:ext cx="62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dirty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48320" y="2458720"/>
              <a:ext cx="681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clean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8610" y="3193296"/>
            <a:ext cx="559640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               Problems of calculation of 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(H)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Go back to BCS and </a:t>
            </a:r>
            <a:r>
              <a:rPr lang="en-US" dirty="0" err="1" smtClean="0"/>
              <a:t>rederive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at high fields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olve nonlinear </a:t>
            </a:r>
            <a:r>
              <a:rPr lang="en-US" dirty="0" smtClean="0">
                <a:solidFill>
                  <a:srgbClr val="FF0000"/>
                </a:solidFill>
              </a:rPr>
              <a:t>dynamic</a:t>
            </a:r>
            <a:r>
              <a:rPr lang="en-US" dirty="0" smtClean="0"/>
              <a:t> BCS equations with </a:t>
            </a:r>
          </a:p>
          <a:p>
            <a:r>
              <a:rPr lang="en-US" dirty="0" smtClean="0"/>
              <a:t>      strongly oscillating N(</a:t>
            </a:r>
            <a:r>
              <a:rPr lang="en-US" dirty="0" err="1" smtClean="0"/>
              <a:t>ε</a:t>
            </a:r>
            <a:r>
              <a:rPr lang="en-US" dirty="0" smtClean="0"/>
              <a:t>) and other parameters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To account nonlinear current </a:t>
            </a:r>
            <a:r>
              <a:rPr lang="en-US" dirty="0" err="1" smtClean="0"/>
              <a:t>pairbreaking</a:t>
            </a:r>
            <a:r>
              <a:rPr lang="en-US" dirty="0" smtClean="0"/>
              <a:t> and kinetics </a:t>
            </a:r>
          </a:p>
          <a:p>
            <a:r>
              <a:rPr lang="en-US" dirty="0"/>
              <a:t> </a:t>
            </a:r>
            <a:r>
              <a:rPr lang="en-US" dirty="0" smtClean="0"/>
              <a:t>     of </a:t>
            </a:r>
            <a:r>
              <a:rPr lang="en-US" dirty="0" err="1" smtClean="0"/>
              <a:t>nonequilibrium</a:t>
            </a:r>
            <a:r>
              <a:rPr lang="en-US" dirty="0" smtClean="0"/>
              <a:t> </a:t>
            </a:r>
            <a:r>
              <a:rPr lang="en-US" dirty="0" err="1" smtClean="0"/>
              <a:t>quasiparticles</a:t>
            </a:r>
            <a:r>
              <a:rPr lang="en-US" dirty="0" smtClean="0"/>
              <a:t> at strong </a:t>
            </a:r>
            <a:r>
              <a:rPr lang="en-US" dirty="0" err="1" smtClean="0"/>
              <a:t>rf</a:t>
            </a:r>
            <a:r>
              <a:rPr lang="en-US" dirty="0" smtClean="0"/>
              <a:t> fields 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Much more complicated problem than the </a:t>
            </a:r>
          </a:p>
          <a:p>
            <a:r>
              <a:rPr lang="en-US" dirty="0"/>
              <a:t>      low-field </a:t>
            </a:r>
            <a:r>
              <a:rPr lang="en-US" dirty="0" smtClean="0"/>
              <a:t>M-B linear </a:t>
            </a:r>
            <a:r>
              <a:rPr lang="en-US" dirty="0"/>
              <a:t>response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8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83667" y="3180735"/>
            <a:ext cx="554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r,t</a:t>
            </a:r>
            <a:r>
              <a:rPr lang="en-US" dirty="0" smtClean="0"/>
              <a:t>) is the magnetic vector potential,  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4332" y="-22640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Nonequilibrium</a:t>
            </a:r>
            <a:r>
              <a:rPr lang="en-US" sz="2800" b="1" dirty="0" smtClean="0"/>
              <a:t> theory in the dirty limit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5929" y="705829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" y="1130549"/>
            <a:ext cx="4584700" cy="317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7" y="4810681"/>
            <a:ext cx="4165600" cy="571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5" y="5687305"/>
            <a:ext cx="8709742" cy="522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6689" y="839809"/>
            <a:ext cx="387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00FF"/>
                </a:solidFill>
              </a:rPr>
              <a:t>A.I</a:t>
            </a:r>
            <a:r>
              <a:rPr lang="en-US" sz="1050" b="1" dirty="0">
                <a:solidFill>
                  <a:srgbClr val="0000FF"/>
                </a:solidFill>
              </a:rPr>
              <a:t>. Larkin and </a:t>
            </a:r>
            <a:r>
              <a:rPr lang="en-US" sz="1050" b="1" dirty="0" err="1" smtClean="0">
                <a:solidFill>
                  <a:srgbClr val="0000FF"/>
                </a:solidFill>
              </a:rPr>
              <a:t>Yu.N</a:t>
            </a:r>
            <a:r>
              <a:rPr lang="en-US" sz="1050" b="1" dirty="0">
                <a:solidFill>
                  <a:srgbClr val="0000FF"/>
                </a:solidFill>
              </a:rPr>
              <a:t>. </a:t>
            </a:r>
            <a:r>
              <a:rPr lang="en-US" sz="1050" b="1" dirty="0" err="1">
                <a:solidFill>
                  <a:srgbClr val="0000FF"/>
                </a:solidFill>
              </a:rPr>
              <a:t>Ovchinnikov</a:t>
            </a:r>
            <a:r>
              <a:rPr lang="en-US" sz="1050" b="1" dirty="0" smtClean="0">
                <a:solidFill>
                  <a:srgbClr val="0000FF"/>
                </a:solidFill>
              </a:rPr>
              <a:t>, </a:t>
            </a:r>
            <a:r>
              <a:rPr lang="en-US" sz="1050" b="1" dirty="0">
                <a:solidFill>
                  <a:srgbClr val="0000FF"/>
                </a:solidFill>
              </a:rPr>
              <a:t>In </a:t>
            </a:r>
            <a:r>
              <a:rPr lang="en-US" sz="1050" b="1" dirty="0" err="1">
                <a:solidFill>
                  <a:srgbClr val="0000FF"/>
                </a:solidFill>
              </a:rPr>
              <a:t>Nonequilibrium</a:t>
            </a:r>
            <a:r>
              <a:rPr lang="en-US" sz="1050" b="1" dirty="0">
                <a:solidFill>
                  <a:srgbClr val="0000FF"/>
                </a:solidFill>
              </a:rPr>
              <a:t> </a:t>
            </a:r>
            <a:endParaRPr lang="en-US" sz="1050" b="1" dirty="0" smtClean="0">
              <a:solidFill>
                <a:srgbClr val="0000FF"/>
              </a:solidFill>
            </a:endParaRPr>
          </a:p>
          <a:p>
            <a:r>
              <a:rPr lang="en-US" sz="1050" b="1" dirty="0" smtClean="0">
                <a:solidFill>
                  <a:srgbClr val="0000FF"/>
                </a:solidFill>
              </a:rPr>
              <a:t>Superconductivity, (North Holland, 1986</a:t>
            </a:r>
            <a:r>
              <a:rPr lang="en-US" sz="1050" b="1" dirty="0">
                <a:solidFill>
                  <a:srgbClr val="0000FF"/>
                </a:solidFill>
              </a:rPr>
              <a:t>)</a:t>
            </a:r>
            <a:r>
              <a:rPr lang="en-US" sz="1050" b="1" dirty="0" smtClean="0">
                <a:solidFill>
                  <a:srgbClr val="0000FF"/>
                </a:solidFill>
              </a:rPr>
              <a:t>,</a:t>
            </a:r>
            <a:r>
              <a:rPr lang="en-US" sz="1050" b="1" dirty="0">
                <a:solidFill>
                  <a:srgbClr val="0000FF"/>
                </a:solidFill>
              </a:rPr>
              <a:t> </a:t>
            </a:r>
            <a:endParaRPr lang="en-US" sz="1050" b="1" dirty="0" smtClean="0">
              <a:solidFill>
                <a:srgbClr val="0000FF"/>
              </a:solidFill>
            </a:endParaRPr>
          </a:p>
          <a:p>
            <a:r>
              <a:rPr lang="en-US" sz="1050" b="1" dirty="0" smtClean="0">
                <a:solidFill>
                  <a:srgbClr val="0000FF"/>
                </a:solidFill>
              </a:rPr>
              <a:t>W</a:t>
            </a:r>
            <a:r>
              <a:rPr lang="en-US" sz="1050" b="1" dirty="0">
                <a:solidFill>
                  <a:srgbClr val="0000FF"/>
                </a:solidFill>
              </a:rPr>
              <a:t>. </a:t>
            </a:r>
            <a:r>
              <a:rPr lang="en-US" sz="1050" b="1" dirty="0" err="1">
                <a:solidFill>
                  <a:srgbClr val="0000FF"/>
                </a:solidFill>
              </a:rPr>
              <a:t>Belzig</a:t>
            </a:r>
            <a:r>
              <a:rPr lang="en-US" sz="1050" b="1" dirty="0">
                <a:solidFill>
                  <a:srgbClr val="0000FF"/>
                </a:solidFill>
              </a:rPr>
              <a:t>, </a:t>
            </a:r>
            <a:r>
              <a:rPr lang="en-US" sz="1050" b="1" dirty="0" smtClean="0">
                <a:solidFill>
                  <a:srgbClr val="0000FF"/>
                </a:solidFill>
              </a:rPr>
              <a:t>et al </a:t>
            </a:r>
            <a:r>
              <a:rPr lang="en-US" sz="1050" b="1" dirty="0" err="1" smtClean="0">
                <a:solidFill>
                  <a:srgbClr val="0000FF"/>
                </a:solidFill>
              </a:rPr>
              <a:t>Superlatt</a:t>
            </a:r>
            <a:r>
              <a:rPr lang="en-US" sz="1050" b="1" dirty="0" smtClean="0">
                <a:solidFill>
                  <a:srgbClr val="0000FF"/>
                </a:solidFill>
              </a:rPr>
              <a:t>. &amp; </a:t>
            </a:r>
            <a:r>
              <a:rPr lang="en-US" sz="1050" b="1" dirty="0" err="1">
                <a:solidFill>
                  <a:srgbClr val="0000FF"/>
                </a:solidFill>
              </a:rPr>
              <a:t>Microstruct</a:t>
            </a:r>
            <a:r>
              <a:rPr lang="en-US" sz="1050" b="1" dirty="0">
                <a:solidFill>
                  <a:srgbClr val="0000FF"/>
                </a:solidFill>
              </a:rPr>
              <a:t>. </a:t>
            </a:r>
            <a:r>
              <a:rPr lang="en-US" sz="1050" b="1" dirty="0" smtClean="0">
                <a:solidFill>
                  <a:srgbClr val="0000FF"/>
                </a:solidFill>
              </a:rPr>
              <a:t>25, </a:t>
            </a:r>
            <a:r>
              <a:rPr lang="en-US" sz="1050" b="1" dirty="0">
                <a:solidFill>
                  <a:srgbClr val="0000FF"/>
                </a:solidFill>
              </a:rPr>
              <a:t>1251 (1999)</a:t>
            </a:r>
            <a:r>
              <a:rPr lang="en-US" sz="1050" b="1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US" sz="1050" b="1" dirty="0" smtClean="0">
                <a:solidFill>
                  <a:srgbClr val="0000FF"/>
                </a:solidFill>
              </a:rPr>
              <a:t>N.B</a:t>
            </a:r>
            <a:r>
              <a:rPr lang="en-US" sz="1050" b="1" dirty="0">
                <a:solidFill>
                  <a:srgbClr val="0000FF"/>
                </a:solidFill>
              </a:rPr>
              <a:t>. </a:t>
            </a:r>
            <a:r>
              <a:rPr lang="en-US" sz="1050" b="1" dirty="0" err="1">
                <a:solidFill>
                  <a:srgbClr val="0000FF"/>
                </a:solidFill>
              </a:rPr>
              <a:t>Kopnin</a:t>
            </a:r>
            <a:r>
              <a:rPr lang="en-US" sz="1050" b="1" dirty="0">
                <a:solidFill>
                  <a:srgbClr val="0000FF"/>
                </a:solidFill>
              </a:rPr>
              <a:t>, </a:t>
            </a:r>
            <a:r>
              <a:rPr lang="en-US" sz="1050" b="1" dirty="0" smtClean="0">
                <a:solidFill>
                  <a:srgbClr val="0000FF"/>
                </a:solidFill>
              </a:rPr>
              <a:t>Theory </a:t>
            </a:r>
            <a:r>
              <a:rPr lang="en-US" sz="1050" b="1" dirty="0">
                <a:solidFill>
                  <a:srgbClr val="0000FF"/>
                </a:solidFill>
              </a:rPr>
              <a:t>of </a:t>
            </a:r>
            <a:r>
              <a:rPr lang="en-US" sz="1050" b="1" dirty="0" err="1">
                <a:solidFill>
                  <a:srgbClr val="0000FF"/>
                </a:solidFill>
              </a:rPr>
              <a:t>Nonequilibrium</a:t>
            </a:r>
            <a:r>
              <a:rPr lang="en-US" sz="1050" b="1" dirty="0">
                <a:solidFill>
                  <a:srgbClr val="0000FF"/>
                </a:solidFill>
              </a:rPr>
              <a:t> </a:t>
            </a:r>
            <a:r>
              <a:rPr lang="en-US" sz="1050" b="1" dirty="0" smtClean="0">
                <a:solidFill>
                  <a:srgbClr val="0000FF"/>
                </a:solidFill>
              </a:rPr>
              <a:t>Superconductivity (</a:t>
            </a:r>
            <a:r>
              <a:rPr lang="en-US" sz="1050" b="1" dirty="0">
                <a:solidFill>
                  <a:srgbClr val="0000FF"/>
                </a:solidFill>
              </a:rPr>
              <a:t>2001)</a:t>
            </a:r>
            <a:r>
              <a:rPr lang="en-US" sz="1050" b="1" dirty="0" smtClean="0">
                <a:solidFill>
                  <a:srgbClr val="0000FF"/>
                </a:solidFill>
              </a:rPr>
              <a:t>.</a:t>
            </a:r>
            <a:endParaRPr lang="en-US" sz="1050" b="1" dirty="0">
              <a:solidFill>
                <a:srgbClr val="0000FF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" y="2301989"/>
            <a:ext cx="5932129" cy="647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473" y="6341806"/>
            <a:ext cx="861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D(</a:t>
            </a:r>
            <a:r>
              <a:rPr lang="en-US" dirty="0" err="1" smtClean="0"/>
              <a:t>t,t</a:t>
            </a:r>
            <a:r>
              <a:rPr lang="en-US" dirty="0" smtClean="0"/>
              <a:t>’) explicitly depends on both A(</a:t>
            </a:r>
            <a:r>
              <a:rPr lang="en-US" dirty="0" err="1" smtClean="0"/>
              <a:t>r,t</a:t>
            </a:r>
            <a:r>
              <a:rPr lang="en-US" dirty="0" smtClean="0"/>
              <a:t>) and the impurity mean free path  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2" y="3187289"/>
            <a:ext cx="2654300" cy="317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5" y="3250591"/>
            <a:ext cx="1193800" cy="26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335" y="1655327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time-dependent </a:t>
            </a:r>
            <a:r>
              <a:rPr lang="en-US" dirty="0" err="1" smtClean="0"/>
              <a:t>Usadel</a:t>
            </a:r>
            <a:r>
              <a:rPr lang="en-US" dirty="0" smtClean="0"/>
              <a:t> equation for 4x4 matrix Green’s functions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989" y="4044569"/>
            <a:ext cx="875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nonlinear electromagnetic response for slow variations of </a:t>
            </a:r>
            <a:r>
              <a:rPr lang="en-US" dirty="0"/>
              <a:t>A(</a:t>
            </a:r>
            <a:r>
              <a:rPr lang="en-US" dirty="0" err="1"/>
              <a:t>r,t</a:t>
            </a:r>
            <a:r>
              <a:rPr lang="en-US" dirty="0" smtClean="0"/>
              <a:t>) at low frequencies </a:t>
            </a:r>
            <a:r>
              <a:rPr lang="en-US" dirty="0" err="1" smtClean="0"/>
              <a:t>hν</a:t>
            </a:r>
            <a:r>
              <a:rPr lang="en-US" dirty="0" smtClean="0"/>
              <a:t> &lt;&lt;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851742" y="3818194"/>
            <a:ext cx="5268452" cy="2458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30" y="2445323"/>
            <a:ext cx="2413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3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81" y="-18928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Results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5929" y="80415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457857"/>
            <a:ext cx="4533900" cy="105491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" y="2329845"/>
            <a:ext cx="5350567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35" y="1732365"/>
            <a:ext cx="507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Nonlinear conductivity as a function of </a:t>
            </a:r>
            <a:r>
              <a:rPr lang="en-US" dirty="0" err="1" smtClean="0"/>
              <a:t>rf</a:t>
            </a:r>
            <a:r>
              <a:rPr lang="en-US" dirty="0" smtClean="0"/>
              <a:t> amplitude: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5174" y="4626825"/>
            <a:ext cx="458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Temporal oscillations of spectral function M(t):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77950" y="4142490"/>
            <a:ext cx="26289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10250" y="1346200"/>
            <a:ext cx="38100" cy="4959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797050"/>
            <a:ext cx="22860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38900" y="1181100"/>
            <a:ext cx="213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rf</a:t>
            </a:r>
            <a:r>
              <a:rPr lang="en-US" dirty="0" smtClean="0"/>
              <a:t> driving parameter: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5" y="4606290"/>
            <a:ext cx="2500630" cy="36322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60" y="5347097"/>
            <a:ext cx="1871980" cy="2933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9700" y="355600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dirty="0" err="1" smtClean="0"/>
              <a:t>uasiparticle</a:t>
            </a:r>
            <a:r>
              <a:rPr lang="en-US" dirty="0" smtClean="0"/>
              <a:t> gap </a:t>
            </a:r>
          </a:p>
          <a:p>
            <a:r>
              <a:rPr lang="en-US" dirty="0" smtClean="0"/>
              <a:t>reduced by current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05550" y="5861050"/>
            <a:ext cx="234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0</a:t>
            </a:r>
            <a:r>
              <a:rPr lang="en-US" dirty="0" smtClean="0"/>
              <a:t> is the SC gap at H 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215" y="919035"/>
            <a:ext cx="439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temporal and spatial variations of J(</a:t>
            </a:r>
            <a:r>
              <a:rPr lang="en-US" dirty="0" err="1" smtClean="0"/>
              <a:t>x,t</a:t>
            </a:r>
            <a:r>
              <a:rPr lang="en-US" dirty="0" smtClean="0"/>
              <a:t>):</a:t>
            </a:r>
          </a:p>
          <a:p>
            <a:pPr algn="dist"/>
            <a:r>
              <a:rPr lang="en-US" dirty="0" err="1" smtClean="0"/>
              <a:t>λ</a:t>
            </a:r>
            <a:r>
              <a:rPr lang="en-US" dirty="0" smtClean="0"/>
              <a:t> &gt;&gt; </a:t>
            </a:r>
            <a:r>
              <a:rPr lang="en-US" dirty="0" err="1" smtClean="0"/>
              <a:t>ξ</a:t>
            </a:r>
            <a:r>
              <a:rPr lang="en-US" dirty="0" smtClean="0"/>
              <a:t> and </a:t>
            </a:r>
            <a:r>
              <a:rPr lang="en-US" dirty="0" err="1" smtClean="0"/>
              <a:t>hω</a:t>
            </a:r>
            <a:r>
              <a:rPr lang="en-US" dirty="0" smtClean="0"/>
              <a:t> &lt;&lt; </a:t>
            </a:r>
            <a:r>
              <a:rPr lang="en-US" dirty="0" err="1" smtClean="0"/>
              <a:t>kT.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10250" y="326799"/>
            <a:ext cx="333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A.Gurevich</a:t>
            </a:r>
            <a:r>
              <a:rPr lang="en-US" sz="1200" b="1" dirty="0" smtClean="0">
                <a:solidFill>
                  <a:srgbClr val="0000FF"/>
                </a:solidFill>
              </a:rPr>
              <a:t>, Phys. Rev. </a:t>
            </a:r>
            <a:r>
              <a:rPr lang="en-US" sz="1200" b="1" dirty="0" err="1" smtClean="0">
                <a:solidFill>
                  <a:srgbClr val="0000FF"/>
                </a:solidFill>
              </a:rPr>
              <a:t>Lett</a:t>
            </a:r>
            <a:r>
              <a:rPr lang="en-US" sz="1200" b="1" dirty="0" smtClean="0">
                <a:solidFill>
                  <a:srgbClr val="0000FF"/>
                </a:solidFill>
              </a:rPr>
              <a:t> 113, </a:t>
            </a:r>
            <a:r>
              <a:rPr lang="en-US" sz="1200" b="1" dirty="0">
                <a:solidFill>
                  <a:srgbClr val="0000FF"/>
                </a:solidFill>
              </a:rPr>
              <a:t>087001 (2014).</a:t>
            </a:r>
            <a:br>
              <a:rPr lang="en-US" sz="1200" b="1" dirty="0">
                <a:solidFill>
                  <a:srgbClr val="0000FF"/>
                </a:solidFill>
              </a:rPr>
            </a:br>
            <a:endParaRPr 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1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464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Nonequilibrium</a:t>
            </a:r>
            <a:r>
              <a:rPr lang="en-US" sz="2800" b="1" dirty="0" smtClean="0"/>
              <a:t> superconductivity 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032666" y="918429"/>
            <a:ext cx="2938436" cy="2669462"/>
            <a:chOff x="25566" y="749120"/>
            <a:chExt cx="2938436" cy="26694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813"/>
            <a:stretch/>
          </p:blipFill>
          <p:spPr>
            <a:xfrm>
              <a:off x="25566" y="749120"/>
              <a:ext cx="2938436" cy="266946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1702536" y="979293"/>
              <a:ext cx="512568" cy="13007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19135" y="841582"/>
              <a:ext cx="548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BCS</a:t>
              </a:r>
            </a:p>
            <a:p>
              <a:r>
                <a:rPr lang="en-US" sz="1200" dirty="0" smtClean="0"/>
                <a:t>at J=0</a:t>
              </a:r>
              <a:endParaRPr lang="en-US" sz="12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099901" y="1364802"/>
              <a:ext cx="466667" cy="16092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38424" y="2217025"/>
              <a:ext cx="0" cy="4284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27192" y="2541835"/>
              <a:ext cx="7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9178" y="871745"/>
              <a:ext cx="1051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Dynes natural </a:t>
              </a:r>
            </a:p>
            <a:p>
              <a:r>
                <a:rPr lang="en-US" sz="1200" dirty="0" smtClean="0"/>
                <a:t>broadening </a:t>
              </a:r>
            </a:p>
            <a:p>
              <a:r>
                <a:rPr lang="en-US" sz="1200" dirty="0" smtClean="0"/>
                <a:t>at J = 0</a:t>
              </a:r>
              <a:endParaRPr lang="en-US" sz="1200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09579" y="69493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128" y="901910"/>
            <a:ext cx="432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Oscillating </a:t>
            </a:r>
            <a:r>
              <a:rPr lang="en-US" dirty="0" err="1" smtClean="0"/>
              <a:t>rf</a:t>
            </a:r>
            <a:r>
              <a:rPr lang="en-US" dirty="0" smtClean="0"/>
              <a:t> field causes strongly oscillating density of states </a:t>
            </a:r>
            <a:r>
              <a:rPr lang="en-US" dirty="0"/>
              <a:t>N(</a:t>
            </a:r>
            <a:r>
              <a:rPr lang="en-US" dirty="0" err="1"/>
              <a:t>ε,t</a:t>
            </a:r>
            <a:r>
              <a:rPr lang="en-US" dirty="0" smtClean="0"/>
              <a:t>) which drives quasi-particles out of equilibrium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259743"/>
            <a:ext cx="2421505" cy="7181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15"/>
          <p:cNvSpPr txBox="1"/>
          <p:nvPr/>
        </p:nvSpPr>
        <p:spPr>
          <a:xfrm>
            <a:off x="3600450" y="2271782"/>
            <a:ext cx="210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Fermi-Dirac  </a:t>
            </a:r>
          </a:p>
          <a:p>
            <a:r>
              <a:rPr lang="en-US" dirty="0" smtClean="0"/>
              <a:t>distribution function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6550" y="3835094"/>
            <a:ext cx="8826588" cy="2870685"/>
            <a:chOff x="336550" y="3835094"/>
            <a:chExt cx="8826588" cy="2870685"/>
          </a:xfrm>
        </p:grpSpPr>
        <p:grpSp>
          <p:nvGrpSpPr>
            <p:cNvPr id="59" name="Group 58"/>
            <p:cNvGrpSpPr/>
            <p:nvPr/>
          </p:nvGrpSpPr>
          <p:grpSpPr>
            <a:xfrm>
              <a:off x="363005" y="3835094"/>
              <a:ext cx="8800133" cy="2870685"/>
              <a:chOff x="363005" y="3835094"/>
              <a:chExt cx="8800133" cy="287068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3005" y="3835094"/>
                <a:ext cx="40415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dirty="0" smtClean="0"/>
                  <a:t>emporal oscillations of the </a:t>
                </a:r>
                <a:r>
                  <a:rPr lang="en-US" dirty="0" err="1" smtClean="0"/>
                  <a:t>quasiparticle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ensity under strong </a:t>
                </a:r>
                <a:r>
                  <a:rPr lang="en-US" dirty="0" err="1" smtClean="0"/>
                  <a:t>rf</a:t>
                </a:r>
                <a:r>
                  <a:rPr lang="en-US" dirty="0" smtClean="0"/>
                  <a:t> fields</a:t>
                </a:r>
                <a:endParaRPr lang="en-US" dirty="0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5842000" y="3854450"/>
                <a:ext cx="3253332" cy="1417935"/>
                <a:chOff x="5366082" y="4057650"/>
                <a:chExt cx="3545100" cy="1614964"/>
              </a:xfrm>
            </p:grpSpPr>
            <p:pic>
              <p:nvPicPr>
                <p:cNvPr id="26" name="Picture 25" descr="iu.jp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345" t="31890" b="32940"/>
                <a:stretch/>
              </p:blipFill>
              <p:spPr>
                <a:xfrm>
                  <a:off x="5366082" y="4330700"/>
                  <a:ext cx="1561768" cy="850900"/>
                </a:xfrm>
                <a:prstGeom prst="rect">
                  <a:avLst/>
                </a:prstGeom>
              </p:spPr>
            </p:pic>
            <p:sp>
              <p:nvSpPr>
                <p:cNvPr id="27" name="Oval 26"/>
                <p:cNvSpPr/>
                <p:nvPr/>
              </p:nvSpPr>
              <p:spPr>
                <a:xfrm>
                  <a:off x="6737349" y="4343400"/>
                  <a:ext cx="946887" cy="973435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7107001" y="4235450"/>
                  <a:ext cx="209550" cy="2159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7107001" y="5208885"/>
                  <a:ext cx="209550" cy="2159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7211188" y="4260982"/>
                  <a:ext cx="0" cy="17131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7218126" y="5236865"/>
                  <a:ext cx="588" cy="18792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28" idx="4"/>
                  <a:endCxn id="29" idx="0"/>
                </p:cNvCxnSpPr>
                <p:nvPr/>
              </p:nvCxnSpPr>
              <p:spPr>
                <a:xfrm>
                  <a:off x="7211776" y="4451350"/>
                  <a:ext cx="0" cy="7575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7709636" y="4197350"/>
                  <a:ext cx="548545" cy="4000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7703286" y="5037435"/>
                  <a:ext cx="602514" cy="3066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8288101" y="4057650"/>
                  <a:ext cx="209550" cy="2159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8392288" y="4083182"/>
                  <a:ext cx="0" cy="17131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/>
                <p:cNvSpPr/>
                <p:nvPr/>
              </p:nvSpPr>
              <p:spPr>
                <a:xfrm>
                  <a:off x="8313501" y="5259685"/>
                  <a:ext cx="209550" cy="2159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8424626" y="5287665"/>
                  <a:ext cx="588" cy="18792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5753100" y="5059065"/>
                  <a:ext cx="6703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0000FF"/>
                      </a:solidFill>
                    </a:rPr>
                    <a:t>phonon</a:t>
                  </a:r>
                  <a:endParaRPr lang="en-US" sz="12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6788150" y="5395615"/>
                  <a:ext cx="9184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Cooper pair</a:t>
                  </a:r>
                  <a:endParaRPr lang="en-US" sz="12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813781" y="4528750"/>
                  <a:ext cx="10974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0000"/>
                      </a:solidFill>
                    </a:rPr>
                    <a:t>dissociated  </a:t>
                  </a:r>
                </a:p>
                <a:p>
                  <a:r>
                    <a:rPr lang="en-US" sz="1200" dirty="0" err="1" smtClean="0">
                      <a:solidFill>
                        <a:srgbClr val="FF0000"/>
                      </a:solidFill>
                    </a:rPr>
                    <a:t>quasiparticles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5297977" y="5505450"/>
                <a:ext cx="38651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</a:t>
                </a:r>
                <a:r>
                  <a:rPr lang="en-US" dirty="0" err="1" smtClean="0"/>
                  <a:t>hν</a:t>
                </a:r>
                <a:r>
                  <a:rPr lang="en-US" dirty="0" smtClean="0"/>
                  <a:t> &lt;&lt; </a:t>
                </a:r>
                <a:r>
                  <a:rPr lang="en-US" dirty="0" err="1" smtClean="0"/>
                  <a:t>Δ</a:t>
                </a:r>
                <a:r>
                  <a:rPr lang="en-US" dirty="0" smtClean="0"/>
                  <a:t> the number of </a:t>
                </a:r>
                <a:r>
                  <a:rPr lang="en-US" dirty="0" err="1" smtClean="0"/>
                  <a:t>quasiparticles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can only change due to dissociation </a:t>
                </a:r>
              </a:p>
              <a:p>
                <a:r>
                  <a:rPr lang="en-US" dirty="0" smtClean="0"/>
                  <a:t>and recombination of Cooper pairs </a:t>
                </a:r>
              </a:p>
              <a:p>
                <a:r>
                  <a:rPr lang="en-US" dirty="0" smtClean="0"/>
                  <a:t>caused by electron-phonon collisions </a:t>
                </a:r>
                <a:endParaRPr lang="en-US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36550" y="4827885"/>
              <a:ext cx="4491134" cy="1624747"/>
              <a:chOff x="336550" y="4967585"/>
              <a:chExt cx="4491134" cy="162474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36550" y="4967585"/>
                <a:ext cx="419616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Do </a:t>
                </a:r>
                <a:r>
                  <a:rPr lang="en-US" dirty="0" err="1" smtClean="0"/>
                  <a:t>quasiparticles</a:t>
                </a:r>
                <a:r>
                  <a:rPr lang="en-US" dirty="0" smtClean="0"/>
                  <a:t> have enough time during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rf</a:t>
                </a:r>
                <a:r>
                  <a:rPr lang="en-US" dirty="0" smtClean="0"/>
                  <a:t> period (1 </a:t>
                </a:r>
                <a:r>
                  <a:rPr lang="en-US" dirty="0"/>
                  <a:t>n</a:t>
                </a:r>
                <a:r>
                  <a:rPr lang="en-US" dirty="0" smtClean="0"/>
                  <a:t>s) to absorb a phonon </a:t>
                </a:r>
              </a:p>
              <a:p>
                <a:r>
                  <a:rPr lang="en-US" dirty="0" smtClean="0"/>
                  <a:t>and recombine at low T?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6550" y="6223000"/>
                <a:ext cx="4491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Oscillating or frozen density of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quasiparticles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?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075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-1825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RF power transfer mechanisms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5929" y="72795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98479" y="1612901"/>
            <a:ext cx="2704841" cy="1174730"/>
            <a:chOff x="5366082" y="4057650"/>
            <a:chExt cx="3545100" cy="1614964"/>
          </a:xfrm>
        </p:grpSpPr>
        <p:pic>
          <p:nvPicPr>
            <p:cNvPr id="5" name="Picture 4" descr="iu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45" t="31890" b="32940"/>
            <a:stretch/>
          </p:blipFill>
          <p:spPr>
            <a:xfrm>
              <a:off x="5366082" y="4330700"/>
              <a:ext cx="1561768" cy="8509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737349" y="4343400"/>
              <a:ext cx="946887" cy="973435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107001" y="4235450"/>
              <a:ext cx="209550" cy="215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07001" y="5208885"/>
              <a:ext cx="209550" cy="215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7211188" y="4260982"/>
              <a:ext cx="0" cy="171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218126" y="5236865"/>
              <a:ext cx="588" cy="187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4"/>
              <a:endCxn id="8" idx="0"/>
            </p:cNvCxnSpPr>
            <p:nvPr/>
          </p:nvCxnSpPr>
          <p:spPr>
            <a:xfrm>
              <a:off x="7211776" y="4451350"/>
              <a:ext cx="0" cy="75753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709636" y="4197350"/>
              <a:ext cx="548545" cy="40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703286" y="5037435"/>
              <a:ext cx="602514" cy="3066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288101" y="4057650"/>
              <a:ext cx="209550" cy="215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8392288" y="4083182"/>
              <a:ext cx="0" cy="171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8313501" y="5259685"/>
              <a:ext cx="209550" cy="215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424626" y="5287665"/>
              <a:ext cx="588" cy="187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53100" y="5059065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phonon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04924" y="5395615"/>
              <a:ext cx="918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Cooper pair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3781" y="4450183"/>
              <a:ext cx="109740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dissociated  </a:t>
              </a:r>
            </a:p>
            <a:p>
              <a:r>
                <a:rPr lang="en-US" sz="1200" dirty="0" err="1" smtClean="0">
                  <a:solidFill>
                    <a:srgbClr val="FF0000"/>
                  </a:solidFill>
                </a:rPr>
                <a:t>quasiparticles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781550" y="895350"/>
            <a:ext cx="0" cy="30680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9444" y="882152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phonon-assisted dissociation </a:t>
            </a:r>
          </a:p>
          <a:p>
            <a:pPr algn="ctr"/>
            <a:r>
              <a:rPr lang="en-US" dirty="0" smtClean="0"/>
              <a:t>and recombination of Cooper pairs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53993" y="850402"/>
            <a:ext cx="3647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inelastic scattering of </a:t>
            </a:r>
            <a:r>
              <a:rPr lang="en-US" dirty="0" err="1" smtClean="0"/>
              <a:t>quasiparticles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thermal phonons</a:t>
            </a:r>
            <a:endParaRPr lang="en-US" dirty="0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58" y="3517900"/>
            <a:ext cx="2400300" cy="3175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3378200"/>
            <a:ext cx="1841500" cy="3175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1" name="Rectangle 30"/>
          <p:cNvSpPr/>
          <p:nvPr/>
        </p:nvSpPr>
        <p:spPr>
          <a:xfrm>
            <a:off x="2663823" y="4196977"/>
            <a:ext cx="44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Kaplan</a:t>
            </a:r>
            <a:r>
              <a:rPr lang="en-US" sz="1100" b="1" dirty="0">
                <a:solidFill>
                  <a:srgbClr val="0000FF"/>
                </a:solidFill>
              </a:rPr>
              <a:t>, </a:t>
            </a:r>
            <a:r>
              <a:rPr lang="en-US" sz="1100" b="1" dirty="0" smtClean="0">
                <a:solidFill>
                  <a:srgbClr val="0000FF"/>
                </a:solidFill>
              </a:rPr>
              <a:t>Chi</a:t>
            </a:r>
            <a:r>
              <a:rPr lang="en-US" sz="1100" b="1" dirty="0">
                <a:solidFill>
                  <a:srgbClr val="0000FF"/>
                </a:solidFill>
              </a:rPr>
              <a:t>, </a:t>
            </a:r>
            <a:r>
              <a:rPr lang="en-US" sz="1100" b="1" dirty="0" err="1" smtClean="0">
                <a:solidFill>
                  <a:srgbClr val="0000FF"/>
                </a:solidFill>
              </a:rPr>
              <a:t>Langenberg</a:t>
            </a:r>
            <a:r>
              <a:rPr lang="en-US" sz="1100" b="1" dirty="0">
                <a:solidFill>
                  <a:srgbClr val="0000FF"/>
                </a:solidFill>
              </a:rPr>
              <a:t>, </a:t>
            </a:r>
            <a:r>
              <a:rPr lang="en-US" sz="1100" b="1" dirty="0" smtClean="0">
                <a:solidFill>
                  <a:srgbClr val="0000FF"/>
                </a:solidFill>
              </a:rPr>
              <a:t>Chang</a:t>
            </a:r>
            <a:r>
              <a:rPr lang="en-US" sz="1100" b="1" dirty="0">
                <a:solidFill>
                  <a:srgbClr val="0000FF"/>
                </a:solidFill>
              </a:rPr>
              <a:t>, </a:t>
            </a:r>
            <a:r>
              <a:rPr lang="en-US" sz="1100" b="1" dirty="0" err="1" smtClean="0">
                <a:solidFill>
                  <a:srgbClr val="0000FF"/>
                </a:solidFill>
              </a:rPr>
              <a:t>Jafarey</a:t>
            </a:r>
            <a:r>
              <a:rPr lang="en-US" sz="1100" b="1" dirty="0">
                <a:solidFill>
                  <a:srgbClr val="0000FF"/>
                </a:solidFill>
              </a:rPr>
              <a:t>, </a:t>
            </a:r>
            <a:r>
              <a:rPr lang="en-US" sz="1100" b="1" dirty="0" err="1" smtClean="0">
                <a:solidFill>
                  <a:srgbClr val="0000FF"/>
                </a:solidFill>
              </a:rPr>
              <a:t>Scalapino</a:t>
            </a:r>
            <a:r>
              <a:rPr lang="en-US" sz="1100" b="1" dirty="0" smtClean="0">
                <a:solidFill>
                  <a:srgbClr val="0000FF"/>
                </a:solidFill>
              </a:rPr>
              <a:t> PRB 14, </a:t>
            </a:r>
            <a:r>
              <a:rPr lang="en-US" sz="1100" b="1" dirty="0">
                <a:solidFill>
                  <a:srgbClr val="0000FF"/>
                </a:solidFill>
              </a:rPr>
              <a:t>4854 (1976)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7607" y="38989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Nb</a:t>
            </a:r>
            <a:r>
              <a:rPr lang="en-US" dirty="0" smtClean="0"/>
              <a:t> @ 2K,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r</a:t>
            </a:r>
            <a:r>
              <a:rPr lang="en-US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 </a:t>
            </a:r>
            <a:r>
              <a:rPr lang="en-US" dirty="0" smtClean="0"/>
              <a:t>400 ns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00107" y="3809484"/>
            <a:ext cx="233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Nb</a:t>
            </a:r>
            <a:r>
              <a:rPr lang="en-US" dirty="0" smtClean="0"/>
              <a:t> @ 2K, </a:t>
            </a:r>
            <a:r>
              <a:rPr lang="en-US" dirty="0" err="1" smtClean="0"/>
              <a:t>τ</a:t>
            </a:r>
            <a:r>
              <a:rPr lang="en-US" baseline="-25000" dirty="0" err="1"/>
              <a:t>s</a:t>
            </a:r>
            <a:r>
              <a:rPr lang="en-US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 </a:t>
            </a:r>
            <a:r>
              <a:rPr lang="en-US" dirty="0" smtClean="0"/>
              <a:t>17 ns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28650" y="4540250"/>
            <a:ext cx="8037661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2266" y="2959100"/>
            <a:ext cx="37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changes the number of </a:t>
            </a:r>
            <a:r>
              <a:rPr lang="en-US" dirty="0" err="1" smtClean="0"/>
              <a:t>quasiparticles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92716" y="2654300"/>
            <a:ext cx="289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does not change the number </a:t>
            </a:r>
          </a:p>
          <a:p>
            <a:pPr algn="ctr"/>
            <a:r>
              <a:rPr lang="en-US" dirty="0" smtClean="0"/>
              <a:t>of </a:t>
            </a:r>
            <a:r>
              <a:rPr lang="en-US" dirty="0" err="1" smtClean="0"/>
              <a:t>quasiparticles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134099" y="1413710"/>
            <a:ext cx="1606591" cy="1354871"/>
            <a:chOff x="6134099" y="1718510"/>
            <a:chExt cx="1606591" cy="1354871"/>
          </a:xfrm>
        </p:grpSpPr>
        <p:pic>
          <p:nvPicPr>
            <p:cNvPr id="39" name="Picture 38" descr="iu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449" y="1718510"/>
              <a:ext cx="1600241" cy="135487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27017" y="1974924"/>
              <a:ext cx="6703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phonon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40449" y="2615765"/>
              <a:ext cx="203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34099" y="1809315"/>
              <a:ext cx="203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49250" y="4641850"/>
            <a:ext cx="83792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Both processes transfer the absorbed </a:t>
            </a:r>
            <a:r>
              <a:rPr lang="en-US" dirty="0" err="1" smtClean="0"/>
              <a:t>rf</a:t>
            </a:r>
            <a:r>
              <a:rPr lang="en-US" dirty="0" smtClean="0"/>
              <a:t> power from </a:t>
            </a:r>
            <a:r>
              <a:rPr lang="en-US" dirty="0" err="1" smtClean="0"/>
              <a:t>quasiparticles</a:t>
            </a:r>
            <a:r>
              <a:rPr lang="en-US" dirty="0" smtClean="0"/>
              <a:t> to the lattice, but</a:t>
            </a:r>
          </a:p>
          <a:p>
            <a:r>
              <a:rPr lang="en-US" dirty="0" smtClean="0"/>
              <a:t>     because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τ</a:t>
            </a:r>
            <a:r>
              <a:rPr lang="en-US" baseline="-25000" dirty="0" err="1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τ</a:t>
            </a:r>
            <a:r>
              <a:rPr lang="en-US" baseline="-25000" dirty="0" err="1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) &gt;&gt; ν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r>
              <a:rPr lang="en-US" dirty="0" smtClean="0">
                <a:solidFill>
                  <a:srgbClr val="0000FF"/>
                </a:solidFill>
              </a:rPr>
              <a:t> = 0.5 ns </a:t>
            </a:r>
            <a:r>
              <a:rPr lang="en-US" dirty="0" smtClean="0"/>
              <a:t>(2GHz), electrons cannot effectively transfer power </a:t>
            </a:r>
          </a:p>
          <a:p>
            <a:r>
              <a:rPr lang="en-US" dirty="0"/>
              <a:t> </a:t>
            </a:r>
            <a:r>
              <a:rPr lang="en-US" dirty="0" smtClean="0"/>
              <a:t>    during the </a:t>
            </a:r>
            <a:r>
              <a:rPr lang="en-US" dirty="0" err="1" smtClean="0"/>
              <a:t>rf</a:t>
            </a:r>
            <a:r>
              <a:rPr lang="en-US" dirty="0" smtClean="0"/>
              <a:t> period: </a:t>
            </a:r>
            <a:r>
              <a:rPr lang="en-US" dirty="0" err="1" smtClean="0"/>
              <a:t>quasiparticles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overheated </a:t>
            </a:r>
            <a:r>
              <a:rPr lang="en-US" dirty="0" smtClean="0"/>
              <a:t>with respect to the lattice: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T</a:t>
            </a:r>
            <a:r>
              <a:rPr lang="en-US" dirty="0" smtClean="0"/>
              <a:t>emperature of electrons T(H) is higher than temperature of the lattice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frozen</a:t>
            </a:r>
            <a:r>
              <a:rPr lang="en-US" dirty="0" smtClean="0"/>
              <a:t> density of </a:t>
            </a:r>
            <a:r>
              <a:rPr lang="en-US" dirty="0" err="1" smtClean="0"/>
              <a:t>quasiparticles</a:t>
            </a:r>
            <a:r>
              <a:rPr lang="en-US" dirty="0" smtClean="0"/>
              <a:t> does not change during the </a:t>
            </a:r>
            <a:r>
              <a:rPr lang="en-US" dirty="0" err="1" smtClean="0"/>
              <a:t>rf</a:t>
            </a:r>
            <a:r>
              <a:rPr lang="en-US" dirty="0" smtClean="0"/>
              <a:t>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6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587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Field-dependent surface resistance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5929" y="70890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829" y="965200"/>
            <a:ext cx="2276181" cy="180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835730"/>
            <a:ext cx="5651500" cy="67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580" y="873415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Integration of the total </a:t>
            </a:r>
            <a:r>
              <a:rPr lang="en-US" dirty="0" err="1" smtClean="0"/>
              <a:t>rf</a:t>
            </a:r>
            <a:r>
              <a:rPr lang="en-US" dirty="0" smtClean="0"/>
              <a:t> power over the region of the </a:t>
            </a:r>
            <a:r>
              <a:rPr lang="en-US" dirty="0" err="1" smtClean="0"/>
              <a:t>rf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field penetration yields the surface resistance: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742" y="2819400"/>
            <a:ext cx="8238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depends on the </a:t>
            </a:r>
            <a:r>
              <a:rPr lang="en-US" dirty="0" smtClean="0">
                <a:solidFill>
                  <a:srgbClr val="FF0000"/>
                </a:solidFill>
              </a:rPr>
              <a:t>electron</a:t>
            </a:r>
            <a:r>
              <a:rPr lang="en-US" dirty="0" smtClean="0"/>
              <a:t> temperature T(H) which is determined self-consistently </a:t>
            </a:r>
          </a:p>
          <a:p>
            <a:r>
              <a:rPr lang="en-US" dirty="0"/>
              <a:t> </a:t>
            </a:r>
            <a:r>
              <a:rPr lang="en-US" dirty="0" smtClean="0"/>
              <a:t>     by the global power balance: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4025900"/>
            <a:ext cx="3721100" cy="673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5613400"/>
            <a:ext cx="3136900" cy="63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" y="50096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 α is determined by multiple mechanisms of the </a:t>
            </a:r>
            <a:r>
              <a:rPr lang="en-US" dirty="0" err="1" smtClean="0"/>
              <a:t>rf</a:t>
            </a:r>
            <a:r>
              <a:rPr lang="en-US" dirty="0" smtClean="0"/>
              <a:t> power transfer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7333" y="6224885"/>
            <a:ext cx="89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electron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overheating</a:t>
            </a:r>
            <a:endParaRPr lang="en-US" sz="12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3200" y="6223000"/>
            <a:ext cx="71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diffusion</a:t>
            </a:r>
          </a:p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of heat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2650" y="6248400"/>
            <a:ext cx="633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  <a:latin typeface="Arial Narrow"/>
                <a:cs typeface="Arial Narrow"/>
              </a:rPr>
              <a:t>Kapitza</a:t>
            </a:r>
            <a:endParaRPr lang="en-US" sz="12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7750" y="5638800"/>
            <a:ext cx="231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which of the three is a </a:t>
            </a:r>
          </a:p>
          <a:p>
            <a:pPr algn="ctr"/>
            <a:r>
              <a:rPr lang="en-US" b="1" dirty="0" smtClean="0"/>
              <a:t>bottleneck?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526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53988"/>
            <a:ext cx="640715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Good agreement with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experiment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33900" y="1358900"/>
            <a:ext cx="4610100" cy="1905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7150" y="317499"/>
            <a:ext cx="4343400" cy="6522641"/>
            <a:chOff x="57150" y="317499"/>
            <a:chExt cx="4343400" cy="65226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" y="317499"/>
              <a:ext cx="4343400" cy="65226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914650" y="3962400"/>
              <a:ext cx="9442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α = 0.91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4026" y="508000"/>
              <a:ext cx="20762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different values of α 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97400" y="1623778"/>
            <a:ext cx="450636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Fast </a:t>
            </a:r>
            <a:r>
              <a:rPr lang="en-US" dirty="0" err="1" smtClean="0"/>
              <a:t>Matlab</a:t>
            </a:r>
            <a:r>
              <a:rPr lang="en-US" dirty="0" smtClean="0"/>
              <a:t> code to calculate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3-</a:t>
            </a:r>
            <a:r>
              <a:rPr lang="en-US" dirty="0"/>
              <a:t>4</a:t>
            </a:r>
            <a:r>
              <a:rPr lang="en-US" dirty="0" smtClean="0"/>
              <a:t> fold microwave reduction of σ</a:t>
            </a:r>
            <a:r>
              <a:rPr lang="en-US" baseline="-25000" dirty="0" smtClean="0"/>
              <a:t>1</a:t>
            </a:r>
            <a:r>
              <a:rPr lang="en-US" dirty="0" smtClean="0"/>
              <a:t>(H) </a:t>
            </a:r>
          </a:p>
          <a:p>
            <a:r>
              <a:rPr lang="en-US" dirty="0"/>
              <a:t> </a:t>
            </a:r>
            <a:r>
              <a:rPr lang="en-US" dirty="0" smtClean="0"/>
              <a:t>     for weak overheating, α &lt; 0.1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Of α = 0.91 used to fit the data indicates </a:t>
            </a:r>
          </a:p>
          <a:p>
            <a:r>
              <a:rPr lang="en-US" dirty="0"/>
              <a:t> </a:t>
            </a:r>
            <a:r>
              <a:rPr lang="en-US" dirty="0" smtClean="0"/>
              <a:t>     significant electron overheating as only 9% </a:t>
            </a:r>
          </a:p>
          <a:p>
            <a:r>
              <a:rPr lang="en-US" dirty="0"/>
              <a:t> </a:t>
            </a:r>
            <a:r>
              <a:rPr lang="en-US" dirty="0" smtClean="0"/>
              <a:t>     comes from the phonon heat transfer.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For </a:t>
            </a:r>
            <a:r>
              <a:rPr lang="en-US" dirty="0"/>
              <a:t>α = </a:t>
            </a:r>
            <a:r>
              <a:rPr lang="en-US" dirty="0" smtClean="0"/>
              <a:t>0.91, the maximum overheating </a:t>
            </a:r>
          </a:p>
          <a:p>
            <a:r>
              <a:rPr lang="en-US" dirty="0"/>
              <a:t> </a:t>
            </a:r>
            <a:r>
              <a:rPr lang="en-US" dirty="0" smtClean="0"/>
              <a:t>     remains weak even at the breakdown field</a:t>
            </a:r>
          </a:p>
          <a:p>
            <a:r>
              <a:rPr lang="en-US" dirty="0"/>
              <a:t> </a:t>
            </a:r>
            <a:r>
              <a:rPr lang="en-US" dirty="0" smtClean="0"/>
              <a:t>     where ΔT ≈ 0.17 K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Microwave suppression of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(H) is not a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“new BCS”: it can be derived from the 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dynamic BCS at low temperatures and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frequencies </a:t>
            </a:r>
            <a:r>
              <a:rPr lang="en-US" dirty="0" err="1" smtClean="0">
                <a:solidFill>
                  <a:srgbClr val="FF0000"/>
                </a:solidFill>
              </a:rPr>
              <a:t>hf</a:t>
            </a:r>
            <a:r>
              <a:rPr lang="en-US" dirty="0" smtClean="0">
                <a:solidFill>
                  <a:srgbClr val="FF0000"/>
                </a:solidFill>
              </a:rPr>
              <a:t> &lt;&lt; </a:t>
            </a:r>
            <a:r>
              <a:rPr lang="en-US" dirty="0" err="1" smtClean="0">
                <a:solidFill>
                  <a:srgbClr val="FF0000"/>
                </a:solidFill>
              </a:rPr>
              <a:t>kT</a:t>
            </a:r>
            <a:r>
              <a:rPr lang="en-US" dirty="0" smtClean="0">
                <a:solidFill>
                  <a:srgbClr val="FF0000"/>
                </a:solidFill>
              </a:rPr>
              <a:t> in the dirty limit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630026" y="4458299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1400 C data from P. </a:t>
            </a:r>
            <a:r>
              <a:rPr lang="en-US" sz="1200" b="1" dirty="0" err="1" smtClean="0">
                <a:solidFill>
                  <a:srgbClr val="0000FF"/>
                </a:solidFill>
              </a:rPr>
              <a:t>Dhakal</a:t>
            </a:r>
            <a:r>
              <a:rPr lang="en-US" sz="1200" b="1" dirty="0" smtClean="0">
                <a:solidFill>
                  <a:srgbClr val="0000FF"/>
                </a:solidFill>
              </a:rPr>
              <a:t> et al, </a:t>
            </a:r>
          </a:p>
          <a:p>
            <a:r>
              <a:rPr lang="en-US" sz="1200" b="1" dirty="0" err="1" smtClean="0">
                <a:solidFill>
                  <a:srgbClr val="0000FF"/>
                </a:solidFill>
              </a:rPr>
              <a:t>Phys</a:t>
            </a:r>
            <a:r>
              <a:rPr lang="en-US" sz="1200" b="1" dirty="0" smtClean="0">
                <a:solidFill>
                  <a:srgbClr val="0000FF"/>
                </a:solidFill>
              </a:rPr>
              <a:t> Rev. ST-AB 16, 042001 (2013) </a:t>
            </a:r>
            <a:endParaRPr 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6" y="25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Are </a:t>
            </a:r>
            <a:r>
              <a:rPr lang="en-US" sz="2800" b="1" dirty="0" err="1" smtClean="0"/>
              <a:t>nonequilibrium</a:t>
            </a:r>
            <a:r>
              <a:rPr lang="en-US" sz="2800" b="1" dirty="0" smtClean="0"/>
              <a:t> effects important in </a:t>
            </a:r>
            <a:r>
              <a:rPr lang="en-US" sz="2800" b="1" dirty="0" err="1" smtClean="0"/>
              <a:t>Nb</a:t>
            </a:r>
            <a:r>
              <a:rPr lang="en-US" sz="2800" b="1" dirty="0" smtClean="0"/>
              <a:t> cavities?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13" y="1454238"/>
            <a:ext cx="5938144" cy="496076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15929" y="1006509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1860" y="1652665"/>
            <a:ext cx="27621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with equilibrium </a:t>
            </a:r>
          </a:p>
          <a:p>
            <a:r>
              <a:rPr lang="en-US" dirty="0" smtClean="0"/>
              <a:t>distribution function and  </a:t>
            </a:r>
          </a:p>
          <a:p>
            <a:r>
              <a:rPr lang="en-US" dirty="0" smtClean="0"/>
              <a:t>no electron overheating is </a:t>
            </a:r>
          </a:p>
          <a:p>
            <a:r>
              <a:rPr lang="en-US" dirty="0" smtClean="0"/>
              <a:t>not sufficient to explain the </a:t>
            </a:r>
          </a:p>
          <a:p>
            <a:r>
              <a:rPr lang="en-US" dirty="0" smtClean="0"/>
              <a:t>observed microwave </a:t>
            </a:r>
          </a:p>
          <a:p>
            <a:r>
              <a:rPr lang="en-US" dirty="0" smtClean="0"/>
              <a:t>suppression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on </a:t>
            </a:r>
          </a:p>
          <a:p>
            <a:r>
              <a:rPr lang="en-US" dirty="0" smtClean="0"/>
              <a:t>1400 C Ti-alloyed cavities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lot of poorly understood </a:t>
            </a:r>
          </a:p>
          <a:p>
            <a:r>
              <a:rPr lang="en-US" dirty="0"/>
              <a:t>p</a:t>
            </a:r>
            <a:r>
              <a:rPr lang="en-US" dirty="0" smtClean="0"/>
              <a:t>hysics of </a:t>
            </a:r>
            <a:r>
              <a:rPr lang="en-US" dirty="0" err="1" smtClean="0"/>
              <a:t>nonequilibrium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nergy relaxation is hidden </a:t>
            </a:r>
          </a:p>
          <a:p>
            <a:r>
              <a:rPr lang="en-US" dirty="0"/>
              <a:t>i</a:t>
            </a:r>
            <a:r>
              <a:rPr lang="en-US" dirty="0" smtClean="0"/>
              <a:t>n the parameter α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4940714" y="5334000"/>
            <a:ext cx="147484" cy="10241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01614" y="6370171"/>
            <a:ext cx="398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likely reduced H</a:t>
            </a:r>
            <a:r>
              <a:rPr lang="en-US" baseline="-25000" dirty="0" smtClean="0"/>
              <a:t>c1</a:t>
            </a:r>
            <a:r>
              <a:rPr lang="en-US" dirty="0" smtClean="0"/>
              <a:t> in the dirty limit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40" y="-2091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861" y="704725"/>
            <a:ext cx="8144139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2896" y="898819"/>
            <a:ext cx="8981946" cy="6463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What is behind the extended Q(H) rise in Ti or N -doped </a:t>
            </a:r>
            <a:r>
              <a:rPr lang="en-US" dirty="0" err="1" smtClean="0"/>
              <a:t>Nb</a:t>
            </a:r>
            <a:r>
              <a:rPr lang="en-US" dirty="0" smtClean="0"/>
              <a:t> cavities and what makes</a:t>
            </a:r>
          </a:p>
          <a:p>
            <a:r>
              <a:rPr lang="en-US" dirty="0"/>
              <a:t> </a:t>
            </a:r>
            <a:r>
              <a:rPr lang="en-US" dirty="0" smtClean="0"/>
              <a:t>     them special: exotic defects,  special processing</a:t>
            </a:r>
            <a:r>
              <a:rPr lang="en-US" dirty="0"/>
              <a:t>, new SRF physics or else?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Counterintuitive suppression of surface resistance by the </a:t>
            </a:r>
            <a:r>
              <a:rPr lang="en-US" dirty="0" err="1" smtClean="0"/>
              <a:t>rf</a:t>
            </a:r>
            <a:r>
              <a:rPr lang="en-US" dirty="0" smtClean="0"/>
              <a:t> field extending to </a:t>
            </a:r>
          </a:p>
          <a:p>
            <a:r>
              <a:rPr lang="en-US" dirty="0"/>
              <a:t> </a:t>
            </a:r>
            <a:r>
              <a:rPr lang="en-US" dirty="0" smtClean="0"/>
              <a:t>    100-120 </a:t>
            </a:r>
            <a:r>
              <a:rPr lang="en-US" dirty="0" err="1" smtClean="0"/>
              <a:t>mT</a:t>
            </a:r>
            <a:r>
              <a:rPr lang="en-US" dirty="0" smtClean="0"/>
              <a:t> – half of the superheating field of </a:t>
            </a:r>
            <a:r>
              <a:rPr lang="en-US" dirty="0" err="1" smtClean="0"/>
              <a:t>Nb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Effect comes from the tell-known broadening of gap peaks in the density of  states by</a:t>
            </a:r>
          </a:p>
          <a:p>
            <a:r>
              <a:rPr lang="en-US" dirty="0"/>
              <a:t> </a:t>
            </a:r>
            <a:r>
              <a:rPr lang="en-US" dirty="0" smtClean="0"/>
              <a:t>    strong dc or </a:t>
            </a:r>
            <a:r>
              <a:rPr lang="en-US" dirty="0" err="1" smtClean="0"/>
              <a:t>rf</a:t>
            </a:r>
            <a:r>
              <a:rPr lang="en-US" dirty="0" smtClean="0"/>
              <a:t> currents in the BCS theory. 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endParaRPr lang="en-US" sz="1200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Quick fixes of the low-field </a:t>
            </a:r>
            <a:r>
              <a:rPr lang="en-US" dirty="0" err="1" smtClean="0"/>
              <a:t>Mattis</a:t>
            </a:r>
            <a:r>
              <a:rPr lang="en-US" dirty="0" smtClean="0"/>
              <a:t>-Bardeen theory are inadequate. Recently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</a:t>
            </a:r>
          </a:p>
          <a:p>
            <a:r>
              <a:rPr lang="en-US" dirty="0"/>
              <a:t> </a:t>
            </a:r>
            <a:r>
              <a:rPr lang="en-US" dirty="0" smtClean="0"/>
              <a:t>     has been derived from the dynamic </a:t>
            </a:r>
            <a:r>
              <a:rPr lang="en-US" dirty="0" err="1" smtClean="0"/>
              <a:t>nonequilibrium</a:t>
            </a:r>
            <a:r>
              <a:rPr lang="en-US" dirty="0" smtClean="0"/>
              <a:t> BCS theory which </a:t>
            </a:r>
            <a:r>
              <a:rPr lang="en-US" dirty="0"/>
              <a:t>d</a:t>
            </a:r>
            <a:r>
              <a:rPr lang="en-US" dirty="0" smtClean="0"/>
              <a:t>escribes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well the experimental data </a:t>
            </a:r>
            <a:r>
              <a:rPr lang="en-US" dirty="0" smtClean="0"/>
              <a:t>on Ti and N-doped cavities</a:t>
            </a:r>
            <a:r>
              <a:rPr lang="en-US" dirty="0" smtClean="0"/>
              <a:t>. </a:t>
            </a:r>
            <a:r>
              <a:rPr lang="en-US" sz="1200" b="1" dirty="0" err="1" smtClean="0">
                <a:solidFill>
                  <a:srgbClr val="0000FF"/>
                </a:solidFill>
              </a:rPr>
              <a:t>A.Gurevich</a:t>
            </a:r>
            <a:r>
              <a:rPr lang="en-US" sz="1200" b="1" dirty="0">
                <a:solidFill>
                  <a:srgbClr val="0000FF"/>
                </a:solidFill>
              </a:rPr>
              <a:t>, </a:t>
            </a:r>
            <a:r>
              <a:rPr lang="en-US" sz="1200" b="1" dirty="0" smtClean="0">
                <a:solidFill>
                  <a:srgbClr val="0000FF"/>
                </a:solidFill>
              </a:rPr>
              <a:t>PRL </a:t>
            </a:r>
            <a:r>
              <a:rPr lang="en-US" sz="1200" b="1" dirty="0">
                <a:solidFill>
                  <a:srgbClr val="0000FF"/>
                </a:solidFill>
              </a:rPr>
              <a:t>113, 087001 (2014).</a:t>
            </a:r>
            <a:br>
              <a:rPr lang="en-US" sz="1200" b="1" dirty="0">
                <a:solidFill>
                  <a:srgbClr val="0000FF"/>
                </a:solidFill>
              </a:rPr>
            </a:b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endParaRPr lang="en-US" sz="1200" b="1" dirty="0">
              <a:solidFill>
                <a:srgbClr val="0000FF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Materials conditions: sharp peaks in the density of states and fewer </a:t>
            </a:r>
            <a:r>
              <a:rPr lang="en-US" dirty="0" err="1" smtClean="0"/>
              <a:t>subgap</a:t>
            </a:r>
            <a:r>
              <a:rPr lang="en-US" dirty="0" smtClean="0"/>
              <a:t> states: </a:t>
            </a:r>
          </a:p>
          <a:p>
            <a:r>
              <a:rPr lang="en-US" dirty="0"/>
              <a:t> </a:t>
            </a:r>
            <a:r>
              <a:rPr lang="en-US" dirty="0" smtClean="0"/>
              <a:t>    apparently N or Ti-allowing does the job.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How far can it be extended and can negative Q-slopes be fully reversed without reducing  </a:t>
            </a:r>
          </a:p>
          <a:p>
            <a:r>
              <a:rPr lang="en-US" dirty="0"/>
              <a:t> </a:t>
            </a:r>
            <a:r>
              <a:rPr lang="en-US" dirty="0" smtClean="0"/>
              <a:t>     the breakdown field? If so can it be extended beyond the superheating field of </a:t>
            </a:r>
            <a:r>
              <a:rPr lang="en-US" dirty="0" err="1" smtClean="0"/>
              <a:t>Nb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S-I optimal </a:t>
            </a:r>
            <a:r>
              <a:rPr lang="en-US" dirty="0" err="1" smtClean="0"/>
              <a:t>Nb</a:t>
            </a:r>
            <a:r>
              <a:rPr lang="en-US" dirty="0" smtClean="0"/>
              <a:t> dirty layer may extend the Q-rise </a:t>
            </a:r>
            <a:r>
              <a:rPr lang="en-US" dirty="0" smtClean="0">
                <a:solidFill>
                  <a:srgbClr val="FF0000"/>
                </a:solidFill>
              </a:rPr>
              <a:t>above</a:t>
            </a:r>
            <a:r>
              <a:rPr lang="en-US" dirty="0" smtClean="0"/>
              <a:t> the superheating field of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1200" b="1" dirty="0" err="1" smtClean="0">
                <a:solidFill>
                  <a:srgbClr val="0000FF"/>
                </a:solidFill>
              </a:rPr>
              <a:t>A.Gurevich</a:t>
            </a:r>
            <a:r>
              <a:rPr lang="en-US" sz="1200" b="1" dirty="0">
                <a:solidFill>
                  <a:srgbClr val="0000FF"/>
                </a:solidFill>
              </a:rPr>
              <a:t>, </a:t>
            </a:r>
            <a:r>
              <a:rPr lang="en-US" sz="1200" b="1" dirty="0" smtClean="0">
                <a:solidFill>
                  <a:srgbClr val="0000FF"/>
                </a:solidFill>
              </a:rPr>
              <a:t>AIP Advances, 5, </a:t>
            </a:r>
            <a:r>
              <a:rPr lang="en-US" sz="1200" b="1" dirty="0">
                <a:solidFill>
                  <a:srgbClr val="0000FF"/>
                </a:solidFill>
              </a:rPr>
              <a:t>087001 (</a:t>
            </a:r>
            <a:r>
              <a:rPr lang="en-US" sz="1200" b="1" dirty="0" smtClean="0">
                <a:solidFill>
                  <a:srgbClr val="0000FF"/>
                </a:solidFill>
              </a:rPr>
              <a:t>2015)</a:t>
            </a:r>
            <a:r>
              <a:rPr lang="en-US" sz="1200" b="1" dirty="0">
                <a:solidFill>
                  <a:srgbClr val="0000FF"/>
                </a:solidFill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 smtClean="0"/>
              <a:t>   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8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35" y="-2564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makes it so dependent on the cavity treatment?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5929" y="773309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65706" y="1371165"/>
            <a:ext cx="2938436" cy="2669462"/>
            <a:chOff x="25566" y="749120"/>
            <a:chExt cx="2938436" cy="26694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813"/>
            <a:stretch/>
          </p:blipFill>
          <p:spPr>
            <a:xfrm>
              <a:off x="25566" y="749120"/>
              <a:ext cx="2938436" cy="266946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1702536" y="979293"/>
              <a:ext cx="512568" cy="13007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19135" y="841582"/>
              <a:ext cx="548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BCS</a:t>
              </a:r>
            </a:p>
            <a:p>
              <a:r>
                <a:rPr lang="en-US" sz="1200" dirty="0" smtClean="0"/>
                <a:t>at J=0</a:t>
              </a:r>
              <a:endParaRPr lang="en-US" sz="12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099901" y="1364802"/>
              <a:ext cx="466667" cy="16092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38424" y="2217025"/>
              <a:ext cx="0" cy="4284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27192" y="2541835"/>
              <a:ext cx="7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9178" y="871745"/>
              <a:ext cx="9009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</a:t>
              </a:r>
              <a:r>
                <a:rPr lang="en-US" sz="1200" dirty="0" smtClean="0"/>
                <a:t>atural </a:t>
              </a:r>
            </a:p>
            <a:p>
              <a:r>
                <a:rPr lang="en-US" sz="1200" dirty="0" smtClean="0"/>
                <a:t>broadening </a:t>
              </a:r>
            </a:p>
            <a:p>
              <a:r>
                <a:rPr lang="en-US" sz="1200" dirty="0" smtClean="0"/>
                <a:t>at J = 0</a:t>
              </a:r>
              <a:endParaRPr lang="en-US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52055" y="932750"/>
            <a:ext cx="79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7108" y="4121732"/>
            <a:ext cx="3095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urrent-induced broadening of</a:t>
            </a:r>
          </a:p>
          <a:p>
            <a:r>
              <a:rPr lang="en-US" dirty="0" smtClean="0"/>
              <a:t>N(</a:t>
            </a:r>
            <a:r>
              <a:rPr lang="en-US" dirty="0" err="1" smtClean="0"/>
              <a:t>ε</a:t>
            </a:r>
            <a:r>
              <a:rPr lang="en-US" dirty="0" smtClean="0"/>
              <a:t>) should be stronger than  </a:t>
            </a:r>
          </a:p>
          <a:p>
            <a:r>
              <a:rPr lang="en-US" dirty="0"/>
              <a:t>t</a:t>
            </a:r>
            <a:r>
              <a:rPr lang="en-US" dirty="0" smtClean="0"/>
              <a:t>he “natural” broadening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different treatments </a:t>
            </a:r>
          </a:p>
          <a:p>
            <a:r>
              <a:rPr lang="en-US" dirty="0" smtClean="0"/>
              <a:t>on the </a:t>
            </a:r>
            <a:r>
              <a:rPr lang="en-US" dirty="0" err="1" smtClean="0"/>
              <a:t>subgap</a:t>
            </a:r>
            <a:r>
              <a:rPr lang="en-US" dirty="0" smtClean="0"/>
              <a:t> states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52280" y="1073727"/>
            <a:ext cx="11545" cy="5195455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917212" y="889010"/>
            <a:ext cx="5238032" cy="5680057"/>
            <a:chOff x="3917212" y="889010"/>
            <a:chExt cx="5238032" cy="5680057"/>
          </a:xfrm>
        </p:grpSpPr>
        <p:sp>
          <p:nvSpPr>
            <p:cNvPr id="18" name="TextBox 17"/>
            <p:cNvSpPr txBox="1"/>
            <p:nvPr/>
          </p:nvSpPr>
          <p:spPr>
            <a:xfrm>
              <a:off x="5710020" y="889010"/>
              <a:ext cx="2583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tunneling measurements </a:t>
              </a:r>
              <a:endParaRPr lang="en-US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6108" t="2952" r="8805" b="3561"/>
            <a:stretch/>
          </p:blipFill>
          <p:spPr>
            <a:xfrm>
              <a:off x="4225643" y="1316172"/>
              <a:ext cx="4553518" cy="384463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17212" y="5185684"/>
              <a:ext cx="52380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tunneling spectroscopy from P.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Dhakal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 et al,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Phys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 Rev. ST-AB 16, 042001 (2013) 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6273" y="5645737"/>
              <a:ext cx="46812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Ti-alloyed high-T heat-treated </a:t>
              </a:r>
              <a:r>
                <a:rPr lang="en-US" dirty="0" err="1" smtClean="0"/>
                <a:t>Nb</a:t>
              </a:r>
              <a:r>
                <a:rPr lang="en-US" dirty="0" smtClean="0"/>
                <a:t> cavities with </a:t>
              </a:r>
            </a:p>
            <a:p>
              <a:r>
                <a:rPr lang="en-US" dirty="0" smtClean="0"/>
                <a:t>extended Q(H) rise do exhibit much sharper gap </a:t>
              </a:r>
            </a:p>
            <a:p>
              <a:r>
                <a:rPr lang="en-US" dirty="0" smtClean="0"/>
                <a:t>peaks in N</a:t>
              </a:r>
              <a:r>
                <a:rPr lang="en-US" dirty="0"/>
                <a:t>(</a:t>
              </a:r>
              <a:r>
                <a:rPr lang="en-US" dirty="0" err="1"/>
                <a:t>ε</a:t>
              </a:r>
              <a:r>
                <a:rPr lang="en-US" dirty="0" smtClean="0"/>
                <a:t>) and much less </a:t>
              </a:r>
              <a:r>
                <a:rPr lang="en-US" dirty="0" err="1" smtClean="0"/>
                <a:t>subgap</a:t>
              </a:r>
              <a:r>
                <a:rPr lang="en-US" dirty="0" smtClean="0"/>
                <a:t> states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383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706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T</a:t>
            </a:r>
            <a:r>
              <a:rPr lang="en-US" sz="2800" b="1" dirty="0" smtClean="0"/>
              <a:t>uning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s</a:t>
            </a:r>
            <a:r>
              <a:rPr lang="en-US" sz="2800" b="1" dirty="0" smtClean="0"/>
              <a:t> for weak </a:t>
            </a:r>
            <a:r>
              <a:rPr lang="en-US" sz="2800" b="1" dirty="0" err="1" smtClean="0"/>
              <a:t>rf</a:t>
            </a:r>
            <a:r>
              <a:rPr lang="en-US" sz="2800" b="1" dirty="0" smtClean="0"/>
              <a:t> field  with parallel dc field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6" y="824620"/>
            <a:ext cx="4939432" cy="49919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424214" y="754769"/>
            <a:ext cx="7719786" cy="1905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2623" y="897438"/>
            <a:ext cx="387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Superimposed parallel strong dc and weak </a:t>
            </a:r>
            <a:r>
              <a:rPr lang="en-US" dirty="0" err="1" smtClean="0"/>
              <a:t>rf</a:t>
            </a:r>
            <a:r>
              <a:rPr lang="en-US" dirty="0" smtClean="0"/>
              <a:t> fields probe </a:t>
            </a:r>
            <a:r>
              <a:rPr lang="en-US" dirty="0"/>
              <a:t>the </a:t>
            </a:r>
            <a:r>
              <a:rPr lang="en-US" dirty="0" err="1" smtClean="0"/>
              <a:t>rf</a:t>
            </a:r>
            <a:r>
              <a:rPr lang="en-US" dirty="0" smtClean="0"/>
              <a:t> suppression  </a:t>
            </a:r>
            <a:r>
              <a:rPr lang="en-US" dirty="0"/>
              <a:t>of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(H) under </a:t>
            </a:r>
            <a:r>
              <a:rPr lang="en-US" dirty="0" smtClean="0"/>
              <a:t>equilibrium </a:t>
            </a:r>
            <a:r>
              <a:rPr lang="en-US" dirty="0"/>
              <a:t>conditions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41835" y="1180343"/>
            <a:ext cx="1205053" cy="1127492"/>
            <a:chOff x="7060195" y="1306331"/>
            <a:chExt cx="2027647" cy="2440215"/>
          </a:xfrm>
        </p:grpSpPr>
        <p:sp>
          <p:nvSpPr>
            <p:cNvPr id="6" name="Can 5"/>
            <p:cNvSpPr/>
            <p:nvPr/>
          </p:nvSpPr>
          <p:spPr>
            <a:xfrm>
              <a:off x="7638109" y="1306331"/>
              <a:ext cx="914400" cy="2440215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8690415" y="1850571"/>
              <a:ext cx="9071" cy="1070429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511072" y="1643758"/>
              <a:ext cx="0" cy="45175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681361" y="2249722"/>
              <a:ext cx="40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0195" y="1806614"/>
              <a:ext cx="40267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a</a:t>
              </a:r>
              <a:endParaRPr lang="en-US" dirty="0"/>
            </a:p>
          </p:txBody>
        </p:sp>
      </p:grp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14" y="2052981"/>
            <a:ext cx="2626885" cy="282895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10800000">
            <a:off x="1194268" y="1812095"/>
            <a:ext cx="509066" cy="240424"/>
          </a:xfrm>
          <a:prstGeom prst="arc">
            <a:avLst>
              <a:gd name="adj1" fmla="val 11160205"/>
              <a:gd name="adj2" fmla="val 0"/>
            </a:avLst>
          </a:prstGeom>
          <a:ln>
            <a:solidFill>
              <a:schemeClr val="tx1"/>
            </a:solidFill>
            <a:headEnd type="triangle" w="med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4796" y="571994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Calculated for different ratios of </a:t>
            </a:r>
            <a:r>
              <a:rPr lang="en-US" dirty="0" err="1" smtClean="0"/>
              <a:t>hν</a:t>
            </a:r>
            <a:r>
              <a:rPr lang="en-US" dirty="0" smtClean="0"/>
              <a:t>/</a:t>
            </a:r>
            <a:r>
              <a:rPr lang="en-US" dirty="0" err="1" smtClean="0"/>
              <a:t>Δ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08237" y="3016664"/>
            <a:ext cx="150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(f,H</a:t>
            </a:r>
            <a:r>
              <a:rPr lang="en-US" baseline="-25000" dirty="0" smtClean="0"/>
              <a:t>0</a:t>
            </a:r>
            <a:r>
              <a:rPr lang="en-US" dirty="0" smtClean="0"/>
              <a:t>) tuned </a:t>
            </a:r>
          </a:p>
          <a:p>
            <a:r>
              <a:rPr lang="en-US" dirty="0" smtClean="0"/>
              <a:t>by dc field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5357" y="6123907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AG, PRL 113, </a:t>
            </a:r>
            <a:r>
              <a:rPr lang="en-US" sz="1200" b="1" dirty="0">
                <a:solidFill>
                  <a:srgbClr val="0000FF"/>
                </a:solidFill>
              </a:rPr>
              <a:t>087001 (2014).</a:t>
            </a:r>
            <a:br>
              <a:rPr lang="en-US" sz="1200" b="1" dirty="0">
                <a:solidFill>
                  <a:srgbClr val="0000FF"/>
                </a:solidFill>
              </a:rPr>
            </a:b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637" y="4168024"/>
            <a:ext cx="154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old</a:t>
            </a:r>
          </a:p>
          <a:p>
            <a:r>
              <a:rPr lang="en-US" dirty="0" smtClean="0"/>
              <a:t>calculations of 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for the </a:t>
            </a:r>
          </a:p>
          <a:p>
            <a:r>
              <a:rPr lang="en-US" dirty="0" smtClean="0"/>
              <a:t>clean limit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5554" y="6003535"/>
            <a:ext cx="188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M.P. Garfunkel, Phys. Rev.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 173, 516 (1968)  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2438400"/>
            <a:ext cx="1915220" cy="4330700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 rot="10800000">
            <a:off x="1194268" y="1964495"/>
            <a:ext cx="509066" cy="240424"/>
          </a:xfrm>
          <a:prstGeom prst="arc">
            <a:avLst>
              <a:gd name="adj1" fmla="val 11160205"/>
              <a:gd name="adj2" fmla="val 0"/>
            </a:avLst>
          </a:prstGeom>
          <a:ln>
            <a:solidFill>
              <a:schemeClr val="tx1"/>
            </a:solidFill>
            <a:headEnd type="triangle" w="med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08" y="-141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Can the extended Q(H) rise in N-doped </a:t>
            </a:r>
            <a:r>
              <a:rPr lang="en-US" sz="2400" b="1" dirty="0" err="1" smtClean="0"/>
              <a:t>Nb</a:t>
            </a:r>
            <a:r>
              <a:rPr lang="en-US" sz="2400" b="1" dirty="0" smtClean="0"/>
              <a:t> cavities be extended above the superheating field of </a:t>
            </a:r>
            <a:r>
              <a:rPr lang="en-US" sz="2400" b="1" dirty="0" err="1" smtClean="0"/>
              <a:t>Nb</a:t>
            </a:r>
            <a:r>
              <a:rPr lang="en-US" sz="2400" b="1" dirty="0" smtClean="0"/>
              <a:t>?  </a:t>
            </a:r>
            <a:endParaRPr lang="en-US" sz="18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90133" y="937225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82859" y="988201"/>
            <a:ext cx="4164345" cy="2472059"/>
            <a:chOff x="248531" y="3682477"/>
            <a:chExt cx="4825198" cy="31449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401" r="3923"/>
            <a:stretch/>
          </p:blipFill>
          <p:spPr>
            <a:xfrm>
              <a:off x="248531" y="3682477"/>
              <a:ext cx="3467647" cy="29567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6113" y="6550403"/>
              <a:ext cx="2916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A.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Grasselino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 et al, SUST 26, 102001 (2013) 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3746" y="4865240"/>
              <a:ext cx="1199983" cy="509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00FF"/>
                  </a:solidFill>
                </a:rPr>
                <a:t>H</a:t>
              </a:r>
              <a:r>
                <a:rPr lang="en-US" sz="2000" b="1" baseline="-25000" dirty="0" err="1" smtClean="0">
                  <a:solidFill>
                    <a:srgbClr val="0000FF"/>
                  </a:solidFill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, H</a:t>
              </a:r>
              <a:r>
                <a:rPr lang="en-US" sz="2000" b="1" baseline="-25000" dirty="0" smtClean="0">
                  <a:solidFill>
                    <a:srgbClr val="0000FF"/>
                  </a:solidFill>
                </a:rPr>
                <a:t>c1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?</a:t>
              </a:r>
              <a:endParaRPr lang="en-US" sz="2000" b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19108" y="5234572"/>
              <a:ext cx="443737" cy="34541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380819" y="4802864"/>
              <a:ext cx="504302" cy="23164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176457" y="1670965"/>
            <a:ext cx="3699557" cy="1904786"/>
            <a:chOff x="5010543" y="1169650"/>
            <a:chExt cx="3906436" cy="2139142"/>
          </a:xfrm>
        </p:grpSpPr>
        <p:sp>
          <p:nvSpPr>
            <p:cNvPr id="26" name="Rectangle 25"/>
            <p:cNvSpPr/>
            <p:nvPr/>
          </p:nvSpPr>
          <p:spPr>
            <a:xfrm>
              <a:off x="7442195" y="1174292"/>
              <a:ext cx="1474784" cy="213011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37363" y="1176487"/>
              <a:ext cx="193415" cy="213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73080" y="1178682"/>
              <a:ext cx="468724" cy="213011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10543" y="1169650"/>
              <a:ext cx="1374408" cy="82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 Narrow"/>
                  <a:cs typeface="Arial Narrow"/>
                </a:rPr>
                <a:t>A</a:t>
              </a:r>
              <a:r>
                <a:rPr lang="en-US" sz="1400" b="1" dirty="0" smtClean="0">
                  <a:latin typeface="Arial Narrow"/>
                  <a:cs typeface="Arial Narrow"/>
                </a:rPr>
                <a:t>lloyed </a:t>
              </a:r>
              <a:r>
                <a:rPr lang="en-US" sz="1400" b="1" dirty="0" err="1" smtClean="0">
                  <a:latin typeface="Arial Narrow"/>
                  <a:cs typeface="Arial Narrow"/>
                </a:rPr>
                <a:t>Nb</a:t>
              </a:r>
              <a:endParaRPr lang="en-US" sz="1400" b="1" dirty="0" smtClean="0">
                <a:latin typeface="Arial Narrow"/>
                <a:cs typeface="Arial Narrow"/>
              </a:endParaRPr>
            </a:p>
            <a:p>
              <a:r>
                <a:rPr lang="en-US" sz="1400" b="1" dirty="0" smtClean="0">
                  <a:latin typeface="Arial Narrow"/>
                  <a:cs typeface="Arial Narrow"/>
                </a:rPr>
                <a:t>film of optimum </a:t>
              </a:r>
            </a:p>
            <a:p>
              <a:r>
                <a:rPr lang="en-US" sz="1400" b="1" dirty="0" smtClean="0">
                  <a:latin typeface="Arial Narrow"/>
                  <a:cs typeface="Arial Narrow"/>
                </a:rPr>
                <a:t>thickness</a:t>
              </a:r>
              <a:endParaRPr lang="en-US" sz="1400" b="1" dirty="0">
                <a:latin typeface="Arial Narrow"/>
                <a:cs typeface="Arial Narrow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973849" y="1949039"/>
              <a:ext cx="990407" cy="3611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510436" y="1856934"/>
              <a:ext cx="1320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Cavity grade </a:t>
              </a:r>
            </a:p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bulk </a:t>
              </a:r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Nb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39314" y="2428105"/>
              <a:ext cx="1286443" cy="587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 Narrow"/>
                  <a:cs typeface="Arial Narrow"/>
                </a:rPr>
                <a:t>A few nm thick</a:t>
              </a:r>
            </a:p>
            <a:p>
              <a:r>
                <a:rPr lang="en-US" sz="1400" b="1" dirty="0" smtClean="0">
                  <a:latin typeface="Arial Narrow"/>
                  <a:cs typeface="Arial Narrow"/>
                </a:rPr>
                <a:t>Al</a:t>
              </a:r>
              <a:r>
                <a:rPr lang="en-US" sz="1400" b="1" baseline="-25000" dirty="0" smtClean="0">
                  <a:latin typeface="Arial Narrow"/>
                  <a:cs typeface="Arial Narrow"/>
                </a:rPr>
                <a:t>2</a:t>
              </a:r>
              <a:r>
                <a:rPr lang="en-US" sz="1400" b="1" dirty="0" smtClean="0">
                  <a:latin typeface="Arial Narrow"/>
                  <a:cs typeface="Arial Narrow"/>
                </a:rPr>
                <a:t>O</a:t>
              </a:r>
              <a:r>
                <a:rPr lang="en-US" sz="1400" b="1" baseline="-25000" dirty="0" smtClean="0">
                  <a:latin typeface="Arial Narrow"/>
                  <a:cs typeface="Arial Narrow"/>
                </a:rPr>
                <a:t>3</a:t>
              </a:r>
              <a:r>
                <a:rPr lang="en-US" sz="1400" b="1" dirty="0" smtClean="0">
                  <a:latin typeface="Arial Narrow"/>
                  <a:cs typeface="Arial Narrow"/>
                </a:rPr>
                <a:t> spacer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6303764" y="2763036"/>
              <a:ext cx="990407" cy="1726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35981" y="3911932"/>
            <a:ext cx="4257295" cy="646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To combine the </a:t>
            </a:r>
            <a:r>
              <a:rPr lang="en-US" b="1" dirty="0" smtClean="0">
                <a:solidFill>
                  <a:srgbClr val="0000FF"/>
                </a:solidFill>
              </a:rPr>
              <a:t>extended Q(B) rise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reverse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reduction of H</a:t>
            </a:r>
            <a:r>
              <a:rPr lang="en-US" b="1" baseline="-25000" dirty="0" smtClean="0">
                <a:solidFill>
                  <a:srgbClr val="FF0000"/>
                </a:solidFill>
              </a:rPr>
              <a:t>c1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8176" y="4543683"/>
            <a:ext cx="405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Use an optimized </a:t>
            </a:r>
            <a:r>
              <a:rPr lang="en-US" dirty="0" err="1" smtClean="0"/>
              <a:t>Nb</a:t>
            </a:r>
            <a:r>
              <a:rPr lang="en-US" dirty="0" smtClean="0"/>
              <a:t> bilayer to push </a:t>
            </a:r>
          </a:p>
          <a:p>
            <a:r>
              <a:rPr lang="en-US" dirty="0"/>
              <a:t> </a:t>
            </a:r>
            <a:r>
              <a:rPr lang="en-US" dirty="0" smtClean="0"/>
              <a:t>      the breakdown field above both </a:t>
            </a:r>
          </a:p>
          <a:p>
            <a:r>
              <a:rPr lang="en-US" dirty="0" smtClean="0"/>
              <a:t>       superheating fields up to 250-300 </a:t>
            </a:r>
            <a:r>
              <a:rPr lang="en-US" dirty="0" err="1" smtClean="0"/>
              <a:t>mT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7829" y="3629284"/>
            <a:ext cx="3938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few </a:t>
            </a:r>
            <a:r>
              <a:rPr lang="en-US" dirty="0" err="1" smtClean="0"/>
              <a:t>μm</a:t>
            </a:r>
            <a:r>
              <a:rPr lang="en-US" dirty="0" smtClean="0"/>
              <a:t> thick dirty layer at the surface </a:t>
            </a:r>
          </a:p>
          <a:p>
            <a:r>
              <a:rPr lang="en-US" dirty="0" smtClean="0"/>
              <a:t>Increases the GL parameter </a:t>
            </a:r>
            <a:r>
              <a:rPr lang="en-US" dirty="0" err="1" smtClean="0"/>
              <a:t>κ</a:t>
            </a:r>
            <a:r>
              <a:rPr lang="en-US" dirty="0" smtClean="0"/>
              <a:t> = </a:t>
            </a:r>
            <a:r>
              <a:rPr lang="en-US" dirty="0" err="1" smtClean="0"/>
              <a:t>λ</a:t>
            </a:r>
            <a:r>
              <a:rPr lang="en-US" dirty="0" smtClean="0"/>
              <a:t>/</a:t>
            </a:r>
            <a:r>
              <a:rPr lang="en-US" dirty="0" err="1" smtClean="0"/>
              <a:t>ξ</a:t>
            </a:r>
            <a:r>
              <a:rPr lang="en-US" dirty="0" smtClean="0"/>
              <a:t>, and</a:t>
            </a:r>
          </a:p>
          <a:p>
            <a:r>
              <a:rPr lang="en-US" dirty="0" smtClean="0"/>
              <a:t>decreases </a:t>
            </a:r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</a:t>
            </a:r>
            <a:r>
              <a:rPr lang="en-US" dirty="0" smtClean="0"/>
              <a:t> and H</a:t>
            </a:r>
            <a:r>
              <a:rPr lang="en-US" baseline="-25000" dirty="0" smtClean="0"/>
              <a:t>c1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5920824"/>
            <a:ext cx="2520952" cy="555247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1" y="4879504"/>
            <a:ext cx="2533650" cy="6103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95669" y="4762500"/>
            <a:ext cx="8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before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3769" y="51435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36426"/>
            <a:ext cx="2946400" cy="3976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26100" y="6350000"/>
            <a:ext cx="3005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cs typeface="Arial Narrow"/>
              </a:rPr>
              <a:t>A. Gurevich, AIP Advances, 5, 017112 (2015) </a:t>
            </a:r>
            <a:endParaRPr lang="en-US" sz="1200" b="1" dirty="0">
              <a:solidFill>
                <a:srgbClr val="0000FF"/>
              </a:solidFill>
              <a:cs typeface="Arial Narrow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18100" y="1130300"/>
            <a:ext cx="3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Possible cure by optimized dirty layer?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5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80" y="-16407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424214" y="805569"/>
            <a:ext cx="7719786" cy="1905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8011" y="1079525"/>
            <a:ext cx="8597225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Extended Q(H) rise occurs as N or Ti doping results in a dirty layer with non-suppressed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and  </a:t>
            </a:r>
            <a:r>
              <a:rPr lang="en-US" dirty="0" err="1" smtClean="0"/>
              <a:t>Δ</a:t>
            </a:r>
            <a:r>
              <a:rPr lang="en-US" dirty="0" smtClean="0"/>
              <a:t> at the cavity surface. Penalty of reduced H</a:t>
            </a:r>
            <a:r>
              <a:rPr lang="en-US" baseline="-25000" dirty="0" smtClean="0"/>
              <a:t>c1</a:t>
            </a:r>
            <a:r>
              <a:rPr lang="en-US" dirty="0" smtClean="0"/>
              <a:t> and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</a:t>
            </a:r>
            <a:endParaRPr lang="en-US" baseline="-25000" dirty="0" smtClean="0"/>
          </a:p>
          <a:p>
            <a:endParaRPr lang="en-US" dirty="0"/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The microwave suppression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is not unique to </a:t>
            </a:r>
            <a:r>
              <a:rPr lang="en-US" dirty="0" err="1" smtClean="0"/>
              <a:t>Nb</a:t>
            </a:r>
            <a:r>
              <a:rPr lang="en-US" dirty="0" smtClean="0"/>
              <a:t> cavities: it has been observed </a:t>
            </a:r>
          </a:p>
          <a:p>
            <a:r>
              <a:rPr lang="en-US" dirty="0"/>
              <a:t> </a:t>
            </a:r>
            <a:r>
              <a:rPr lang="en-US" dirty="0" smtClean="0"/>
              <a:t>      on many other materials.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effect results from the well-know current-induced broadening of the gap peaks </a:t>
            </a:r>
          </a:p>
          <a:p>
            <a:r>
              <a:rPr lang="en-US" dirty="0"/>
              <a:t> </a:t>
            </a:r>
            <a:r>
              <a:rPr lang="en-US" dirty="0" smtClean="0"/>
              <a:t>     in the density of states in the BCS theory at  </a:t>
            </a:r>
            <a:r>
              <a:rPr lang="en-US" dirty="0" err="1" smtClean="0"/>
              <a:t>hν</a:t>
            </a:r>
            <a:r>
              <a:rPr lang="en-US" dirty="0" smtClean="0"/>
              <a:t> &lt;&lt; </a:t>
            </a:r>
            <a:r>
              <a:rPr lang="en-US" dirty="0" err="1" smtClean="0"/>
              <a:t>kT.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 theory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was proposed based on the solution of time-dependent </a:t>
            </a:r>
            <a:r>
              <a:rPr lang="en-US" dirty="0" err="1" smtClean="0"/>
              <a:t>Usadel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equations of </a:t>
            </a:r>
            <a:r>
              <a:rPr lang="en-US" dirty="0" err="1" smtClean="0"/>
              <a:t>nonequilibrium</a:t>
            </a:r>
            <a:r>
              <a:rPr lang="en-US" dirty="0" smtClean="0"/>
              <a:t> BCS superconductivity in the dirty limit. Dependence of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on the mean free path at high fields can be different from </a:t>
            </a:r>
            <a:r>
              <a:rPr lang="en-US" dirty="0" err="1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at low fields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Good agreement with experiments on Ti and N-alloyed </a:t>
            </a:r>
            <a:r>
              <a:rPr lang="en-US" dirty="0" err="1" smtClean="0"/>
              <a:t>Nb</a:t>
            </a:r>
            <a:r>
              <a:rPr lang="en-US" dirty="0" smtClean="0"/>
              <a:t> cavities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Extended Q(H) rise is facilitated by sharper peaks in the density of states N(</a:t>
            </a:r>
            <a:r>
              <a:rPr lang="en-US" dirty="0" err="1" smtClean="0"/>
              <a:t>ε</a:t>
            </a:r>
            <a:r>
              <a:rPr lang="en-US" dirty="0" smtClean="0"/>
              <a:t>) </a:t>
            </a:r>
          </a:p>
          <a:p>
            <a:r>
              <a:rPr lang="en-US" dirty="0"/>
              <a:t> </a:t>
            </a:r>
            <a:r>
              <a:rPr lang="en-US" dirty="0" smtClean="0"/>
              <a:t>     and fewer </a:t>
            </a:r>
            <a:r>
              <a:rPr lang="en-US" dirty="0" err="1" smtClean="0"/>
              <a:t>subgap</a:t>
            </a:r>
            <a:r>
              <a:rPr lang="en-US" dirty="0" smtClean="0"/>
              <a:t> states. Apparently it is what Ti or N-doping does.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Possibility to extend the extended Q(H) rise  beyond the superheating field of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by depositing optimized N-doped </a:t>
            </a:r>
            <a:r>
              <a:rPr lang="en-US" dirty="0" err="1" smtClean="0"/>
              <a:t>Nb</a:t>
            </a:r>
            <a:r>
              <a:rPr lang="en-US" dirty="0" smtClean="0"/>
              <a:t> multilayers       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0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24" y="-23334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Extended microwave enhancement of Q(H) 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861" y="823397"/>
            <a:ext cx="8144139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87"/>
          <a:stretch/>
        </p:blipFill>
        <p:spPr>
          <a:xfrm>
            <a:off x="80220" y="1469844"/>
            <a:ext cx="4505158" cy="3944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1" r="3923"/>
          <a:stretch/>
        </p:blipFill>
        <p:spPr>
          <a:xfrm>
            <a:off x="4505158" y="1509948"/>
            <a:ext cx="4531895" cy="3864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9861" y="1686827"/>
            <a:ext cx="17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Ti-alloying, </a:t>
            </a:r>
            <a:r>
              <a:rPr lang="en-US" b="1" dirty="0" err="1" smtClean="0"/>
              <a:t>JLab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3359" y="3165745"/>
            <a:ext cx="243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 err="1" smtClean="0"/>
              <a:t>Ar</a:t>
            </a:r>
            <a:r>
              <a:rPr lang="en-US" b="1" dirty="0" smtClean="0"/>
              <a:t> alloying, FNAL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52796" y="1065290"/>
            <a:ext cx="2916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A. </a:t>
            </a:r>
            <a:r>
              <a:rPr lang="en-US" sz="1200" b="1" dirty="0" err="1" smtClean="0">
                <a:solidFill>
                  <a:srgbClr val="0000FF"/>
                </a:solidFill>
              </a:rPr>
              <a:t>Grasselino</a:t>
            </a:r>
            <a:r>
              <a:rPr lang="en-US" sz="1200" b="1" dirty="0" smtClean="0">
                <a:solidFill>
                  <a:srgbClr val="0000FF"/>
                </a:solidFill>
              </a:rPr>
              <a:t> et al, SUST 26, 102001 (2013) 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823" y="1029415"/>
            <a:ext cx="3715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P. </a:t>
            </a:r>
            <a:r>
              <a:rPr lang="en-US" sz="1200" b="1" dirty="0" err="1" smtClean="0">
                <a:solidFill>
                  <a:srgbClr val="0000FF"/>
                </a:solidFill>
              </a:rPr>
              <a:t>Dhakal</a:t>
            </a:r>
            <a:r>
              <a:rPr lang="en-US" sz="1200" b="1" dirty="0" smtClean="0">
                <a:solidFill>
                  <a:srgbClr val="0000FF"/>
                </a:solidFill>
              </a:rPr>
              <a:t> et al, </a:t>
            </a:r>
            <a:r>
              <a:rPr lang="en-US" sz="1200" b="1" dirty="0">
                <a:solidFill>
                  <a:srgbClr val="0000FF"/>
                </a:solidFill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</a:rPr>
              <a:t>Phys</a:t>
            </a:r>
            <a:r>
              <a:rPr lang="en-US" sz="1200" b="1" dirty="0" smtClean="0">
                <a:solidFill>
                  <a:srgbClr val="0000FF"/>
                </a:solidFill>
              </a:rPr>
              <a:t> Rev. ST-AB 16, 042001 (2013) 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41" y="5457703"/>
            <a:ext cx="869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Dirty layer due to diffusion of N or Ti into a few </a:t>
            </a:r>
            <a:r>
              <a:rPr lang="en-US" dirty="0" err="1" smtClean="0"/>
              <a:t>μm</a:t>
            </a:r>
            <a:r>
              <a:rPr lang="en-US" dirty="0" smtClean="0"/>
              <a:t> thick layer ( &gt;&gt; </a:t>
            </a:r>
            <a:r>
              <a:rPr lang="en-US" dirty="0" err="1" smtClean="0"/>
              <a:t>λ</a:t>
            </a:r>
            <a:r>
              <a:rPr lang="en-US" dirty="0" smtClean="0"/>
              <a:t> = 40 nm) </a:t>
            </a:r>
          </a:p>
          <a:p>
            <a:r>
              <a:rPr lang="en-US" dirty="0"/>
              <a:t> </a:t>
            </a:r>
            <a:r>
              <a:rPr lang="en-US" dirty="0" smtClean="0"/>
              <a:t>     at the surface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u="sng" dirty="0" smtClean="0"/>
              <a:t>Decrease</a:t>
            </a:r>
            <a:r>
              <a:rPr lang="en-US" dirty="0" smtClean="0"/>
              <a:t>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(B) up to </a:t>
            </a:r>
            <a:r>
              <a:rPr lang="en-US" b="1" dirty="0" smtClean="0">
                <a:solidFill>
                  <a:srgbClr val="FF0000"/>
                </a:solidFill>
              </a:rPr>
              <a:t>B ≈</a:t>
            </a:r>
            <a:r>
              <a:rPr lang="en-US" b="1" dirty="0">
                <a:solidFill>
                  <a:srgbClr val="FF0000"/>
                </a:solidFill>
                <a:ea typeface="ＭＳ ゴシック"/>
                <a:cs typeface="ＭＳ ゴシック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0.5B</a:t>
            </a:r>
            <a:r>
              <a:rPr lang="en-US" b="1" baseline="-25000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c</a:t>
            </a:r>
            <a:r>
              <a:rPr lang="en-US" b="1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: microwave suppression of surface resistance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4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45" y="-238742"/>
            <a:ext cx="9096978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icrowave suppression of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s</a:t>
            </a:r>
            <a:r>
              <a:rPr lang="en-US" sz="2800" b="1" dirty="0" smtClean="0"/>
              <a:t> is not unique to </a:t>
            </a:r>
            <a:r>
              <a:rPr lang="en-US" sz="2800" b="1" dirty="0" err="1" smtClean="0"/>
              <a:t>Nb</a:t>
            </a:r>
            <a:r>
              <a:rPr lang="en-US" sz="2800" b="1" dirty="0" smtClean="0"/>
              <a:t> cavities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9861" y="797229"/>
            <a:ext cx="8144139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895" t="3907" r="2271"/>
          <a:stretch/>
        </p:blipFill>
        <p:spPr>
          <a:xfrm>
            <a:off x="4546020" y="1104119"/>
            <a:ext cx="4414873" cy="4252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505" y="978017"/>
            <a:ext cx="4082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350 nm thick </a:t>
            </a:r>
            <a:r>
              <a:rPr lang="en-US" dirty="0" smtClean="0">
                <a:solidFill>
                  <a:srgbClr val="FF0000"/>
                </a:solidFill>
              </a:rPr>
              <a:t>YBa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Cu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/>
              <a:t>striplines</a:t>
            </a:r>
            <a:r>
              <a:rPr lang="en-US" dirty="0" smtClean="0"/>
              <a:t> on </a:t>
            </a:r>
            <a:r>
              <a:rPr lang="en-US" dirty="0" err="1" smtClean="0"/>
              <a:t>MgO</a:t>
            </a:r>
            <a:r>
              <a:rPr lang="en-US" dirty="0" smtClean="0"/>
              <a:t> substrates: </a:t>
            </a:r>
          </a:p>
          <a:p>
            <a:r>
              <a:rPr lang="en-US" dirty="0" smtClean="0"/>
              <a:t>minimum in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at 10 </a:t>
            </a:r>
            <a:r>
              <a:rPr lang="en-US" dirty="0"/>
              <a:t>k</a:t>
            </a:r>
            <a:r>
              <a:rPr lang="en-US" dirty="0" smtClean="0"/>
              <a:t>V/m</a:t>
            </a:r>
          </a:p>
          <a:p>
            <a:endParaRPr lang="en-US" dirty="0"/>
          </a:p>
          <a:p>
            <a:r>
              <a:rPr lang="en-US" dirty="0" smtClean="0"/>
              <a:t>but no minimum on sapphire </a:t>
            </a:r>
          </a:p>
          <a:p>
            <a:r>
              <a:rPr lang="en-US" dirty="0" smtClean="0"/>
              <a:t>or LaAlO</a:t>
            </a:r>
            <a:r>
              <a:rPr lang="en-US" baseline="-25000" dirty="0" smtClean="0"/>
              <a:t>3</a:t>
            </a:r>
            <a:r>
              <a:rPr lang="en-US" dirty="0" smtClean="0"/>
              <a:t>  …?  Surface states or </a:t>
            </a:r>
          </a:p>
          <a:p>
            <a:r>
              <a:rPr lang="en-US" dirty="0" smtClean="0"/>
              <a:t>nonlinear dielectric losses in </a:t>
            </a:r>
            <a:r>
              <a:rPr lang="en-US" dirty="0" err="1" smtClean="0"/>
              <a:t>MgO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69419" y="4350218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M. Hein et al, APL 80, 107 (2002)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3" y="3267375"/>
            <a:ext cx="3288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observations on 60 nm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 </a:t>
            </a:r>
            <a:r>
              <a:rPr lang="en-US" dirty="0" err="1" smtClean="0">
                <a:solidFill>
                  <a:srgbClr val="FF0000"/>
                </a:solidFill>
              </a:rPr>
              <a:t>striplines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@ 5.5 GHz and 0.2 K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P.J. </a:t>
            </a:r>
            <a:r>
              <a:rPr lang="en-US" sz="1200" b="1" dirty="0" err="1" smtClean="0">
                <a:solidFill>
                  <a:srgbClr val="0000FF"/>
                </a:solidFill>
              </a:rPr>
              <a:t>deVisser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>et al, PRL 112, 047004 (2014)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3135" y="4648956"/>
            <a:ext cx="8645750" cy="2104749"/>
            <a:chOff x="403135" y="4648956"/>
            <a:chExt cx="8645750" cy="2104749"/>
          </a:xfrm>
        </p:grpSpPr>
        <p:sp>
          <p:nvSpPr>
            <p:cNvPr id="4" name="TextBox 3"/>
            <p:cNvSpPr txBox="1"/>
            <p:nvPr/>
          </p:nvSpPr>
          <p:spPr>
            <a:xfrm>
              <a:off x="403135" y="4648956"/>
              <a:ext cx="398886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arlier observations on </a:t>
              </a:r>
              <a:r>
                <a:rPr lang="en-US" dirty="0" err="1" smtClean="0">
                  <a:solidFill>
                    <a:srgbClr val="FF0000"/>
                  </a:solidFill>
                </a:rPr>
                <a:t>Pb</a:t>
              </a:r>
              <a:r>
                <a:rPr lang="en-US" dirty="0" smtClean="0"/>
                <a:t> and other </a:t>
              </a:r>
              <a:r>
                <a:rPr lang="en-US" dirty="0" smtClean="0">
                  <a:solidFill>
                    <a:srgbClr val="FF0000"/>
                  </a:solidFill>
                </a:rPr>
                <a:t>LTS</a:t>
              </a:r>
            </a:p>
            <a:p>
              <a:endParaRPr lang="en-US" sz="1200" b="1" dirty="0" smtClean="0">
                <a:solidFill>
                  <a:srgbClr val="0000FF"/>
                </a:solidFill>
              </a:endParaRPr>
            </a:p>
            <a:p>
              <a:r>
                <a:rPr lang="en-US" sz="1200" b="1" dirty="0" smtClean="0">
                  <a:solidFill>
                    <a:srgbClr val="0000FF"/>
                  </a:solidFill>
                </a:rPr>
                <a:t>A.B.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Pippard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, Proc. Roy. Soc. 203, 210 (1950)</a:t>
              </a:r>
            </a:p>
            <a:p>
              <a:r>
                <a:rPr lang="en-US" sz="1200" b="1" dirty="0" smtClean="0">
                  <a:solidFill>
                    <a:srgbClr val="0000FF"/>
                  </a:solidFill>
                </a:rPr>
                <a:t>M.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Spiewak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, Phys. Rev. 113, 1479 (1959)</a:t>
              </a:r>
            </a:p>
            <a:p>
              <a:r>
                <a:rPr lang="en-US" sz="1200" b="1" dirty="0" err="1" smtClean="0">
                  <a:solidFill>
                    <a:srgbClr val="0000FF"/>
                  </a:solidFill>
                </a:rPr>
                <a:t>Yu.V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. </a:t>
              </a:r>
              <a:r>
                <a:rPr lang="en-US" sz="1200" b="1" dirty="0" err="1">
                  <a:solidFill>
                    <a:srgbClr val="0000FF"/>
                  </a:solidFill>
                </a:rPr>
                <a:t>S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harvin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 and V.F.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Gantmakher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, JETP 12, 866 (1961) </a:t>
              </a:r>
            </a:p>
            <a:p>
              <a:r>
                <a:rPr lang="en-US" sz="1200" b="1" dirty="0" smtClean="0">
                  <a:solidFill>
                    <a:srgbClr val="0000FF"/>
                  </a:solidFill>
                </a:rPr>
                <a:t>R.L. Richards,  Phys. Rev. 126, 912 (1962)</a:t>
              </a:r>
            </a:p>
            <a:p>
              <a:r>
                <a:rPr lang="en-US" sz="1200" b="1" dirty="0" smtClean="0">
                  <a:solidFill>
                    <a:srgbClr val="0000FF"/>
                  </a:solidFill>
                </a:rPr>
                <a:t>R.T. Lewis, Phys. Rev. 134, A1 (1964)</a:t>
              </a:r>
            </a:p>
            <a:p>
              <a:r>
                <a:rPr lang="en-US" sz="1200" b="1" dirty="0" smtClean="0">
                  <a:solidFill>
                    <a:srgbClr val="0000FF"/>
                  </a:solidFill>
                </a:rPr>
                <a:t>J.F. Koch and C.C.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Kuo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, Phys. Rev. 164, 618 (1967)</a:t>
              </a:r>
            </a:p>
            <a:p>
              <a:r>
                <a:rPr lang="en-US" sz="1200" b="1" dirty="0" smtClean="0">
                  <a:solidFill>
                    <a:srgbClr val="0000FF"/>
                  </a:solidFill>
                </a:rPr>
                <a:t>S. Sridhar and J.E.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Mercerau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, PRB 43, 203 (1996)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6643" y="5553376"/>
              <a:ext cx="44422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Suppression of </a:t>
              </a:r>
              <a:r>
                <a:rPr lang="en-US" dirty="0" err="1" smtClean="0">
                  <a:solidFill>
                    <a:srgbClr val="FF0000"/>
                  </a:solidFill>
                </a:rPr>
                <a:t>R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</a:rPr>
                <a:t>(H) by dc or </a:t>
              </a:r>
              <a:r>
                <a:rPr lang="en-US" dirty="0" err="1" smtClean="0">
                  <a:solidFill>
                    <a:srgbClr val="FF0000"/>
                  </a:solidFill>
                </a:rPr>
                <a:t>rf</a:t>
              </a:r>
              <a:r>
                <a:rPr lang="en-US" dirty="0" smtClean="0">
                  <a:solidFill>
                    <a:srgbClr val="FF0000"/>
                  </a:solidFill>
                </a:rPr>
                <a:t> field can be: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1. significant but also very sample dependent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2. masked by high radiation and vortex losses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3. Affected by substrates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6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86" y="-25927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could make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s</a:t>
            </a:r>
            <a:r>
              <a:rPr lang="en-US" sz="2800" b="1" dirty="0" smtClean="0"/>
              <a:t>(H) to decrease with field?</a:t>
            </a:r>
            <a:endParaRPr lang="en-US" sz="2800" b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8745"/>
            <a:ext cx="4830349" cy="7282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09579" y="74573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0272" y="934349"/>
            <a:ext cx="654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Mattis</a:t>
            </a:r>
            <a:r>
              <a:rPr lang="en-US" dirty="0" smtClean="0"/>
              <a:t>-Bardeen formula for the surface resistance in the dirty limit: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107" y="2478659"/>
            <a:ext cx="7747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BCS the product </a:t>
            </a:r>
            <a:r>
              <a:rPr lang="en-US" sz="2000" b="1" dirty="0" smtClean="0">
                <a:solidFill>
                  <a:srgbClr val="0000FF"/>
                </a:solidFill>
              </a:rPr>
              <a:t>λ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</a:rPr>
              <a:t>Δ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 is inversely proportional to the superfluid density , </a:t>
            </a:r>
            <a:r>
              <a:rPr lang="en-US" b="1" dirty="0" smtClean="0">
                <a:solidFill>
                  <a:srgbClr val="0000FF"/>
                </a:solidFill>
              </a:rPr>
              <a:t>Δ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so: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806" y="3807786"/>
            <a:ext cx="7664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/>
              <a:t>Here </a:t>
            </a:r>
            <a:r>
              <a:rPr lang="en-US" dirty="0" err="1" smtClean="0"/>
              <a:t>Δ</a:t>
            </a:r>
            <a:r>
              <a:rPr lang="en-US" dirty="0" smtClean="0"/>
              <a:t> decreases with H because currents break Cooper pairs. Thus, according </a:t>
            </a:r>
          </a:p>
          <a:p>
            <a:pPr algn="just"/>
            <a:r>
              <a:rPr lang="en-US" dirty="0"/>
              <a:t>t</a:t>
            </a:r>
            <a:r>
              <a:rPr lang="en-US" dirty="0" smtClean="0"/>
              <a:t>o the conventional wisdom,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(H) should </a:t>
            </a:r>
            <a:r>
              <a:rPr lang="en-US" dirty="0" smtClean="0">
                <a:solidFill>
                  <a:srgbClr val="FF0000"/>
                </a:solidFill>
              </a:rPr>
              <a:t>increases with H </a:t>
            </a:r>
            <a:r>
              <a:rPr lang="en-US" dirty="0" smtClean="0"/>
              <a:t>proportionally to the </a:t>
            </a:r>
          </a:p>
          <a:p>
            <a:pPr algn="just"/>
            <a:r>
              <a:rPr lang="en-US" dirty="0"/>
              <a:t>d</a:t>
            </a:r>
            <a:r>
              <a:rPr lang="en-US" dirty="0" smtClean="0"/>
              <a:t>ensity of thermally-dissociated electrons 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94271" y="4964381"/>
            <a:ext cx="8477727" cy="1657387"/>
            <a:chOff x="294271" y="4964381"/>
            <a:chExt cx="8477727" cy="1657387"/>
          </a:xfrm>
        </p:grpSpPr>
        <p:sp>
          <p:nvSpPr>
            <p:cNvPr id="8" name="TextBox 7"/>
            <p:cNvSpPr txBox="1"/>
            <p:nvPr/>
          </p:nvSpPr>
          <p:spPr>
            <a:xfrm>
              <a:off x="294271" y="4964381"/>
              <a:ext cx="8477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the microwave suppression of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(H) come from the log. (often hidden in the A factor) </a:t>
              </a:r>
            </a:p>
            <a:p>
              <a:r>
                <a:rPr lang="en-US" dirty="0" smtClean="0"/>
                <a:t>in </a:t>
              </a:r>
              <a:r>
                <a:rPr lang="en-US" dirty="0" err="1" smtClean="0">
                  <a:solidFill>
                    <a:srgbClr val="FF0000"/>
                  </a:solidFill>
                </a:rPr>
                <a:t>R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</a:rPr>
                <a:t> = (Aω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/T)</a:t>
              </a:r>
              <a:r>
                <a:rPr lang="en-US" dirty="0" err="1" smtClean="0">
                  <a:solidFill>
                    <a:srgbClr val="FF0000"/>
                  </a:solidFill>
                </a:rPr>
                <a:t>exp</a:t>
              </a:r>
              <a:r>
                <a:rPr lang="en-US" dirty="0" smtClean="0">
                  <a:solidFill>
                    <a:srgbClr val="FF0000"/>
                  </a:solidFill>
                </a:rPr>
                <a:t>(-</a:t>
              </a:r>
              <a:r>
                <a:rPr lang="en-US" dirty="0" err="1" smtClean="0">
                  <a:solidFill>
                    <a:srgbClr val="FF0000"/>
                  </a:solidFill>
                </a:rPr>
                <a:t>Δ</a:t>
              </a:r>
              <a:r>
                <a:rPr lang="en-US" dirty="0" smtClean="0">
                  <a:solidFill>
                    <a:srgbClr val="FF0000"/>
                  </a:solidFill>
                </a:rPr>
                <a:t>/</a:t>
              </a:r>
              <a:r>
                <a:rPr lang="en-US" dirty="0" err="1" smtClean="0">
                  <a:solidFill>
                    <a:srgbClr val="FF0000"/>
                  </a:solidFill>
                </a:rPr>
                <a:t>kT</a:t>
              </a:r>
              <a:r>
                <a:rPr lang="en-US" dirty="0" smtClean="0">
                  <a:solidFill>
                    <a:srgbClr val="FF0000"/>
                  </a:solidFill>
                </a:rPr>
                <a:t>) </a:t>
              </a:r>
              <a:r>
                <a:rPr lang="en-US" dirty="0" smtClean="0"/>
                <a:t>?</a:t>
              </a:r>
              <a:endParaRPr lang="en-US" dirty="0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924" y="5874034"/>
              <a:ext cx="2197422" cy="747734"/>
            </a:xfrm>
            <a:prstGeom prst="rect">
              <a:avLst/>
            </a:prstGeom>
          </p:spPr>
        </p:pic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49" y="3187700"/>
            <a:ext cx="3437467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64" y="-22810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M</a:t>
            </a:r>
            <a:r>
              <a:rPr lang="en-US" sz="2800" b="1" dirty="0" err="1" smtClean="0"/>
              <a:t>attis</a:t>
            </a:r>
            <a:r>
              <a:rPr lang="en-US" sz="2800" b="1" dirty="0" smtClean="0"/>
              <a:t>-Bardeen theory in the dirty limit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09579" y="74573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6256" y="925806"/>
            <a:ext cx="850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dirty limit of l &lt;  </a:t>
            </a:r>
            <a:r>
              <a:rPr lang="en-US" dirty="0" err="1" smtClean="0"/>
              <a:t>ξ</a:t>
            </a:r>
            <a:r>
              <a:rPr lang="en-US" dirty="0" smtClean="0"/>
              <a:t>, the relation between the current density </a:t>
            </a:r>
            <a:r>
              <a:rPr lang="en-US" b="1" dirty="0" smtClean="0"/>
              <a:t>J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 and the electric  </a:t>
            </a:r>
          </a:p>
          <a:p>
            <a:r>
              <a:rPr lang="en-US" dirty="0" smtClean="0"/>
              <a:t>field </a:t>
            </a:r>
            <a:r>
              <a:rPr lang="en-US" b="1" dirty="0" smtClean="0"/>
              <a:t>E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 becomes </a:t>
            </a:r>
            <a:r>
              <a:rPr lang="en-US" b="1" dirty="0" smtClean="0">
                <a:solidFill>
                  <a:srgbClr val="FF0000"/>
                </a:solidFill>
              </a:rPr>
              <a:t>local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9" y="1834107"/>
            <a:ext cx="7479630" cy="528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620" y="2568800"/>
            <a:ext cx="836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reactive conductivity σ</a:t>
            </a:r>
            <a:r>
              <a:rPr lang="en-US" baseline="-25000" dirty="0" smtClean="0"/>
              <a:t>2</a:t>
            </a:r>
            <a:r>
              <a:rPr lang="en-US" dirty="0" smtClean="0"/>
              <a:t> = 1/ωμ</a:t>
            </a:r>
            <a:r>
              <a:rPr lang="en-US" baseline="-25000" dirty="0" smtClean="0"/>
              <a:t>0</a:t>
            </a:r>
            <a:r>
              <a:rPr lang="en-US" dirty="0" smtClean="0"/>
              <a:t>λ</a:t>
            </a:r>
            <a:r>
              <a:rPr lang="en-US" baseline="30000" dirty="0" smtClean="0"/>
              <a:t>2</a:t>
            </a:r>
            <a:r>
              <a:rPr lang="en-US" dirty="0" smtClean="0"/>
              <a:t> accounts for the </a:t>
            </a:r>
            <a:r>
              <a:rPr lang="en-US" dirty="0" err="1" smtClean="0"/>
              <a:t>Meissner</a:t>
            </a:r>
            <a:r>
              <a:rPr lang="en-US" dirty="0" smtClean="0"/>
              <a:t> effect, and the small </a:t>
            </a:r>
          </a:p>
          <a:p>
            <a:r>
              <a:rPr lang="en-US" dirty="0" smtClean="0"/>
              <a:t>dissipative conductivity σ</a:t>
            </a:r>
            <a:r>
              <a:rPr lang="en-US" baseline="-25000" dirty="0" smtClean="0"/>
              <a:t>1</a:t>
            </a:r>
            <a:r>
              <a:rPr lang="en-US" dirty="0" smtClean="0"/>
              <a:t> results from thermally-dissociated </a:t>
            </a:r>
            <a:r>
              <a:rPr lang="en-US" dirty="0" err="1" smtClean="0"/>
              <a:t>quasiparticles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 err="1"/>
              <a:t>hω</a:t>
            </a:r>
            <a:r>
              <a:rPr lang="en-US" dirty="0"/>
              <a:t> &lt;&lt; </a:t>
            </a:r>
            <a:r>
              <a:rPr lang="en-US" dirty="0" err="1"/>
              <a:t>kT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27" y="3765977"/>
            <a:ext cx="3110020" cy="249095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3" y="3950576"/>
            <a:ext cx="5213900" cy="7878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7893" y="5157538"/>
            <a:ext cx="5024034" cy="1468221"/>
            <a:chOff x="467893" y="5157538"/>
            <a:chExt cx="5024034" cy="1468221"/>
          </a:xfrm>
        </p:grpSpPr>
        <p:sp>
          <p:nvSpPr>
            <p:cNvPr id="11" name="TextBox 10"/>
            <p:cNvSpPr txBox="1"/>
            <p:nvPr/>
          </p:nvSpPr>
          <p:spPr>
            <a:xfrm>
              <a:off x="467893" y="5157538"/>
              <a:ext cx="4903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</a:t>
              </a:r>
              <a:r>
                <a:rPr lang="en-US" dirty="0" err="1" smtClean="0"/>
                <a:t>hω</a:t>
              </a:r>
              <a:r>
                <a:rPr lang="en-US" dirty="0" smtClean="0"/>
                <a:t> </a:t>
              </a:r>
              <a:r>
                <a:rPr lang="en-US" dirty="0" smtClean="0"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>
                  <a:sym typeface="Wingdings"/>
                </a:rPr>
                <a:t> </a:t>
              </a:r>
              <a:r>
                <a:rPr lang="en-US" dirty="0" smtClean="0">
                  <a:sym typeface="Wingdings"/>
                </a:rPr>
                <a:t>0, </a:t>
              </a:r>
              <a:r>
                <a:rPr lang="en-US" dirty="0" smtClean="0"/>
                <a:t>the integral diverges.  At finite </a:t>
              </a:r>
              <a:r>
                <a:rPr lang="en-US" dirty="0" err="1" smtClean="0"/>
                <a:t>hω</a:t>
              </a:r>
              <a:r>
                <a:rPr lang="en-US" dirty="0" smtClean="0"/>
                <a:t>, the </a:t>
              </a:r>
            </a:p>
            <a:p>
              <a:r>
                <a:rPr lang="en-US" dirty="0" smtClean="0"/>
                <a:t>divergence is cut off giving the logarithmic factor</a:t>
              </a:r>
              <a:endParaRPr lang="en-US" dirty="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414" y="6170528"/>
              <a:ext cx="2232366" cy="3606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07261" y="625642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860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371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Broadening of gap peaks in </a:t>
            </a:r>
            <a:r>
              <a:rPr lang="en-US" sz="2800" b="1" dirty="0"/>
              <a:t>N(</a:t>
            </a:r>
            <a:r>
              <a:rPr lang="en-US" sz="2800" b="1" dirty="0" err="1"/>
              <a:t>ε</a:t>
            </a:r>
            <a:r>
              <a:rPr lang="en-US" sz="2800" b="1" dirty="0"/>
              <a:t>)</a:t>
            </a:r>
            <a:r>
              <a:rPr lang="en-US" sz="2800" b="1" dirty="0" smtClean="0"/>
              <a:t> reduces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s</a:t>
            </a:r>
            <a:endParaRPr lang="en-US" sz="2800" b="1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7229" y="718975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39" t="3479" r="2728"/>
          <a:stretch/>
        </p:blipFill>
        <p:spPr>
          <a:xfrm>
            <a:off x="6076883" y="867063"/>
            <a:ext cx="3003803" cy="3016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142" y="1387378"/>
            <a:ext cx="86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Idealized</a:t>
            </a:r>
          </a:p>
          <a:p>
            <a:r>
              <a:rPr lang="en-US" sz="1200" b="1" dirty="0" smtClean="0"/>
              <a:t>BCS model</a:t>
            </a:r>
            <a:endParaRPr lang="en-US" sz="1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98798" y="1664377"/>
            <a:ext cx="374388" cy="236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5005" y="878538"/>
            <a:ext cx="578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1-2 GHz and 2K, we have </a:t>
            </a:r>
            <a:r>
              <a:rPr lang="en-US" dirty="0" err="1" smtClean="0">
                <a:solidFill>
                  <a:srgbClr val="0000FF"/>
                </a:solidFill>
              </a:rPr>
              <a:t>hf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kT</a:t>
            </a:r>
            <a:r>
              <a:rPr lang="en-US" dirty="0" smtClean="0">
                <a:solidFill>
                  <a:srgbClr val="0000FF"/>
                </a:solidFill>
              </a:rPr>
              <a:t>  ≈ 10</a:t>
            </a:r>
            <a:r>
              <a:rPr lang="en-US" baseline="30000" dirty="0" smtClean="0">
                <a:solidFill>
                  <a:srgbClr val="0000FF"/>
                </a:solidFill>
              </a:rPr>
              <a:t>-2</a:t>
            </a:r>
            <a:r>
              <a:rPr lang="en-US" dirty="0" smtClean="0"/>
              <a:t>,  so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simplifies to: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4" y="1716196"/>
            <a:ext cx="5142063" cy="565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0245" y="1190911"/>
            <a:ext cx="1263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Broadened gap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peak and </a:t>
            </a:r>
            <a:r>
              <a:rPr lang="en-US" sz="1200" b="1" dirty="0" err="1" smtClean="0">
                <a:solidFill>
                  <a:srgbClr val="FF0000"/>
                </a:solidFill>
              </a:rPr>
              <a:t>subgap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states in the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Dynes model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65089" y="1987542"/>
            <a:ext cx="373741" cy="645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38" y="2726263"/>
            <a:ext cx="3136900" cy="635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1912" y="2697815"/>
            <a:ext cx="234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of states with broadened peaks: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6186" y="3708310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log. term in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results from the singularity </a:t>
            </a:r>
          </a:p>
          <a:p>
            <a:r>
              <a:rPr lang="en-US" dirty="0"/>
              <a:t> </a:t>
            </a:r>
            <a:r>
              <a:rPr lang="en-US" dirty="0" smtClean="0"/>
              <a:t>     in the BCS density of states (</a:t>
            </a:r>
            <a:r>
              <a:rPr lang="en-US" dirty="0" err="1" smtClean="0"/>
              <a:t>γ</a:t>
            </a:r>
            <a:r>
              <a:rPr lang="en-US" dirty="0" smtClean="0"/>
              <a:t> = 0)  at </a:t>
            </a:r>
            <a:r>
              <a:rPr lang="en-US" dirty="0" err="1" smtClean="0"/>
              <a:t>ε</a:t>
            </a:r>
            <a:r>
              <a:rPr lang="en-US" dirty="0" smtClean="0"/>
              <a:t> = </a:t>
            </a:r>
            <a:r>
              <a:rPr lang="en-US" dirty="0" err="1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117" y="4010203"/>
            <a:ext cx="2904386" cy="22447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5190" y="4600529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No singularity in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smtClean="0"/>
              <a:t> extracted from tunneling </a:t>
            </a:r>
            <a:r>
              <a:rPr lang="en-US" dirty="0" err="1" smtClean="0"/>
              <a:t>exps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which reveal finite N(</a:t>
            </a:r>
            <a:r>
              <a:rPr lang="en-US" dirty="0" err="1" smtClean="0"/>
              <a:t>ε</a:t>
            </a:r>
            <a:r>
              <a:rPr lang="en-US" dirty="0" smtClean="0"/>
              <a:t>) at </a:t>
            </a:r>
            <a:r>
              <a:rPr lang="en-US" dirty="0" err="1"/>
              <a:t>ε</a:t>
            </a:r>
            <a:r>
              <a:rPr lang="en-US" dirty="0"/>
              <a:t> &lt;</a:t>
            </a:r>
            <a:r>
              <a:rPr lang="en-US" dirty="0" smtClean="0"/>
              <a:t> </a:t>
            </a:r>
            <a:r>
              <a:rPr lang="en-US" dirty="0" err="1" smtClean="0"/>
              <a:t>Δ</a:t>
            </a:r>
            <a:r>
              <a:rPr lang="en-US" dirty="0" smtClean="0"/>
              <a:t> (</a:t>
            </a:r>
            <a:r>
              <a:rPr lang="en-US" dirty="0" err="1" smtClean="0"/>
              <a:t>subgap</a:t>
            </a:r>
            <a:r>
              <a:rPr lang="en-US" dirty="0" smtClean="0"/>
              <a:t> states)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32430" y="6343859"/>
            <a:ext cx="2634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T. </a:t>
            </a:r>
            <a:r>
              <a:rPr lang="en-US" sz="1200" b="1" dirty="0" err="1" smtClean="0">
                <a:solidFill>
                  <a:srgbClr val="0000FF"/>
                </a:solidFill>
              </a:rPr>
              <a:t>Proslier</a:t>
            </a:r>
            <a:r>
              <a:rPr lang="en-US" sz="1200" b="1" dirty="0" smtClean="0">
                <a:solidFill>
                  <a:srgbClr val="0000FF"/>
                </a:solidFill>
              </a:rPr>
              <a:t> et al, APL 92, 212505 (2008) 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127849" y="2173941"/>
            <a:ext cx="181444" cy="48459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73049" y="2205397"/>
            <a:ext cx="0" cy="4984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5754" y="5575300"/>
            <a:ext cx="5545154" cy="1007458"/>
            <a:chOff x="333854" y="5575300"/>
            <a:chExt cx="5545154" cy="1007458"/>
          </a:xfrm>
        </p:grpSpPr>
        <p:sp>
          <p:nvSpPr>
            <p:cNvPr id="24" name="TextBox 23"/>
            <p:cNvSpPr txBox="1"/>
            <p:nvPr/>
          </p:nvSpPr>
          <p:spPr>
            <a:xfrm>
              <a:off x="2494585" y="5741450"/>
              <a:ext cx="338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Small broadening  of gap peaks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in </a:t>
              </a:r>
              <a:r>
                <a:rPr lang="en-US" dirty="0">
                  <a:solidFill>
                    <a:srgbClr val="FF0000"/>
                  </a:solidFill>
                </a:rPr>
                <a:t>N(</a:t>
              </a:r>
              <a:r>
                <a:rPr lang="en-US" dirty="0" err="1" smtClean="0">
                  <a:solidFill>
                    <a:srgbClr val="FF0000"/>
                  </a:solidFill>
                </a:rPr>
                <a:t>ε</a:t>
              </a:r>
              <a:r>
                <a:rPr lang="en-US" dirty="0" smtClean="0">
                  <a:solidFill>
                    <a:srgbClr val="FF0000"/>
                  </a:solidFill>
                </a:rPr>
                <a:t>)  can reduce </a:t>
              </a:r>
              <a:r>
                <a:rPr lang="en-US" dirty="0" err="1" smtClean="0">
                  <a:solidFill>
                    <a:srgbClr val="FF0000"/>
                  </a:solidFill>
                </a:rPr>
                <a:t>R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</a:rPr>
                <a:t> by 4-5 times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75" y="5791042"/>
              <a:ext cx="1765300" cy="584200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9" name="Alternate Process 8"/>
            <p:cNvSpPr/>
            <p:nvPr/>
          </p:nvSpPr>
          <p:spPr>
            <a:xfrm>
              <a:off x="333854" y="5575300"/>
              <a:ext cx="5545154" cy="1007458"/>
            </a:xfrm>
            <a:prstGeom prst="flowChartAlternateProcess">
              <a:avLst/>
            </a:prstGeom>
            <a:noFill/>
            <a:ln w="317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44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120" y="-73562"/>
            <a:ext cx="8229600" cy="735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+mn-lt"/>
              </a:rPr>
              <a:t>Current-induced broadening of N(</a:t>
            </a:r>
            <a:r>
              <a:rPr lang="en-US" sz="2800" b="1" dirty="0" err="1" smtClean="0">
                <a:latin typeface="+mn-lt"/>
              </a:rPr>
              <a:t>ε</a:t>
            </a:r>
            <a:r>
              <a:rPr lang="en-US" sz="2800" b="1" dirty="0" smtClean="0">
                <a:latin typeface="+mn-lt"/>
              </a:rPr>
              <a:t>) in clean limit</a:t>
            </a:r>
            <a:r>
              <a:rPr lang="en-US" sz="3600" b="1" dirty="0" smtClean="0">
                <a:latin typeface="+mn-lt"/>
              </a:rPr>
              <a:t> </a:t>
            </a:r>
            <a:endParaRPr lang="en-US" sz="3600" b="1" dirty="0">
              <a:latin typeface="+mn-lt"/>
            </a:endParaRPr>
          </a:p>
        </p:txBody>
      </p:sp>
      <p:sp>
        <p:nvSpPr>
          <p:cNvPr id="5126" name="Text Box 22"/>
          <p:cNvSpPr txBox="1">
            <a:spLocks noChangeArrowheads="1"/>
          </p:cNvSpPr>
          <p:nvPr/>
        </p:nvSpPr>
        <p:spPr bwMode="auto">
          <a:xfrm>
            <a:off x="4203820" y="1068582"/>
            <a:ext cx="4138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Rocking </a:t>
            </a:r>
            <a:r>
              <a:rPr lang="ja-JP" altLang="en-US" sz="1800" dirty="0">
                <a:latin typeface="+mn-lt"/>
              </a:rPr>
              <a:t>“</a:t>
            </a:r>
            <a:r>
              <a:rPr lang="en-US" sz="1800" dirty="0">
                <a:latin typeface="+mn-lt"/>
              </a:rPr>
              <a:t>tilted</a:t>
            </a:r>
            <a:r>
              <a:rPr lang="ja-JP" altLang="en-US" sz="1800" dirty="0">
                <a:latin typeface="+mn-lt"/>
              </a:rPr>
              <a:t>”</a:t>
            </a:r>
            <a:r>
              <a:rPr lang="en-US" sz="1800" dirty="0">
                <a:latin typeface="+mn-lt"/>
              </a:rPr>
              <a:t> electron spectrum in the  </a:t>
            </a:r>
          </a:p>
          <a:p>
            <a:pPr eaLnBrk="1" hangingPunct="1"/>
            <a:r>
              <a:rPr lang="en-US" sz="1800" dirty="0">
                <a:latin typeface="+mn-lt"/>
              </a:rPr>
              <a:t>current-carrying </a:t>
            </a:r>
            <a:r>
              <a:rPr lang="en-US" sz="1800" dirty="0" err="1">
                <a:latin typeface="+mn-lt"/>
              </a:rPr>
              <a:t>rf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state, J(t) </a:t>
            </a:r>
            <a:r>
              <a:rPr lang="en-US" sz="1800" dirty="0">
                <a:latin typeface="+mn-lt"/>
              </a:rPr>
              <a:t>= J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cos</a:t>
            </a:r>
            <a:r>
              <a:rPr lang="en-US" sz="1800" dirty="0">
                <a:latin typeface="+mn-lt"/>
                <a:sym typeface="Symbol" charset="0"/>
              </a:rPr>
              <a:t>t</a:t>
            </a:r>
          </a:p>
        </p:txBody>
      </p:sp>
      <p:sp>
        <p:nvSpPr>
          <p:cNvPr id="5127" name="Text Box 36"/>
          <p:cNvSpPr txBox="1">
            <a:spLocks noChangeArrowheads="1"/>
          </p:cNvSpPr>
          <p:nvPr/>
        </p:nvSpPr>
        <p:spPr bwMode="auto">
          <a:xfrm>
            <a:off x="4336415" y="2623998"/>
            <a:ext cx="3188948" cy="2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Superfluid velocity 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v</a:t>
            </a:r>
            <a:r>
              <a:rPr lang="en-US" sz="2000" b="1" baseline="-25000" dirty="0" err="1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(t) = J/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n</a:t>
            </a:r>
            <a:r>
              <a:rPr lang="en-US" sz="2000" b="1" baseline="-25000" dirty="0" err="1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e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5129" name="Group 20"/>
          <p:cNvGrpSpPr>
            <a:grpSpLocks/>
          </p:cNvGrpSpPr>
          <p:nvPr/>
        </p:nvGrpSpPr>
        <p:grpSpPr bwMode="auto">
          <a:xfrm>
            <a:off x="4337369" y="1788751"/>
            <a:ext cx="4618038" cy="798513"/>
            <a:chOff x="4191000" y="1967692"/>
            <a:chExt cx="4617336" cy="798653"/>
          </a:xfrm>
        </p:grpSpPr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4191000" y="2084388"/>
            <a:ext cx="4529138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5" name="Equation" r:id="rId3" imgW="2527200" imgH="279360" progId="Equation.3">
                    <p:embed/>
                  </p:oleObj>
                </mc:Choice>
                <mc:Fallback>
                  <p:oleObj name="Equation" r:id="rId3" imgW="25272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2084388"/>
                          <a:ext cx="4529138" cy="50006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Oval 18"/>
            <p:cNvSpPr/>
            <p:nvPr/>
          </p:nvSpPr>
          <p:spPr>
            <a:xfrm>
              <a:off x="7835346" y="1967692"/>
              <a:ext cx="972990" cy="7986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999861" y="722167"/>
            <a:ext cx="8144139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28681" y="679865"/>
            <a:ext cx="289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J. Bardeen, </a:t>
            </a:r>
            <a:r>
              <a:rPr lang="nl-NL" sz="1200" b="1" dirty="0" err="1" smtClean="0">
                <a:solidFill>
                  <a:srgbClr val="0000FF"/>
                </a:solidFill>
              </a:rPr>
              <a:t>Rev</a:t>
            </a:r>
            <a:r>
              <a:rPr lang="nl-NL" sz="1200" b="1" dirty="0">
                <a:solidFill>
                  <a:srgbClr val="0000FF"/>
                </a:solidFill>
              </a:rPr>
              <a:t>. </a:t>
            </a:r>
            <a:r>
              <a:rPr lang="nl-NL" sz="1200" b="1" dirty="0" err="1">
                <a:solidFill>
                  <a:srgbClr val="0000FF"/>
                </a:solidFill>
              </a:rPr>
              <a:t>Mod</a:t>
            </a:r>
            <a:r>
              <a:rPr lang="nl-NL" sz="1200" b="1" dirty="0">
                <a:solidFill>
                  <a:srgbClr val="0000FF"/>
                </a:solidFill>
              </a:rPr>
              <a:t>. </a:t>
            </a:r>
            <a:r>
              <a:rPr lang="nl-NL" sz="1200" b="1" dirty="0" err="1">
                <a:solidFill>
                  <a:srgbClr val="0000FF"/>
                </a:solidFill>
              </a:rPr>
              <a:t>Phys</a:t>
            </a:r>
            <a:r>
              <a:rPr lang="nl-NL" sz="1200" b="1" dirty="0">
                <a:solidFill>
                  <a:srgbClr val="0000FF"/>
                </a:solidFill>
              </a:rPr>
              <a:t>. 34, 667 (1962</a:t>
            </a:r>
            <a:r>
              <a:rPr lang="nl-NL" sz="1200" b="1" dirty="0" smtClean="0">
                <a:solidFill>
                  <a:srgbClr val="0000FF"/>
                </a:solidFill>
              </a:rPr>
              <a:t>)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5128" name="Text Box 38"/>
          <p:cNvSpPr txBox="1">
            <a:spLocks noChangeArrowheads="1"/>
          </p:cNvSpPr>
          <p:nvPr/>
        </p:nvSpPr>
        <p:spPr bwMode="auto">
          <a:xfrm>
            <a:off x="136269" y="4350532"/>
            <a:ext cx="492955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  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Reduction of the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energy gap  </a:t>
            </a:r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ε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n-lt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Arial Narrow" charset="0"/>
                <a:sym typeface="Symbo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Symbol" charset="0"/>
              </a:rPr>
              <a:t>=</a:t>
            </a:r>
            <a:r>
              <a:rPr lang="en-US" sz="2000" b="1" dirty="0">
                <a:latin typeface="Arial Narrow" charset="0"/>
                <a:sym typeface="Symbol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Arial Narrow" charset="0"/>
                <a:sym typeface="Symbol" charset="0"/>
              </a:rPr>
              <a:t> - </a:t>
            </a:r>
            <a:r>
              <a:rPr lang="en-US" sz="2400" b="1" dirty="0" err="1">
                <a:solidFill>
                  <a:srgbClr val="FF3300"/>
                </a:solidFill>
                <a:latin typeface="Arial Narrow" charset="0"/>
                <a:sym typeface="Symbol" charset="0"/>
              </a:rPr>
              <a:t>p</a:t>
            </a:r>
            <a:r>
              <a:rPr lang="en-US" sz="2400" b="1" baseline="-25000" dirty="0" err="1">
                <a:solidFill>
                  <a:srgbClr val="FF3300"/>
                </a:solidFill>
                <a:latin typeface="Arial Narrow" charset="0"/>
                <a:sym typeface="Symbol" charset="0"/>
              </a:rPr>
              <a:t>F</a:t>
            </a:r>
            <a:r>
              <a:rPr lang="en-US" sz="2400" b="1" dirty="0" err="1">
                <a:solidFill>
                  <a:srgbClr val="FF3300"/>
                </a:solidFill>
                <a:latin typeface="Arial Narrow" charset="0"/>
                <a:sym typeface="Symbol" charset="0"/>
              </a:rPr>
              <a:t>|v</a:t>
            </a:r>
            <a:r>
              <a:rPr lang="en-US" sz="2400" b="1" baseline="-25000" dirty="0" err="1">
                <a:solidFill>
                  <a:srgbClr val="FF3300"/>
                </a:solidFill>
                <a:latin typeface="Arial Narrow" charset="0"/>
                <a:sym typeface="Symbol" charset="0"/>
              </a:rPr>
              <a:t>s</a:t>
            </a:r>
            <a:r>
              <a:rPr lang="en-US" sz="2400" b="1" dirty="0">
                <a:solidFill>
                  <a:srgbClr val="FF3300"/>
                </a:solidFill>
                <a:latin typeface="Arial Narrow" charset="0"/>
                <a:sym typeface="Symbol" charset="0"/>
              </a:rPr>
              <a:t>| </a:t>
            </a:r>
            <a:endParaRPr lang="en-US" sz="2400" b="1" dirty="0" smtClean="0">
              <a:solidFill>
                <a:srgbClr val="FF3300"/>
              </a:solidFill>
              <a:latin typeface="Arial Narrow" charset="0"/>
              <a:sym typeface="Symbol" charset="0"/>
            </a:endParaRPr>
          </a:p>
          <a:p>
            <a:pPr eaLnBrk="1" hangingPunct="1"/>
            <a:r>
              <a:rPr lang="en-US" sz="2400" b="1" dirty="0">
                <a:solidFill>
                  <a:srgbClr val="FF3300"/>
                </a:solidFill>
                <a:latin typeface="Arial Narrow" charset="0"/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Arial Narrow" charset="0"/>
                <a:sym typeface="Symbol" charset="0"/>
              </a:rPr>
              <a:t>   </a:t>
            </a:r>
            <a:r>
              <a:rPr lang="en-US" sz="1800" dirty="0" smtClean="0">
                <a:latin typeface="+mn-lt"/>
                <a:sym typeface="Symbol" charset="0"/>
              </a:rPr>
              <a:t>increases </a:t>
            </a:r>
            <a:r>
              <a:rPr lang="en-US" sz="1800" dirty="0">
                <a:latin typeface="+mn-lt"/>
                <a:sym typeface="Symbol" charset="0"/>
              </a:rPr>
              <a:t>the density </a:t>
            </a:r>
            <a:r>
              <a:rPr lang="en-US" sz="1800" dirty="0" smtClean="0">
                <a:latin typeface="+mn-lt"/>
                <a:sym typeface="Symbol" charset="0"/>
              </a:rPr>
              <a:t>of thermally-dissociated </a:t>
            </a:r>
          </a:p>
          <a:p>
            <a:pPr eaLnBrk="1" hangingPunct="1"/>
            <a:r>
              <a:rPr lang="en-US" sz="1800" dirty="0">
                <a:latin typeface="+mn-lt"/>
                <a:sym typeface="Symbol" charset="0"/>
              </a:rPr>
              <a:t> </a:t>
            </a:r>
            <a:r>
              <a:rPr lang="en-US" sz="1800" dirty="0" smtClean="0">
                <a:latin typeface="+mn-lt"/>
                <a:sym typeface="Symbol" charset="0"/>
              </a:rPr>
              <a:t>    normal electrons, which supposedly increases </a:t>
            </a:r>
            <a:endParaRPr lang="en-US" sz="1800" dirty="0">
              <a:latin typeface="+mn-lt"/>
              <a:sym typeface="Symbol" charset="0"/>
            </a:endParaRPr>
          </a:p>
          <a:p>
            <a:pPr eaLnBrk="1" hangingPunct="1"/>
            <a:r>
              <a:rPr lang="en-US" sz="1800" dirty="0">
                <a:latin typeface="+mn-lt"/>
                <a:sym typeface="Symbol" charset="0"/>
              </a:rPr>
              <a:t> </a:t>
            </a:r>
            <a:r>
              <a:rPr lang="en-US" sz="1800" dirty="0" smtClean="0">
                <a:latin typeface="+mn-lt"/>
                <a:sym typeface="Symbol" charset="0"/>
              </a:rPr>
              <a:t>    </a:t>
            </a:r>
          </a:p>
          <a:p>
            <a:pPr eaLnBrk="1" hangingPunct="1"/>
            <a:endParaRPr lang="en-US" sz="1800" dirty="0">
              <a:latin typeface="+mn-lt"/>
              <a:sym typeface="Symbol" charset="0"/>
            </a:endParaRPr>
          </a:p>
          <a:p>
            <a:pPr eaLnBrk="1" hangingPunct="1"/>
            <a:r>
              <a:rPr lang="en-US" sz="1800" dirty="0" smtClean="0">
                <a:latin typeface="+mn-lt"/>
                <a:sym typeface="Symbol" charset="0"/>
              </a:rPr>
              <a:t>         </a:t>
            </a:r>
            <a:endParaRPr lang="en-US" sz="1800" dirty="0">
              <a:latin typeface="+mn-lt"/>
              <a:sym typeface="Symbol" charset="0"/>
            </a:endParaRPr>
          </a:p>
        </p:txBody>
      </p:sp>
      <p:sp>
        <p:nvSpPr>
          <p:cNvPr id="5131" name="TextBox 21"/>
          <p:cNvSpPr txBox="1">
            <a:spLocks noChangeArrowheads="1"/>
          </p:cNvSpPr>
          <p:nvPr/>
        </p:nvSpPr>
        <p:spPr bwMode="auto">
          <a:xfrm>
            <a:off x="240773" y="6307230"/>
            <a:ext cx="4083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1800" dirty="0"/>
              <a:t>   </a:t>
            </a:r>
            <a:r>
              <a:rPr lang="en-US" sz="1800" dirty="0">
                <a:latin typeface="+mn-lt"/>
              </a:rPr>
              <a:t>Critical </a:t>
            </a:r>
            <a:r>
              <a:rPr lang="en-US" sz="1800" dirty="0" err="1">
                <a:latin typeface="+mn-lt"/>
              </a:rPr>
              <a:t>pairbreaking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velocity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/p</a:t>
            </a:r>
            <a:r>
              <a:rPr lang="en-US" sz="2000" b="1" baseline="-25000" dirty="0" smtClean="0">
                <a:solidFill>
                  <a:srgbClr val="FF0000"/>
                </a:solidFill>
                <a:latin typeface="+mn-lt"/>
              </a:rPr>
              <a:t>F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9650" y="3085691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 J &gt; 0, the energy gap </a:t>
            </a:r>
            <a:r>
              <a:rPr lang="en-US" b="1" dirty="0" err="1" smtClean="0">
                <a:solidFill>
                  <a:srgbClr val="FF0000"/>
                </a:solidFill>
              </a:rPr>
              <a:t>ε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 is no longer equal to </a:t>
            </a:r>
            <a:r>
              <a:rPr lang="en-US" b="1" dirty="0" err="1" smtClean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016" y="1117560"/>
            <a:ext cx="3500633" cy="3217990"/>
            <a:chOff x="104524" y="1018083"/>
            <a:chExt cx="3736975" cy="3444875"/>
          </a:xfrm>
        </p:grpSpPr>
        <p:grpSp>
          <p:nvGrpSpPr>
            <p:cNvPr id="5125" name="Group 37"/>
            <p:cNvGrpSpPr>
              <a:grpSpLocks/>
            </p:cNvGrpSpPr>
            <p:nvPr/>
          </p:nvGrpSpPr>
          <p:grpSpPr bwMode="auto">
            <a:xfrm>
              <a:off x="104524" y="1018083"/>
              <a:ext cx="3736975" cy="3444875"/>
              <a:chOff x="49" y="740"/>
              <a:chExt cx="2354" cy="2170"/>
            </a:xfrm>
          </p:grpSpPr>
          <p:pic>
            <p:nvPicPr>
              <p:cNvPr id="5134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" y="740"/>
                <a:ext cx="2354" cy="2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5" name="Line 6"/>
              <p:cNvSpPr>
                <a:spLocks noChangeShapeType="1"/>
              </p:cNvSpPr>
              <p:nvPr/>
            </p:nvSpPr>
            <p:spPr bwMode="auto">
              <a:xfrm>
                <a:off x="484" y="1701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Line 10"/>
              <p:cNvSpPr>
                <a:spLocks noChangeShapeType="1"/>
              </p:cNvSpPr>
              <p:nvPr/>
            </p:nvSpPr>
            <p:spPr bwMode="auto">
              <a:xfrm>
                <a:off x="484" y="1846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Line 11"/>
              <p:cNvSpPr>
                <a:spLocks noChangeShapeType="1"/>
              </p:cNvSpPr>
              <p:nvPr/>
            </p:nvSpPr>
            <p:spPr bwMode="auto">
              <a:xfrm>
                <a:off x="702" y="1556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2"/>
              <p:cNvSpPr>
                <a:spLocks noChangeShapeType="1"/>
              </p:cNvSpPr>
              <p:nvPr/>
            </p:nvSpPr>
            <p:spPr bwMode="auto">
              <a:xfrm flipV="1">
                <a:off x="702" y="1846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Text Box 14"/>
              <p:cNvSpPr txBox="1">
                <a:spLocks noChangeArrowheads="1"/>
              </p:cNvSpPr>
              <p:nvPr/>
            </p:nvSpPr>
            <p:spPr bwMode="auto">
              <a:xfrm>
                <a:off x="644" y="1661"/>
                <a:ext cx="57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 Narrow" charset="0"/>
                    <a:sym typeface="Symbol" charset="0"/>
                  </a:rPr>
                  <a:t>2 - 2vp</a:t>
                </a:r>
                <a:r>
                  <a:rPr lang="en-US" b="1" baseline="-25000">
                    <a:latin typeface="Arial Narrow" charset="0"/>
                    <a:sym typeface="Symbol" charset="0"/>
                  </a:rPr>
                  <a:t>F</a:t>
                </a:r>
                <a:endParaRPr lang="en-US" b="1">
                  <a:latin typeface="Arial Narrow" charset="0"/>
                  <a:sym typeface="Symbol" charset="0"/>
                </a:endParaRPr>
              </a:p>
            </p:txBody>
          </p:sp>
          <p:sp>
            <p:nvSpPr>
              <p:cNvPr id="5140" name="Line 16"/>
              <p:cNvSpPr>
                <a:spLocks noChangeShapeType="1"/>
              </p:cNvSpPr>
              <p:nvPr/>
            </p:nvSpPr>
            <p:spPr bwMode="auto">
              <a:xfrm>
                <a:off x="1912" y="1556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17"/>
              <p:cNvSpPr>
                <a:spLocks noChangeShapeType="1"/>
              </p:cNvSpPr>
              <p:nvPr/>
            </p:nvSpPr>
            <p:spPr bwMode="auto">
              <a:xfrm>
                <a:off x="1912" y="1991"/>
                <a:ext cx="2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18"/>
              <p:cNvSpPr>
                <a:spLocks noChangeShapeType="1"/>
              </p:cNvSpPr>
              <p:nvPr/>
            </p:nvSpPr>
            <p:spPr bwMode="auto">
              <a:xfrm>
                <a:off x="1936" y="1556"/>
                <a:ext cx="0" cy="4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Text Box 20"/>
              <p:cNvSpPr txBox="1">
                <a:spLocks noChangeArrowheads="1"/>
              </p:cNvSpPr>
              <p:nvPr/>
            </p:nvSpPr>
            <p:spPr bwMode="auto">
              <a:xfrm>
                <a:off x="1382" y="1645"/>
                <a:ext cx="59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 Narrow" charset="0"/>
                    <a:sym typeface="Symbol" charset="0"/>
                  </a:rPr>
                  <a:t>2 + 2vp</a:t>
                </a:r>
                <a:r>
                  <a:rPr lang="en-US" b="1" baseline="-25000">
                    <a:latin typeface="Arial Narrow" charset="0"/>
                    <a:sym typeface="Symbol" charset="0"/>
                  </a:rPr>
                  <a:t>F</a:t>
                </a:r>
                <a:endParaRPr lang="en-US" b="1">
                  <a:latin typeface="Arial Narrow" charset="0"/>
                  <a:sym typeface="Symbol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V="1">
              <a:off x="2124364" y="1018083"/>
              <a:ext cx="11545" cy="30112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01327" y="3657408"/>
            <a:ext cx="3782219" cy="3124536"/>
            <a:chOff x="5225126" y="3644708"/>
            <a:chExt cx="3782219" cy="3124536"/>
          </a:xfrm>
        </p:grpSpPr>
        <p:sp>
          <p:nvSpPr>
            <p:cNvPr id="3" name="TextBox 2"/>
            <p:cNvSpPr txBox="1"/>
            <p:nvPr/>
          </p:nvSpPr>
          <p:spPr>
            <a:xfrm>
              <a:off x="5301327" y="6399912"/>
              <a:ext cx="3706018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Current-induced broadening of 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N(</a:t>
              </a:r>
              <a:r>
                <a:rPr lang="en-US" b="1" dirty="0" err="1" smtClean="0">
                  <a:solidFill>
                    <a:srgbClr val="0000FF"/>
                  </a:solidFill>
                </a:rPr>
                <a:t>ε</a:t>
              </a:r>
              <a:r>
                <a:rPr lang="en-US" b="1" dirty="0" smtClean="0">
                  <a:solidFill>
                    <a:srgbClr val="0000FF"/>
                  </a:solidFill>
                </a:rPr>
                <a:t>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/>
            <a:srcRect b="49756"/>
            <a:stretch/>
          </p:blipFill>
          <p:spPr>
            <a:xfrm>
              <a:off x="5225126" y="3644708"/>
              <a:ext cx="3646917" cy="2698928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5726362"/>
            <a:ext cx="2711333" cy="280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3770" y="5589747"/>
            <a:ext cx="469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70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0" y="-306838"/>
            <a:ext cx="687177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Current-induced broadening in dirty limit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89384" y="592523"/>
            <a:ext cx="5539609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365035" y="239890"/>
            <a:ext cx="2863115" cy="6582728"/>
            <a:chOff x="6365035" y="239890"/>
            <a:chExt cx="2863115" cy="65827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7494" y="239890"/>
              <a:ext cx="2405915" cy="20593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5035" y="2409640"/>
              <a:ext cx="2696624" cy="36776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29186" y="6176287"/>
              <a:ext cx="2698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0000FF"/>
                  </a:solidFill>
                </a:rPr>
                <a:t>T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unnelinng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 measurements by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Anthore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, </a:t>
              </a:r>
            </a:p>
            <a:p>
              <a:r>
                <a:rPr lang="en-US" sz="1200" b="1" dirty="0" err="1" smtClean="0">
                  <a:solidFill>
                    <a:srgbClr val="0000FF"/>
                  </a:solidFill>
                </a:rPr>
                <a:t>Pothier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, and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Esteve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, on a 40 nm Al wire, PRL 90, 127001 (2003) 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7391" y="848785"/>
            <a:ext cx="3112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roadening of the gap peaks in </a:t>
            </a:r>
            <a:r>
              <a:rPr lang="en-US" dirty="0"/>
              <a:t>N(</a:t>
            </a:r>
            <a:r>
              <a:rPr lang="en-US" dirty="0" err="1"/>
              <a:t>ε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by current was calculated some 50 years ago: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9436" y="2032674"/>
            <a:ext cx="33445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K. Maki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sz="1200" b="1" dirty="0" err="1" smtClean="0">
                <a:solidFill>
                  <a:srgbClr val="0000FF"/>
                </a:solidFill>
              </a:rPr>
              <a:t>Prog</a:t>
            </a:r>
            <a:r>
              <a:rPr lang="en-US" sz="1200" b="1" dirty="0" smtClean="0">
                <a:solidFill>
                  <a:srgbClr val="0000FF"/>
                </a:solidFill>
              </a:rPr>
              <a:t>. </a:t>
            </a:r>
            <a:r>
              <a:rPr lang="en-US" sz="1200" b="1" dirty="0" err="1" smtClean="0">
                <a:solidFill>
                  <a:srgbClr val="0000FF"/>
                </a:solidFill>
              </a:rPr>
              <a:t>Theor</a:t>
            </a:r>
            <a:r>
              <a:rPr lang="en-US" sz="1200" b="1" dirty="0" smtClean="0">
                <a:solidFill>
                  <a:srgbClr val="0000FF"/>
                </a:solidFill>
              </a:rPr>
              <a:t>. Phys. 29, 10; 333 (1963);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in Superconductivity, part 2, ed. R.D. Parks, 1967;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P. </a:t>
            </a:r>
            <a:r>
              <a:rPr lang="en-US" sz="1200" b="1" dirty="0" err="1" smtClean="0">
                <a:solidFill>
                  <a:srgbClr val="0000FF"/>
                </a:solidFill>
              </a:rPr>
              <a:t>Fulde</a:t>
            </a:r>
            <a:r>
              <a:rPr lang="en-US" sz="1200" b="1" dirty="0" smtClean="0">
                <a:solidFill>
                  <a:srgbClr val="0000FF"/>
                </a:solidFill>
              </a:rPr>
              <a:t>, </a:t>
            </a:r>
            <a:r>
              <a:rPr lang="en-US" sz="1200" b="1" dirty="0" err="1" smtClean="0">
                <a:solidFill>
                  <a:srgbClr val="0000FF"/>
                </a:solidFill>
              </a:rPr>
              <a:t>Phys</a:t>
            </a:r>
            <a:r>
              <a:rPr lang="en-US" sz="1200" b="1" dirty="0" smtClean="0">
                <a:solidFill>
                  <a:srgbClr val="0000FF"/>
                </a:solidFill>
              </a:rPr>
              <a:t> Rev. 137, A783 (1965)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7166" y="759280"/>
            <a:ext cx="2938436" cy="2669462"/>
            <a:chOff x="25566" y="749120"/>
            <a:chExt cx="2938436" cy="26694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4813"/>
            <a:stretch/>
          </p:blipFill>
          <p:spPr>
            <a:xfrm>
              <a:off x="25566" y="749120"/>
              <a:ext cx="2938436" cy="2669462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1702536" y="979293"/>
              <a:ext cx="512568" cy="13007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119135" y="841582"/>
              <a:ext cx="548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BCS</a:t>
              </a:r>
            </a:p>
            <a:p>
              <a:r>
                <a:rPr lang="en-US" sz="1200" dirty="0" smtClean="0"/>
                <a:t>at J=0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99901" y="1364802"/>
              <a:ext cx="466667" cy="16092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838424" y="2217025"/>
              <a:ext cx="0" cy="4284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27192" y="2541835"/>
              <a:ext cx="7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178" y="871745"/>
              <a:ext cx="1051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Dynes natural </a:t>
              </a:r>
            </a:p>
            <a:p>
              <a:r>
                <a:rPr lang="en-US" sz="1200" dirty="0" smtClean="0"/>
                <a:t>broadening </a:t>
              </a:r>
            </a:p>
            <a:p>
              <a:r>
                <a:rPr lang="en-US" sz="1200" dirty="0" smtClean="0"/>
                <a:t>at J = 0</a:t>
              </a:r>
              <a:endParaRPr lang="en-US" sz="1200" dirty="0"/>
            </a:p>
          </p:txBody>
        </p:sp>
      </p:grp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6" y="4125432"/>
            <a:ext cx="2609273" cy="3001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7511" y="3390892"/>
            <a:ext cx="5622077" cy="335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N(</a:t>
            </a:r>
            <a:r>
              <a:rPr lang="en-US" dirty="0" err="1"/>
              <a:t>ε</a:t>
            </a:r>
            <a:r>
              <a:rPr lang="en-US" dirty="0" smtClean="0"/>
              <a:t>) oscillates between black (H=0) and red (H=H</a:t>
            </a:r>
            <a:r>
              <a:rPr lang="en-US" baseline="-25000" dirty="0" smtClean="0"/>
              <a:t>a</a:t>
            </a:r>
            <a:r>
              <a:rPr lang="en-US" dirty="0" smtClean="0"/>
              <a:t>) curves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90127" y="4779278"/>
            <a:ext cx="5813085" cy="1913467"/>
            <a:chOff x="390127" y="4779278"/>
            <a:chExt cx="5813085" cy="1913467"/>
          </a:xfrm>
        </p:grpSpPr>
        <p:sp>
          <p:nvSpPr>
            <p:cNvPr id="28" name="TextBox 27"/>
            <p:cNvSpPr txBox="1"/>
            <p:nvPr/>
          </p:nvSpPr>
          <p:spPr>
            <a:xfrm>
              <a:off x="390127" y="4779278"/>
              <a:ext cx="581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 </a:t>
              </a:r>
              <a:r>
                <a:rPr lang="en-US" b="1" dirty="0" smtClean="0">
                  <a:solidFill>
                    <a:srgbClr val="FF0000"/>
                  </a:solidFill>
                </a:rPr>
                <a:t>H &gt;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H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c</a:t>
              </a:r>
              <a:r>
                <a:rPr lang="en-US" b="1" dirty="0" smtClean="0">
                  <a:solidFill>
                    <a:srgbClr val="FF0000"/>
                  </a:solidFill>
                </a:rPr>
                <a:t>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γ</a:t>
              </a:r>
              <a:r>
                <a:rPr lang="en-US" b="1" dirty="0" smtClean="0">
                  <a:solidFill>
                    <a:srgbClr val="FF0000"/>
                  </a:solidFill>
                </a:rPr>
                <a:t>/</a:t>
              </a:r>
              <a:r>
                <a:rPr lang="en-US" b="1" dirty="0" err="1" smtClean="0">
                  <a:solidFill>
                    <a:srgbClr val="FF0000"/>
                  </a:solidFill>
                </a:rPr>
                <a:t>Δ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r>
                <a:rPr lang="en-US" b="1" baseline="30000" dirty="0">
                  <a:solidFill>
                    <a:srgbClr val="FF0000"/>
                  </a:solidFill>
                </a:rPr>
                <a:t>3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/4</a:t>
              </a:r>
              <a:r>
                <a:rPr lang="en-US" dirty="0" smtClean="0"/>
                <a:t> the current-induced broadening takes over:  </a:t>
              </a:r>
            </a:p>
            <a:p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169" y="5480790"/>
              <a:ext cx="3937000" cy="6223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74614" y="6323413"/>
              <a:ext cx="5316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poor man prediction of logarithmic decrease of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(H)  </a:t>
              </a:r>
              <a:endParaRPr lang="en-US" dirty="0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92" y="3980998"/>
            <a:ext cx="2057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2903</Words>
  <Application>Microsoft Macintosh PowerPoint</Application>
  <PresentationFormat>On-screen Show (4:3)</PresentationFormat>
  <Paragraphs>373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Microwave suppression of nonlinear surface resistance and extended Q(H) rise in alloyed Nb cavities</vt:lpstr>
      <vt:lpstr>Outline</vt:lpstr>
      <vt:lpstr>Extended microwave enhancement of Q(H) </vt:lpstr>
      <vt:lpstr>Microwave suppression of Rs is not unique to Nb cavities</vt:lpstr>
      <vt:lpstr>What could make Rs(H) to decrease with field?</vt:lpstr>
      <vt:lpstr>Mattis-Bardeen theory in the dirty limit</vt:lpstr>
      <vt:lpstr>Broadening of gap peaks in N(ε) reduces Rs</vt:lpstr>
      <vt:lpstr>Current-induced broadening of N(ε) in clean limit </vt:lpstr>
      <vt:lpstr>Current-induced broadening in dirty limit</vt:lpstr>
      <vt:lpstr>Sanity check from experiment </vt:lpstr>
      <vt:lpstr>Can Mattis-Bardeen help us obtain Rs(H) at high fields?</vt:lpstr>
      <vt:lpstr>Why a quick fix of M-B does not work?</vt:lpstr>
      <vt:lpstr>Nonequilibrium theory in the dirty limit</vt:lpstr>
      <vt:lpstr>Results</vt:lpstr>
      <vt:lpstr>Nonequilibrium superconductivity </vt:lpstr>
      <vt:lpstr>RF power transfer mechanisms</vt:lpstr>
      <vt:lpstr>Field-dependent surface resistance</vt:lpstr>
      <vt:lpstr>Good agreement with  experiment</vt:lpstr>
      <vt:lpstr>Are nonequilibrium effects important in Nb cavities?</vt:lpstr>
      <vt:lpstr>What makes it so dependent on the cavity treatment?</vt:lpstr>
      <vt:lpstr>Tuning Rs for weak rf field  with parallel dc field</vt:lpstr>
      <vt:lpstr>Can the extended Q(H) rise in N-doped Nb cavities be extended above the superheating field of Nb?  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screening field and the optimum parameters of superconductivity multilayers for resonator cavities </dc:title>
  <dc:creator>ii</dc:creator>
  <cp:lastModifiedBy>Alex  Gurevich</cp:lastModifiedBy>
  <cp:revision>246</cp:revision>
  <dcterms:created xsi:type="dcterms:W3CDTF">2014-09-24T13:30:56Z</dcterms:created>
  <dcterms:modified xsi:type="dcterms:W3CDTF">2015-12-01T17:25:29Z</dcterms:modified>
</cp:coreProperties>
</file>