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sldIdLst>
    <p:sldId id="256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howGuides="1">
      <p:cViewPr varScale="1">
        <p:scale>
          <a:sx n="73" d="100"/>
          <a:sy n="73" d="100"/>
        </p:scale>
        <p:origin x="13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0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err="1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880369"/>
          </a:xfrm>
        </p:spPr>
        <p:txBody>
          <a:bodyPr/>
          <a:lstStyle/>
          <a:p>
            <a:r>
              <a:rPr lang="en-US" dirty="0" smtClean="0"/>
              <a:t>SNS Operational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616776" cy="757130"/>
          </a:xfrm>
        </p:spPr>
        <p:txBody>
          <a:bodyPr/>
          <a:lstStyle/>
          <a:p>
            <a:r>
              <a:rPr lang="en-US" dirty="0" smtClean="0"/>
              <a:t>J. </a:t>
            </a:r>
            <a:r>
              <a:rPr lang="en-US" dirty="0" smtClean="0"/>
              <a:t>Mammosser</a:t>
            </a:r>
          </a:p>
          <a:p>
            <a:r>
              <a:rPr lang="en-US" dirty="0" smtClean="0"/>
              <a:t>(material from S-H Kim)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910" y="177800"/>
            <a:ext cx="8636290" cy="4847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mtClean="0"/>
              <a:t>Errant beam (II)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048" y="838201"/>
            <a:ext cx="4686643" cy="1447800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>
                <a:latin typeface="Arial Narrow" panose="020B0606020202030204" pitchFamily="34" charset="0"/>
              </a:rPr>
              <a:t>Errant beam hitting a cavity surface desorbs gas and could create vacuum breakdown environment</a:t>
            </a:r>
          </a:p>
          <a:p>
            <a:r>
              <a:rPr lang="en-US" sz="2000" smtClean="0">
                <a:latin typeface="Arial Narrow" panose="020B0606020202030204" pitchFamily="34" charset="0"/>
              </a:rPr>
              <a:t>Errant beam events before 2012: 35 per day</a:t>
            </a:r>
          </a:p>
          <a:p>
            <a:pPr marL="574675" lvl="2" indent="-285750">
              <a:spcBef>
                <a:spcPts val="1400"/>
              </a:spcBef>
              <a:buFont typeface="Arial" panose="020B0604020202020204" pitchFamily="34" charset="0"/>
              <a:buChar char="–"/>
            </a:pPr>
            <a:r>
              <a:rPr lang="en-US" sz="1600" smtClean="0">
                <a:latin typeface="Arial Narrow" panose="020B0606020202030204" pitchFamily="34" charset="0"/>
              </a:rPr>
              <a:t>Performance degradations by errant beam were observed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29803" r="22185" b="48784"/>
          <a:stretch/>
        </p:blipFill>
        <p:spPr bwMode="auto">
          <a:xfrm>
            <a:off x="4648200" y="244533"/>
            <a:ext cx="4495800" cy="993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7727" r="45530" b="32448"/>
          <a:stretch/>
        </p:blipFill>
        <p:spPr bwMode="auto">
          <a:xfrm>
            <a:off x="4710546" y="1295400"/>
            <a:ext cx="3872981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" r="3103" b="25098"/>
          <a:stretch/>
        </p:blipFill>
        <p:spPr bwMode="auto">
          <a:xfrm>
            <a:off x="4696691" y="4724400"/>
            <a:ext cx="4330181" cy="198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81200" y="1295400"/>
            <a:ext cx="140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Warm linac RF truncation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6971" y="5867400"/>
            <a:ext cx="286168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Example of 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abnormal beam from ion source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515100" y="2667000"/>
            <a:ext cx="4191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067808" y="2667000"/>
            <a:ext cx="45720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05922" y="2641602"/>
            <a:ext cx="1503938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In this example,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20-25 us beam 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lost in SCL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2948969"/>
            <a:ext cx="4696691" cy="390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8" lvl="1" indent="-290513"/>
            <a:r>
              <a:rPr lang="en-US" sz="1600" dirty="0" smtClean="0">
                <a:latin typeface="Arial Narrow" panose="020B0606020202030204" pitchFamily="34" charset="0"/>
              </a:rPr>
              <a:t>More diagnostics were added to detect errant beam event</a:t>
            </a:r>
          </a:p>
          <a:p>
            <a:pPr marL="573088" lvl="1" indent="-290513"/>
            <a:r>
              <a:rPr lang="en-US" sz="1600" dirty="0" smtClean="0">
                <a:latin typeface="Arial Narrow" panose="020B0606020202030204" pitchFamily="34" charset="0"/>
              </a:rPr>
              <a:t>Due to this, more careful operation/conditioning of all warm linac structures and front end</a:t>
            </a:r>
          </a:p>
          <a:p>
            <a:r>
              <a:rPr lang="en-US" sz="2000" dirty="0" smtClean="0">
                <a:latin typeface="Arial Narrow" panose="020B0606020202030204" pitchFamily="34" charset="0"/>
              </a:rPr>
              <a:t>Errant beam events after 2012: 15 per day</a:t>
            </a:r>
          </a:p>
          <a:p>
            <a:pPr marL="574675" lvl="2" indent="-285750">
              <a:spcBef>
                <a:spcPts val="1400"/>
              </a:spcBef>
              <a:buFont typeface="Arial" panose="020B0604020202020204" pitchFamily="34" charset="0"/>
              <a:buChar char="–"/>
            </a:pPr>
            <a:r>
              <a:rPr lang="en-US" sz="1600" dirty="0" smtClean="0">
                <a:latin typeface="Arial Narrow" panose="020B0606020202030204" pitchFamily="34" charset="0"/>
              </a:rPr>
              <a:t>Dedicated MPS circuit for errant beam event is recently installed: MPS delay &lt;17 us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Errant beam events </a:t>
            </a:r>
            <a:r>
              <a:rPr lang="en-US" sz="2000" dirty="0" smtClean="0">
                <a:latin typeface="Arial Narrow" panose="020B0606020202030204" pitchFamily="34" charset="0"/>
              </a:rPr>
              <a:t>since 08/2015: 5 </a:t>
            </a:r>
            <a:r>
              <a:rPr lang="en-US" sz="2000" dirty="0">
                <a:latin typeface="Arial Narrow" panose="020B0606020202030204" pitchFamily="34" charset="0"/>
              </a:rPr>
              <a:t>per day</a:t>
            </a:r>
          </a:p>
          <a:p>
            <a:pPr lvl="1"/>
            <a:r>
              <a:rPr lang="en-US" sz="1600" dirty="0" smtClean="0">
                <a:latin typeface="Arial Narrow" panose="020B0606020202030204" pitchFamily="34" charset="0"/>
              </a:rPr>
              <a:t>Warm linac vacuum system was improved last summer</a:t>
            </a:r>
          </a:p>
        </p:txBody>
      </p:sp>
    </p:spTree>
    <p:extLst>
      <p:ext uri="{BB962C8B-B14F-4D97-AF65-F5344CB8AC3E}">
        <p14:creationId xmlns:p14="http://schemas.microsoft.com/office/powerpoint/2010/main" val="160208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910" y="177800"/>
            <a:ext cx="8636290" cy="4847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mtClean="0"/>
              <a:t>Beam halo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762000"/>
            <a:ext cx="8642640" cy="4471932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latin typeface="Arial Narrow" panose="020B0606020202030204" pitchFamily="34" charset="0"/>
              </a:rPr>
              <a:t>Performance degradation from beam halo is observed in the first few cryomodules of the SC linac</a:t>
            </a:r>
          </a:p>
          <a:p>
            <a:r>
              <a:rPr lang="en-US" sz="2400" smtClean="0">
                <a:latin typeface="Arial Narrow" panose="020B0606020202030204" pitchFamily="34" charset="0"/>
              </a:rPr>
              <a:t>It is difficult to diagnose since the process is very slow</a:t>
            </a:r>
          </a:p>
          <a:p>
            <a:pPr lvl="1"/>
            <a:r>
              <a:rPr lang="en-US" sz="2000" smtClean="0">
                <a:latin typeface="Arial Narrow" panose="020B0606020202030204" pitchFamily="34" charset="0"/>
              </a:rPr>
              <a:t>BLM is less sensitive at low energy region</a:t>
            </a:r>
          </a:p>
          <a:p>
            <a:pPr lvl="1"/>
            <a:r>
              <a:rPr lang="en-US" sz="2000" smtClean="0">
                <a:latin typeface="Arial Narrow" panose="020B0606020202030204" pitchFamily="34" charset="0"/>
              </a:rPr>
              <a:t>Temperature diodes sometimes indicate slight temperature increment before quench</a:t>
            </a:r>
          </a:p>
          <a:p>
            <a:pPr lvl="1"/>
            <a:r>
              <a:rPr lang="en-US" sz="2000" smtClean="0">
                <a:latin typeface="Arial Narrow" panose="020B0606020202030204" pitchFamily="34" charset="0"/>
              </a:rPr>
              <a:t>Degradation seems to develop over a long time</a:t>
            </a:r>
          </a:p>
          <a:p>
            <a:pPr lvl="1"/>
            <a:r>
              <a:rPr lang="en-US" sz="2000" smtClean="0">
                <a:latin typeface="Arial Narrow" panose="020B0606020202030204" pitchFamily="34" charset="0"/>
              </a:rPr>
              <a:t>Cavity becomes very sensitive to small changes of operating conditions</a:t>
            </a:r>
          </a:p>
          <a:p>
            <a:r>
              <a:rPr lang="en-US" sz="2400" smtClean="0">
                <a:latin typeface="Arial Narrow" panose="020B0606020202030204" pitchFamily="34" charset="0"/>
              </a:rPr>
              <a:t>Beam scraping in the front-end helps </a:t>
            </a:r>
          </a:p>
          <a:p>
            <a:r>
              <a:rPr lang="en-US" sz="2400" smtClean="0">
                <a:latin typeface="Arial Narrow" panose="020B0606020202030204" pitchFamily="34" charset="0"/>
              </a:rPr>
              <a:t>More sensitive BLMs for low energy region are being prepared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2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123730"/>
            <a:ext cx="8636290" cy="8803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mtClean="0"/>
              <a:t>Performance degradation, component damages  and recovery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" y="1036755"/>
            <a:ext cx="6586286" cy="5486400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200" smtClean="0">
                <a:latin typeface="Arial Narrow" panose="020B0606020202030204" pitchFamily="34" charset="0"/>
              </a:rPr>
              <a:t>Most frequent symptom is hot spot creation in the end group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latin typeface="Arial Narrow" panose="020B0606020202030204" pitchFamily="34" charset="0"/>
              </a:rPr>
              <a:t>Dynamic load changes 10 times higher</a:t>
            </a:r>
          </a:p>
          <a:p>
            <a:pPr lvl="2">
              <a:lnSpc>
                <a:spcPct val="80000"/>
              </a:lnSpc>
            </a:pPr>
            <a:r>
              <a:rPr lang="en-US" smtClean="0">
                <a:latin typeface="Arial Narrow" panose="020B0606020202030204" pitchFamily="34" charset="0"/>
              </a:rPr>
              <a:t>Some cavities run in this condition</a:t>
            </a:r>
          </a:p>
          <a:p>
            <a:pPr lvl="2">
              <a:lnSpc>
                <a:spcPct val="80000"/>
              </a:lnSpc>
            </a:pPr>
            <a:r>
              <a:rPr lang="en-US" smtClean="0">
                <a:latin typeface="Arial Narrow" panose="020B0606020202030204" pitchFamily="34" charset="0"/>
              </a:rPr>
              <a:t>Some others need lower Eacc by &lt;1MV/m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latin typeface="Arial Narrow" panose="020B0606020202030204" pitchFamily="34" charset="0"/>
              </a:rPr>
              <a:t>No changes of x-rays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latin typeface="Arial Narrow" panose="020B0606020202030204" pitchFamily="34" charset="0"/>
              </a:rPr>
              <a:t>Once hot spot is developed, no correlation with beam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latin typeface="Arial Narrow" panose="020B0606020202030204" pitchFamily="34" charset="0"/>
              </a:rPr>
              <a:t>Recovery</a:t>
            </a:r>
          </a:p>
          <a:p>
            <a:pPr lvl="2">
              <a:lnSpc>
                <a:spcPct val="80000"/>
              </a:lnSpc>
            </a:pPr>
            <a:r>
              <a:rPr lang="en-US" smtClean="0">
                <a:latin typeface="Arial Narrow" panose="020B0606020202030204" pitchFamily="34" charset="0"/>
              </a:rPr>
              <a:t>RF conditioning starting from low repetition rate</a:t>
            </a:r>
          </a:p>
          <a:p>
            <a:pPr lvl="2">
              <a:lnSpc>
                <a:spcPct val="80000"/>
              </a:lnSpc>
            </a:pPr>
            <a:r>
              <a:rPr lang="en-US" smtClean="0">
                <a:latin typeface="Arial Narrow" panose="020B0606020202030204" pitchFamily="34" charset="0"/>
              </a:rPr>
              <a:t>Thermal cycling</a:t>
            </a:r>
            <a:endParaRPr lang="en-US" sz="2200" smtClean="0"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smtClean="0">
                <a:latin typeface="Arial Narrow" panose="020B0606020202030204" pitchFamily="34" charset="0"/>
              </a:rPr>
              <a:t>Other degradation/component damage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latin typeface="Arial Narrow" panose="020B0606020202030204" pitchFamily="34" charset="0"/>
              </a:rPr>
              <a:t>Two FPC windows showed leak after errant beam events in 2009</a:t>
            </a:r>
          </a:p>
          <a:p>
            <a:pPr lvl="2">
              <a:lnSpc>
                <a:spcPct val="80000"/>
              </a:lnSpc>
            </a:pPr>
            <a:r>
              <a:rPr lang="en-US" sz="1800" smtClean="0">
                <a:latin typeface="Arial Narrow" panose="020B0606020202030204" pitchFamily="34" charset="0"/>
              </a:rPr>
              <a:t>~10</a:t>
            </a:r>
            <a:r>
              <a:rPr lang="en-US" sz="1800" baseline="30000" smtClean="0">
                <a:latin typeface="Arial Narrow" panose="020B0606020202030204" pitchFamily="34" charset="0"/>
              </a:rPr>
              <a:t>-6</a:t>
            </a:r>
            <a:r>
              <a:rPr lang="en-US" sz="1800" smtClean="0">
                <a:latin typeface="Arial Narrow" panose="020B0606020202030204" pitchFamily="34" charset="0"/>
              </a:rPr>
              <a:t> torr l/s leaks, both were replaced with new FPCs 	at the SNS test facility and reinstalled in the tunnel</a:t>
            </a:r>
          </a:p>
          <a:p>
            <a:pPr lvl="1">
              <a:lnSpc>
                <a:spcPct val="80000"/>
              </a:lnSpc>
            </a:pPr>
            <a:r>
              <a:rPr lang="en-US" sz="1800" smtClean="0">
                <a:latin typeface="Arial Narrow" panose="020B0606020202030204" pitchFamily="34" charset="0"/>
              </a:rPr>
              <a:t>Another cavity is arcing around FPC/end group: turned off for now.</a:t>
            </a:r>
          </a:p>
          <a:p>
            <a:pPr lvl="1">
              <a:lnSpc>
                <a:spcPct val="80000"/>
              </a:lnSpc>
            </a:pPr>
            <a:endParaRPr lang="en-US" sz="2200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\\nscd\Groups\RAD\SCL_Systems\CM-6 Repair 08_2012\Pictures\2012-09-19 Coupler and Ion Pump changeout\Coupler and Ion Pump changeout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68" y="3124199"/>
            <a:ext cx="2454499" cy="368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6sk\Documents\2012\photos\10_26_2012\크기변환_VTA shield 1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3" t="25433" r="15388"/>
          <a:stretch/>
        </p:blipFill>
        <p:spPr bwMode="auto">
          <a:xfrm>
            <a:off x="6662486" y="755354"/>
            <a:ext cx="2475281" cy="230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969570" y="1004099"/>
            <a:ext cx="1284168" cy="1287920"/>
            <a:chOff x="6969570" y="1004099"/>
            <a:chExt cx="1284168" cy="1287920"/>
          </a:xfrm>
        </p:grpSpPr>
        <p:sp>
          <p:nvSpPr>
            <p:cNvPr id="7" name="Oval 6"/>
            <p:cNvSpPr/>
            <p:nvPr/>
          </p:nvSpPr>
          <p:spPr>
            <a:xfrm>
              <a:off x="6969570" y="1004099"/>
              <a:ext cx="1284168" cy="12879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300"/>
                </a:spcBef>
                <a:spcAft>
                  <a:spcPts val="600"/>
                </a:spcAft>
              </a:pPr>
              <a:r>
                <a:rPr lang="en-GB" sz="1000">
                  <a:effectLst/>
                  <a:latin typeface="Times New Roman"/>
                  <a:ea typeface="Times New Roman"/>
                </a:rPr>
                <a:t> </a:t>
              </a:r>
              <a:endParaRPr lang="en-US" sz="10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7249886" y="1226457"/>
              <a:ext cx="399926" cy="776514"/>
            </a:xfrm>
            <a:custGeom>
              <a:avLst/>
              <a:gdLst>
                <a:gd name="connsiteX0" fmla="*/ 0 w 399926"/>
                <a:gd name="connsiteY0" fmla="*/ 776514 h 776514"/>
                <a:gd name="connsiteX1" fmla="*/ 65314 w 399926"/>
                <a:gd name="connsiteY1" fmla="*/ 740229 h 776514"/>
                <a:gd name="connsiteX2" fmla="*/ 116114 w 399926"/>
                <a:gd name="connsiteY2" fmla="*/ 696686 h 776514"/>
                <a:gd name="connsiteX3" fmla="*/ 130628 w 399926"/>
                <a:gd name="connsiteY3" fmla="*/ 674914 h 776514"/>
                <a:gd name="connsiteX4" fmla="*/ 152400 w 399926"/>
                <a:gd name="connsiteY4" fmla="*/ 667657 h 776514"/>
                <a:gd name="connsiteX5" fmla="*/ 159657 w 399926"/>
                <a:gd name="connsiteY5" fmla="*/ 645886 h 776514"/>
                <a:gd name="connsiteX6" fmla="*/ 181428 w 399926"/>
                <a:gd name="connsiteY6" fmla="*/ 631372 h 776514"/>
                <a:gd name="connsiteX7" fmla="*/ 224971 w 399926"/>
                <a:gd name="connsiteY7" fmla="*/ 573314 h 776514"/>
                <a:gd name="connsiteX8" fmla="*/ 239485 w 399926"/>
                <a:gd name="connsiteY8" fmla="*/ 551543 h 776514"/>
                <a:gd name="connsiteX9" fmla="*/ 268514 w 399926"/>
                <a:gd name="connsiteY9" fmla="*/ 522514 h 776514"/>
                <a:gd name="connsiteX10" fmla="*/ 283028 w 399926"/>
                <a:gd name="connsiteY10" fmla="*/ 478972 h 776514"/>
                <a:gd name="connsiteX11" fmla="*/ 297543 w 399926"/>
                <a:gd name="connsiteY11" fmla="*/ 428172 h 776514"/>
                <a:gd name="connsiteX12" fmla="*/ 312057 w 399926"/>
                <a:gd name="connsiteY12" fmla="*/ 406400 h 776514"/>
                <a:gd name="connsiteX13" fmla="*/ 333828 w 399926"/>
                <a:gd name="connsiteY13" fmla="*/ 370114 h 776514"/>
                <a:gd name="connsiteX14" fmla="*/ 341085 w 399926"/>
                <a:gd name="connsiteY14" fmla="*/ 348343 h 776514"/>
                <a:gd name="connsiteX15" fmla="*/ 355600 w 399926"/>
                <a:gd name="connsiteY15" fmla="*/ 326572 h 776514"/>
                <a:gd name="connsiteX16" fmla="*/ 362857 w 399926"/>
                <a:gd name="connsiteY16" fmla="*/ 283029 h 776514"/>
                <a:gd name="connsiteX17" fmla="*/ 377371 w 399926"/>
                <a:gd name="connsiteY17" fmla="*/ 217714 h 776514"/>
                <a:gd name="connsiteX18" fmla="*/ 384628 w 399926"/>
                <a:gd name="connsiteY18" fmla="*/ 130629 h 776514"/>
                <a:gd name="connsiteX19" fmla="*/ 399143 w 399926"/>
                <a:gd name="connsiteY19" fmla="*/ 0 h 77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9926" h="776514">
                  <a:moveTo>
                    <a:pt x="0" y="776514"/>
                  </a:moveTo>
                  <a:cubicBezTo>
                    <a:pt x="16344" y="768342"/>
                    <a:pt x="48853" y="754339"/>
                    <a:pt x="65314" y="740229"/>
                  </a:cubicBezTo>
                  <a:cubicBezTo>
                    <a:pt x="126907" y="687435"/>
                    <a:pt x="66133" y="730007"/>
                    <a:pt x="116114" y="696686"/>
                  </a:cubicBezTo>
                  <a:cubicBezTo>
                    <a:pt x="120952" y="689429"/>
                    <a:pt x="123817" y="680363"/>
                    <a:pt x="130628" y="674914"/>
                  </a:cubicBezTo>
                  <a:cubicBezTo>
                    <a:pt x="136602" y="670135"/>
                    <a:pt x="146991" y="673066"/>
                    <a:pt x="152400" y="667657"/>
                  </a:cubicBezTo>
                  <a:cubicBezTo>
                    <a:pt x="157809" y="662248"/>
                    <a:pt x="154878" y="651859"/>
                    <a:pt x="159657" y="645886"/>
                  </a:cubicBezTo>
                  <a:cubicBezTo>
                    <a:pt x="165105" y="639075"/>
                    <a:pt x="174617" y="636821"/>
                    <a:pt x="181428" y="631372"/>
                  </a:cubicBezTo>
                  <a:cubicBezTo>
                    <a:pt x="200607" y="616029"/>
                    <a:pt x="211703" y="593216"/>
                    <a:pt x="224971" y="573314"/>
                  </a:cubicBezTo>
                  <a:cubicBezTo>
                    <a:pt x="229809" y="566057"/>
                    <a:pt x="233318" y="557710"/>
                    <a:pt x="239485" y="551543"/>
                  </a:cubicBezTo>
                  <a:lnTo>
                    <a:pt x="268514" y="522514"/>
                  </a:lnTo>
                  <a:cubicBezTo>
                    <a:pt x="273352" y="508000"/>
                    <a:pt x="279318" y="493814"/>
                    <a:pt x="283028" y="478972"/>
                  </a:cubicBezTo>
                  <a:cubicBezTo>
                    <a:pt x="285355" y="469663"/>
                    <a:pt x="292334" y="438589"/>
                    <a:pt x="297543" y="428172"/>
                  </a:cubicBezTo>
                  <a:cubicBezTo>
                    <a:pt x="301444" y="420371"/>
                    <a:pt x="308156" y="414201"/>
                    <a:pt x="312057" y="406400"/>
                  </a:cubicBezTo>
                  <a:cubicBezTo>
                    <a:pt x="330898" y="368717"/>
                    <a:pt x="305479" y="398465"/>
                    <a:pt x="333828" y="370114"/>
                  </a:cubicBezTo>
                  <a:cubicBezTo>
                    <a:pt x="336247" y="362857"/>
                    <a:pt x="337664" y="355185"/>
                    <a:pt x="341085" y="348343"/>
                  </a:cubicBezTo>
                  <a:cubicBezTo>
                    <a:pt x="344986" y="340542"/>
                    <a:pt x="352842" y="334846"/>
                    <a:pt x="355600" y="326572"/>
                  </a:cubicBezTo>
                  <a:cubicBezTo>
                    <a:pt x="360253" y="312613"/>
                    <a:pt x="359665" y="297393"/>
                    <a:pt x="362857" y="283029"/>
                  </a:cubicBezTo>
                  <a:cubicBezTo>
                    <a:pt x="375786" y="224847"/>
                    <a:pt x="366897" y="311986"/>
                    <a:pt x="377371" y="217714"/>
                  </a:cubicBezTo>
                  <a:cubicBezTo>
                    <a:pt x="380588" y="188763"/>
                    <a:pt x="380307" y="159436"/>
                    <a:pt x="384628" y="130629"/>
                  </a:cubicBezTo>
                  <a:cubicBezTo>
                    <a:pt x="405010" y="-5249"/>
                    <a:pt x="399143" y="158433"/>
                    <a:pt x="399143" y="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532914" y="1393371"/>
              <a:ext cx="413657" cy="275772"/>
            </a:xfrm>
            <a:custGeom>
              <a:avLst/>
              <a:gdLst>
                <a:gd name="connsiteX0" fmla="*/ 0 w 413657"/>
                <a:gd name="connsiteY0" fmla="*/ 275772 h 275772"/>
                <a:gd name="connsiteX1" fmla="*/ 36286 w 413657"/>
                <a:gd name="connsiteY1" fmla="*/ 268515 h 275772"/>
                <a:gd name="connsiteX2" fmla="*/ 58057 w 413657"/>
                <a:gd name="connsiteY2" fmla="*/ 254000 h 275772"/>
                <a:gd name="connsiteX3" fmla="*/ 87086 w 413657"/>
                <a:gd name="connsiteY3" fmla="*/ 239486 h 275772"/>
                <a:gd name="connsiteX4" fmla="*/ 116115 w 413657"/>
                <a:gd name="connsiteY4" fmla="*/ 232229 h 275772"/>
                <a:gd name="connsiteX5" fmla="*/ 137886 w 413657"/>
                <a:gd name="connsiteY5" fmla="*/ 224972 h 275772"/>
                <a:gd name="connsiteX6" fmla="*/ 166915 w 413657"/>
                <a:gd name="connsiteY6" fmla="*/ 203200 h 275772"/>
                <a:gd name="connsiteX7" fmla="*/ 224972 w 413657"/>
                <a:gd name="connsiteY7" fmla="*/ 174172 h 275772"/>
                <a:gd name="connsiteX8" fmla="*/ 275772 w 413657"/>
                <a:gd name="connsiteY8" fmla="*/ 145143 h 275772"/>
                <a:gd name="connsiteX9" fmla="*/ 297543 w 413657"/>
                <a:gd name="connsiteY9" fmla="*/ 137886 h 275772"/>
                <a:gd name="connsiteX10" fmla="*/ 333829 w 413657"/>
                <a:gd name="connsiteY10" fmla="*/ 94343 h 275772"/>
                <a:gd name="connsiteX11" fmla="*/ 355600 w 413657"/>
                <a:gd name="connsiteY11" fmla="*/ 79829 h 275772"/>
                <a:gd name="connsiteX12" fmla="*/ 391886 w 413657"/>
                <a:gd name="connsiteY12" fmla="*/ 58058 h 275772"/>
                <a:gd name="connsiteX13" fmla="*/ 406400 w 413657"/>
                <a:gd name="connsiteY13" fmla="*/ 7258 h 275772"/>
                <a:gd name="connsiteX14" fmla="*/ 413657 w 413657"/>
                <a:gd name="connsiteY14" fmla="*/ 0 h 27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3657" h="275772">
                  <a:moveTo>
                    <a:pt x="0" y="275772"/>
                  </a:moveTo>
                  <a:cubicBezTo>
                    <a:pt x="12095" y="273353"/>
                    <a:pt x="24737" y="272846"/>
                    <a:pt x="36286" y="268515"/>
                  </a:cubicBezTo>
                  <a:cubicBezTo>
                    <a:pt x="44453" y="265452"/>
                    <a:pt x="50484" y="258327"/>
                    <a:pt x="58057" y="254000"/>
                  </a:cubicBezTo>
                  <a:cubicBezTo>
                    <a:pt x="67450" y="248633"/>
                    <a:pt x="76956" y="243284"/>
                    <a:pt x="87086" y="239486"/>
                  </a:cubicBezTo>
                  <a:cubicBezTo>
                    <a:pt x="96425" y="235984"/>
                    <a:pt x="106525" y="234969"/>
                    <a:pt x="116115" y="232229"/>
                  </a:cubicBezTo>
                  <a:cubicBezTo>
                    <a:pt x="123470" y="230128"/>
                    <a:pt x="130629" y="227391"/>
                    <a:pt x="137886" y="224972"/>
                  </a:cubicBezTo>
                  <a:cubicBezTo>
                    <a:pt x="147562" y="217715"/>
                    <a:pt x="156467" y="209295"/>
                    <a:pt x="166915" y="203200"/>
                  </a:cubicBezTo>
                  <a:cubicBezTo>
                    <a:pt x="185604" y="192298"/>
                    <a:pt x="206969" y="186174"/>
                    <a:pt x="224972" y="174172"/>
                  </a:cubicBezTo>
                  <a:cubicBezTo>
                    <a:pt x="246836" y="159596"/>
                    <a:pt x="249992" y="156192"/>
                    <a:pt x="275772" y="145143"/>
                  </a:cubicBezTo>
                  <a:cubicBezTo>
                    <a:pt x="282803" y="142130"/>
                    <a:pt x="290286" y="140305"/>
                    <a:pt x="297543" y="137886"/>
                  </a:cubicBezTo>
                  <a:cubicBezTo>
                    <a:pt x="311815" y="116479"/>
                    <a:pt x="312874" y="111805"/>
                    <a:pt x="333829" y="94343"/>
                  </a:cubicBezTo>
                  <a:cubicBezTo>
                    <a:pt x="340529" y="88759"/>
                    <a:pt x="348789" y="85277"/>
                    <a:pt x="355600" y="79829"/>
                  </a:cubicBezTo>
                  <a:cubicBezTo>
                    <a:pt x="384062" y="57060"/>
                    <a:pt x="354079" y="70660"/>
                    <a:pt x="391886" y="58058"/>
                  </a:cubicBezTo>
                  <a:cubicBezTo>
                    <a:pt x="394212" y="48756"/>
                    <a:pt x="401194" y="17671"/>
                    <a:pt x="406400" y="7258"/>
                  </a:cubicBezTo>
                  <a:cubicBezTo>
                    <a:pt x="407930" y="4198"/>
                    <a:pt x="411238" y="2419"/>
                    <a:pt x="413657" y="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0"/>
              </a:lightRig>
            </a:scene3d>
            <a:sp3d>
              <a:contourClr>
                <a:schemeClr val="lt1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318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910" y="0"/>
            <a:ext cx="8941090" cy="88036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mtClean="0"/>
              <a:t>Hot spot example 1: meta-stable condition at the same gradient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598" y="5334000"/>
            <a:ext cx="8915402" cy="1000274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>
                <a:latin typeface="Arial Narrow" panose="020B0606020202030204" pitchFamily="34" charset="0"/>
              </a:rPr>
              <a:t>Some part in the end group (must be very low field region) must be normal conducting but still operable</a:t>
            </a:r>
          </a:p>
          <a:p>
            <a:pPr>
              <a:spcBef>
                <a:spcPts val="600"/>
              </a:spcBef>
            </a:pPr>
            <a:r>
              <a:rPr lang="en-US" sz="2000" smtClean="0">
                <a:latin typeface="Arial Narrow" panose="020B0606020202030204" pitchFamily="34" charset="0"/>
              </a:rPr>
              <a:t>Additional cryogenic load at 2K is about 50W more from one cavity (would be 800W in CW)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889000"/>
            <a:ext cx="873469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849" y="1270000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JT valve position (10% more: 50-60 W)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2543" y="2189693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Cavity gradient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9405" y="3556000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Coupler flange temperature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(not hottest spot)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6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5334000"/>
            <a:ext cx="8229600" cy="963036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smtClean="0">
                <a:latin typeface="Arial Narrow" panose="020B0606020202030204" pitchFamily="34" charset="0"/>
              </a:rPr>
              <a:t>Reduce gradient during operation by 0.5-1MV/m due to end group quench</a:t>
            </a:r>
          </a:p>
          <a:p>
            <a:pPr>
              <a:spcBef>
                <a:spcPts val="0"/>
              </a:spcBef>
            </a:pPr>
            <a:r>
              <a:rPr lang="en-US" sz="2000" smtClean="0">
                <a:latin typeface="Arial Narrow" panose="020B0606020202030204" pitchFamily="34" charset="0"/>
              </a:rPr>
              <a:t>Cavity still unstable </a:t>
            </a:r>
            <a:r>
              <a:rPr lang="en-US" sz="2000" smtClean="0">
                <a:latin typeface="Arial Narrow" panose="020B0606020202030204" pitchFamily="34" charset="0"/>
                <a:sym typeface="Wingdings" panose="05000000000000000000" pitchFamily="2" charset="2"/>
              </a:rPr>
              <a:t> have to wait 10-15 min. for cool-down</a:t>
            </a:r>
            <a:endParaRPr lang="en-US" sz="200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smtClean="0">
                <a:latin typeface="Arial Narrow" panose="020B0606020202030204" pitchFamily="34" charset="0"/>
              </a:rPr>
              <a:t>Performance recovered by thermal cycle during long-maintenance period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3" name="Picture 2" descr="C:\Users\6sk\Desktop\work_2014\snapshot\12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71344" cy="43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958334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JT valve position (10% more 50-60 W)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1821" y="1702226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Cavity gradient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3962400"/>
            <a:ext cx="3198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Coupler flange temperature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(not hottest spot)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9927" y="76200"/>
            <a:ext cx="8941090" cy="48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Hot spot example 2: unstable </a:t>
            </a:r>
            <a:r>
              <a:rPr lang="en-US" dirty="0"/>
              <a:t>condition</a:t>
            </a:r>
          </a:p>
        </p:txBody>
      </p:sp>
    </p:spTree>
    <p:extLst>
      <p:ext uri="{BB962C8B-B14F-4D97-AF65-F5344CB8AC3E}">
        <p14:creationId xmlns:p14="http://schemas.microsoft.com/office/powerpoint/2010/main" val="2702370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enc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60"/>
          <a:stretch>
            <a:fillRect/>
          </a:stretch>
        </p:blipFill>
        <p:spPr bwMode="auto">
          <a:xfrm>
            <a:off x="7257" y="200024"/>
            <a:ext cx="443865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54500" y="685800"/>
            <a:ext cx="5018088" cy="2478087"/>
            <a:chOff x="2420" y="682"/>
            <a:chExt cx="3161" cy="156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76" t="7811" r="36292" b="8047"/>
            <a:stretch>
              <a:fillRect/>
            </a:stretch>
          </p:blipFill>
          <p:spPr bwMode="auto">
            <a:xfrm>
              <a:off x="3151" y="702"/>
              <a:ext cx="592" cy="1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95" t="8368" r="35353" b="8017"/>
            <a:stretch>
              <a:fillRect/>
            </a:stretch>
          </p:blipFill>
          <p:spPr bwMode="auto">
            <a:xfrm>
              <a:off x="3719" y="682"/>
              <a:ext cx="1219" cy="1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18" t="62468" r="11224" b="8017"/>
            <a:stretch>
              <a:fillRect/>
            </a:stretch>
          </p:blipFill>
          <p:spPr bwMode="auto">
            <a:xfrm>
              <a:off x="4888" y="1161"/>
              <a:ext cx="693" cy="1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0" t="62445" r="11470" b="8047"/>
            <a:stretch>
              <a:fillRect/>
            </a:stretch>
          </p:blipFill>
          <p:spPr bwMode="auto">
            <a:xfrm>
              <a:off x="2420" y="1164"/>
              <a:ext cx="653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5785644" y="3429000"/>
            <a:ext cx="3022600" cy="2552700"/>
            <a:chOff x="1059" y="2265"/>
            <a:chExt cx="1904" cy="1608"/>
          </a:xfrm>
        </p:grpSpPr>
        <p:pic>
          <p:nvPicPr>
            <p:cNvPr id="9" name="Picture 1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0" t="7704" r="36243" b="8589"/>
            <a:stretch>
              <a:fillRect/>
            </a:stretch>
          </p:blipFill>
          <p:spPr bwMode="auto">
            <a:xfrm>
              <a:off x="1059" y="2265"/>
              <a:ext cx="1232" cy="1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54" t="62624" r="10136" b="8589"/>
            <a:stretch>
              <a:fillRect/>
            </a:stretch>
          </p:blipFill>
          <p:spPr bwMode="auto">
            <a:xfrm>
              <a:off x="2245" y="2590"/>
              <a:ext cx="718" cy="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3854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910" y="177800"/>
            <a:ext cx="8636290" cy="4847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762000"/>
            <a:ext cx="8642640" cy="4471932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latin typeface="Arial Narrow" panose="020B0606020202030204" pitchFamily="34" charset="0"/>
              </a:rPr>
              <a:t>The SNS SCL is providing stable operation for the neutron production up to 1.4 MW beam power on target</a:t>
            </a:r>
          </a:p>
          <a:p>
            <a:pPr lvl="1"/>
            <a:r>
              <a:rPr lang="en-US" sz="2000" smtClean="0">
                <a:latin typeface="Arial Narrow" panose="020B0606020202030204" pitchFamily="34" charset="0"/>
              </a:rPr>
              <a:t>Understanding of system as a whole leads to the most efficient and reliable operation</a:t>
            </a:r>
          </a:p>
          <a:p>
            <a:r>
              <a:rPr lang="en-US" sz="2400" smtClean="0">
                <a:latin typeface="Arial Narrow" panose="020B0606020202030204" pitchFamily="34" charset="0"/>
              </a:rPr>
              <a:t>Causes for performance degradation during operation at SNS are identified</a:t>
            </a:r>
          </a:p>
          <a:p>
            <a:pPr lvl="1"/>
            <a:r>
              <a:rPr lang="en-US" sz="2000" smtClean="0">
                <a:latin typeface="Arial Narrow" panose="020B0606020202030204" pitchFamily="34" charset="0"/>
              </a:rPr>
              <a:t>Continuous development of dedicated diagnostics and protection systems</a:t>
            </a:r>
          </a:p>
          <a:p>
            <a:pPr lvl="1"/>
            <a:r>
              <a:rPr lang="en-US" sz="2000" smtClean="0">
                <a:latin typeface="Arial Narrow" panose="020B0606020202030204" pitchFamily="34" charset="0"/>
              </a:rPr>
              <a:t>Recovery actions including thermal cycling and offline repair are ongoing</a:t>
            </a:r>
            <a:endParaRPr lang="en-US" sz="20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2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</a:t>
            </a:r>
            <a:r>
              <a:rPr lang="en-US" dirty="0" err="1" smtClean="0"/>
              <a:t>Linac</a:t>
            </a:r>
            <a:r>
              <a:rPr lang="en-US" dirty="0" smtClean="0"/>
              <a:t> Operational Strategy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74" y="764729"/>
            <a:ext cx="8642640" cy="540747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During the startup period when beam power was ramped up the SCL </a:t>
            </a:r>
            <a:r>
              <a:rPr lang="en-US" dirty="0" err="1" smtClean="0"/>
              <a:t>linac</a:t>
            </a:r>
            <a:r>
              <a:rPr lang="en-US" dirty="0" smtClean="0"/>
              <a:t> </a:t>
            </a:r>
            <a:r>
              <a:rPr lang="en-US" dirty="0" smtClean="0"/>
              <a:t>operational knowledge was </a:t>
            </a:r>
            <a:r>
              <a:rPr lang="en-US" dirty="0" smtClean="0"/>
              <a:t>developed</a:t>
            </a:r>
          </a:p>
          <a:p>
            <a:pPr lvl="1"/>
            <a:r>
              <a:rPr lang="en-US" dirty="0" smtClean="0"/>
              <a:t>Many of the operational limitations were identified, issues were identified and some problems were resolved</a:t>
            </a:r>
          </a:p>
          <a:p>
            <a:pPr lvl="1"/>
            <a:r>
              <a:rPr lang="en-US" dirty="0" smtClean="0"/>
              <a:t>Cavity to cavity interactions were identified </a:t>
            </a:r>
          </a:p>
          <a:p>
            <a:pPr lvl="1"/>
            <a:r>
              <a:rPr lang="en-US" dirty="0" smtClean="0"/>
              <a:t>Careful startup was identified as necessary to reduce risks of degradation in performance</a:t>
            </a:r>
          </a:p>
          <a:p>
            <a:pPr lvl="1"/>
            <a:r>
              <a:rPr lang="en-US" dirty="0" smtClean="0"/>
              <a:t>Vacuum trips were a consistent limitation to easy startup</a:t>
            </a:r>
          </a:p>
          <a:p>
            <a:r>
              <a:rPr lang="en-US" dirty="0" smtClean="0"/>
              <a:t>This understanding developed the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52400"/>
            <a:ext cx="8610600" cy="914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6600"/>
                </a:solidFill>
                <a:latin typeface="Arial Black" pitchFamily="34" charset="0"/>
              </a:rPr>
              <a:t>To have high </a:t>
            </a:r>
            <a:r>
              <a:rPr lang="en-US" sz="3200" dirty="0" smtClean="0">
                <a:solidFill>
                  <a:srgbClr val="006600"/>
                </a:solidFill>
                <a:latin typeface="Arial Black" pitchFamily="34" charset="0"/>
              </a:rPr>
              <a:t>availability while keeping high power beam operation requires:</a:t>
            </a:r>
            <a:endParaRPr lang="en-US" sz="32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1295400"/>
            <a:ext cx="8839200" cy="45753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 Narrow" pitchFamily="34" charset="0"/>
              </a:rPr>
              <a:t>Understanding of the  machine &amp; reliable machine setup as a whole</a:t>
            </a:r>
          </a:p>
          <a:p>
            <a:r>
              <a:rPr lang="en-US" sz="2800" dirty="0">
                <a:latin typeface="Arial Narrow" pitchFamily="34" charset="0"/>
              </a:rPr>
              <a:t>S</a:t>
            </a:r>
            <a:r>
              <a:rPr lang="en-US" sz="2800" dirty="0" smtClean="0">
                <a:latin typeface="Arial Narrow" pitchFamily="34" charset="0"/>
              </a:rPr>
              <a:t>ystems should be as simple as possible</a:t>
            </a:r>
          </a:p>
          <a:p>
            <a:r>
              <a:rPr lang="en-US" sz="2800" dirty="0">
                <a:latin typeface="Arial Narrow" pitchFamily="34" charset="0"/>
              </a:rPr>
              <a:t>A</a:t>
            </a:r>
            <a:r>
              <a:rPr lang="en-US" sz="2800" dirty="0" smtClean="0">
                <a:latin typeface="Arial Narrow" pitchFamily="34" charset="0"/>
              </a:rPr>
              <a:t>dequate diagnostics/protection needed to be developed</a:t>
            </a:r>
          </a:p>
          <a:p>
            <a:r>
              <a:rPr lang="en-US" sz="2800" dirty="0" smtClean="0">
                <a:latin typeface="Arial Narrow" pitchFamily="34" charset="0"/>
              </a:rPr>
              <a:t>Have energy margin is needed to take advantage of operational flexibility</a:t>
            </a:r>
          </a:p>
          <a:p>
            <a:pPr marL="800100" lvl="3" indent="-342900"/>
            <a:r>
              <a:rPr lang="en-US" sz="2400" dirty="0">
                <a:latin typeface="Arial Narrow" pitchFamily="34" charset="0"/>
              </a:rPr>
              <a:t>to circumvent problems that can’t be addressed during operation </a:t>
            </a:r>
            <a:r>
              <a:rPr lang="en-US" sz="2400" dirty="0" smtClean="0">
                <a:latin typeface="Arial Narrow" pitchFamily="34" charset="0"/>
              </a:rPr>
              <a:t>and </a:t>
            </a:r>
            <a:r>
              <a:rPr lang="en-US" sz="2400" dirty="0">
                <a:latin typeface="Arial Narrow" pitchFamily="34" charset="0"/>
              </a:rPr>
              <a:t>to minimize a down </a:t>
            </a:r>
            <a:r>
              <a:rPr lang="en-US" sz="2400" dirty="0" smtClean="0">
                <a:latin typeface="Arial Narrow" pitchFamily="34" charset="0"/>
              </a:rPr>
              <a:t>time</a:t>
            </a:r>
          </a:p>
          <a:p>
            <a:r>
              <a:rPr lang="en-US" sz="2800" dirty="0">
                <a:latin typeface="Arial Narrow" pitchFamily="34" charset="0"/>
              </a:rPr>
              <a:t>P</a:t>
            </a:r>
            <a:r>
              <a:rPr lang="en-US" sz="2800" dirty="0" smtClean="0">
                <a:latin typeface="Arial Narrow" pitchFamily="34" charset="0"/>
              </a:rPr>
              <a:t>roactive/preventative maintenance was needed</a:t>
            </a:r>
          </a:p>
          <a:p>
            <a:r>
              <a:rPr lang="en-US" sz="2800" dirty="0">
                <a:latin typeface="Arial Narrow" pitchFamily="34" charset="0"/>
              </a:rPr>
              <a:t>G</a:t>
            </a:r>
            <a:r>
              <a:rPr lang="en-US" sz="2800" dirty="0" smtClean="0">
                <a:latin typeface="Arial Narrow" pitchFamily="34" charset="0"/>
              </a:rPr>
              <a:t>ood communication between machine experts and machine operators was necessary</a:t>
            </a:r>
          </a:p>
          <a:p>
            <a:pPr lvl="1"/>
            <a:endParaRPr lang="en-US" sz="24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48" y="1319784"/>
            <a:ext cx="7776518" cy="5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202910" y="177800"/>
            <a:ext cx="8636290" cy="4847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mtClean="0"/>
              <a:t>Linac Output Energy History at 60Hz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761935" y="2557726"/>
            <a:ext cx="971740" cy="570762"/>
            <a:chOff x="1761935" y="2096238"/>
            <a:chExt cx="971740" cy="570762"/>
          </a:xfrm>
        </p:grpSpPr>
        <p:sp>
          <p:nvSpPr>
            <p:cNvPr id="37" name="TextBox 36"/>
            <p:cNvSpPr txBox="1"/>
            <p:nvPr/>
          </p:nvSpPr>
          <p:spPr>
            <a:xfrm>
              <a:off x="1761935" y="2096238"/>
              <a:ext cx="971740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FF"/>
                  </a:solidFill>
                </a:rPr>
                <a:t>Additional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FF"/>
                  </a:solidFill>
                </a:rPr>
                <a:t>HVCM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2733675" y="2191131"/>
              <a:ext cx="0" cy="47586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667000" y="1722814"/>
            <a:ext cx="1130438" cy="890312"/>
            <a:chOff x="2667000" y="1261326"/>
            <a:chExt cx="1130438" cy="890312"/>
          </a:xfrm>
        </p:grpSpPr>
        <p:sp>
          <p:nvSpPr>
            <p:cNvPr id="40" name="TextBox 39"/>
            <p:cNvSpPr txBox="1"/>
            <p:nvPr/>
          </p:nvSpPr>
          <p:spPr>
            <a:xfrm>
              <a:off x="2667000" y="1261326"/>
              <a:ext cx="1130438" cy="67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C00000"/>
                  </a:solidFill>
                </a:rPr>
                <a:t>Recognized</a:t>
              </a:r>
            </a:p>
            <a:p>
              <a:pPr algn="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C00000"/>
                  </a:solidFill>
                </a:rPr>
                <a:t>Errant</a:t>
              </a:r>
            </a:p>
            <a:p>
              <a:pPr algn="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C00000"/>
                  </a:solidFill>
                </a:rPr>
                <a:t>Beam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3505200" y="1895665"/>
              <a:ext cx="0" cy="25597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 rot="16200000">
            <a:off x="-832293" y="3676489"/>
            <a:ext cx="298030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 smtClean="0"/>
              <a:t>Linac</a:t>
            </a:r>
            <a:r>
              <a:rPr lang="en-US" dirty="0" smtClean="0"/>
              <a:t> Output Energy (MeV)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00200" y="3371436"/>
            <a:ext cx="2133918" cy="1563764"/>
            <a:chOff x="1600200" y="2909948"/>
            <a:chExt cx="2133918" cy="1563764"/>
          </a:xfrm>
        </p:grpSpPr>
        <p:sp>
          <p:nvSpPr>
            <p:cNvPr id="44" name="Right Brace 43"/>
            <p:cNvSpPr/>
            <p:nvPr/>
          </p:nvSpPr>
          <p:spPr>
            <a:xfrm rot="5400000">
              <a:off x="1971675" y="3190080"/>
              <a:ext cx="266700" cy="952500"/>
            </a:xfrm>
            <a:prstGeom prst="righ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00200" y="3799681"/>
              <a:ext cx="2133918" cy="67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FF"/>
                  </a:solidFill>
                </a:rPr>
                <a:t>RF/Control improvement</a:t>
              </a:r>
            </a:p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FF"/>
                  </a:solidFill>
                </a:rPr>
                <a:t>Two CM Repairs</a:t>
              </a:r>
            </a:p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FF"/>
                  </a:solidFill>
                </a:rPr>
                <a:t>Other misc.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2362200" y="2909948"/>
              <a:ext cx="0" cy="47586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55581" y="1713176"/>
            <a:ext cx="1537600" cy="788307"/>
            <a:chOff x="6255581" y="1251688"/>
            <a:chExt cx="1537600" cy="788307"/>
          </a:xfrm>
        </p:grpSpPr>
        <p:sp>
          <p:nvSpPr>
            <p:cNvPr id="48" name="TextBox 47"/>
            <p:cNvSpPr txBox="1"/>
            <p:nvPr/>
          </p:nvSpPr>
          <p:spPr>
            <a:xfrm>
              <a:off x="6255581" y="1251688"/>
              <a:ext cx="1537600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rgbClr val="C00000"/>
                  </a:solidFill>
                </a:rPr>
                <a:t>Full pulse length </a:t>
              </a:r>
            </a:p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rgbClr val="C00000"/>
                  </a:solidFill>
                </a:rPr>
                <a:t>for 1.4 MW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6373089" y="1676400"/>
              <a:ext cx="0" cy="36359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086290" y="1934793"/>
            <a:ext cx="1266693" cy="934306"/>
            <a:chOff x="4086290" y="1473305"/>
            <a:chExt cx="1266693" cy="934306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5181600" y="2131892"/>
              <a:ext cx="0" cy="27571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086290" y="1473305"/>
              <a:ext cx="1266693" cy="67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C00000"/>
                  </a:solidFill>
                </a:rPr>
                <a:t>3 cavities</a:t>
              </a:r>
            </a:p>
            <a:p>
              <a:pPr algn="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C00000"/>
                  </a:solidFill>
                </a:rPr>
                <a:t>Turned off</a:t>
              </a:r>
            </a:p>
            <a:p>
              <a:pPr algn="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C00000"/>
                  </a:solidFill>
                </a:rPr>
                <a:t>(errant beam)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33800" y="1512856"/>
            <a:ext cx="2514600" cy="2414417"/>
            <a:chOff x="3733800" y="1051368"/>
            <a:chExt cx="2514600" cy="2414417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5562600" y="1473305"/>
              <a:ext cx="0" cy="119027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5562600" y="2709058"/>
              <a:ext cx="0" cy="33894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810186" y="1051368"/>
              <a:ext cx="1438214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C00000"/>
                  </a:solidFill>
                </a:rPr>
                <a:t>CM6, CM20 out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C00000"/>
                  </a:solidFill>
                </a:rPr>
                <a:t>for repair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33800" y="2985654"/>
              <a:ext cx="1953492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FF"/>
                  </a:solidFill>
                </a:rPr>
                <a:t>High beta spare CM in for slot 20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149909" y="2501484"/>
            <a:ext cx="752129" cy="1945193"/>
            <a:chOff x="5149909" y="2039996"/>
            <a:chExt cx="752129" cy="1945193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5791200" y="2039996"/>
              <a:ext cx="0" cy="169359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149909" y="3698957"/>
              <a:ext cx="752129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FF"/>
                  </a:solidFill>
                </a:rPr>
                <a:t>CM6 in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065083" y="2506533"/>
            <a:ext cx="2876044" cy="2702287"/>
            <a:chOff x="4065083" y="2045045"/>
            <a:chExt cx="2876044" cy="2702287"/>
          </a:xfrm>
        </p:grpSpPr>
        <p:cxnSp>
          <p:nvCxnSpPr>
            <p:cNvPr id="62" name="Straight Arrow Connector 61"/>
            <p:cNvCxnSpPr/>
            <p:nvPr/>
          </p:nvCxnSpPr>
          <p:spPr>
            <a:xfrm flipV="1">
              <a:off x="6781800" y="2045045"/>
              <a:ext cx="0" cy="22221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065083" y="4267201"/>
              <a:ext cx="2876044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FF"/>
                  </a:solidFill>
                </a:rPr>
                <a:t>Worst performing CM (CM19) out,</a:t>
              </a:r>
            </a:p>
            <a:p>
              <a:pPr algn="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FF"/>
                  </a:solidFill>
                </a:rPr>
                <a:t>CM 20 in for slot 19 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311277" y="3233982"/>
            <a:ext cx="371475" cy="228600"/>
          </a:xfrm>
          <a:prstGeom prst="rect">
            <a:avLst/>
          </a:prstGeom>
          <a:solidFill>
            <a:srgbClr val="355F14">
              <a:alpha val="56078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959898" y="3465931"/>
            <a:ext cx="308003" cy="221276"/>
          </a:xfrm>
          <a:prstGeom prst="rect">
            <a:avLst/>
          </a:prstGeom>
          <a:solidFill>
            <a:srgbClr val="355F14">
              <a:alpha val="56078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5527" y="762000"/>
            <a:ext cx="86727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 Narrow" panose="020B0606020202030204" pitchFamily="34" charset="0"/>
              </a:rPr>
              <a:t>Changes of output energies are the result from specific activities and events</a:t>
            </a:r>
          </a:p>
        </p:txBody>
      </p:sp>
    </p:spTree>
    <p:extLst>
      <p:ext uri="{BB962C8B-B14F-4D97-AF65-F5344CB8AC3E}">
        <p14:creationId xmlns:p14="http://schemas.microsoft.com/office/powerpoint/2010/main" val="57423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177800"/>
            <a:ext cx="8915400" cy="46166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800" smtClean="0"/>
              <a:t>Performance degradation during operation</a:t>
            </a:r>
            <a:endParaRPr lang="en-US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838200"/>
            <a:ext cx="8642640" cy="5791200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latin typeface="Arial Narrow" panose="020B0606020202030204" pitchFamily="34" charset="0"/>
              </a:rPr>
              <a:t>Degradation related to vacuum activity</a:t>
            </a:r>
          </a:p>
          <a:p>
            <a:pPr lvl="1"/>
            <a:r>
              <a:rPr lang="en-US" sz="2000" smtClean="0">
                <a:latin typeface="Arial Narrow" panose="020B0606020202030204" pitchFamily="34" charset="0"/>
              </a:rPr>
              <a:t>Observed performance degradations from ten cavities</a:t>
            </a:r>
          </a:p>
          <a:p>
            <a:pPr lvl="1"/>
            <a:r>
              <a:rPr lang="en-US" sz="2000" smtClean="0">
                <a:latin typeface="Arial Narrow" panose="020B0606020202030204" pitchFamily="34" charset="0"/>
              </a:rPr>
              <a:t>Beam halo, errant beam, e- activity and ion pump pressure spike</a:t>
            </a:r>
          </a:p>
          <a:p>
            <a:pPr lvl="2"/>
            <a:r>
              <a:rPr lang="en-US" sz="1600" smtClean="0">
                <a:latin typeface="Arial Narrow" panose="020B0606020202030204" pitchFamily="34" charset="0"/>
              </a:rPr>
              <a:t>Desorption and redistribution of gas </a:t>
            </a:r>
            <a:r>
              <a:rPr lang="en-US" sz="1600" smtClean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sz="1600" smtClean="0">
                <a:latin typeface="Arial Narrow" panose="020B0606020202030204" pitchFamily="34" charset="0"/>
              </a:rPr>
              <a:t> could create conditions for vacuum breakdown or hot spots</a:t>
            </a:r>
          </a:p>
          <a:p>
            <a:pPr lvl="2"/>
            <a:r>
              <a:rPr lang="en-US" sz="1600" smtClean="0">
                <a:latin typeface="Arial Narrow" panose="020B0606020202030204" pitchFamily="34" charset="0"/>
              </a:rPr>
              <a:t>Main event: Interaction with RF (one of the worst case is surface damage and particulate contamination)</a:t>
            </a:r>
          </a:p>
          <a:p>
            <a:pPr lvl="2"/>
            <a:r>
              <a:rPr lang="en-US" sz="1600" smtClean="0">
                <a:latin typeface="Arial Narrow" panose="020B0606020202030204" pitchFamily="34" charset="0"/>
              </a:rPr>
              <a:t>Not every event makes a cavity trip. But the probability for degradation increases with frequency and intensity of events</a:t>
            </a:r>
          </a:p>
          <a:p>
            <a:r>
              <a:rPr lang="en-US" sz="2400" smtClean="0">
                <a:latin typeface="Arial Narrow" panose="020B0606020202030204" pitchFamily="34" charset="0"/>
              </a:rPr>
              <a:t>Other potential degradation related to particulate contamination </a:t>
            </a:r>
          </a:p>
          <a:p>
            <a:pPr lvl="1"/>
            <a:r>
              <a:rPr lang="en-US" sz="2000" smtClean="0">
                <a:latin typeface="Arial Narrow" panose="020B0606020202030204" pitchFamily="34" charset="0"/>
              </a:rPr>
              <a:t>Gate valve operation</a:t>
            </a:r>
          </a:p>
          <a:p>
            <a:r>
              <a:rPr lang="en-US" sz="2400" smtClean="0">
                <a:latin typeface="Arial Narrow" panose="020B0606020202030204" pitchFamily="34" charset="0"/>
              </a:rPr>
              <a:t>When a cavity shows a symptom of performance degradation, the gradient is lowered slightly (typically lowered by 1 MV/m or less) to avoid further degradation and to minimize downtime</a:t>
            </a:r>
          </a:p>
          <a:p>
            <a:pPr lvl="1"/>
            <a:r>
              <a:rPr lang="en-US" sz="2000" smtClean="0">
                <a:latin typeface="Arial Narrow" panose="020B0606020202030204" pitchFamily="34" charset="0"/>
              </a:rPr>
              <a:t>Early diagnostics and prompt involvement from system experts are the key to minimize additional degradation</a:t>
            </a:r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910" y="177800"/>
            <a:ext cx="8636290" cy="4847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mtClean="0"/>
              <a:t>RF waveforms at cavity trip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685800"/>
            <a:ext cx="8642640" cy="4471932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Arial Narrow" panose="020B0606020202030204" pitchFamily="34" charset="0"/>
              </a:rPr>
              <a:t>Very useful to understand the trip event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" name="Picture 3" descr="C:\Users\6sk\Desktop\SP_2014\snapshot\short_of_R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28" t="58690" r="25104" b="686"/>
          <a:stretch/>
        </p:blipFill>
        <p:spPr bwMode="auto">
          <a:xfrm>
            <a:off x="2474478" y="1212501"/>
            <a:ext cx="158953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6sk\Desktop\SP_2015\snapshot\buffers\2014_02_24_0807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3" t="10781" r="25645" b="52222"/>
          <a:stretch/>
        </p:blipFill>
        <p:spPr bwMode="auto">
          <a:xfrm>
            <a:off x="2434388" y="4108101"/>
            <a:ext cx="162962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305131" y="1212501"/>
            <a:ext cx="4762669" cy="2743200"/>
            <a:chOff x="2982268" y="1186543"/>
            <a:chExt cx="4762669" cy="2743200"/>
          </a:xfrm>
        </p:grpSpPr>
        <p:pic>
          <p:nvPicPr>
            <p:cNvPr id="7" name="Picture 3" descr="C:\Users\6sk\Desktop\SP_2014\snapshot\short_of_RF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3" t="59365" r="75644" b="2058"/>
            <a:stretch/>
          </p:blipFill>
          <p:spPr bwMode="auto">
            <a:xfrm>
              <a:off x="2982268" y="1186543"/>
              <a:ext cx="146386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6sk\Desktop\SP_2014\snapshot\short_of_RF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49" t="10336" r="25607" b="52643"/>
            <a:stretch/>
          </p:blipFill>
          <p:spPr bwMode="auto">
            <a:xfrm>
              <a:off x="4648200" y="1186543"/>
              <a:ext cx="1615154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293499" y="1572687"/>
              <a:ext cx="1451438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/>
                <a:t>HVCM </a:t>
              </a:r>
            </a:p>
            <a:p>
              <a:pPr>
                <a:lnSpc>
                  <a:spcPct val="90000"/>
                </a:lnSpc>
              </a:pPr>
              <a:r>
                <a:rPr lang="en-US" dirty="0" smtClean="0"/>
                <a:t>Voltage </a:t>
              </a:r>
            </a:p>
            <a:p>
              <a:pPr>
                <a:lnSpc>
                  <a:spcPct val="90000"/>
                </a:lnSpc>
              </a:pPr>
              <a:r>
                <a:rPr lang="en-US" dirty="0" smtClean="0"/>
                <a:t>Fluctuation</a:t>
              </a:r>
            </a:p>
            <a:p>
              <a:pPr>
                <a:lnSpc>
                  <a:spcPct val="90000"/>
                </a:lnSpc>
              </a:pPr>
              <a:r>
                <a:rPr lang="en-US" dirty="0" smtClean="0"/>
                <a:t>or</a:t>
              </a:r>
            </a:p>
            <a:p>
              <a:pPr>
                <a:lnSpc>
                  <a:spcPct val="90000"/>
                </a:lnSpc>
              </a:pPr>
              <a:r>
                <a:rPr lang="en-US" dirty="0" smtClean="0"/>
                <a:t>Instability of HPRF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5200" y="1390269"/>
              <a:ext cx="748923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LLRF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 smtClean="0"/>
                <a:t>Drive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16736" y="1295400"/>
              <a:ext cx="1031052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HPRF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 smtClean="0"/>
                <a:t>Forward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900386" y="1570657"/>
            <a:ext cx="69762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 smtClean="0"/>
              <a:t>Eacc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900386" y="4357400"/>
            <a:ext cx="69762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 smtClean="0"/>
              <a:t>Eacc</a:t>
            </a:r>
            <a:endParaRPr lang="en-US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4305131" y="4108101"/>
            <a:ext cx="4257538" cy="2743200"/>
            <a:chOff x="2982268" y="4082143"/>
            <a:chExt cx="4257538" cy="2743200"/>
          </a:xfrm>
        </p:grpSpPr>
        <p:pic>
          <p:nvPicPr>
            <p:cNvPr id="15" name="Picture 2" descr="C:\Users\6sk\Desktop\SP_2015\snapshot\buffers\2014_02_24_08074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32" t="60476" r="25491" b="2455"/>
            <a:stretch/>
          </p:blipFill>
          <p:spPr bwMode="auto">
            <a:xfrm>
              <a:off x="4648200" y="4082143"/>
              <a:ext cx="1593875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6sk\Desktop\SP_2015\snapshot\buffers\2014_02_24_08074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74" t="59426" r="55435" b="2258"/>
            <a:stretch/>
          </p:blipFill>
          <p:spPr bwMode="auto">
            <a:xfrm>
              <a:off x="2982268" y="4082143"/>
              <a:ext cx="1447654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494314" y="4326418"/>
              <a:ext cx="748923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LLRF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 smtClean="0"/>
                <a:t>Drive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16736" y="4305963"/>
              <a:ext cx="1031052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HPRF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 smtClean="0"/>
                <a:t>Forward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98523" y="4344478"/>
              <a:ext cx="941283" cy="840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/>
                <a:t>Cavity </a:t>
              </a:r>
            </a:p>
            <a:p>
              <a:pPr>
                <a:lnSpc>
                  <a:spcPct val="90000"/>
                </a:lnSpc>
              </a:pPr>
              <a:r>
                <a:rPr lang="en-US" dirty="0" smtClean="0"/>
                <a:t>partial </a:t>
              </a:r>
            </a:p>
            <a:p>
              <a:pPr>
                <a:lnSpc>
                  <a:spcPct val="90000"/>
                </a:lnSpc>
              </a:pPr>
              <a:r>
                <a:rPr lang="en-US" dirty="0" smtClean="0"/>
                <a:t>quench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2400" y="3236395"/>
            <a:ext cx="218852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In both cases, cavities tripped because cavity field did not reach set-point during filling time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3484" y="2221892"/>
            <a:ext cx="137736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Trip case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57023" y="5210666"/>
            <a:ext cx="137736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/>
              <a:t>Trip case 2</a:t>
            </a:r>
          </a:p>
        </p:txBody>
      </p:sp>
    </p:spTree>
    <p:extLst>
      <p:ext uri="{BB962C8B-B14F-4D97-AF65-F5344CB8AC3E}">
        <p14:creationId xmlns:p14="http://schemas.microsoft.com/office/powerpoint/2010/main" val="14920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910" y="177800"/>
            <a:ext cx="8636290" cy="4847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mtClean="0"/>
              <a:t>Ion pump pressure spike example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685800"/>
            <a:ext cx="8915400" cy="4471932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latin typeface="Arial Narrow" panose="020B0606020202030204" pitchFamily="34" charset="0"/>
              </a:rPr>
              <a:t>A cavity was tripping with ion pump pressure spikes. Slight performance degradation (~1 MV/m) was observed.</a:t>
            </a:r>
          </a:p>
          <a:p>
            <a:r>
              <a:rPr lang="en-US" sz="2400" smtClean="0">
                <a:latin typeface="Arial Narrow" panose="020B0606020202030204" pitchFamily="34" charset="0"/>
              </a:rPr>
              <a:t>The cavity trips and pressure spikes became more frequent </a:t>
            </a:r>
          </a:p>
          <a:p>
            <a:pPr lvl="1"/>
            <a:r>
              <a:rPr lang="en-US" sz="2000" smtClean="0">
                <a:latin typeface="Arial Narrow" panose="020B0606020202030204" pitchFamily="34" charset="0"/>
              </a:rPr>
              <a:t>What is the root cause?</a:t>
            </a:r>
          </a:p>
          <a:p>
            <a:r>
              <a:rPr lang="en-US" sz="2400" smtClean="0">
                <a:latin typeface="Arial Narrow" panose="020B0606020202030204" pitchFamily="34" charset="0"/>
              </a:rPr>
              <a:t>To verify the cause we turned off one ion pump after interlock logic changes </a:t>
            </a:r>
          </a:p>
          <a:p>
            <a:pPr lvl="1"/>
            <a:r>
              <a:rPr lang="en-US" sz="2000" smtClean="0">
                <a:latin typeface="Arial Narrow" panose="020B0606020202030204" pitchFamily="34" charset="0"/>
              </a:rPr>
              <a:t>No trip since summer 2014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" y="3335587"/>
            <a:ext cx="5956355" cy="3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2422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5262920"/>
            <a:ext cx="2971800" cy="112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56649" y="4582372"/>
            <a:ext cx="131318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accent3"/>
                </a:solidFill>
              </a:rPr>
              <a:t>Cavity 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6657" y="3544756"/>
            <a:ext cx="1911614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Vacuum reading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from ion pumps</a:t>
            </a:r>
          </a:p>
        </p:txBody>
      </p:sp>
    </p:spTree>
    <p:extLst>
      <p:ext uri="{BB962C8B-B14F-4D97-AF65-F5344CB8AC3E}">
        <p14:creationId xmlns:p14="http://schemas.microsoft.com/office/powerpoint/2010/main" val="23858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910" y="177800"/>
            <a:ext cx="8636290" cy="4847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mtClean="0"/>
              <a:t>Gate valve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6667" y="685800"/>
            <a:ext cx="5442133" cy="2895600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smtClean="0">
                <a:latin typeface="Arial Narrow" panose="020B0606020202030204" pitchFamily="34" charset="0"/>
              </a:rPr>
              <a:t>Valve actuations causing pressure spikes: observed from a few valves in the tunnel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Arial Narrow" panose="020B0606020202030204" pitchFamily="34" charset="0"/>
              </a:rPr>
              <a:t>Particulate generation are measured on the test bench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latin typeface="Arial Narrow" panose="020B0606020202030204" pitchFamily="34" charset="0"/>
              </a:rPr>
              <a:t>Tested gate valves from three vendors 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Arial Narrow" panose="020B0606020202030204" pitchFamily="34" charset="0"/>
              </a:rPr>
              <a:t>Valve verification before installation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Arial Narrow" panose="020B0606020202030204" pitchFamily="34" charset="0"/>
              </a:rPr>
              <a:t>During operation: Minimize valve actuation</a:t>
            </a:r>
            <a:endParaRPr lang="en-US" sz="2400" dirty="0" smtClean="0"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7" y="3608237"/>
            <a:ext cx="4959927" cy="29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9988" y="3814031"/>
            <a:ext cx="147559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Valve closed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773" y="3648265"/>
            <a:ext cx="69762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open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608237"/>
            <a:ext cx="7617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 open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787" y="4372775"/>
            <a:ext cx="186884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Warm section 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3688" y="4342700"/>
            <a:ext cx="8258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CM IP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348" y="1517073"/>
            <a:ext cx="309721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27" y="3908900"/>
            <a:ext cx="3127375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969842" y="2004177"/>
            <a:ext cx="110806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Vendor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24800" y="4343400"/>
            <a:ext cx="110806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Vendor 3</a:t>
            </a:r>
          </a:p>
        </p:txBody>
      </p:sp>
    </p:spTree>
    <p:extLst>
      <p:ext uri="{BB962C8B-B14F-4D97-AF65-F5344CB8AC3E}">
        <p14:creationId xmlns:p14="http://schemas.microsoft.com/office/powerpoint/2010/main" val="410890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33334" r="29470" b="37746"/>
          <a:stretch/>
        </p:blipFill>
        <p:spPr bwMode="auto">
          <a:xfrm>
            <a:off x="1054608" y="4419600"/>
            <a:ext cx="7114758" cy="23301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2910" y="177800"/>
            <a:ext cx="8636290" cy="4847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mtClean="0"/>
              <a:t>Errant beam (I)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685800"/>
            <a:ext cx="8991600" cy="4471932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>
                <a:latin typeface="Arial Narrow" panose="020B0606020202030204" pitchFamily="34" charset="0"/>
              </a:rPr>
              <a:t>Our definition: </a:t>
            </a:r>
          </a:p>
          <a:p>
            <a:pPr lvl="1"/>
            <a:r>
              <a:rPr lang="en-US" sz="1800" smtClean="0">
                <a:latin typeface="Arial Narrow" panose="020B0606020202030204" pitchFamily="34" charset="0"/>
              </a:rPr>
              <a:t>Off-energy beam generated from a fault condition </a:t>
            </a:r>
          </a:p>
          <a:p>
            <a:pPr lvl="1"/>
            <a:r>
              <a:rPr lang="en-US" sz="1800" smtClean="0">
                <a:latin typeface="Arial Narrow" panose="020B0606020202030204" pitchFamily="34" charset="0"/>
              </a:rPr>
              <a:t>Beam transported downstream and lost until beam abortion by MPS system</a:t>
            </a:r>
          </a:p>
          <a:p>
            <a:r>
              <a:rPr lang="en-US" sz="2000" smtClean="0">
                <a:latin typeface="Arial Narrow" panose="020B0606020202030204" pitchFamily="34" charset="0"/>
              </a:rPr>
              <a:t>Main sources of errant beam</a:t>
            </a:r>
          </a:p>
          <a:p>
            <a:pPr lvl="1"/>
            <a:r>
              <a:rPr lang="en-US" sz="1800" smtClean="0">
                <a:latin typeface="Arial Narrow" panose="020B0606020202030204" pitchFamily="34" charset="0"/>
              </a:rPr>
              <a:t>Warm linac RF truncation: arc, pressure burst, etc.</a:t>
            </a:r>
          </a:p>
          <a:p>
            <a:pPr lvl="1"/>
            <a:r>
              <a:rPr lang="en-US" sz="1800" smtClean="0">
                <a:latin typeface="Arial Narrow" panose="020B0606020202030204" pitchFamily="34" charset="0"/>
              </a:rPr>
              <a:t>Ion source/LEBT: arc, unstable plasma, etc.</a:t>
            </a:r>
          </a:p>
          <a:p>
            <a:r>
              <a:rPr lang="en-US" sz="2000" smtClean="0">
                <a:latin typeface="Arial Narrow" panose="020B0606020202030204" pitchFamily="34" charset="0"/>
              </a:rPr>
              <a:t>SCL beam loss monitors (BLM) are the primary indication of errant beam event</a:t>
            </a:r>
          </a:p>
          <a:p>
            <a:r>
              <a:rPr lang="en-US" sz="2000" smtClean="0">
                <a:latin typeface="Arial Narrow" panose="020B0606020202030204" pitchFamily="34" charset="0"/>
              </a:rPr>
              <a:t>MPS delay: time between RF truncation/BLM trips and beam abortion</a:t>
            </a:r>
          </a:p>
          <a:p>
            <a:pPr lvl="1"/>
            <a:r>
              <a:rPr lang="en-US" sz="1800" smtClean="0">
                <a:latin typeface="Arial Narrow" panose="020B0606020202030204" pitchFamily="34" charset="0"/>
              </a:rPr>
              <a:t>It was recognized that MPS delay was too long in 2009 :~300 us</a:t>
            </a:r>
          </a:p>
          <a:p>
            <a:pPr lvl="1"/>
            <a:r>
              <a:rPr lang="en-US" sz="1800" smtClean="0">
                <a:latin typeface="Arial Narrow" panose="020B0606020202030204" pitchFamily="34" charset="0"/>
              </a:rPr>
              <a:t>MPS circuit was fixed in 2010 </a:t>
            </a:r>
            <a:r>
              <a:rPr lang="en-US" sz="1800" smtClean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1800" smtClean="0">
                <a:latin typeface="Arial Narrow" panose="020B0606020202030204" pitchFamily="34" charset="0"/>
              </a:rPr>
              <a:t>MPS delay: 25 us</a:t>
            </a:r>
            <a:r>
              <a:rPr lang="en-US" sz="1800" smtClean="0">
                <a:latin typeface="Arial Narrow" panose="020B0606020202030204" pitchFamily="34" charset="0"/>
                <a:sym typeface="Wingdings" panose="05000000000000000000" pitchFamily="2" charset="2"/>
              </a:rPr>
              <a:t> with dedicated MPS for errant beam: 17 us</a:t>
            </a:r>
            <a:endParaRPr lang="en-US" sz="18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126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DCCB12-0940-4923-97F5-47BC8975F92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E77B73-CC8B-4B83-8D05-315263FA3F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08F7293-55C5-495D-8310-E2405A6C8D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 (Standard Screen)</Template>
  <TotalTime>34</TotalTime>
  <Words>1149</Words>
  <Application>Microsoft Office PowerPoint</Application>
  <PresentationFormat>On-screen Show (4:3)</PresentationFormat>
  <Paragraphs>169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Arial Narrow</vt:lpstr>
      <vt:lpstr>Times New Roman</vt:lpstr>
      <vt:lpstr>Wingdings</vt:lpstr>
      <vt:lpstr>Default Theme</vt:lpstr>
      <vt:lpstr>SNS Operational History</vt:lpstr>
      <vt:lpstr>SNS Linac Operational Strategy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Operational History</dc:title>
  <dc:creator>John Mammosser</dc:creator>
  <cp:lastModifiedBy>John Mammosser</cp:lastModifiedBy>
  <cp:revision>5</cp:revision>
  <dcterms:created xsi:type="dcterms:W3CDTF">2015-11-30T22:30:29Z</dcterms:created>
  <dcterms:modified xsi:type="dcterms:W3CDTF">2015-12-01T14:02:34Z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