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44" r:id="rId5"/>
  </p:sldMasterIdLst>
  <p:notesMasterIdLst>
    <p:notesMasterId r:id="rId8"/>
  </p:notesMasterIdLst>
  <p:handoutMasterIdLst>
    <p:handoutMasterId r:id="rId9"/>
  </p:handoutMasterIdLst>
  <p:sldIdLst>
    <p:sldId id="826" r:id="rId6"/>
    <p:sldId id="785" r:id="rId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9A0000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4453" autoAdjust="0"/>
  </p:normalViewPr>
  <p:slideViewPr>
    <p:cSldViewPr snapToGrid="0">
      <p:cViewPr varScale="1">
        <p:scale>
          <a:sx n="70" d="100"/>
          <a:sy n="70" d="100"/>
        </p:scale>
        <p:origin x="15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23696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6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 Cryomodule, Kaluzny, 1 December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 Cryomodule, Kaluzny, 1 December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 Cryomodule, Kaluzny, 1 December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 Cryomodule, Kaluzny, 1 December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 Cryomodule, Kaluzny, 1 December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 Cryomodule, Kaluzny, 1 December 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 Cryomodule, Kaluzny, 1 December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 Cryomodule, Kaluzny, 1 December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 Cryomodule, Kaluzny, 1 December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LCLS-II  Cryomodule, Kaluzny, 1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0C6A-7224-4661-B82E-C7C410903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7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 Cryomodule, Kaluzny, 1 December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5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 Cryomodule, Kaluzny, 1 December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1195" y="536575"/>
            <a:ext cx="8693624" cy="2246313"/>
          </a:xfrm>
        </p:spPr>
        <p:txBody>
          <a:bodyPr/>
          <a:lstStyle/>
          <a:p>
            <a:r>
              <a:rPr lang="en-US" dirty="0" err="1" smtClean="0"/>
              <a:t>Cryomodule</a:t>
            </a:r>
            <a:r>
              <a:rPr lang="en-US" dirty="0" smtClean="0"/>
              <a:t> Material Discussion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Joshua Kaluzny </a:t>
            </a:r>
          </a:p>
          <a:p>
            <a:r>
              <a:rPr lang="en-US" dirty="0" smtClean="0"/>
              <a:t>December 2, 2015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 smtClean="0"/>
              <a:t>Cryomodule</a:t>
            </a:r>
            <a:r>
              <a:rPr lang="en-US" dirty="0" smtClean="0"/>
              <a:t> </a:t>
            </a:r>
            <a:r>
              <a:rPr lang="en-US" dirty="0"/>
              <a:t>Material Discussion, </a:t>
            </a:r>
            <a:r>
              <a:rPr lang="en-US" dirty="0" smtClean="0"/>
              <a:t>Kaluzny, </a:t>
            </a:r>
            <a:r>
              <a:rPr lang="en-US" dirty="0" smtClean="0"/>
              <a:t>2 </a:t>
            </a:r>
            <a:r>
              <a:rPr lang="en-US" dirty="0" smtClean="0"/>
              <a:t>December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Stycast</a:t>
            </a:r>
            <a:r>
              <a:rPr lang="en-US" dirty="0" smtClean="0"/>
              <a:t> (2850-FT)</a:t>
            </a:r>
          </a:p>
          <a:p>
            <a:pPr lvl="1"/>
            <a:r>
              <a:rPr lang="en-US" dirty="0" smtClean="0"/>
              <a:t>Mounting instrumentation</a:t>
            </a:r>
          </a:p>
          <a:p>
            <a:pPr lvl="1"/>
            <a:r>
              <a:rPr lang="en-US" dirty="0" smtClean="0"/>
              <a:t>Mounting heaters</a:t>
            </a:r>
          </a:p>
          <a:p>
            <a:r>
              <a:rPr lang="en-US" dirty="0" smtClean="0"/>
              <a:t>Bimetallic transitions (Titanium to Stainless Steel)</a:t>
            </a:r>
            <a:endParaRPr lang="en-US" dirty="0"/>
          </a:p>
          <a:p>
            <a:pPr lvl="1"/>
            <a:r>
              <a:rPr lang="en-US" dirty="0" smtClean="0"/>
              <a:t>Helium Vessel to Piping</a:t>
            </a:r>
          </a:p>
          <a:p>
            <a:r>
              <a:rPr lang="en-US" dirty="0" smtClean="0"/>
              <a:t>Thermal Straps (OFHC </a:t>
            </a:r>
            <a:r>
              <a:rPr lang="en-US" dirty="0"/>
              <a:t>copper </a:t>
            </a:r>
            <a:r>
              <a:rPr lang="en-US" dirty="0" smtClean="0"/>
              <a:t>braid)</a:t>
            </a:r>
          </a:p>
          <a:p>
            <a:pPr lvl="1"/>
            <a:r>
              <a:rPr lang="en-US" dirty="0" smtClean="0"/>
              <a:t>Coupler</a:t>
            </a:r>
          </a:p>
          <a:p>
            <a:pPr lvl="1"/>
            <a:r>
              <a:rPr lang="en-US" dirty="0" smtClean="0"/>
              <a:t>HOM connectors</a:t>
            </a:r>
            <a:endParaRPr lang="en-US" dirty="0"/>
          </a:p>
          <a:p>
            <a:r>
              <a:rPr lang="en-US" dirty="0" smtClean="0"/>
              <a:t>Polyimide (</a:t>
            </a:r>
            <a:r>
              <a:rPr lang="en-US" dirty="0" err="1" smtClean="0"/>
              <a:t>Kapton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Kapton</a:t>
            </a:r>
            <a:r>
              <a:rPr lang="en-US" dirty="0" smtClean="0"/>
              <a:t> Heaters (Flexible </a:t>
            </a:r>
            <a:r>
              <a:rPr lang="en-US" dirty="0" err="1" smtClean="0"/>
              <a:t>Thermofoil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Wire insulation</a:t>
            </a:r>
            <a:endParaRPr lang="en-US" dirty="0"/>
          </a:p>
          <a:p>
            <a:r>
              <a:rPr lang="en-US" dirty="0" smtClean="0"/>
              <a:t>EPDM</a:t>
            </a:r>
          </a:p>
          <a:p>
            <a:pPr lvl="1"/>
            <a:r>
              <a:rPr lang="en-US" dirty="0" smtClean="0"/>
              <a:t>O-rings</a:t>
            </a:r>
          </a:p>
          <a:p>
            <a:r>
              <a:rPr lang="en-US" dirty="0" smtClean="0"/>
              <a:t>G-10 – Epoxy Glass</a:t>
            </a:r>
          </a:p>
          <a:p>
            <a:r>
              <a:rPr lang="en-US" dirty="0" smtClean="0"/>
              <a:t>Ceramics/Piezo</a:t>
            </a:r>
          </a:p>
          <a:p>
            <a:r>
              <a:rPr lang="en-US" dirty="0" err="1"/>
              <a:t>Polyetherimide</a:t>
            </a:r>
            <a:r>
              <a:rPr lang="en-US" dirty="0"/>
              <a:t> (</a:t>
            </a:r>
            <a:r>
              <a:rPr lang="en-US" dirty="0" smtClean="0"/>
              <a:t>PEI or ULTEM)</a:t>
            </a:r>
          </a:p>
          <a:p>
            <a:pPr lvl="1"/>
            <a:r>
              <a:rPr lang="en-US" dirty="0" smtClean="0"/>
              <a:t>Electrical connectors</a:t>
            </a:r>
          </a:p>
          <a:p>
            <a:r>
              <a:rPr lang="en-US" dirty="0" smtClean="0"/>
              <a:t>PEEK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2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9D493809D8440A73C4154716CC209" ma:contentTypeVersion="9" ma:contentTypeDescription="Create a new document." ma:contentTypeScope="" ma:versionID="92dda910f6fb6ef5d48c49804839c4a4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5d975f2-272d-43b7-a43d-337ed3c571b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D086A5-3ACF-47E9-B8C3-25D8A5B21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140760</TotalTime>
  <Words>80</Words>
  <Application>Microsoft Office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Blank</vt:lpstr>
      <vt:lpstr>Design_Milestone_Review</vt:lpstr>
      <vt:lpstr>Cryomodule Material Discussion</vt:lpstr>
      <vt:lpstr>Materials</vt:lpstr>
    </vt:vector>
  </TitlesOfParts>
  <Manager/>
  <Company>SLAC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subject/>
  <dc:creator>Peterson</dc:creator>
  <cp:keywords/>
  <dc:description/>
  <cp:lastModifiedBy>Joshua A. Kaluzny x4458 16351N</cp:lastModifiedBy>
  <cp:revision>3005</cp:revision>
  <cp:lastPrinted>2013-05-01T00:31:17Z</cp:lastPrinted>
  <dcterms:created xsi:type="dcterms:W3CDTF">2009-11-23T23:38:17Z</dcterms:created>
  <dcterms:modified xsi:type="dcterms:W3CDTF">2015-12-02T17:50:37Z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0x010100AEA9D493809D8440A73C4154716CC209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https://slacspace.slac.stanford.edu/sites/reviews/lclsii/LCLS-II_DR_Aug2014/Presentations/Peterson-LCLS-II-CryomoduleDesign-20Aug2014.pptx</vt:lpwstr>
  </property>
  <property fmtid="{D5CDD505-2E9C-101B-9397-08002B2CF9AE}" pid="10" name="TemplateUrl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