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8" r:id="rId3"/>
    <p:sldMasterId id="2147483687" r:id="rId4"/>
    <p:sldMasterId id="2147483696" r:id="rId5"/>
    <p:sldMasterId id="2147483705" r:id="rId6"/>
    <p:sldMasterId id="2147483713" r:id="rId7"/>
    <p:sldMasterId id="2147483723" r:id="rId8"/>
    <p:sldMasterId id="2147483732" r:id="rId9"/>
    <p:sldMasterId id="2147483741" r:id="rId10"/>
  </p:sldMasterIdLst>
  <p:notesMasterIdLst>
    <p:notesMasterId r:id="rId52"/>
  </p:notesMasterIdLst>
  <p:handoutMasterIdLst>
    <p:handoutMasterId r:id="rId53"/>
  </p:handoutMasterIdLst>
  <p:sldIdLst>
    <p:sldId id="290" r:id="rId11"/>
    <p:sldId id="486" r:id="rId12"/>
    <p:sldId id="517" r:id="rId13"/>
    <p:sldId id="509" r:id="rId14"/>
    <p:sldId id="510" r:id="rId15"/>
    <p:sldId id="430" r:id="rId16"/>
    <p:sldId id="431" r:id="rId17"/>
    <p:sldId id="432" r:id="rId18"/>
    <p:sldId id="485" r:id="rId19"/>
    <p:sldId id="511" r:id="rId20"/>
    <p:sldId id="433" r:id="rId21"/>
    <p:sldId id="434" r:id="rId22"/>
    <p:sldId id="438" r:id="rId23"/>
    <p:sldId id="482" r:id="rId24"/>
    <p:sldId id="483" r:id="rId25"/>
    <p:sldId id="484" r:id="rId26"/>
    <p:sldId id="512" r:id="rId27"/>
    <p:sldId id="487" r:id="rId28"/>
    <p:sldId id="490" r:id="rId29"/>
    <p:sldId id="491" r:id="rId30"/>
    <p:sldId id="492" r:id="rId31"/>
    <p:sldId id="493" r:id="rId32"/>
    <p:sldId id="494" r:id="rId33"/>
    <p:sldId id="495" r:id="rId34"/>
    <p:sldId id="513" r:id="rId35"/>
    <p:sldId id="475" r:id="rId36"/>
    <p:sldId id="514" r:id="rId37"/>
    <p:sldId id="508" r:id="rId38"/>
    <p:sldId id="519" r:id="rId39"/>
    <p:sldId id="520" r:id="rId40"/>
    <p:sldId id="436" r:id="rId41"/>
    <p:sldId id="515" r:id="rId42"/>
    <p:sldId id="497" r:id="rId43"/>
    <p:sldId id="507" r:id="rId44"/>
    <p:sldId id="499" r:id="rId45"/>
    <p:sldId id="479" r:id="rId46"/>
    <p:sldId id="516" r:id="rId47"/>
    <p:sldId id="437" r:id="rId48"/>
    <p:sldId id="481" r:id="rId49"/>
    <p:sldId id="384" r:id="rId50"/>
    <p:sldId id="51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A8A"/>
    <a:srgbClr val="515783"/>
    <a:srgbClr val="5E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54" d="100"/>
          <a:sy n="54" d="100"/>
        </p:scale>
        <p:origin x="9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6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249C1-76C2-4AEB-8C7B-CF541297D227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51423-A93D-474C-A844-A65FB2BF5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FC32-FFF2-4481-ACC3-537648C0D63C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038C-4256-4477-9920-DA1EAD0DC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15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3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1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92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61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038C-4256-4477-9920-DA1EAD0DCF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4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61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5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76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0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0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98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Martina Martinello | TTC Meeting, SLAC, 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2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60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18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83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0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9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07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0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02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0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6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83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7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5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08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6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3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89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70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33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67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8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3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4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3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6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8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7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4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4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9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3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76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35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Martina Martinello | TTC Meeting, SLAC, 2015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77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 marL="342900" indent="-342900">
              <a:buClr>
                <a:srgbClr val="981E3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9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2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08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83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0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3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9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9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5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8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5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8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7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67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90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03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1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9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21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5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9A-0353-BC48-B500-EAF95C0D852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4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Martina Martinello | TTC Meeting, SLAC,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1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053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75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3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2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0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0CB70BF4-04C1-49D2-AF55-3B7C212EEADB}" type="slidenum">
              <a:rPr lang="en-US" smtClean="0"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64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03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-110" charset="-128"/>
              </a:rPr>
              <a:t>Martina Martinello | TTC Meeting, SLAC, 2015</a:t>
            </a:r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4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1.png"/><Relationship Id="rId5" Type="http://schemas.openxmlformats.org/officeDocument/2006/relationships/image" Target="../media/image15.jpe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15.jpeg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jpeg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jpeg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jpeg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jpeg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jpeg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jpeg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490.png"/><Relationship Id="rId9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8.png"/><Relationship Id="rId3" Type="http://schemas.openxmlformats.org/officeDocument/2006/relationships/image" Target="../media/image39.jpg"/><Relationship Id="rId7" Type="http://schemas.openxmlformats.org/officeDocument/2006/relationships/image" Target="../media/image15.jpe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8.jpeg"/><Relationship Id="rId7" Type="http://schemas.openxmlformats.org/officeDocument/2006/relationships/image" Target="../media/image2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jpe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4" y="3094863"/>
            <a:ext cx="8364570" cy="1390403"/>
          </a:xfrm>
        </p:spPr>
        <p:txBody>
          <a:bodyPr/>
          <a:lstStyle/>
          <a:p>
            <a:r>
              <a:rPr lang="en-US" dirty="0"/>
              <a:t>Trapped flux dissipation </a:t>
            </a:r>
            <a:r>
              <a:rPr lang="en-US" dirty="0" smtClean="0"/>
              <a:t>in SRF cavities:</a:t>
            </a:r>
            <a:br>
              <a:rPr lang="en-US" dirty="0" smtClean="0"/>
            </a:br>
            <a:r>
              <a:rPr lang="en-US" dirty="0" smtClean="0"/>
              <a:t>experimental </a:t>
            </a:r>
            <a:r>
              <a:rPr lang="en-US" dirty="0"/>
              <a:t>results and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677150" cy="1489952"/>
          </a:xfrm>
        </p:spPr>
        <p:txBody>
          <a:bodyPr/>
          <a:lstStyle/>
          <a:p>
            <a:r>
              <a:rPr lang="en-US" dirty="0" smtClean="0"/>
              <a:t>Martina Martinello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TTC Meeting, SLAC</a:t>
            </a:r>
          </a:p>
          <a:p>
            <a:r>
              <a:rPr lang="en-US" dirty="0" smtClean="0"/>
              <a:t>2 December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904240"/>
            <a:ext cx="3730308" cy="9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01239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72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599" y="966588"/>
            <a:ext cx="884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Trapped flux sensitivity defined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how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much the cavity dissipate per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unit of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trapped magnetic field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3460930"/>
            <a:ext cx="296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Cavities subject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different surface treatment show different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trapped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flux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sensitivity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5075" y="2155989"/>
                <a:ext cx="3211486" cy="70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𝐹𝐿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75" y="2155989"/>
                <a:ext cx="3211486" cy="7042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9147" r="12391"/>
          <a:stretch/>
        </p:blipFill>
        <p:spPr>
          <a:xfrm>
            <a:off x="3652282" y="1612919"/>
            <a:ext cx="5153832" cy="45484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72837" y="1776642"/>
            <a:ext cx="2618060" cy="3484345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2168" y="4101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 </a:t>
            </a:r>
            <a:r>
              <a:rPr lang="en-US" b="1" dirty="0" smtClean="0"/>
              <a:t>doped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7129409" y="1776641"/>
            <a:ext cx="442762" cy="348434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208433" y="4737676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“Air doped”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10672" y="1776640"/>
            <a:ext cx="425610" cy="3484345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62535" y="36429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EP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74783" y="1776639"/>
            <a:ext cx="425610" cy="348434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29409" y="300710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120C baked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44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Surface Treatments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6246864"/>
                  </p:ext>
                </p:extLst>
              </p:nvPr>
            </p:nvGraphicFramePr>
            <p:xfrm>
              <a:off x="904151" y="1033312"/>
              <a:ext cx="7453527" cy="46035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658679"/>
                    <a:gridCol w="3495805"/>
                    <a:gridCol w="1128974"/>
                    <a:gridCol w="1170069"/>
                  </a:tblGrid>
                  <a:tr h="744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Cavity Name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Surface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Treatment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m.f.p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.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(nm)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R</a:t>
                          </a:r>
                          <a:r>
                            <a:rPr lang="en-US" sz="1800" baseline="-250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fl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/</a:t>
                          </a:r>
                          <a:r>
                            <a:rPr lang="en-US" sz="18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tr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(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Symbol" panose="05050102010706020507" pitchFamily="18" charset="2"/>
                            </a:rPr>
                            <a:t>W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/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mG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  <a:endParaRPr lang="en-US" sz="1800" baseline="-25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4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AES011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2/6 min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N</a:t>
                          </a:r>
                          <a:r>
                            <a:rPr lang="en-US" sz="1800" baseline="-25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800" b="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143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1.45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AES017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3291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2/6 min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N</a:t>
                          </a:r>
                          <a:r>
                            <a:rPr lang="en-US" sz="1800" baseline="-25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0.98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AES018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EP + 30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min He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400*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0.71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3291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10 min 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en-US" sz="1800" baseline="-25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1.24</a:t>
                          </a: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ACC002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32918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20 min 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en-US" sz="1800" baseline="-25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1.96</a:t>
                          </a: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AES014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120C bake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2*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0.52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AES009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2/6 min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N</a:t>
                          </a:r>
                          <a:r>
                            <a:rPr lang="en-US" sz="1800" baseline="-25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r>
                            <a:rPr lang="en-US" sz="1800" baseline="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@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Jlab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57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1.49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AES0017_2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Additional 2/6 min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N</a:t>
                          </a:r>
                          <a:r>
                            <a:rPr lang="en-US" sz="1800" baseline="-250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138.6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1.39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AES021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Air 30 min +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i="1" baseline="0" dirty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EP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19.9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0.56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6246864"/>
                  </p:ext>
                </p:extLst>
              </p:nvPr>
            </p:nvGraphicFramePr>
            <p:xfrm>
              <a:off x="904151" y="1033312"/>
              <a:ext cx="7453527" cy="4603533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658679"/>
                    <a:gridCol w="3495805"/>
                    <a:gridCol w="1128974"/>
                    <a:gridCol w="1170069"/>
                  </a:tblGrid>
                  <a:tr h="7441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Cavity Name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Surface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Treatment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m.f.p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.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(nm)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R</a:t>
                          </a:r>
                          <a:r>
                            <a:rPr lang="en-US" sz="1800" baseline="-250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fl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/</a:t>
                          </a:r>
                          <a:r>
                            <a:rPr lang="en-US" sz="18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tr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(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n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Symbol" panose="05050102010706020507" pitchFamily="18" charset="2"/>
                            </a:rPr>
                            <a:t>W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/</a:t>
                          </a:r>
                          <a:r>
                            <a:rPr lang="en-US" sz="1800" baseline="0" dirty="0" err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mG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)</a:t>
                          </a:r>
                          <a:endParaRPr lang="en-US" sz="1800" baseline="-25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49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AES011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47387" t="-112613" r="-66376" b="-4828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143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1.45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AES017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387" t="-363077" r="-66376" b="-7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180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0.98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AES018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EP + 30</a:t>
                          </a:r>
                          <a:r>
                            <a:rPr lang="en-US" sz="1800" baseline="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 min He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400</a:t>
                          </a:r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*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0.71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387" t="-564615" r="-66376" b="-5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168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1.24</a:t>
                          </a: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ACC002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387" t="-654545" r="-66376" b="-4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1.96</a:t>
                          </a: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AES014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120C bake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2*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0.52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AES009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387" t="-866154" r="-66376" b="-2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57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1.49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AES0017_2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7387" t="-951515" r="-66376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138.6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1.39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</a:tr>
                  <a:tr h="398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AES021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7387" t="-1067692" r="-66376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19.9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a:t>0.56</a:t>
                          </a:r>
                          <a:endParaRPr lang="en-US" sz="1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28600" y="6013631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-SR measurement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68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Sensitivity Field Dependence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80077"/>
              </p:ext>
            </p:extLst>
          </p:nvPr>
        </p:nvGraphicFramePr>
        <p:xfrm>
          <a:off x="-332560" y="890438"/>
          <a:ext cx="7104511" cy="532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2560" y="890438"/>
                        <a:ext cx="7104511" cy="5328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5267" y="1702544"/>
            <a:ext cx="3175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Sensitivity does have a field dependence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Lightly doped cavities have a smaller field dependence than EP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At high field the sensitivity of N doped might be comparable with EP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13</a:t>
            </a:fld>
            <a:endParaRPr lang="en-US" sz="1200"/>
          </a:p>
        </p:txBody>
      </p:sp>
      <p:sp>
        <p:nvSpPr>
          <p:cNvPr id="11" name="Rectangle 10"/>
          <p:cNvSpPr/>
          <p:nvPr/>
        </p:nvSpPr>
        <p:spPr>
          <a:xfrm>
            <a:off x="228600" y="999128"/>
            <a:ext cx="6825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M. Martinello, M. Checchin, A. Grassellino, A. Romanenko et Al. in Proceeding of SRF 2015</a:t>
            </a:r>
          </a:p>
        </p:txBody>
      </p:sp>
    </p:spTree>
    <p:extLst>
      <p:ext uri="{BB962C8B-B14F-4D97-AF65-F5344CB8AC3E}">
        <p14:creationId xmlns:p14="http://schemas.microsoft.com/office/powerpoint/2010/main" val="13943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different sensitivity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61976"/>
              </p:ext>
            </p:extLst>
          </p:nvPr>
        </p:nvGraphicFramePr>
        <p:xfrm>
          <a:off x="228600" y="256032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56032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Martina Martinello | TTC Meeting, SLAC, 2015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14</a:t>
            </a:fld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5511819" y="1591294"/>
            <a:ext cx="12096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N-doped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120C baked</a:t>
            </a:r>
            <a:endParaRPr lang="en-US" sz="1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9429" y="1769423"/>
                <a:ext cx="166738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𝑡𝑟𝑎𝑝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1769423"/>
                <a:ext cx="1667380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59429" y="2793443"/>
                <a:ext cx="166738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𝑡𝑟𝑎𝑝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𝑚𝐺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2793443"/>
                <a:ext cx="1667380" cy="390748"/>
              </a:xfrm>
              <a:prstGeom prst="rect">
                <a:avLst/>
              </a:prstGeom>
              <a:blipFill rotWithShape="0"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80226" y="497671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1.5K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different sensitivity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02872"/>
              </p:ext>
            </p:extLst>
          </p:nvPr>
        </p:nvGraphicFramePr>
        <p:xfrm>
          <a:off x="228600" y="256032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56032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38686" y="295326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B</a:t>
            </a:r>
            <a:r>
              <a:rPr lang="en-US" baseline="-25000" dirty="0" err="1" smtClean="0">
                <a:solidFill>
                  <a:srgbClr val="C00000"/>
                </a:solidFill>
              </a:rPr>
              <a:t>trap</a:t>
            </a:r>
            <a:r>
              <a:rPr lang="en-US" dirty="0" smtClean="0">
                <a:solidFill>
                  <a:srgbClr val="C00000"/>
                </a:solidFill>
              </a:rPr>
              <a:t>=10.8 </a:t>
            </a:r>
            <a:r>
              <a:rPr lang="en-US" dirty="0" err="1" smtClean="0">
                <a:solidFill>
                  <a:srgbClr val="C00000"/>
                </a:solidFill>
              </a:rPr>
              <a:t>mG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31759" y="2748327"/>
            <a:ext cx="0" cy="840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15</a:t>
            </a:fld>
            <a:endParaRPr lang="en-US" sz="1200"/>
          </a:p>
        </p:txBody>
      </p:sp>
      <p:sp>
        <p:nvSpPr>
          <p:cNvPr id="14" name="TextBox 13"/>
          <p:cNvSpPr txBox="1"/>
          <p:nvPr/>
        </p:nvSpPr>
        <p:spPr>
          <a:xfrm>
            <a:off x="5511818" y="1591294"/>
            <a:ext cx="21075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N-doped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120C baked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120C </a:t>
            </a:r>
            <a:r>
              <a:rPr lang="en-US" sz="1200" dirty="0" smtClean="0">
                <a:solidFill>
                  <a:schemeClr val="accent6"/>
                </a:solidFill>
              </a:rPr>
              <a:t>baked </a:t>
            </a:r>
            <a:r>
              <a:rPr lang="en-US" sz="1200" dirty="0" err="1" smtClean="0">
                <a:solidFill>
                  <a:schemeClr val="accent6"/>
                </a:solidFill>
              </a:rPr>
              <a:t>Btrap</a:t>
            </a:r>
            <a:r>
              <a:rPr lang="en-US" sz="1200" dirty="0" smtClean="0">
                <a:solidFill>
                  <a:schemeClr val="accent6"/>
                </a:solidFill>
              </a:rPr>
              <a:t>=10.7mG</a:t>
            </a:r>
            <a:endParaRPr lang="en-US" sz="12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59429" y="1769423"/>
                <a:ext cx="166738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𝑡𝑟𝑎𝑝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1769423"/>
                <a:ext cx="1667380" cy="390748"/>
              </a:xfrm>
              <a:prstGeom prst="rect">
                <a:avLst/>
              </a:prstGeom>
              <a:blipFill rotWithShape="0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9429" y="2793443"/>
                <a:ext cx="166738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𝑡𝑟𝑎𝑝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𝑚𝐺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2793443"/>
                <a:ext cx="1667380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80226" y="497671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1.5K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87591" y="3276419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Sensitivity=0.5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mG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8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33049"/>
              </p:ext>
            </p:extLst>
          </p:nvPr>
        </p:nvGraphicFramePr>
        <p:xfrm>
          <a:off x="228600" y="256032"/>
          <a:ext cx="8531352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256032"/>
                        <a:ext cx="8531352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different sensitivity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76311" y="4100255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</a:t>
            </a:r>
            <a:r>
              <a:rPr lang="en-US" baseline="-25000" dirty="0" err="1" smtClean="0"/>
              <a:t>trap</a:t>
            </a:r>
            <a:r>
              <a:rPr lang="en-US" dirty="0" smtClean="0"/>
              <a:t>=10.7 </a:t>
            </a:r>
            <a:r>
              <a:rPr lang="en-US" dirty="0" err="1" smtClean="0"/>
              <a:t>mG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38686" y="2953267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B</a:t>
            </a:r>
            <a:r>
              <a:rPr lang="en-US" baseline="-25000" dirty="0" err="1" smtClean="0">
                <a:solidFill>
                  <a:srgbClr val="C00000"/>
                </a:solidFill>
              </a:rPr>
              <a:t>trap</a:t>
            </a:r>
            <a:r>
              <a:rPr lang="en-US" dirty="0" smtClean="0">
                <a:solidFill>
                  <a:srgbClr val="C00000"/>
                </a:solidFill>
              </a:rPr>
              <a:t>=10.8 </a:t>
            </a:r>
            <a:r>
              <a:rPr lang="en-US" dirty="0" err="1" smtClean="0">
                <a:solidFill>
                  <a:srgbClr val="C00000"/>
                </a:solidFill>
              </a:rPr>
              <a:t>mG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31759" y="2748327"/>
            <a:ext cx="0" cy="8400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076311" y="1531088"/>
            <a:ext cx="1" cy="29384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82996" y="5020046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Sensitivity=1.5 </a:t>
            </a:r>
            <a:r>
              <a:rPr lang="en-US" dirty="0" err="1" smtClean="0"/>
              <a:t>n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/</a:t>
            </a:r>
            <a:r>
              <a:rPr lang="en-US" dirty="0" err="1" smtClean="0"/>
              <a:t>mG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Martina Martinello | TTC Meeting, SLAC, 2015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16</a:t>
            </a:fld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59429" y="1769423"/>
                <a:ext cx="166738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𝑡𝑟𝑎𝑝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1769423"/>
                <a:ext cx="1667380" cy="390748"/>
              </a:xfrm>
              <a:prstGeom prst="rect">
                <a:avLst/>
              </a:prstGeom>
              <a:blipFill rotWithShape="0"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59429" y="2793443"/>
                <a:ext cx="1667380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𝑡𝑟𝑎𝑝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sub>
                      </m:sSub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𝑚𝐺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29" y="2793443"/>
                <a:ext cx="1667380" cy="390748"/>
              </a:xfrm>
              <a:prstGeom prst="rect">
                <a:avLst/>
              </a:prstGeom>
              <a:blipFill rotWithShape="0"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511818" y="1591294"/>
            <a:ext cx="21075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N-doped</a:t>
            </a:r>
          </a:p>
          <a:p>
            <a:r>
              <a:rPr lang="en-US" sz="1200" dirty="0" smtClean="0">
                <a:solidFill>
                  <a:schemeClr val="accent6"/>
                </a:solidFill>
              </a:rPr>
              <a:t>N-doped </a:t>
            </a:r>
            <a:r>
              <a:rPr lang="en-US" sz="1200" dirty="0" err="1" smtClean="0">
                <a:solidFill>
                  <a:schemeClr val="accent6"/>
                </a:solidFill>
              </a:rPr>
              <a:t>Btrap</a:t>
            </a:r>
            <a:r>
              <a:rPr lang="en-US" sz="1200" dirty="0" smtClean="0">
                <a:solidFill>
                  <a:schemeClr val="accent6"/>
                </a:solidFill>
              </a:rPr>
              <a:t>=10.8 </a:t>
            </a:r>
            <a:r>
              <a:rPr lang="en-US" sz="1200" dirty="0" err="1" smtClean="0">
                <a:solidFill>
                  <a:schemeClr val="accent6"/>
                </a:solidFill>
              </a:rPr>
              <a:t>mG</a:t>
            </a:r>
            <a:endParaRPr lang="en-US" sz="1200" dirty="0" smtClean="0">
              <a:solidFill>
                <a:schemeClr val="accent6"/>
              </a:solidFill>
            </a:endParaRPr>
          </a:p>
          <a:p>
            <a:r>
              <a:rPr lang="en-US" sz="1200" dirty="0" smtClean="0">
                <a:solidFill>
                  <a:schemeClr val="accent6"/>
                </a:solidFill>
              </a:rPr>
              <a:t>120C baked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120C </a:t>
            </a:r>
            <a:r>
              <a:rPr lang="en-US" sz="1200" dirty="0" smtClean="0">
                <a:solidFill>
                  <a:schemeClr val="accent6"/>
                </a:solidFill>
              </a:rPr>
              <a:t>baked </a:t>
            </a:r>
            <a:r>
              <a:rPr lang="en-US" sz="1200" dirty="0" err="1" smtClean="0">
                <a:solidFill>
                  <a:schemeClr val="accent6"/>
                </a:solidFill>
              </a:rPr>
              <a:t>Btrap</a:t>
            </a:r>
            <a:r>
              <a:rPr lang="en-US" sz="1200" dirty="0" smtClean="0">
                <a:solidFill>
                  <a:schemeClr val="accent6"/>
                </a:solidFill>
              </a:rPr>
              <a:t>=10.7 </a:t>
            </a:r>
            <a:r>
              <a:rPr lang="en-US" sz="1200" dirty="0" err="1" smtClean="0">
                <a:solidFill>
                  <a:schemeClr val="accent6"/>
                </a:solidFill>
              </a:rPr>
              <a:t>mG</a:t>
            </a:r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0226" y="4976711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1.5K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7591" y="3276419"/>
            <a:ext cx="24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Sensitivity=0.5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mG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381601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081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224251"/>
              </p:ext>
            </p:extLst>
          </p:nvPr>
        </p:nvGraphicFramePr>
        <p:xfrm>
          <a:off x="0" y="1214297"/>
          <a:ext cx="6147336" cy="461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14297"/>
                        <a:ext cx="6147336" cy="461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Ro </a:t>
            </a:r>
            <a:r>
              <a:rPr lang="en-US" dirty="0"/>
              <a:t>c</a:t>
            </a:r>
            <a:r>
              <a:rPr lang="en-US" dirty="0" smtClean="0"/>
              <a:t>alculation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1084" y="42791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1.5 K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9106" y="1778062"/>
                <a:ext cx="3516294" cy="2329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27432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Cavity cooled in less than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(using compensation coils)</a:t>
                </a:r>
              </a:p>
              <a:p>
                <a:pPr marL="457200"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                             </a:t>
                </a:r>
              </a:p>
              <a:p>
                <a:pPr marL="457200" algn="just"/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              OR</a:t>
                </a:r>
              </a:p>
              <a:p>
                <a:pPr marL="457200" algn="just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indent="-274320" algn="just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Fast cooldown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with full expulsion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𝑇𝑟𝑎𝑝</m:t>
                        </m:r>
                      </m:sub>
                    </m:sSub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106" y="1778062"/>
                <a:ext cx="3516294" cy="2329740"/>
              </a:xfrm>
              <a:prstGeom prst="rect">
                <a:avLst/>
              </a:prstGeom>
              <a:blipFill rotWithShape="0">
                <a:blip r:embed="rId6"/>
                <a:stretch>
                  <a:fillRect l="-1560" t="-1571" r="-1386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36438" y="1076130"/>
                <a:ext cx="32416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In order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438" y="1076130"/>
                <a:ext cx="3241629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244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48391" y="5142746"/>
            <a:ext cx="311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Same results within the measurement uncertainty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63892" y="4315637"/>
            <a:ext cx="483050" cy="62616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55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57831"/>
              </p:ext>
            </p:extLst>
          </p:nvPr>
        </p:nvGraphicFramePr>
        <p:xfrm>
          <a:off x="228600" y="182563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563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the sensitivity calculation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1263" y="1120662"/>
            <a:ext cx="146867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19</a:t>
            </a:fld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01239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280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81029"/>
              </p:ext>
            </p:extLst>
          </p:nvPr>
        </p:nvGraphicFramePr>
        <p:xfrm>
          <a:off x="228600" y="182563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563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95638" y="1132537"/>
            <a:ext cx="146867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23mG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20</a:t>
            </a:fld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the sensitivity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665548"/>
              </p:ext>
            </p:extLst>
          </p:nvPr>
        </p:nvGraphicFramePr>
        <p:xfrm>
          <a:off x="228600" y="182563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563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31263" y="1120662"/>
            <a:ext cx="1468672" cy="7848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23mG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10mG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21</a:t>
            </a:fld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the sensitivity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963991"/>
              </p:ext>
            </p:extLst>
          </p:nvPr>
        </p:nvGraphicFramePr>
        <p:xfrm>
          <a:off x="228600" y="182563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563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31263" y="1120662"/>
            <a:ext cx="146867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23mG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20mG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22</a:t>
            </a:fld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the sensitivity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35401"/>
              </p:ext>
            </p:extLst>
          </p:nvPr>
        </p:nvGraphicFramePr>
        <p:xfrm>
          <a:off x="228600" y="182880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880"/>
                        <a:ext cx="8534400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13756" y="1120665"/>
            <a:ext cx="1468672" cy="12464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23mG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20mG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AES019 10mG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1263" y="1120662"/>
            <a:ext cx="1468672" cy="12464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23mG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20mG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AES019 10mG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23</a:t>
            </a:fld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the sensitivity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02763"/>
              </p:ext>
            </p:extLst>
          </p:nvPr>
        </p:nvGraphicFramePr>
        <p:xfrm>
          <a:off x="228600" y="182880"/>
          <a:ext cx="8532068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82880"/>
                        <a:ext cx="8532068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31268" y="1120662"/>
            <a:ext cx="1468672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AES009 23mG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AES017 20mG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AES019 10mG</a:t>
            </a:r>
          </a:p>
          <a:p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AES019 20mG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24</a:t>
            </a:fld>
            <a:endParaRPr lang="en-US" sz="1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of the sensitivity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012398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013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Free Path Calculation using SRIMP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02" y="2035577"/>
            <a:ext cx="4247898" cy="3185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0" y="1945349"/>
            <a:ext cx="4281302" cy="32977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4180" y="910588"/>
            <a:ext cx="417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From frequency vs T (close to Tc) data: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336" y="923404"/>
            <a:ext cx="305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From Q vs T (at low T) data: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2918" y="5349388"/>
            <a:ext cx="77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code used for these interpolation find the values of mean free path and energy gap which minimize the errors in both these interpolation.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 t="10232" r="12746" b="4496"/>
          <a:stretch/>
        </p:blipFill>
        <p:spPr>
          <a:xfrm>
            <a:off x="565430" y="1386250"/>
            <a:ext cx="2129861" cy="1626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9301" r="12272" b="5117"/>
          <a:stretch/>
        </p:blipFill>
        <p:spPr>
          <a:xfrm>
            <a:off x="4995597" y="1367167"/>
            <a:ext cx="2105286" cy="16460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26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525" y="6027003"/>
            <a:ext cx="42493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6"/>
                </a:solidFill>
              </a:rPr>
              <a:t>Matlab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chemeClr val="accent6"/>
                </a:solidFill>
              </a:rPr>
              <a:t>SRIMP </a:t>
            </a:r>
            <a:r>
              <a:rPr lang="en-US" sz="1200" dirty="0">
                <a:solidFill>
                  <a:schemeClr val="accent6"/>
                </a:solidFill>
              </a:rPr>
              <a:t>program </a:t>
            </a:r>
            <a:r>
              <a:rPr lang="en-US" sz="1200" dirty="0" smtClean="0">
                <a:solidFill>
                  <a:schemeClr val="accent6"/>
                </a:solidFill>
              </a:rPr>
              <a:t>used to calculate mean free path: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>
                <a:solidFill>
                  <a:schemeClr val="accent6"/>
                </a:solidFill>
              </a:rPr>
              <a:t>J. </a:t>
            </a:r>
            <a:r>
              <a:rPr lang="en-US" sz="1200" dirty="0" err="1">
                <a:solidFill>
                  <a:schemeClr val="accent6"/>
                </a:solidFill>
              </a:rPr>
              <a:t>Halbritter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KFK-Extern, 3/70-6 </a:t>
            </a:r>
            <a:r>
              <a:rPr lang="en-US" sz="1200" dirty="0">
                <a:solidFill>
                  <a:schemeClr val="accent6"/>
                </a:solidFill>
              </a:rPr>
              <a:t>(1970)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N. Valles. Ph. D. Cornell </a:t>
            </a:r>
            <a:r>
              <a:rPr lang="en-US" sz="1200" dirty="0" smtClean="0">
                <a:solidFill>
                  <a:schemeClr val="accent6"/>
                </a:solidFill>
              </a:rPr>
              <a:t>University (2013)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>
                <a:solidFill>
                  <a:schemeClr val="accent6"/>
                </a:solidFill>
              </a:rPr>
              <a:t>S. Meyers, Proceeding of LINAC 14 (2014)</a:t>
            </a:r>
            <a:r>
              <a:rPr lang="en-US" sz="1200" b="1" dirty="0">
                <a:solidFill>
                  <a:schemeClr val="accent6"/>
                </a:solidFill>
              </a:rPr>
              <a:t> </a:t>
            </a:r>
            <a:r>
              <a:rPr lang="en-US" sz="1200" dirty="0">
                <a:solidFill>
                  <a:schemeClr val="accent6"/>
                </a:solidFill>
              </a:rPr>
              <a:t>TUPP018</a:t>
            </a:r>
            <a:r>
              <a:rPr lang="en-US" sz="1200" b="1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1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121915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8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828800"/>
            <a:ext cx="5921553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Mean Free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896" y="886303"/>
                <a:ext cx="7940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sensitivity of the trapped flux as a function of mean free path has a maximum around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96" y="886303"/>
                <a:ext cx="79402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14" t="-4717" r="-12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690037" y="5156791"/>
            <a:ext cx="552893" cy="202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28</a:t>
            </a:fld>
            <a:endParaRPr lang="en-US" sz="1200"/>
          </a:p>
        </p:txBody>
      </p:sp>
      <p:sp>
        <p:nvSpPr>
          <p:cNvPr id="13" name="Rectangle 12"/>
          <p:cNvSpPr/>
          <p:nvPr/>
        </p:nvSpPr>
        <p:spPr>
          <a:xfrm>
            <a:off x="228600" y="1582590"/>
            <a:ext cx="6765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M. Martinello, M. Checchin, A. Grassellino, A. Romanenko et Al. in Proceeding of SRF 2015 </a:t>
            </a:r>
            <a:endParaRPr lang="en-US" sz="1200" b="1" dirty="0"/>
          </a:p>
        </p:txBody>
      </p:sp>
      <p:sp>
        <p:nvSpPr>
          <p:cNvPr id="3" name="Oval 2"/>
          <p:cNvSpPr/>
          <p:nvPr/>
        </p:nvSpPr>
        <p:spPr>
          <a:xfrm>
            <a:off x="4797633" y="2185063"/>
            <a:ext cx="480036" cy="217318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85800" y="214970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Over-doped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339703" y="2882798"/>
            <a:ext cx="778398" cy="181983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87274" y="255410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Light-doped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746387" y="4358247"/>
            <a:ext cx="1651940" cy="1175654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68894" y="403606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EP/BCP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122839" y="4654230"/>
            <a:ext cx="748146" cy="606542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34598" y="431036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Air-doped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824685" y="4531795"/>
            <a:ext cx="748146" cy="72897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78463" y="423458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C bake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5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12" grpId="0" animBg="1"/>
      <p:bldP spid="12" grpId="1" animBg="1"/>
      <p:bldP spid="14" grpId="0"/>
      <p:bldP spid="14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Mean Free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896" y="886303"/>
                <a:ext cx="7940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sensitivity of the trapped flux as a function of mean free path has a maximum around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96" y="886303"/>
                <a:ext cx="79402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14" t="-4717" r="-12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29</a:t>
            </a:fld>
            <a:endParaRPr lang="en-US" sz="1200"/>
          </a:p>
        </p:txBody>
      </p:sp>
      <p:sp>
        <p:nvSpPr>
          <p:cNvPr id="13" name="Rectangle 12"/>
          <p:cNvSpPr/>
          <p:nvPr/>
        </p:nvSpPr>
        <p:spPr>
          <a:xfrm>
            <a:off x="228600" y="1580135"/>
            <a:ext cx="6813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M. Martinello, M. Checchin, A. Grassellino, A. Romanenko et Al. in Proceeding of SRF 2015 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828800"/>
            <a:ext cx="5921553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on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04" y="1043046"/>
            <a:ext cx="8321634" cy="4987867"/>
          </a:xfrm>
        </p:spPr>
        <p:txBody>
          <a:bodyPr/>
          <a:lstStyle/>
          <a:p>
            <a:pPr algn="just"/>
            <a:r>
              <a:rPr lang="en-US" dirty="0" smtClean="0"/>
              <a:t>Accelerators in CW need very low surface resistance to decrease cryogenic costs</a:t>
            </a:r>
          </a:p>
          <a:p>
            <a:pPr algn="just"/>
            <a:endParaRPr lang="en-US" sz="1500" dirty="0"/>
          </a:p>
          <a:p>
            <a:pPr algn="just"/>
            <a:r>
              <a:rPr lang="en-US" dirty="0" smtClean="0"/>
              <a:t>To maintain the ultra-high Q-factors of N-doped cavities it is necessary to reduce the trapped field losses</a:t>
            </a:r>
          </a:p>
          <a:p>
            <a:pPr algn="just"/>
            <a:endParaRPr lang="en-US" sz="1500" dirty="0" smtClean="0"/>
          </a:p>
          <a:p>
            <a:pPr algn="just"/>
            <a:r>
              <a:rPr lang="en-US" dirty="0" smtClean="0"/>
              <a:t>This losses can be reduced by:</a:t>
            </a:r>
          </a:p>
          <a:p>
            <a:pPr lvl="1" algn="just"/>
            <a:r>
              <a:rPr lang="en-US" sz="2400" dirty="0" smtClean="0"/>
              <a:t>Minimizing environmental field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ext</a:t>
            </a:r>
            <a:endParaRPr lang="en-US" sz="2400" baseline="-25000" dirty="0" smtClean="0"/>
          </a:p>
          <a:p>
            <a:pPr lvl="1" algn="just"/>
            <a:r>
              <a:rPr lang="en-US" sz="2400" dirty="0" smtClean="0"/>
              <a:t>Minimizing trapped field with fast cooldown and bulk material optimization</a:t>
            </a:r>
            <a:endParaRPr lang="en-US" sz="2400" dirty="0"/>
          </a:p>
          <a:p>
            <a:pPr lvl="1" algn="just"/>
            <a:r>
              <a:rPr lang="en-US" sz="2400" dirty="0" smtClean="0"/>
              <a:t>Minimizing trapped flux sensitivity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Martina Martinello | TTC Meeting, SLAC,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Mean Free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896" y="886303"/>
                <a:ext cx="79402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sensitivity of the trapped flux as a function of mean free path has a maximum around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96" y="886303"/>
                <a:ext cx="7940205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614" t="-4717" r="-12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30</a:t>
            </a:fld>
            <a:endParaRPr lang="en-US" sz="1200"/>
          </a:p>
        </p:txBody>
      </p:sp>
      <p:sp>
        <p:nvSpPr>
          <p:cNvPr id="13" name="Rectangle 12"/>
          <p:cNvSpPr/>
          <p:nvPr/>
        </p:nvSpPr>
        <p:spPr>
          <a:xfrm>
            <a:off x="228600" y="1582591"/>
            <a:ext cx="6801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M. Martinello, M. Checchin, A. Grassellino, A. Romanenko et Al. in Proceeding of SRF 2015 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828800"/>
            <a:ext cx="592155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1074377"/>
                <a:ext cx="8686800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</a:rPr>
                  <a:t>The sensitivity of the trapped flux as a function of mean free path has a maximum around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2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𝒏𝒎</m:t>
                    </m:r>
                  </m:oMath>
                </a14:m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(“bell-shaped” curve)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endParaRPr lang="en-US" sz="22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Over-doped cavities 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have higher sensitivity because their </a:t>
                </a:r>
                <a:r>
                  <a:rPr lang="en-US" sz="22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mfp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fall near the maximum</a:t>
                </a:r>
              </a:p>
              <a:p>
                <a:pPr marL="274320" indent="-34290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120C bake and EP cavities 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have </a:t>
                </a: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low sensitivity 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because their </a:t>
                </a:r>
                <a:r>
                  <a:rPr lang="en-US" sz="22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mfp</a:t>
                </a: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far from the maximum</a:t>
                </a:r>
              </a:p>
              <a:p>
                <a:pPr marL="274320" indent="-342900" algn="just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Most of the cavity losses might be due to </a:t>
                </a: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static vortex dissipation</a:t>
                </a:r>
                <a:endParaRPr lang="en-US" sz="2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endParaRPr lang="en-US" sz="22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Because of the sensitivity field dependence </a:t>
                </a: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light </a:t>
                </a:r>
                <a:r>
                  <a:rPr lang="en-US" sz="2200" b="1" dirty="0">
                    <a:solidFill>
                      <a:schemeClr val="accent6">
                        <a:lumMod val="50000"/>
                      </a:schemeClr>
                    </a:solidFill>
                  </a:rPr>
                  <a:t>doped </a:t>
                </a:r>
                <a:r>
                  <a:rPr lang="en-US" sz="22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cavities might have same sensitivity as EP cavity at high field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74377"/>
                <a:ext cx="8686800" cy="4832092"/>
              </a:xfrm>
              <a:prstGeom prst="rect">
                <a:avLst/>
              </a:prstGeom>
              <a:blipFill rotWithShape="0">
                <a:blip r:embed="rId2"/>
                <a:stretch>
                  <a:fillRect l="-842" t="-757" r="-842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97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398657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29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Model Assumptions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97" y="6515100"/>
            <a:ext cx="1236103" cy="273749"/>
          </a:xfrm>
          <a:prstGeom prst="rect">
            <a:avLst/>
          </a:prstGeom>
        </p:spPr>
      </p:pic>
      <p:sp>
        <p:nvSpPr>
          <p:cNvPr id="10" name="Content Placeholder 29"/>
          <p:cNvSpPr>
            <a:spLocks noGrp="1"/>
          </p:cNvSpPr>
          <p:nvPr>
            <p:ph idx="1"/>
          </p:nvPr>
        </p:nvSpPr>
        <p:spPr bwMode="auto">
          <a:xfrm>
            <a:off x="1707642" y="1094654"/>
            <a:ext cx="5728715" cy="44439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Local vortex description</a:t>
            </a:r>
            <a:endParaRPr lang="en-US" altLang="en-US" sz="2800" baseline="30000" dirty="0" smtClean="0">
              <a:solidFill>
                <a:schemeClr val="accent6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Non-interacting vortexes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Single flux quantum per vortex</a:t>
            </a:r>
            <a:endParaRPr lang="en-US" altLang="en-US" sz="2800" baseline="30000" dirty="0">
              <a:solidFill>
                <a:schemeClr val="accent6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T&lt;&lt;T</a:t>
            </a:r>
            <a:r>
              <a:rPr lang="en-US" altLang="en-US" sz="2800" baseline="-250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c</a:t>
            </a: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 (no T dependent)</a:t>
            </a: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Two contributions:</a:t>
            </a:r>
          </a:p>
          <a:p>
            <a:pPr marL="914400" lvl="1" indent="-514350" algn="just">
              <a:spcBef>
                <a:spcPct val="0"/>
              </a:spcBef>
              <a:buFont typeface="+mj-lt"/>
              <a:buAutoNum type="romanLcPeriod"/>
            </a:pPr>
            <a:r>
              <a:rPr lang="en-US" altLang="en-US" sz="24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Static (NC Core)</a:t>
            </a:r>
            <a:endParaRPr lang="en-US" altLang="en-US" sz="2400" baseline="30000" dirty="0" smtClean="0">
              <a:solidFill>
                <a:schemeClr val="accent6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marL="914400" lvl="1" indent="-514350" algn="just">
              <a:spcBef>
                <a:spcPct val="0"/>
              </a:spcBef>
              <a:buFont typeface="+mj-lt"/>
              <a:buAutoNum type="romanLcPeriod"/>
            </a:pPr>
            <a:r>
              <a:rPr lang="en-US" altLang="en-US" sz="24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Dynamic (Lorentz force)</a:t>
            </a:r>
            <a:endParaRPr lang="en-US" altLang="en-US" sz="2400" baseline="30000" dirty="0" smtClean="0">
              <a:solidFill>
                <a:schemeClr val="accent6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marL="1314450" lvl="2" indent="-514350" algn="just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2400" dirty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Parabolic pinning </a:t>
            </a:r>
            <a:r>
              <a:rPr lang="en-US" altLang="en-US" sz="24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potential</a:t>
            </a:r>
            <a:endParaRPr lang="en-US" altLang="en-US" sz="2400" baseline="30000" dirty="0">
              <a:solidFill>
                <a:schemeClr val="accent6"/>
              </a:solidFill>
              <a:latin typeface="Calibri" panose="020F0502020204030204" pitchFamily="34" charset="0"/>
              <a:ea typeface="Geneva" pitchFamily="121" charset="-128"/>
            </a:endParaRPr>
          </a:p>
          <a:p>
            <a:pPr marL="1314450" lvl="2" indent="-514350" algn="just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24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Single pinning point per vortex</a:t>
            </a:r>
          </a:p>
          <a:p>
            <a:pPr marL="514350" indent="-514350" algn="just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Magnetic field </a:t>
            </a:r>
            <a:r>
              <a:rPr lang="en-US" altLang="en-US" sz="2800" dirty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100% </a:t>
            </a:r>
            <a:r>
              <a:rPr lang="en-US" altLang="en-US" sz="2800" dirty="0" smtClean="0">
                <a:solidFill>
                  <a:schemeClr val="accent6"/>
                </a:solidFill>
                <a:latin typeface="Calibri" panose="020F0502020204030204" pitchFamily="34" charset="0"/>
                <a:ea typeface="Geneva" pitchFamily="121" charset="-128"/>
              </a:rPr>
              <a:t>trapped</a:t>
            </a:r>
            <a:endParaRPr lang="en-US" altLang="en-US" sz="2800" baseline="30000" dirty="0" smtClean="0">
              <a:solidFill>
                <a:schemeClr val="accent6"/>
              </a:solidFill>
              <a:latin typeface="Calibri" panose="020F0502020204030204" pitchFamily="34" charset="0"/>
              <a:ea typeface="Geneva" pitchFamily="121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33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84729" y="5510887"/>
            <a:ext cx="8555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</a:rPr>
              <a:t>M. Checchin, M. Martinello, A. Grassellino, A. Romanenko in Proceeding of SRF 2015 </a:t>
            </a:r>
            <a:endParaRPr lang="en-US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vortex description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0" y="1175474"/>
            <a:ext cx="3707130" cy="1906905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04937" y="3230560"/>
            <a:ext cx="3964323" cy="4361327"/>
            <a:chOff x="4969997" y="818495"/>
            <a:chExt cx="4795021" cy="5282115"/>
          </a:xfrm>
        </p:grpSpPr>
        <p:sp>
          <p:nvSpPr>
            <p:cNvPr id="10" name="Arc 9"/>
            <p:cNvSpPr/>
            <p:nvPr/>
          </p:nvSpPr>
          <p:spPr>
            <a:xfrm flipH="1">
              <a:off x="7802794" y="1615323"/>
              <a:ext cx="1962224" cy="4485287"/>
            </a:xfrm>
            <a:prstGeom prst="arc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969997" y="818495"/>
              <a:ext cx="3950948" cy="3732770"/>
              <a:chOff x="4988285" y="818495"/>
              <a:chExt cx="3950948" cy="37327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998464" y="1600200"/>
                <a:ext cx="1222248" cy="6949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437013" y="905256"/>
                <a:ext cx="479438" cy="2962656"/>
              </a:xfrm>
              <a:custGeom>
                <a:avLst/>
                <a:gdLst>
                  <a:gd name="connsiteX0" fmla="*/ 219819 w 479438"/>
                  <a:gd name="connsiteY0" fmla="*/ 0 h 3703320"/>
                  <a:gd name="connsiteX1" fmla="*/ 363 w 479438"/>
                  <a:gd name="connsiteY1" fmla="*/ 859536 h 3703320"/>
                  <a:gd name="connsiteX2" fmla="*/ 265539 w 479438"/>
                  <a:gd name="connsiteY2" fmla="*/ 1719072 h 3703320"/>
                  <a:gd name="connsiteX3" fmla="*/ 302115 w 479438"/>
                  <a:gd name="connsiteY3" fmla="*/ 2651760 h 3703320"/>
                  <a:gd name="connsiteX4" fmla="*/ 475851 w 479438"/>
                  <a:gd name="connsiteY4" fmla="*/ 3227832 h 3703320"/>
                  <a:gd name="connsiteX5" fmla="*/ 402699 w 479438"/>
                  <a:gd name="connsiteY5" fmla="*/ 3703320 h 370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9438" h="3703320">
                    <a:moveTo>
                      <a:pt x="219819" y="0"/>
                    </a:moveTo>
                    <a:cubicBezTo>
                      <a:pt x="106281" y="286512"/>
                      <a:pt x="-7257" y="573024"/>
                      <a:pt x="363" y="859536"/>
                    </a:cubicBezTo>
                    <a:cubicBezTo>
                      <a:pt x="7983" y="1146048"/>
                      <a:pt x="215247" y="1420368"/>
                      <a:pt x="265539" y="1719072"/>
                    </a:cubicBezTo>
                    <a:cubicBezTo>
                      <a:pt x="315831" y="2017776"/>
                      <a:pt x="267063" y="2400300"/>
                      <a:pt x="302115" y="2651760"/>
                    </a:cubicBezTo>
                    <a:cubicBezTo>
                      <a:pt x="337167" y="2903220"/>
                      <a:pt x="459087" y="3052572"/>
                      <a:pt x="475851" y="3227832"/>
                    </a:cubicBezTo>
                    <a:cubicBezTo>
                      <a:pt x="492615" y="3403092"/>
                      <a:pt x="447657" y="3553206"/>
                      <a:pt x="402699" y="3703320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557901" y="2004541"/>
                <a:ext cx="146304" cy="155448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081890" y="1578420"/>
                <a:ext cx="3857343" cy="3309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7809802" y="968323"/>
                <a:ext cx="0" cy="3411653"/>
              </a:xfrm>
              <a:prstGeom prst="straightConnector1">
                <a:avLst/>
              </a:prstGeom>
              <a:ln w="1905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998464" y="1600200"/>
                <a:ext cx="0" cy="256928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220712" y="1600200"/>
                <a:ext cx="9144" cy="2569281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5358384" y="2295144"/>
                <a:ext cx="2451418" cy="9144"/>
              </a:xfrm>
              <a:prstGeom prst="line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5943600" y="1271016"/>
                <a:ext cx="1341120" cy="9144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998464" y="4169481"/>
                <a:ext cx="1231392" cy="0"/>
              </a:xfrm>
              <a:prstGeom prst="straightConnector1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5358384" y="1591056"/>
                <a:ext cx="0" cy="704088"/>
              </a:xfrm>
              <a:prstGeom prst="straightConnector1">
                <a:avLst/>
              </a:prstGeom>
              <a:ln w="12700">
                <a:solidFill>
                  <a:schemeClr val="accent6">
                    <a:lumMod val="50000"/>
                  </a:schemeClr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852568" y="4037051"/>
                <a:ext cx="306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z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364525" y="1190641"/>
                <a:ext cx="5581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B</a:t>
                </a:r>
                <a:r>
                  <a:rPr lang="en-US" baseline="-25000" dirty="0" smtClean="0">
                    <a:solidFill>
                      <a:schemeClr val="accent6"/>
                    </a:solidFill>
                  </a:rPr>
                  <a:t>RF</a:t>
                </a:r>
                <a:endParaRPr lang="en-US" baseline="-250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92222" y="81849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RF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88285" y="1698324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chemeClr val="accent6"/>
                    </a:solidFill>
                  </a:rPr>
                  <a:t>λ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365771" y="4089600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2a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19199" y="912923"/>
            <a:ext cx="4137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J. Bardeen, M.J. Stephen, </a:t>
            </a:r>
            <a:r>
              <a:rPr lang="en-US" sz="1200" b="1" i="1" dirty="0">
                <a:solidFill>
                  <a:schemeClr val="accent6"/>
                </a:solidFill>
              </a:rPr>
              <a:t>Phys. Rev. </a:t>
            </a:r>
            <a:r>
              <a:rPr lang="en-US" sz="1200" b="1" dirty="0">
                <a:solidFill>
                  <a:schemeClr val="accent6"/>
                </a:solidFill>
              </a:rPr>
              <a:t>140, A1197 (1965)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46826" y="1064815"/>
                <a:ext cx="5275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Normal-conducting core of radius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826" y="1064815"/>
                <a:ext cx="527529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50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666703" y="154253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Clean limit: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49784" y="154253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Dirty limit: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49358" y="2070139"/>
                <a:ext cx="18579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𝒄𝒍𝒏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358" y="2070139"/>
                <a:ext cx="185794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740611" y="1887157"/>
                <a:ext cx="1821204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𝒅𝒓𝒕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11" y="1887157"/>
                <a:ext cx="1821204" cy="7186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852461" y="2791641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Static dissipation (NC core)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48228" y="3621452"/>
                <a:ext cx="3023306" cy="1164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0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0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𝝅𝜹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28" y="3621452"/>
                <a:ext cx="3023306" cy="11641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80208" y="3763142"/>
                <a:ext cx="1639423" cy="1001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𝒔𝒕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208" y="3763142"/>
                <a:ext cx="1639423" cy="10016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852461" y="4866417"/>
            <a:ext cx="542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Dynamic dissipation (flux oscillation)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50851" y="5555237"/>
                <a:ext cx="3123227" cy="469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acc>
                        <m:accPr>
                          <m:chr m:val="̈"/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1400" b="1" baseline="30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51" y="5555237"/>
                <a:ext cx="3123227" cy="4694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320178" y="3311816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Normal skin effect: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05226" y="3314753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Anomalous skin effect: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34</a:t>
            </a:fld>
            <a:endParaRPr lang="en-US" sz="120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Dynamic Resistance: Vortex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Dissipation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97" y="6515100"/>
            <a:ext cx="1236103" cy="273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919510" y="1911423"/>
                <a:ext cx="4403962" cy="905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4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10" y="1911423"/>
                <a:ext cx="4403962" cy="9051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91876" y="917800"/>
            <a:ext cx="8686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During the SC transition the field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is applied to the superconductor of area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The magnetic field will be 100% trapped creating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vortexes with a single flux quantum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φ</a:t>
            </a:r>
            <a:r>
              <a:rPr lang="en-US" i="1" baseline="-25000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each, and area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π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i="1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2742" y="3472116"/>
                <a:ext cx="8502732" cy="9825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𝒇𝒍𝒖𝒙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𝒍</m:t>
                                              </m:r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𝒏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1" i="1" smtClean="0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𝒅𝒓𝒕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𝒄𝒍𝒏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𝒅𝒓𝒕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2000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𝒑</m:t>
                                              </m:r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𝝎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chemeClr val="accent6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𝟐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000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chemeClr val="accent6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𝜼𝝎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b="1" i="1">
                                              <a:solidFill>
                                                <a:schemeClr val="accent6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000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42" y="3472116"/>
                <a:ext cx="8502732" cy="9825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33931" y="2188642"/>
                <a:ext cx="1696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31" y="2188642"/>
                <a:ext cx="169681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28600" y="2943678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Final formula with static and dynamic contributions: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1876" y="4701542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May be approximated as (pure static contribution):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712307" y="5194444"/>
                <a:ext cx="6047553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𝒇𝒍𝒖𝒙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𝒏𝒎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𝒎𝑮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𝒏𝒎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07" y="5194444"/>
                <a:ext cx="6047553" cy="9810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35</a:t>
            </a:fld>
            <a:endParaRPr lang="en-US" sz="120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86" y="1554758"/>
            <a:ext cx="3578089" cy="2652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vs Mean Free Path Explanation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9098" y="2232751"/>
            <a:ext cx="221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smaller the mean free path the </a:t>
            </a:r>
            <a:r>
              <a:rPr lang="en-US" dirty="0" smtClean="0">
                <a:solidFill>
                  <a:srgbClr val="C00000"/>
                </a:solidFill>
              </a:rPr>
              <a:t>smaller the NC core diameter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60474" y="5150254"/>
                <a:ext cx="16403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𝑐𝑙𝑒𝑎𝑛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=1.16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74" y="5150254"/>
                <a:ext cx="1640385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8599" y="4322738"/>
                <a:ext cx="2394375" cy="68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𝑠𝑡𝑎𝑡𝑖𝑐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𝜌𝜔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99" y="4322738"/>
                <a:ext cx="2394375" cy="684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12471" y="5112350"/>
                <a:ext cx="836896" cy="422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471" y="5112350"/>
                <a:ext cx="836896" cy="422167"/>
              </a:xfrm>
              <a:prstGeom prst="rect">
                <a:avLst/>
              </a:prstGeom>
              <a:blipFill rotWithShape="0">
                <a:blip r:embed="rId6"/>
                <a:stretch>
                  <a:fillRect l="-5072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407175" y="2094252"/>
            <a:ext cx="2675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NC core diameter does not depend anymore from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mfp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The larger the mean free the </a:t>
            </a:r>
            <a:r>
              <a:rPr lang="en-US" dirty="0" smtClean="0">
                <a:solidFill>
                  <a:srgbClr val="C00000"/>
                </a:solidFill>
              </a:rPr>
              <a:t>lower the resistivity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6740" y="857290"/>
            <a:ext cx="879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losses seems governed by 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static dissipation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of the vortexes which appears to be different in clean and dirty limits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45202" y="166942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CLEAN LIMIT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9" y="1669428"/>
            <a:ext cx="153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DIRTY LIMIT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908611" y="1641368"/>
            <a:ext cx="0" cy="4525516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21648" y="4092334"/>
            <a:ext cx="1963494" cy="2103120"/>
            <a:chOff x="130592" y="3738766"/>
            <a:chExt cx="2266914" cy="242811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34" b="13513"/>
            <a:stretch/>
          </p:blipFill>
          <p:spPr>
            <a:xfrm>
              <a:off x="130592" y="3738766"/>
              <a:ext cx="2266914" cy="242811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5678" y="5020119"/>
              <a:ext cx="441146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2a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7746" y="5084498"/>
                <a:ext cx="1630638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𝑑𝑖𝑟𝑡𝑦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46" y="5084498"/>
                <a:ext cx="1630638" cy="5934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57746" y="4314560"/>
                <a:ext cx="2271957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𝑠𝑡𝑎𝑡𝑖𝑐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𝜌𝜔</m:t>
                              </m:r>
                              <m: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46" y="4314560"/>
                <a:ext cx="2271957" cy="66858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786173" y="5177677"/>
                <a:ext cx="836896" cy="422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73" y="5177677"/>
                <a:ext cx="836896" cy="422167"/>
              </a:xfrm>
              <a:prstGeom prst="rect">
                <a:avLst/>
              </a:prstGeom>
              <a:blipFill rotWithShape="0">
                <a:blip r:embed="rId11"/>
                <a:stretch>
                  <a:fillRect l="-5109" r="-73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36</a:t>
            </a:fld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74450" y="5776905"/>
                <a:ext cx="1423723" cy="38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𝒔𝒕𝒂𝒕𝒊𝒄</m:t>
                          </m:r>
                        </m:sub>
                      </m:sSub>
                      <m:r>
                        <a:rPr lang="el-GR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∝√</m:t>
                      </m:r>
                      <m:r>
                        <a:rPr lang="en-US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450" y="5776905"/>
                <a:ext cx="1423723" cy="389979"/>
              </a:xfrm>
              <a:prstGeom prst="rect">
                <a:avLst/>
              </a:prstGeom>
              <a:blipFill rotWithShape="0"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0474" y="5623917"/>
                <a:ext cx="1487843" cy="649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𝒔𝒕𝒂𝒕𝒊𝒄</m:t>
                          </m:r>
                        </m:sub>
                      </m:sSub>
                      <m:r>
                        <a:rPr lang="el-GR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l-GR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  <m:r>
                            <m:rPr>
                              <m:nor/>
                            </m:rPr>
                            <a:rPr lang="en-US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74" y="5623917"/>
                <a:ext cx="1487843" cy="64960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6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012398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Introduction</a:t>
            </a: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6"/>
                </a:solidFill>
              </a:rPr>
              <a:t>Conclusions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714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38</a:t>
            </a:fld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1" y="867475"/>
                <a:ext cx="8686800" cy="5386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/>
                    </a:solidFill>
                  </a:rPr>
                  <a:t>The sensitivity as a function of mean free path follow a </a:t>
                </a:r>
                <a:r>
                  <a:rPr lang="en-US" sz="2400" b="1" dirty="0" smtClean="0">
                    <a:solidFill>
                      <a:schemeClr val="accent6"/>
                    </a:solidFill>
                  </a:rPr>
                  <a:t>“bell-shaped” trend 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with a maximum around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sz="2400" dirty="0" smtClean="0">
                  <a:solidFill>
                    <a:schemeClr val="accent6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6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/>
                    </a:solidFill>
                  </a:rPr>
                  <a:t>This trend is consistent with both experimental data and model simulation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6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/>
                    </a:solidFill>
                  </a:rPr>
                  <a:t>The dissipations seems governed by the </a:t>
                </a:r>
                <a:r>
                  <a:rPr lang="en-US" sz="2400" b="1" dirty="0" smtClean="0">
                    <a:solidFill>
                      <a:schemeClr val="accent6"/>
                    </a:solidFill>
                  </a:rPr>
                  <a:t>static dissipation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: in dirty limit the NC core dimension decreases with </a:t>
                </a:r>
                <a:r>
                  <a:rPr lang="en-US" sz="2400" dirty="0" err="1" smtClean="0">
                    <a:solidFill>
                      <a:schemeClr val="accent6"/>
                    </a:solidFill>
                  </a:rPr>
                  <a:t>mfp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 while in clean limit the NC core dimension is constant and the resistivity decreases with the </a:t>
                </a:r>
                <a:r>
                  <a:rPr lang="en-US" sz="2400" dirty="0" err="1" smtClean="0">
                    <a:solidFill>
                      <a:schemeClr val="accent6"/>
                    </a:solidFill>
                  </a:rPr>
                  <a:t>mfp</a:t>
                </a:r>
                <a:endParaRPr lang="en-US" sz="2400" dirty="0" smtClean="0">
                  <a:solidFill>
                    <a:schemeClr val="accent6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6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/>
                    </a:solidFill>
                  </a:rPr>
                  <a:t>The sensitivity does have a </a:t>
                </a:r>
                <a:r>
                  <a:rPr lang="en-US" sz="2400" b="1" dirty="0" smtClean="0">
                    <a:solidFill>
                      <a:schemeClr val="accent6"/>
                    </a:solidFill>
                  </a:rPr>
                  <a:t>field dependence  </a:t>
                </a:r>
                <a:r>
                  <a:rPr lang="en-US" sz="2400" dirty="0" smtClean="0">
                    <a:solidFill>
                      <a:schemeClr val="accent6"/>
                    </a:solidFill>
                  </a:rPr>
                  <a:t>found experimentally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accent6"/>
                  </a:solidFill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accent6"/>
                    </a:solidFill>
                  </a:rPr>
                  <a:t>Lightly N doped cavities might have same sensitivity as EP at high field</a:t>
                </a:r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867475"/>
                <a:ext cx="8686800" cy="5386090"/>
              </a:xfrm>
              <a:prstGeom prst="rect">
                <a:avLst/>
              </a:prstGeom>
              <a:blipFill rotWithShape="0">
                <a:blip r:embed="rId3"/>
                <a:stretch>
                  <a:fillRect l="-982" t="-792" r="-1053" b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831070"/>
            <a:ext cx="7772400" cy="1470025"/>
          </a:xfrm>
        </p:spPr>
        <p:txBody>
          <a:bodyPr/>
          <a:lstStyle/>
          <a:p>
            <a:pPr algn="ctr"/>
            <a:r>
              <a:rPr lang="en-US" sz="4000" dirty="0" smtClean="0"/>
              <a:t>Thank you for your attention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524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Previous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45692"/>
            <a:ext cx="5054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Slide from D. Gonnella SRF 2015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4098"/>
            <a:ext cx="8804189" cy="6352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5" y="439723"/>
            <a:ext cx="8199990" cy="63407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32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2437" y="2254885"/>
            <a:ext cx="78867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Free Path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732" y="975133"/>
                <a:ext cx="8486030" cy="4937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Measurements of frequency vs T close to Tc</a:t>
                </a:r>
              </a:p>
              <a:p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Measurements of Q vs T at T&lt;&lt;Tc</a:t>
                </a:r>
              </a:p>
              <a:p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interpolation is done using </a:t>
                </a:r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Halbritter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SRIMP code (</a:t>
                </a:r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matlab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coversion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by Cornell). The parameters of the interpolation are:</a:t>
                </a:r>
              </a:p>
              <a:p>
                <a:pPr marL="27432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London penetration depth: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→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fixed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=39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Critical temperature: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→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fixed</a:t>
                </a: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7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Intrinsic coherent length: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→ </a:t>
                </a:r>
                <a:r>
                  <a:rPr lang="en-US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=38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𝑛𝑚</m:t>
                    </m:r>
                  </m:oMath>
                </a14:m>
                <a:endParaRPr lang="en-US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700" b="1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Mean free path (</a:t>
                </a:r>
                <a:r>
                  <a:rPr lang="en-US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m.f.p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Energy gap: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Penetration depth at f</a:t>
                </a:r>
                <a:r>
                  <a:rPr lang="en-US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0</a:t>
                </a: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371600" lvl="8">
                  <a:spcBef>
                    <a:spcPts val="100"/>
                  </a:spcBef>
                  <a:spcAft>
                    <a:spcPts val="70"/>
                  </a:spcAft>
                </a:pPr>
                <a:endParaRPr lang="en-US" sz="7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645920" lvl="8" indent="-274320">
                  <a:spcBef>
                    <a:spcPts val="100"/>
                  </a:spcBef>
                  <a:spcAft>
                    <a:spcPts val="7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Residual resistance: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2" y="975133"/>
                <a:ext cx="8486030" cy="4937249"/>
              </a:xfrm>
              <a:prstGeom prst="rect">
                <a:avLst/>
              </a:prstGeom>
              <a:blipFill rotWithShape="0">
                <a:blip r:embed="rId3"/>
                <a:stretch>
                  <a:fillRect l="-503" t="-741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Martina Martinello | TTC Meeting, SLAC,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mtClean="0"/>
              <a:t>41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525" y="6027003"/>
            <a:ext cx="42493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6"/>
                </a:solidFill>
              </a:rPr>
              <a:t>Matlab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dirty="0" smtClean="0">
                <a:solidFill>
                  <a:schemeClr val="accent6"/>
                </a:solidFill>
              </a:rPr>
              <a:t>SRIMP </a:t>
            </a:r>
            <a:r>
              <a:rPr lang="en-US" sz="1200" dirty="0">
                <a:solidFill>
                  <a:schemeClr val="accent6"/>
                </a:solidFill>
              </a:rPr>
              <a:t>program </a:t>
            </a:r>
            <a:r>
              <a:rPr lang="en-US" sz="1200" dirty="0" smtClean="0">
                <a:solidFill>
                  <a:schemeClr val="accent6"/>
                </a:solidFill>
              </a:rPr>
              <a:t>used to calculate mean free path: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>
                <a:solidFill>
                  <a:schemeClr val="accent6"/>
                </a:solidFill>
              </a:rPr>
              <a:t>J. </a:t>
            </a:r>
            <a:r>
              <a:rPr lang="en-US" sz="1200" dirty="0" err="1">
                <a:solidFill>
                  <a:schemeClr val="accent6"/>
                </a:solidFill>
              </a:rPr>
              <a:t>Halbritter</a:t>
            </a:r>
            <a:r>
              <a:rPr lang="en-US" sz="1200" dirty="0">
                <a:solidFill>
                  <a:schemeClr val="accent6"/>
                </a:solidFill>
              </a:rPr>
              <a:t>, </a:t>
            </a:r>
            <a:r>
              <a:rPr lang="en-US" sz="1200" dirty="0" smtClean="0">
                <a:solidFill>
                  <a:schemeClr val="accent6"/>
                </a:solidFill>
              </a:rPr>
              <a:t>KFK-Extern, 3/70-6 </a:t>
            </a:r>
            <a:r>
              <a:rPr lang="en-US" sz="1200" dirty="0">
                <a:solidFill>
                  <a:schemeClr val="accent6"/>
                </a:solidFill>
              </a:rPr>
              <a:t>(1970)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N. Valles. Ph. D. Cornell </a:t>
            </a:r>
            <a:r>
              <a:rPr lang="en-US" sz="1200" dirty="0" smtClean="0">
                <a:solidFill>
                  <a:schemeClr val="accent6"/>
                </a:solidFill>
              </a:rPr>
              <a:t>University (2013)</a:t>
            </a: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1200" dirty="0">
                <a:solidFill>
                  <a:schemeClr val="accent6"/>
                </a:solidFill>
              </a:rPr>
              <a:t>S. Meyers, Proceeding of LINAC 14 (2014</a:t>
            </a:r>
            <a:r>
              <a:rPr lang="en-US" sz="1200" dirty="0" smtClean="0">
                <a:solidFill>
                  <a:schemeClr val="accent6"/>
                </a:solidFill>
              </a:rPr>
              <a:t>)</a:t>
            </a:r>
            <a:endParaRPr lang="en-US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6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5966" y="887488"/>
            <a:ext cx="501239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Introduction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  <a:p>
            <a:endParaRPr lang="en-US" sz="1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6"/>
                </a:solidFill>
              </a:rPr>
              <a:t>Experimental procedure</a:t>
            </a:r>
          </a:p>
          <a:p>
            <a:endParaRPr lang="en-US" sz="15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sensitivity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Consistency of the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Mean free path calculation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Sensitivity vs Mean free path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Trapped flux theoretical model</a:t>
            </a:r>
          </a:p>
          <a:p>
            <a:endParaRPr lang="en-US" sz="1500" dirty="0">
              <a:solidFill>
                <a:schemeClr val="bg2">
                  <a:lumMod val="6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65000"/>
                  </a:schemeClr>
                </a:solidFill>
              </a:rPr>
              <a:t>Conclusions</a:t>
            </a:r>
            <a:endParaRPr lang="en-US" sz="2800" dirty="0">
              <a:solidFill>
                <a:schemeClr val="bg2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858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Flux Trapping during Cooldown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322599" y="1324053"/>
            <a:ext cx="2075903" cy="1979337"/>
            <a:chOff x="1047755" y="11559980"/>
            <a:chExt cx="5175164" cy="49344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93" r="27530" b="11170"/>
            <a:stretch/>
          </p:blipFill>
          <p:spPr>
            <a:xfrm rot="16200000">
              <a:off x="576376" y="12031361"/>
              <a:ext cx="4451717" cy="35089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6" t="22340" r="20046" b="4765"/>
            <a:stretch/>
          </p:blipFill>
          <p:spPr>
            <a:xfrm>
              <a:off x="4540610" y="11709615"/>
              <a:ext cx="533418" cy="478479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41546" y="11559980"/>
              <a:ext cx="370922" cy="6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4895295" y="12354386"/>
              <a:ext cx="1178644" cy="74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1.5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4999491" y="13416850"/>
              <a:ext cx="915159" cy="6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938520" y="14415937"/>
              <a:ext cx="1284399" cy="74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0.5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 flipH="1">
              <a:off x="4941542" y="15331293"/>
              <a:ext cx="788459" cy="680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78723" y="1320725"/>
                <a:ext cx="3939515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The amount of trapped flux depends on:</a:t>
                </a:r>
              </a:p>
              <a:p>
                <a:pPr algn="just"/>
                <a:endParaRPr lang="en-US" sz="1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external magnetic field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  <a:p>
                <a:pPr marL="274320" indent="-171450" algn="just">
                  <a:buFont typeface="Arial" panose="020B0604020202020204" pitchFamily="34" charset="0"/>
                  <a:buChar char="•"/>
                </a:pPr>
                <a:endParaRPr lang="en-US" sz="15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indent="-274320" algn="just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flux expulsion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𝑁𝐶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  <a:p>
                <a:pPr marL="1284732" lvl="1" algn="just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1284732" lvl="1" algn="just"/>
                <a:endParaRPr lang="en-US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No trapped flux when:</a:t>
                </a:r>
              </a:p>
              <a:p>
                <a:pPr algn="just"/>
                <a:endParaRPr lang="en-US" sz="1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3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𝐸𝑥𝑡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6">
                        <a:lumMod val="50000"/>
                      </a:schemeClr>
                    </a:solidFill>
                  </a:rPr>
                  <a:t>mG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lvl="3" algn="just"/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0" lvl="3" algn="just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              or</a:t>
                </a:r>
              </a:p>
              <a:p>
                <a:pPr marL="0" lvl="3" algn="just"/>
                <a:endParaRPr lang="en-US" sz="1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274320" lvl="3" indent="-27432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@ the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equator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723" y="1320725"/>
                <a:ext cx="3939515" cy="4093428"/>
              </a:xfrm>
              <a:prstGeom prst="rect">
                <a:avLst/>
              </a:prstGeom>
              <a:blipFill rotWithShape="0">
                <a:blip r:embed="rId4"/>
                <a:stretch>
                  <a:fillRect l="-1703" t="-745" r="-1548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39" y="3494095"/>
            <a:ext cx="3246378" cy="2762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766" y="1954437"/>
                <a:ext cx="2193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@ equator: </a:t>
                </a:r>
                <a:endParaRPr lang="en-US" sz="1600" i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lin"/>
                          <m:ctrlP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𝑁𝐶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≤1.8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" y="1954437"/>
                <a:ext cx="2193486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6667" b="-9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9800" y="839548"/>
                <a:ext cx="38308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Simulation with perfect diamagnetic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 walls: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0" y="839548"/>
                <a:ext cx="383085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74" t="-5660" r="-17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-11585" y="3333321"/>
            <a:ext cx="141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Magnetic flux fully expelled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37" y="5348782"/>
            <a:ext cx="1658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Magnetic flux fully trapped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18805" y="2216908"/>
            <a:ext cx="469215" cy="3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621421" y="3403831"/>
            <a:ext cx="299336" cy="29882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18629" y="5551880"/>
            <a:ext cx="299336" cy="29882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6</a:t>
            </a:fld>
            <a:endParaRPr lang="en-US" sz="120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399331" y="3551364"/>
            <a:ext cx="184606" cy="5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392358" y="5698370"/>
            <a:ext cx="184606" cy="5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Flux Surface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437" y="1900767"/>
                <a:ext cx="5753552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4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1900767"/>
                <a:ext cx="5753552" cy="397866"/>
              </a:xfrm>
              <a:prstGeom prst="rect">
                <a:avLst/>
              </a:prstGeom>
              <a:blipFill rotWithShape="0">
                <a:blip r:embed="rId2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8599" y="2719872"/>
            <a:ext cx="5470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At low T (1.5K):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23195" y="5173057"/>
                <a:ext cx="5032083" cy="516616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𝐹𝐿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195" y="5173057"/>
                <a:ext cx="5032083" cy="5166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64225" y="3500173"/>
                <a:ext cx="4815549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(1.5 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)≅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𝐹𝐿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225" y="3500173"/>
                <a:ext cx="4815549" cy="397866"/>
              </a:xfrm>
              <a:prstGeom prst="rect">
                <a:avLst/>
              </a:prstGeom>
              <a:blipFill rotWithShape="0">
                <a:blip r:embed="rId5"/>
                <a:stretch>
                  <a:fillRect l="-759" r="-177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32511" y="4361682"/>
            <a:ext cx="6984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The trapped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lux surface resistance can be defined as: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109975"/>
            <a:ext cx="4785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The surface resistance is defined as: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90310" y="1775407"/>
            <a:ext cx="839972" cy="648586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64332" y="1367916"/>
                <a:ext cx="2853477" cy="397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32" y="1367916"/>
                <a:ext cx="2853477" cy="397866"/>
              </a:xfrm>
              <a:prstGeom prst="rect">
                <a:avLst/>
              </a:prstGeom>
              <a:blipFill rotWithShape="0">
                <a:blip r:embed="rId6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5361144" y="1550678"/>
            <a:ext cx="749856" cy="347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4840" y="1924934"/>
            <a:ext cx="123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“Intrinsic” residual resistance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1710" y="1924934"/>
            <a:ext cx="1478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Trapped flux surface resistance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71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procedure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8949" y="5293069"/>
                <a:ext cx="3084755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(1.5</m:t>
                      </m:r>
                      <m:r>
                        <a:rPr lang="en-US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𝑇𝑟𝑎𝑝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=0)≅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49" y="5293069"/>
                <a:ext cx="3084755" cy="423770"/>
              </a:xfrm>
              <a:prstGeom prst="rect">
                <a:avLst/>
              </a:prstGeom>
              <a:blipFill rotWithShape="0"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2973" y="2001035"/>
                <a:ext cx="4754956" cy="481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In order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1.5 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𝑇𝑟𝑎𝑝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3" y="2001035"/>
                <a:ext cx="4754956" cy="481286"/>
              </a:xfrm>
              <a:prstGeom prst="rect">
                <a:avLst/>
              </a:prstGeom>
              <a:blipFill rotWithShape="0">
                <a:blip r:embed="rId3"/>
                <a:stretch>
                  <a:fillRect l="-1667" t="-3797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570" y="2530117"/>
                <a:ext cx="7825535" cy="731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Cavity cooled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of external field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Slow cool-down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𝑇𝑟𝑎𝑝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0" y="2530117"/>
                <a:ext cx="7825535" cy="731547"/>
              </a:xfrm>
              <a:prstGeom prst="rect">
                <a:avLst/>
              </a:prstGeom>
              <a:blipFill rotWithShape="0">
                <a:blip r:embed="rId4"/>
                <a:stretch>
                  <a:fillRect t="-3333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973" y="3588662"/>
                <a:ext cx="324162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In order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73" y="3588662"/>
                <a:ext cx="324162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244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570" y="4102960"/>
                <a:ext cx="7825535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Cavity cooled in less than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(using compensation coils)</a:t>
                </a:r>
              </a:p>
              <a:p>
                <a:pPr marL="457200"/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	                                OR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pPr marL="457200" indent="-27432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Fast cooldown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with full expulsion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𝑇𝑟𝑎𝑝</m:t>
                        </m:r>
                      </m:sub>
                    </m:sSub>
                    <m:r>
                      <a:rPr lang="en-US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𝑆𝐶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sub>
                    </m:sSub>
                    <m:r>
                      <a:rPr lang="en-US" sz="20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0" y="4102960"/>
                <a:ext cx="7825535" cy="1039323"/>
              </a:xfrm>
              <a:prstGeom prst="rect">
                <a:avLst/>
              </a:prstGeom>
              <a:blipFill rotWithShape="0">
                <a:blip r:embed="rId6"/>
                <a:stretch>
                  <a:fillRect t="-2339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45286" y="1152609"/>
                <a:ext cx="5032083" cy="516616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𝐹𝑙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1.5 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𝑇𝑟𝑎𝑝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286" y="1152609"/>
                <a:ext cx="5032083" cy="5166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9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instrumentation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114" y="914065"/>
            <a:ext cx="2139656" cy="2356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450" y="1578928"/>
            <a:ext cx="39469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Helmholtz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3 fluxgates at the equator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3 thermometers: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Bottom iris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Equator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Upper iris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46" y="6487426"/>
            <a:ext cx="1451393" cy="362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13173" r="23736" b="18940"/>
          <a:stretch/>
        </p:blipFill>
        <p:spPr>
          <a:xfrm>
            <a:off x="5551014" y="3439544"/>
            <a:ext cx="2807855" cy="27339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smtClean="0"/>
              <a:t>Martina Martinello | TTC Meeting, SLAC, 2015</a:t>
            </a:r>
            <a:endParaRPr lang="en-US" sz="12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0BF4-04C1-49D2-AF55-3B7C212EEADB}" type="slidenum">
              <a:rPr lang="en-US" sz="1200" smtClean="0"/>
              <a:t>9</a:t>
            </a:fld>
            <a:endParaRPr lang="en-US" sz="12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60436" y="1209964"/>
            <a:ext cx="2624678" cy="609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60436" y="1819564"/>
            <a:ext cx="2624678" cy="11443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655127" y="2161158"/>
            <a:ext cx="1299260" cy="77100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55127" y="2202155"/>
            <a:ext cx="2299814" cy="73000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55127" y="2092473"/>
            <a:ext cx="3186546" cy="829299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93294" y="1578928"/>
            <a:ext cx="3240015" cy="2439953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493294" y="2105503"/>
            <a:ext cx="3240015" cy="191337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493294" y="2659725"/>
            <a:ext cx="3240015" cy="137218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10.xml><?xml version="1.0" encoding="utf-8"?>
<a:theme xmlns:a="http://schemas.openxmlformats.org/drawingml/2006/main" name="5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Fermilab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" id="{CDB0ABDB-7C42-4C7F-837F-86DBF6E95BEB}" vid="{E0E253F8-C623-476B-912F-9D90398AB05F}"/>
    </a:ext>
  </a:extLst>
</a:theme>
</file>

<file path=ppt/theme/theme7.xml><?xml version="1.0" encoding="utf-8"?>
<a:theme xmlns:a="http://schemas.openxmlformats.org/drawingml/2006/main" name="1_Ross_SCRFlinac_FAC20150205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</Template>
  <TotalTime>16057</TotalTime>
  <Words>1986</Words>
  <Application>Microsoft Office PowerPoint</Application>
  <PresentationFormat>On-screen Show (4:3)</PresentationFormat>
  <Paragraphs>541</Paragraphs>
  <Slides>41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Symbol</vt:lpstr>
      <vt:lpstr>Fermilab</vt:lpstr>
      <vt:lpstr>Ross_SCRFlinac_FAC20150205</vt:lpstr>
      <vt:lpstr>Blank</vt:lpstr>
      <vt:lpstr>1_Blank</vt:lpstr>
      <vt:lpstr>2_Blank</vt:lpstr>
      <vt:lpstr>1_Fermilab</vt:lpstr>
      <vt:lpstr>1_Ross_SCRFlinac_FAC20150205</vt:lpstr>
      <vt:lpstr>3_Blank</vt:lpstr>
      <vt:lpstr>4_Blank</vt:lpstr>
      <vt:lpstr>5_Blank</vt:lpstr>
      <vt:lpstr>Graph</vt:lpstr>
      <vt:lpstr>Trapped flux dissipation in SRF cavities: experimental results and model</vt:lpstr>
      <vt:lpstr>Outline</vt:lpstr>
      <vt:lpstr>Introduction on Sensitivity</vt:lpstr>
      <vt:lpstr>Previous Results</vt:lpstr>
      <vt:lpstr>Outline</vt:lpstr>
      <vt:lpstr> Flux Trapping during Cooldown</vt:lpstr>
      <vt:lpstr>Trapped Flux Surface Resistance</vt:lpstr>
      <vt:lpstr>Experimental procedure</vt:lpstr>
      <vt:lpstr>Cavity instrumentation</vt:lpstr>
      <vt:lpstr>Outline</vt:lpstr>
      <vt:lpstr>Trapped Flux Sensitivity</vt:lpstr>
      <vt:lpstr>Sensitivity vs Surface Treatments</vt:lpstr>
      <vt:lpstr>Trapped Flux Sensitivity Field Dependence</vt:lpstr>
      <vt:lpstr>Impact of different sensitivity</vt:lpstr>
      <vt:lpstr>Impact of different sensitivity</vt:lpstr>
      <vt:lpstr>Impact of different sensitivity</vt:lpstr>
      <vt:lpstr>Outline</vt:lpstr>
      <vt:lpstr>Consistency of Ro calculation</vt:lpstr>
      <vt:lpstr>Consistency of the sensitivity calculation</vt:lpstr>
      <vt:lpstr>Consistency of the sensitivity calculation</vt:lpstr>
      <vt:lpstr>Consistency of the sensitivity calculation</vt:lpstr>
      <vt:lpstr>Consistency of the sensitivity calculation</vt:lpstr>
      <vt:lpstr>Consistency of the sensitivity calculation</vt:lpstr>
      <vt:lpstr>Consistency of the sensitivity calculation</vt:lpstr>
      <vt:lpstr>Outline</vt:lpstr>
      <vt:lpstr>Mean Free Path Calculation using SRIMP</vt:lpstr>
      <vt:lpstr>Outline</vt:lpstr>
      <vt:lpstr>Sensitivity vs Mean Free Path</vt:lpstr>
      <vt:lpstr>Sensitivity vs Mean Free Path</vt:lpstr>
      <vt:lpstr>Sensitivity vs Mean Free Path</vt:lpstr>
      <vt:lpstr>Experimental results summary</vt:lpstr>
      <vt:lpstr>Outline</vt:lpstr>
      <vt:lpstr>Model Assumptions</vt:lpstr>
      <vt:lpstr>Local vortex description</vt:lpstr>
      <vt:lpstr>Dynamic Resistance: Vortex Dissipation</vt:lpstr>
      <vt:lpstr>Sensitivity vs Mean Free Path Explanation</vt:lpstr>
      <vt:lpstr>Outline</vt:lpstr>
      <vt:lpstr>Conclusions</vt:lpstr>
      <vt:lpstr>Thank you for your attention</vt:lpstr>
      <vt:lpstr>Back up Slides</vt:lpstr>
      <vt:lpstr>Mean Free Path Calculation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Martinello x1569 30518V</dc:creator>
  <cp:lastModifiedBy>Fermilab SRF</cp:lastModifiedBy>
  <cp:revision>362</cp:revision>
  <dcterms:created xsi:type="dcterms:W3CDTF">2015-04-20T23:35:47Z</dcterms:created>
  <dcterms:modified xsi:type="dcterms:W3CDTF">2015-12-02T16:49:24Z</dcterms:modified>
</cp:coreProperties>
</file>